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5" r:id="rId4"/>
    <p:sldId id="266" r:id="rId5"/>
    <p:sldId id="280" r:id="rId6"/>
    <p:sldId id="268" r:id="rId7"/>
    <p:sldId id="271" r:id="rId8"/>
    <p:sldId id="270" r:id="rId9"/>
    <p:sldId id="274" r:id="rId10"/>
    <p:sldId id="275" r:id="rId11"/>
    <p:sldId id="276" r:id="rId12"/>
    <p:sldId id="269" r:id="rId13"/>
    <p:sldId id="277" r:id="rId14"/>
    <p:sldId id="278" r:id="rId15"/>
    <p:sldId id="272" r:id="rId16"/>
    <p:sldId id="273" r:id="rId17"/>
    <p:sldId id="264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9" d="100"/>
          <a:sy n="89" d="100"/>
        </p:scale>
        <p:origin x="-190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45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PJ 10/6/14</a:t>
            </a:r>
            <a:r>
              <a:rPr lang="en-US" baseline="0" dirty="0" smtClean="0"/>
              <a:t> PM – rewords and moves.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Removing AD</a:t>
            </a:r>
          </a:p>
          <a:p>
            <a:endParaRPr lang="en-US" dirty="0" smtClean="0"/>
          </a:p>
          <a:p>
            <a:r>
              <a:rPr lang="en-US" dirty="0" smtClean="0"/>
              <a:t>[YK] Speaker Notes: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The managed AP market is segmented into High-end high-performance, and Low-end hot-spot-oriented and some mid-range.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Here we are showing Ethernet edge switch port speeds, relative to AP bandwidth needs for the three segments.</a:t>
            </a:r>
          </a:p>
          <a:p>
            <a:pPr marL="173713" indent="-173713">
              <a:buFontTx/>
              <a:buChar char="-"/>
            </a:pPr>
            <a:endParaRPr lang="en-US" baseline="0" dirty="0" smtClean="0"/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802.11n is the LAST radio on 2.4 GHz band.  802.11ac does not work in 2.4 GHz band.</a:t>
            </a:r>
          </a:p>
          <a:p>
            <a:pPr marL="173713" indent="-173713">
              <a:buFontTx/>
              <a:buChar char="-"/>
            </a:pPr>
            <a:r>
              <a:rPr lang="en-US" dirty="0" smtClean="0"/>
              <a:t>High-end and Mid-Range APs</a:t>
            </a:r>
            <a:r>
              <a:rPr lang="en-US" baseline="0" dirty="0" smtClean="0"/>
              <a:t> support simultaneous 2.4 GHz and 5 GHz bands, </a:t>
            </a:r>
            <a:br>
              <a:rPr lang="en-US" baseline="0" dirty="0" smtClean="0"/>
            </a:br>
            <a:r>
              <a:rPr lang="en-US" baseline="0" dirty="0" smtClean="0"/>
              <a:t>so 802.11ac transition assumes 802.11n support @ 2.4 GHz band and .11ac transition @ 5 GHz band.</a:t>
            </a:r>
            <a:br>
              <a:rPr lang="en-US" baseline="0" dirty="0" smtClean="0"/>
            </a:br>
            <a:r>
              <a:rPr lang="en-US" baseline="0" dirty="0" smtClean="0"/>
              <a:t>Low End typically does not.  Low-end supports legacy 2.4 GHz b/g/n uses. 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But with proliferation of 802.3ac wireless clients, low-end transitions to support dual band.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[YK]</a:t>
            </a:r>
            <a:r>
              <a:rPr lang="en-US" baseline="0" dirty="0" smtClean="0"/>
              <a:t> Background info: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 n radio rates are multiples of 72.2 Mb/s (20 MHz) or 150 Mb/s (40 MHz) per [MIMO] antenna.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802.11ac radio rates are multiple of 867 Mb/s (80 MHz) per [MIMO] antenna.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11-18/1124r2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85-00-0000-ethernet-base-t-speed-upgrade-cfi-in-support-of-802-11ac-enterprise-aps.pptx" TargetMode="External"/><Relationship Id="rId4" Type="http://schemas.openxmlformats.org/officeDocument/2006/relationships/hyperlink" Target="http://chinog.org/wp-content/uploads/2018/05/chinog08_jones_ethernet.pdf" TargetMode="External"/><Relationship Id="rId5" Type="http://schemas.openxmlformats.org/officeDocument/2006/relationships/hyperlink" Target="https://mentor.ieee.org/802.11/dcn/13/11-13-0657-06-0hew-hew-sg-usage-models-and-requirements-liaison-with-wfa.ppt" TargetMode="External"/><Relationship Id="rId6" Type="http://schemas.openxmlformats.org/officeDocument/2006/relationships/hyperlink" Target="https://mentor.ieee.org/802.11/dcn/15/11-15-0625-07-00ay-ieee-802-11-tgay-usage-scenarios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ntor.ieee.org/802.11/dcn/18/11-18-0624-04-0000-may-2018-working-group-chair-supplementary-material.pp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ECR ad hoc Output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2018-07-02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93646"/>
              </p:ext>
            </p:extLst>
          </p:nvPr>
        </p:nvGraphicFramePr>
        <p:xfrm>
          <a:off x="508000" y="2463800"/>
          <a:ext cx="81565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Document" r:id="rId5" imgW="8255000" imgH="2514600" progId="Word.Document.8">
                  <p:embed/>
                </p:oleObj>
              </mc:Choice>
              <mc:Fallback>
                <p:oleObj name="Document" r:id="rId5" imgW="82550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63800"/>
                        <a:ext cx="8156575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802.11ax Use Cases [3]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2" descr="C:\work\80211\HEW SG\internal\Eaton_Centre_HDR_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514600" cy="16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rmina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600"/>
            <a:ext cx="2514600" cy="182644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38600" y="2971800"/>
            <a:ext cx="4495800" cy="2286000"/>
          </a:xfrm>
        </p:spPr>
        <p:txBody>
          <a:bodyPr/>
          <a:lstStyle/>
          <a:p>
            <a:r>
              <a:rPr lang="en-US" dirty="0" smtClean="0"/>
              <a:t>Dense deployments including:</a:t>
            </a:r>
          </a:p>
          <a:p>
            <a:pPr lvl="1"/>
            <a:r>
              <a:rPr lang="en-US" dirty="0" smtClean="0"/>
              <a:t>Stadiums and sporting events</a:t>
            </a:r>
          </a:p>
          <a:p>
            <a:pPr lvl="1"/>
            <a:r>
              <a:rPr lang="en-US" dirty="0" smtClean="0"/>
              <a:t>Shopping centers</a:t>
            </a:r>
          </a:p>
          <a:p>
            <a:pPr lvl="1"/>
            <a:r>
              <a:rPr lang="en-US" dirty="0" smtClean="0"/>
              <a:t>Airports and public transportation.</a:t>
            </a:r>
          </a:p>
          <a:p>
            <a:pPr lvl="1"/>
            <a:r>
              <a:rPr lang="en-US" dirty="0" smtClean="0"/>
              <a:t>Large Enterprise.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802.11ay Use Cases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81200"/>
            <a:ext cx="4418013" cy="4113213"/>
          </a:xfrm>
        </p:spPr>
        <p:txBody>
          <a:bodyPr/>
          <a:lstStyle/>
          <a:p>
            <a:r>
              <a:rPr lang="en-US" dirty="0" smtClean="0"/>
              <a:t>IEEE 802.11ay use cases include:</a:t>
            </a:r>
          </a:p>
          <a:p>
            <a:pPr lvl="1"/>
            <a:r>
              <a:rPr lang="en-US" dirty="0" smtClean="0"/>
              <a:t>Ultra Short-range communications</a:t>
            </a:r>
          </a:p>
          <a:p>
            <a:pPr lvl="1"/>
            <a:r>
              <a:rPr lang="en-US" dirty="0" smtClean="0"/>
              <a:t>Wireless backhaul/</a:t>
            </a:r>
            <a:r>
              <a:rPr lang="en-US" dirty="0" err="1" smtClean="0"/>
              <a:t>fronthaul</a:t>
            </a:r>
            <a:endParaRPr lang="en-US" dirty="0" smtClean="0"/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Virtual Reality/Augmented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62000" y="1752601"/>
            <a:ext cx="2590800" cy="1295400"/>
            <a:chOff x="319375" y="1579563"/>
            <a:chExt cx="4170075" cy="4918075"/>
          </a:xfrm>
        </p:grpSpPr>
        <p:pic>
          <p:nvPicPr>
            <p:cNvPr id="8" name="Picture 4" descr="shinjuku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3" y="1579563"/>
              <a:ext cx="4048125" cy="270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165350" y="2635250"/>
              <a:ext cx="674688" cy="6016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en-SG" altLang="en-US" sz="900" dirty="0">
                <a:latin typeface="+mn-lt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414588" y="4103688"/>
              <a:ext cx="2074862" cy="2393950"/>
            </a:xfrm>
            <a:prstGeom prst="wedgeRoundRectCallout">
              <a:avLst>
                <a:gd name="adj1" fmla="val -47782"/>
                <a:gd name="adj2" fmla="val -8455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900">
                <a:latin typeface="+mn-lt"/>
              </a:endParaRPr>
            </a:p>
          </p:txBody>
        </p:sp>
        <p:pic>
          <p:nvPicPr>
            <p:cNvPr id="11" name="Picture 7" descr="su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4232275"/>
              <a:ext cx="1628775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C:\Documents and Settings\akita\Local Settings\Temporary Internet Files\Content.IE5\UWTVV61J\MC90042606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88" y="4343400"/>
              <a:ext cx="762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MC90043481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41910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MC90043160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4876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19375" y="5623663"/>
              <a:ext cx="2212746" cy="78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 b="1" dirty="0" smtClean="0">
                  <a:latin typeface="+mn-lt"/>
                  <a:cs typeface="Arial" charset="0"/>
                </a:rPr>
                <a:t>Video/audio clip, magazine</a:t>
              </a:r>
              <a:r>
                <a:rPr lang="en-US" altLang="ja-JP" sz="800" b="1" dirty="0">
                  <a:latin typeface="+mn-lt"/>
                  <a:cs typeface="Arial" charset="0"/>
                </a:rPr>
                <a:t>, </a:t>
              </a:r>
              <a:r>
                <a:rPr lang="en-US" altLang="ja-JP" sz="800" b="1" dirty="0" smtClean="0">
                  <a:latin typeface="+mn-lt"/>
                  <a:cs typeface="Arial" charset="0"/>
                </a:rPr>
                <a:t>newspaper, etc</a:t>
              </a:r>
              <a:r>
                <a:rPr lang="en-US" altLang="ja-JP" sz="800" b="1" dirty="0">
                  <a:latin typeface="+mn-lt"/>
                  <a:cs typeface="Arial" charset="0"/>
                </a:rPr>
                <a:t>.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600199" y="1584326"/>
              <a:ext cx="1292411" cy="53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 b="1" dirty="0" smtClean="0">
                  <a:latin typeface="+mn-lt"/>
                  <a:cs typeface="Arial" charset="0"/>
                </a:rPr>
                <a:t>Train </a:t>
              </a:r>
              <a:r>
                <a:rPr lang="en-US" altLang="ja-JP" sz="900" b="1" dirty="0">
                  <a:latin typeface="+mn-lt"/>
                  <a:cs typeface="Arial" charset="0"/>
                </a:rPr>
                <a:t>Station</a:t>
              </a:r>
            </a:p>
          </p:txBody>
        </p:sp>
      </p:grpSp>
      <p:grpSp>
        <p:nvGrpSpPr>
          <p:cNvPr id="17" name="Shape 341"/>
          <p:cNvGrpSpPr/>
          <p:nvPr/>
        </p:nvGrpSpPr>
        <p:grpSpPr>
          <a:xfrm>
            <a:off x="762000" y="3352800"/>
            <a:ext cx="2838400" cy="1470248"/>
            <a:chOff x="899591" y="2555032"/>
            <a:chExt cx="5256584" cy="2530150"/>
          </a:xfrm>
        </p:grpSpPr>
        <p:grpSp>
          <p:nvGrpSpPr>
            <p:cNvPr id="18" name="Shape 342"/>
            <p:cNvGrpSpPr/>
            <p:nvPr/>
          </p:nvGrpSpPr>
          <p:grpSpPr>
            <a:xfrm>
              <a:off x="971600" y="2555032"/>
              <a:ext cx="5184576" cy="2530150"/>
              <a:chOff x="1691680" y="3027015"/>
              <a:chExt cx="3816424" cy="1626120"/>
            </a:xfrm>
          </p:grpSpPr>
          <p:grpSp>
            <p:nvGrpSpPr>
              <p:cNvPr id="28" name="Shape 343"/>
              <p:cNvGrpSpPr/>
              <p:nvPr/>
            </p:nvGrpSpPr>
            <p:grpSpPr>
              <a:xfrm>
                <a:off x="1758545" y="3573015"/>
                <a:ext cx="1939072" cy="1080119"/>
                <a:chOff x="5724128" y="404663"/>
                <a:chExt cx="1656183" cy="942045"/>
              </a:xfrm>
            </p:grpSpPr>
            <p:sp>
              <p:nvSpPr>
                <p:cNvPr id="58" name="Shape 344"/>
                <p:cNvSpPr/>
                <p:nvPr/>
              </p:nvSpPr>
              <p:spPr>
                <a:xfrm>
                  <a:off x="5724128" y="836712"/>
                  <a:ext cx="1656183" cy="509997"/>
                </a:xfrm>
                <a:prstGeom prst="ellipse">
                  <a:avLst/>
                </a:prstGeom>
                <a:solidFill>
                  <a:srgbClr val="D8D8D8">
                    <a:alpha val="80000"/>
                  </a:srgbClr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Shape 345"/>
                <p:cNvSpPr/>
                <p:nvPr/>
              </p:nvSpPr>
              <p:spPr>
                <a:xfrm>
                  <a:off x="5724128" y="404663"/>
                  <a:ext cx="1656183" cy="64807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762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9900"/>
                    </a:buClr>
                    <a:buFont typeface="Noto Symbol"/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Shape 346"/>
              <p:cNvGrpSpPr/>
              <p:nvPr/>
            </p:nvGrpSpPr>
            <p:grpSpPr>
              <a:xfrm>
                <a:off x="3430159" y="3501006"/>
                <a:ext cx="2005937" cy="1152129"/>
                <a:chOff x="5724128" y="404663"/>
                <a:chExt cx="1656183" cy="942045"/>
              </a:xfrm>
            </p:grpSpPr>
            <p:sp>
              <p:nvSpPr>
                <p:cNvPr id="56" name="Shape 347"/>
                <p:cNvSpPr/>
                <p:nvPr/>
              </p:nvSpPr>
              <p:spPr>
                <a:xfrm>
                  <a:off x="5724128" y="836712"/>
                  <a:ext cx="1656183" cy="509997"/>
                </a:xfrm>
                <a:prstGeom prst="ellipse">
                  <a:avLst/>
                </a:prstGeom>
                <a:solidFill>
                  <a:srgbClr val="D8D8D8">
                    <a:alpha val="80000"/>
                  </a:srgbClr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Shape 348"/>
                <p:cNvSpPr/>
                <p:nvPr/>
              </p:nvSpPr>
              <p:spPr>
                <a:xfrm>
                  <a:off x="5724128" y="404663"/>
                  <a:ext cx="1656183" cy="64807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762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9900"/>
                    </a:buClr>
                    <a:buFont typeface="Noto Symbol"/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Shape 349"/>
              <p:cNvGrpSpPr/>
              <p:nvPr/>
            </p:nvGrpSpPr>
            <p:grpSpPr>
              <a:xfrm>
                <a:off x="4098792" y="3212976"/>
                <a:ext cx="404838" cy="1141141"/>
                <a:chOff x="5148064" y="4190325"/>
                <a:chExt cx="435980" cy="937142"/>
              </a:xfrm>
            </p:grpSpPr>
            <p:cxnSp>
              <p:nvCxnSpPr>
                <p:cNvPr id="52" name="Shape 350"/>
                <p:cNvCxnSpPr/>
                <p:nvPr/>
              </p:nvCxnSpPr>
              <p:spPr>
                <a:xfrm flipH="1">
                  <a:off x="5484945" y="4190325"/>
                  <a:ext cx="17961" cy="937142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" name="Shape 351"/>
                <p:cNvCxnSpPr/>
                <p:nvPr/>
              </p:nvCxnSpPr>
              <p:spPr>
                <a:xfrm rot="10800000" flipH="1">
                  <a:off x="5148064" y="4194840"/>
                  <a:ext cx="371354" cy="3607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4" name="Shape 352"/>
                <p:cNvSpPr/>
                <p:nvPr/>
              </p:nvSpPr>
              <p:spPr>
                <a:xfrm>
                  <a:off x="5151694" y="4194841"/>
                  <a:ext cx="135665" cy="69275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Shape 353"/>
                <p:cNvSpPr/>
                <p:nvPr/>
              </p:nvSpPr>
              <p:spPr>
                <a:xfrm>
                  <a:off x="5524351" y="4385260"/>
                  <a:ext cx="59692" cy="112574"/>
                </a:xfrm>
                <a:prstGeom prst="rect">
                  <a:avLst/>
                </a:prstGeom>
                <a:solidFill>
                  <a:srgbClr val="FF272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1" name="Shape 354"/>
              <p:cNvCxnSpPr/>
              <p:nvPr/>
            </p:nvCxnSpPr>
            <p:spPr>
              <a:xfrm rot="10800000" flipH="1">
                <a:off x="1691680" y="4365104"/>
                <a:ext cx="3816424" cy="15823"/>
              </a:xfrm>
              <a:prstGeom prst="straightConnector1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Shape 355"/>
              <p:cNvSpPr txBox="1"/>
              <p:nvPr/>
            </p:nvSpPr>
            <p:spPr>
              <a:xfrm>
                <a:off x="4572000" y="3449873"/>
                <a:ext cx="459050" cy="98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11ay </a:t>
                </a: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AP</a:t>
                </a:r>
              </a:p>
            </p:txBody>
          </p:sp>
          <p:cxnSp>
            <p:nvCxnSpPr>
              <p:cNvPr id="33" name="Shape 356"/>
              <p:cNvCxnSpPr>
                <a:stCxn id="39" idx="2"/>
              </p:cNvCxnSpPr>
              <p:nvPr/>
            </p:nvCxnSpPr>
            <p:spPr>
              <a:xfrm flipH="1">
                <a:off x="4076840" y="3785358"/>
                <a:ext cx="991500" cy="1737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pic>
            <p:nvPicPr>
              <p:cNvPr id="34" name="Shape 35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94527" y="3861350"/>
                <a:ext cx="334323" cy="5315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Shape 359"/>
              <p:cNvSpPr txBox="1"/>
              <p:nvPr/>
            </p:nvSpPr>
            <p:spPr>
              <a:xfrm>
                <a:off x="2274744" y="3449873"/>
                <a:ext cx="435047" cy="98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11ay </a:t>
                </a: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AP</a:t>
                </a:r>
              </a:p>
            </p:txBody>
          </p:sp>
          <p:cxnSp>
            <p:nvCxnSpPr>
              <p:cNvPr id="36" name="Shape 360"/>
              <p:cNvCxnSpPr>
                <a:stCxn id="55" idx="2"/>
              </p:cNvCxnSpPr>
              <p:nvPr/>
            </p:nvCxnSpPr>
            <p:spPr>
              <a:xfrm>
                <a:off x="4475916" y="3587427"/>
                <a:ext cx="450900" cy="5838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pic>
            <p:nvPicPr>
              <p:cNvPr id="37" name="Shape 36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705903" y="4188667"/>
                <a:ext cx="192306" cy="18679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8" name="Shape 362"/>
              <p:cNvCxnSpPr>
                <a:stCxn id="55" idx="2"/>
                <a:endCxn id="37" idx="0"/>
              </p:cNvCxnSpPr>
              <p:nvPr/>
            </p:nvCxnSpPr>
            <p:spPr>
              <a:xfrm flipH="1">
                <a:off x="3802116" y="3587427"/>
                <a:ext cx="673800" cy="6012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sp>
            <p:nvSpPr>
              <p:cNvPr id="39" name="Shape 357"/>
              <p:cNvSpPr txBox="1"/>
              <p:nvPr/>
            </p:nvSpPr>
            <p:spPr>
              <a:xfrm>
                <a:off x="4700585" y="3686455"/>
                <a:ext cx="735509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LOS Access</a:t>
                </a:r>
              </a:p>
            </p:txBody>
          </p:sp>
          <p:sp>
            <p:nvSpPr>
              <p:cNvPr id="40" name="Shape 363"/>
              <p:cNvSpPr txBox="1"/>
              <p:nvPr/>
            </p:nvSpPr>
            <p:spPr>
              <a:xfrm>
                <a:off x="3054689" y="3592962"/>
                <a:ext cx="869239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N-LOS Access</a:t>
                </a:r>
              </a:p>
            </p:txBody>
          </p:sp>
          <p:cxnSp>
            <p:nvCxnSpPr>
              <p:cNvPr id="41" name="Shape 364"/>
              <p:cNvCxnSpPr/>
              <p:nvPr/>
            </p:nvCxnSpPr>
            <p:spPr>
              <a:xfrm flipH="1">
                <a:off x="4872033" y="3773828"/>
                <a:ext cx="159018" cy="277676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sp>
            <p:nvSpPr>
              <p:cNvPr id="42" name="Shape 365"/>
              <p:cNvSpPr txBox="1"/>
              <p:nvPr/>
            </p:nvSpPr>
            <p:spPr>
              <a:xfrm>
                <a:off x="2954106" y="3027015"/>
                <a:ext cx="1069833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Backhaul @60GHz</a:t>
                </a:r>
              </a:p>
            </p:txBody>
          </p:sp>
          <p:cxnSp>
            <p:nvCxnSpPr>
              <p:cNvPr id="43" name="Shape 366"/>
              <p:cNvCxnSpPr/>
              <p:nvPr/>
            </p:nvCxnSpPr>
            <p:spPr>
              <a:xfrm>
                <a:off x="3491880" y="3140967"/>
                <a:ext cx="0" cy="36004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grpSp>
            <p:nvGrpSpPr>
              <p:cNvPr id="44" name="Shape 367"/>
              <p:cNvGrpSpPr/>
              <p:nvPr/>
            </p:nvGrpSpPr>
            <p:grpSpPr>
              <a:xfrm>
                <a:off x="2360326" y="3212975"/>
                <a:ext cx="404839" cy="1168888"/>
                <a:chOff x="5148064" y="4190325"/>
                <a:chExt cx="435980" cy="937142"/>
              </a:xfrm>
            </p:grpSpPr>
            <p:cxnSp>
              <p:nvCxnSpPr>
                <p:cNvPr id="48" name="Shape 368"/>
                <p:cNvCxnSpPr/>
                <p:nvPr/>
              </p:nvCxnSpPr>
              <p:spPr>
                <a:xfrm flipH="1">
                  <a:off x="5484945" y="4190325"/>
                  <a:ext cx="17961" cy="937142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Shape 369"/>
                <p:cNvCxnSpPr/>
                <p:nvPr/>
              </p:nvCxnSpPr>
              <p:spPr>
                <a:xfrm rot="10800000" flipH="1">
                  <a:off x="5148064" y="4194734"/>
                  <a:ext cx="371354" cy="3607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0" name="Shape 370"/>
                <p:cNvSpPr/>
                <p:nvPr/>
              </p:nvSpPr>
              <p:spPr>
                <a:xfrm>
                  <a:off x="5151680" y="4194735"/>
                  <a:ext cx="135665" cy="69275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Shape 371"/>
                <p:cNvSpPr/>
                <p:nvPr/>
              </p:nvSpPr>
              <p:spPr>
                <a:xfrm>
                  <a:off x="5524351" y="4385260"/>
                  <a:ext cx="59692" cy="112574"/>
                </a:xfrm>
                <a:prstGeom prst="rect">
                  <a:avLst/>
                </a:prstGeom>
                <a:solidFill>
                  <a:srgbClr val="FF272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5" name="Shape 372"/>
              <p:cNvCxnSpPr/>
              <p:nvPr/>
            </p:nvCxnSpPr>
            <p:spPr>
              <a:xfrm>
                <a:off x="2771800" y="3501007"/>
                <a:ext cx="1584175" cy="0"/>
              </a:xfrm>
              <a:prstGeom prst="straightConnector1">
                <a:avLst/>
              </a:prstGeom>
              <a:noFill/>
              <a:ln w="25400" cap="flat">
                <a:solidFill>
                  <a:srgbClr val="A5A5A5"/>
                </a:solidFill>
                <a:prstDash val="dash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46" name="Shape 373"/>
              <p:cNvCxnSpPr>
                <a:stCxn id="59" idx="0"/>
              </p:cNvCxnSpPr>
              <p:nvPr/>
            </p:nvCxnSpPr>
            <p:spPr>
              <a:xfrm>
                <a:off x="2728081" y="3573015"/>
                <a:ext cx="553799" cy="7002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dash"/>
                <a:round/>
                <a:headEnd type="stealth" w="lg" len="lg"/>
                <a:tailEnd type="stealth" w="lg" len="lg"/>
              </a:ln>
            </p:spPr>
          </p:cxnSp>
          <p:cxnSp>
            <p:nvCxnSpPr>
              <p:cNvPr id="47" name="Shape 374"/>
              <p:cNvCxnSpPr>
                <a:stCxn id="40" idx="2"/>
              </p:cNvCxnSpPr>
              <p:nvPr/>
            </p:nvCxnSpPr>
            <p:spPr>
              <a:xfrm flipH="1">
                <a:off x="3228908" y="3691865"/>
                <a:ext cx="260400" cy="4353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pic>
          <p:nvPicPr>
            <p:cNvPr id="19" name="Shape 37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59632" y="4149078"/>
              <a:ext cx="792087" cy="46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3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03648" y="4356596"/>
              <a:ext cx="266552" cy="2965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Shape 377"/>
            <p:cNvGrpSpPr/>
            <p:nvPr/>
          </p:nvGrpSpPr>
          <p:grpSpPr>
            <a:xfrm>
              <a:off x="899591" y="3933056"/>
              <a:ext cx="504056" cy="720080"/>
              <a:chOff x="467543" y="3717032"/>
              <a:chExt cx="504056" cy="720080"/>
            </a:xfrm>
          </p:grpSpPr>
          <p:sp>
            <p:nvSpPr>
              <p:cNvPr id="26" name="Shape 378"/>
              <p:cNvSpPr/>
              <p:nvPr/>
            </p:nvSpPr>
            <p:spPr>
              <a:xfrm>
                <a:off x="467543" y="3717032"/>
                <a:ext cx="504056" cy="144016"/>
              </a:xfrm>
              <a:prstGeom prst="flowChartAlternateProcess">
                <a:avLst/>
              </a:prstGeom>
              <a:solidFill>
                <a:srgbClr val="FFC00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600" b="1" i="0" u="none" strike="noStrike" cap="none" baseline="0" dirty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BUS STOP</a:t>
                </a:r>
              </a:p>
            </p:txBody>
          </p:sp>
          <p:cxnSp>
            <p:nvCxnSpPr>
              <p:cNvPr id="27" name="Shape 379"/>
              <p:cNvCxnSpPr/>
              <p:nvPr/>
            </p:nvCxnSpPr>
            <p:spPr>
              <a:xfrm>
                <a:off x="719572" y="3861048"/>
                <a:ext cx="0" cy="576064"/>
              </a:xfrm>
              <a:prstGeom prst="straightConnector1">
                <a:avLst/>
              </a:prstGeom>
              <a:noFill/>
              <a:ln w="2857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" name="Shape 380"/>
            <p:cNvCxnSpPr>
              <a:stCxn id="51" idx="2"/>
              <a:endCxn id="20" idx="3"/>
            </p:cNvCxnSpPr>
            <p:nvPr/>
          </p:nvCxnSpPr>
          <p:spPr>
            <a:xfrm flipH="1">
              <a:off x="1670169" y="3441167"/>
              <a:ext cx="722100" cy="1063800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dash"/>
              <a:round/>
              <a:headEnd type="stealth" w="lg" len="lg"/>
              <a:tailEnd type="stealth" w="lg" len="lg"/>
            </a:ln>
          </p:spPr>
        </p:cxnSp>
        <p:cxnSp>
          <p:nvCxnSpPr>
            <p:cNvPr id="23" name="Shape 381"/>
            <p:cNvCxnSpPr/>
            <p:nvPr/>
          </p:nvCxnSpPr>
          <p:spPr>
            <a:xfrm flipH="1">
              <a:off x="1979712" y="3573016"/>
              <a:ext cx="1433949" cy="432047"/>
            </a:xfrm>
            <a:prstGeom prst="straightConnector1">
              <a:avLst/>
            </a:prstGeom>
            <a:noFill/>
            <a:ln w="19050" cap="flat">
              <a:solidFill>
                <a:srgbClr val="00B05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pic>
          <p:nvPicPr>
            <p:cNvPr id="24" name="Shape 38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58625" y="4365103"/>
              <a:ext cx="261245" cy="290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38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92080" y="4362498"/>
              <a:ext cx="261245" cy="2906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Shape 1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00" y="4953000"/>
            <a:ext cx="2895600" cy="154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10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477000" cy="245662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- I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116387"/>
            <a:ext cx="7770813" cy="1979613"/>
          </a:xfrm>
        </p:spPr>
        <p:txBody>
          <a:bodyPr/>
          <a:lstStyle/>
          <a:p>
            <a:r>
              <a:rPr lang="en-US" sz="1800" dirty="0" smtClean="0"/>
              <a:t>802.11ac Wave 2 is replacing 802.11n and 802.11ac Wave 1.</a:t>
            </a:r>
          </a:p>
          <a:p>
            <a:r>
              <a:rPr lang="en-US" sz="1800" dirty="0" smtClean="0"/>
              <a:t>Eventually (starting at 2020) enterprise is expected to upgrade to 802.11ax.</a:t>
            </a:r>
          </a:p>
          <a:p>
            <a:r>
              <a:rPr lang="en-US" sz="1800" dirty="0" smtClean="0"/>
              <a:t>11ax is focusing on the improvement (at least 4 times) on the average per  user throughput. </a:t>
            </a:r>
          </a:p>
          <a:p>
            <a:pPr lvl="1"/>
            <a:r>
              <a:rPr lang="en-US" sz="1600" dirty="0" smtClean="0"/>
              <a:t>802.11ax doesn’t have the goal of a significant peak throughput improvement compared to 802.11ac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600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650 Group WLAN Long-Term Forecast 2017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3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II – </a:t>
            </a:r>
            <a:r>
              <a:rPr lang="en-US" dirty="0" err="1" smtClean="0"/>
              <a:t>TriBand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858000" cy="4563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Tri-band devices including 11ay are expected around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The IEEE 802.11 WG is looking beyond 802.11ax.</a:t>
            </a:r>
          </a:p>
          <a:p>
            <a:r>
              <a:rPr lang="en-US" dirty="0" smtClean="0"/>
              <a:t>Extremely High Throughput activity (EHT) was discussed during the May 2018 </a:t>
            </a:r>
            <a:r>
              <a:rPr lang="en-US" dirty="0"/>
              <a:t>i</a:t>
            </a:r>
            <a:r>
              <a:rPr lang="en-US" dirty="0" smtClean="0"/>
              <a:t>nterim meeting with the goal to investigate the feasibility of:</a:t>
            </a:r>
          </a:p>
          <a:p>
            <a:pPr lvl="1"/>
            <a:r>
              <a:rPr lang="en-US" dirty="0" smtClean="0"/>
              <a:t>Wider bandwidth at 320 MHz enabled by the availability of a new spectrum (6 GHz)</a:t>
            </a:r>
          </a:p>
          <a:p>
            <a:pPr lvl="1"/>
            <a:r>
              <a:rPr lang="en-US" dirty="0" smtClean="0"/>
              <a:t>Support for 16 spatial streams doubling the number in 802.11ax and 802.11ac</a:t>
            </a:r>
          </a:p>
          <a:p>
            <a:pPr lvl="1"/>
            <a:r>
              <a:rPr lang="en-US" dirty="0" smtClean="0"/>
              <a:t>Other technologies</a:t>
            </a:r>
          </a:p>
          <a:p>
            <a:r>
              <a:rPr lang="en-US" dirty="0" smtClean="0"/>
              <a:t>The net effect is to improve the peak throughput by a factor of 4 compared to 802.11ax.</a:t>
            </a:r>
          </a:p>
          <a:p>
            <a:pPr lvl="1"/>
            <a:r>
              <a:rPr lang="en-US" dirty="0" smtClean="0"/>
              <a:t>An increase of the peak rate up to about 36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8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Future Evolution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5181600"/>
            <a:ext cx="7770813" cy="684213"/>
          </a:xfrm>
        </p:spPr>
        <p:txBody>
          <a:bodyPr/>
          <a:lstStyle/>
          <a:p>
            <a:r>
              <a:rPr lang="en-US" dirty="0" smtClean="0"/>
              <a:t>2021 seems to be the year where an increase in the Ethernet speed is needed to support emerging IEEE 802.11 technologies and beyond.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85800" y="1828800"/>
            <a:ext cx="8229600" cy="5334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9108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267" y="19108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3733800" y="19108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724400" y="19108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562600" y="1913467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477000" y="19108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331078" y="19108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33" y="2592387"/>
            <a:ext cx="524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2.4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&amp;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5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143000" y="2512219"/>
            <a:ext cx="3581400" cy="1066800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2357" y="2814786"/>
            <a:ext cx="123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802.11ac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 – 6.9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32" y="41910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60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724400" y="2512219"/>
            <a:ext cx="1396481" cy="106680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281" y="2819400"/>
            <a:ext cx="124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2.4 - 4.8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120881" y="2514600"/>
            <a:ext cx="1396481" cy="1066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5762" y="2821781"/>
            <a:ext cx="124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4.8 – 9.6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1232452" y="3873119"/>
            <a:ext cx="1967948" cy="1066800"/>
          </a:xfrm>
          <a:prstGeom prst="rightArrow">
            <a:avLst/>
          </a:prstGeom>
          <a:solidFill>
            <a:schemeClr val="accent3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9332" y="4001869"/>
            <a:ext cx="124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2.5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Striped Right Arrow 30"/>
          <p:cNvSpPr/>
          <p:nvPr/>
        </p:nvSpPr>
        <p:spPr bwMode="auto">
          <a:xfrm>
            <a:off x="7683775" y="3885438"/>
            <a:ext cx="1384025" cy="9833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200400" y="3881586"/>
            <a:ext cx="2438400" cy="1066800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3215787" y="4191000"/>
            <a:ext cx="17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5638800" y="3873119"/>
            <a:ext cx="2057400" cy="10668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5727829" y="4175686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1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16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26"/>
          <p:cNvSpPr txBox="1"/>
          <p:nvPr/>
        </p:nvSpPr>
        <p:spPr>
          <a:xfrm>
            <a:off x="7696200" y="4191000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2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32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Striped Right Arrow 36"/>
          <p:cNvSpPr/>
          <p:nvPr/>
        </p:nvSpPr>
        <p:spPr bwMode="auto">
          <a:xfrm>
            <a:off x="7517362" y="2490025"/>
            <a:ext cx="1384025" cy="1047257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4391" y="270646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EHT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4x rate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16 – 38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19800" y="1600200"/>
            <a:ext cx="0" cy="36576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534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802.3bz is sufficient to satisfy current 802.11ac and 802.11ax generations.</a:t>
            </a:r>
          </a:p>
          <a:p>
            <a:r>
              <a:rPr lang="en-US" dirty="0" smtClean="0"/>
              <a:t>Given the expected increase in WLAN speed around the year 2021, a higher cabling speed is needed.</a:t>
            </a:r>
          </a:p>
          <a:p>
            <a:r>
              <a:rPr lang="en-US" dirty="0" smtClean="0"/>
              <a:t>Using the 75% rule of thumb the cabling speed requirement is in the range of 25-27 </a:t>
            </a:r>
            <a:r>
              <a:rPr lang="en-US" dirty="0" err="1" smtClean="0"/>
              <a:t>Gbps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1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08463"/>
          </a:xfrm>
          <a:ln/>
        </p:spPr>
        <p:txBody>
          <a:bodyPr/>
          <a:lstStyle/>
          <a:p>
            <a:r>
              <a:rPr lang="en-US" sz="1800" dirty="0" smtClean="0"/>
              <a:t>[1]	</a:t>
            </a:r>
            <a:r>
              <a:rPr lang="en-US" sz="1800" dirty="0">
                <a:hlinkClick r:id="rId3"/>
              </a:rPr>
              <a:t>https://mentor.ieee.org/802.11/dcn/14/11-14-1385-00-0000-ethernet-base-t-speed-upgrade-cfi-in-support-of-802-11ac-enterprise-</a:t>
            </a:r>
            <a:r>
              <a:rPr lang="en-US" sz="1800" dirty="0" smtClean="0">
                <a:hlinkClick r:id="rId3"/>
              </a:rPr>
              <a:t>aps.pptx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[2]	</a:t>
            </a:r>
            <a:r>
              <a:rPr lang="en-US" sz="1800" dirty="0" smtClean="0"/>
              <a:t> Peter Jones, Ethernet Past and Future- Finding the Right </a:t>
            </a:r>
            <a:r>
              <a:rPr lang="en-US" sz="1800" dirty="0" err="1" smtClean="0"/>
              <a:t>Lever</a:t>
            </a:r>
            <a:r>
              <a:rPr lang="en-US" sz="1800" dirty="0" err="1" smtClean="0">
                <a:hlinkClick r:id="rId4"/>
              </a:rPr>
              <a:t>http</a:t>
            </a:r>
            <a:r>
              <a:rPr lang="en-US" sz="1800" dirty="0" smtClean="0">
                <a:hlinkClick r:id="rId4"/>
              </a:rPr>
              <a:t>://chinog.org/wp-content/uploads/2018/05/chinog08_jones_ethernet.pdf</a:t>
            </a:r>
            <a:r>
              <a:rPr lang="en-US" sz="1800" dirty="0" smtClean="0"/>
              <a:t>	</a:t>
            </a:r>
          </a:p>
          <a:p>
            <a:r>
              <a:rPr lang="en-US" sz="1800" dirty="0"/>
              <a:t>[3] </a:t>
            </a:r>
            <a:r>
              <a:rPr lang="en-US" sz="1800" dirty="0">
                <a:hlinkClick r:id="rId5"/>
              </a:rPr>
              <a:t>https://mentor.ieee.org/802.11/dcn/13/11-13-0657-06-0hew-hew-sg-usage-models-and-requirements-liaison-with-</a:t>
            </a:r>
            <a:r>
              <a:rPr lang="en-US" sz="1800" dirty="0" smtClean="0">
                <a:hlinkClick r:id="rId5"/>
              </a:rPr>
              <a:t>wfa.ppt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[4] </a:t>
            </a:r>
            <a:r>
              <a:rPr lang="en-US" sz="1800" dirty="0">
                <a:hlinkClick r:id="rId6"/>
              </a:rPr>
              <a:t>https://mentor.ieee.org/802.11/dcn/15/11-15-0625-07-00ay-ieee-802-11-tgay-usage-</a:t>
            </a:r>
            <a:r>
              <a:rPr lang="en-US" sz="1800" dirty="0" smtClean="0">
                <a:hlinkClick r:id="rId6"/>
              </a:rPr>
              <a:t>scenarios.pptx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is the ECR ad hoc group output and recommendation to the IEEE 802.11 WG.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Revision History: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R0: Initial draft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R1: changes made based on July 3</a:t>
            </a:r>
            <a:r>
              <a:rPr lang="en-GB" baseline="30000" dirty="0" smtClean="0"/>
              <a:t>rd</a:t>
            </a:r>
            <a:r>
              <a:rPr lang="en-GB" dirty="0" smtClean="0"/>
              <a:t> teleconference. Added a couple of slides on tri-band and EHT.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R2: changes made based on the discussion on Tuesday AM1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0813" cy="1752600"/>
          </a:xfrm>
        </p:spPr>
        <p:txBody>
          <a:bodyPr/>
          <a:lstStyle/>
          <a:p>
            <a:r>
              <a:rPr lang="en-US" sz="2000" dirty="0" smtClean="0"/>
              <a:t>In October 2014 members of IEEE 802.3 took the initiative to start a group </a:t>
            </a:r>
            <a:r>
              <a:rPr lang="en-GB" sz="2000" dirty="0"/>
              <a:t>new Ethernet speed(s) between 1 Gb/s and 10 Gb/s over 100 meters of installed base of Cat 5e or better, in support of data rates needed for Enterprise Access Points using </a:t>
            </a:r>
            <a:r>
              <a:rPr lang="en-GB" sz="2000" dirty="0" smtClean="0"/>
              <a:t>802.11ac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This effort resulted in 802.3bz amendment to 802.3-2015.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0806" y="416817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333333"/>
                </a:solidFill>
                <a:latin typeface="Verdana" panose="020B0604030504040204" pitchFamily="34" charset="0"/>
              </a:rPr>
              <a:t>Ethernet Media Access Control (MAC) parameters, Physical Layer specifications, and management objects for the transfer of Ethernet format frames at 2.5 Gb/s and 5 Gb/s over balanced twisted-pair transmission media used in structured cabling are defined in this amendment to IEEE Std 802.3-2015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ECR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https://mentor.ieee.org/802.11/dcn/18/11-18-0624-04-0000-may-2018-working-group-chair-supplementary-material.ppt</a:t>
            </a:r>
            <a:r>
              <a:rPr lang="en-US" dirty="0"/>
              <a:t> </a:t>
            </a:r>
          </a:p>
          <a:p>
            <a:r>
              <a:rPr lang="en-GB" altLang="en-US" dirty="0"/>
              <a:t>Request from David Law, 802.3 Chair, to 802.11 to </a:t>
            </a:r>
            <a:r>
              <a:rPr lang="en-GB" altLang="en-US" u="sng" dirty="0"/>
              <a:t>identify the potential need for new 802.3 standards to support cabling requirements of future 802.11ax/ad/ay systems</a:t>
            </a:r>
            <a:r>
              <a:rPr lang="en-GB" altLang="en-US" dirty="0"/>
              <a:t>. Target timeframe: July 2018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9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Related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2057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 at the peak throughput supported by current and future 802.11 amendment in the next 5-10 years.</a:t>
            </a:r>
          </a:p>
          <a:p>
            <a:pPr lvl="1"/>
            <a:r>
              <a:rPr lang="en-US" dirty="0" smtClean="0"/>
              <a:t>As a rule of thumb the cabling speed is set at 75% of the peak throughput.</a:t>
            </a:r>
          </a:p>
          <a:p>
            <a:r>
              <a:rPr lang="en-US" dirty="0" smtClean="0"/>
              <a:t>Power requirements </a:t>
            </a:r>
          </a:p>
          <a:p>
            <a:r>
              <a:rPr lang="en-US" dirty="0" smtClean="0"/>
              <a:t>Cable Reach.</a:t>
            </a:r>
          </a:p>
          <a:p>
            <a:r>
              <a:rPr lang="en-US" dirty="0" smtClean="0"/>
              <a:t>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895672"/>
            <a:ext cx="624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focus of this report is on the peak throughput. Power and cable reach are not addressed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96756" y="792162"/>
            <a:ext cx="7986896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Enterprise Network Structure [1]</a:t>
            </a:r>
            <a:r>
              <a:rPr lang="en-US" dirty="0" smtClean="0">
                <a:solidFill>
                  <a:schemeClr val="tx1"/>
                </a:solidFill>
              </a:rPr>
              <a:t> Network Structure today [1]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4225341" cy="4602163"/>
          </a:xfrm>
        </p:spPr>
        <p:txBody>
          <a:bodyPr>
            <a:norm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Enterprise campus networks are typically built using a three tier design shown at the right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This design (very different to DC spine/leaf) has proven stable and durable over a number of technology evolutions.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kern="1200" dirty="0">
                <a:solidFill>
                  <a:srgbClr val="9BBB59"/>
                </a:solidFill>
                <a:latin typeface="Calibri"/>
              </a:rPr>
              <a:t>links</a:t>
            </a: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 between the Enterprise Access switches and the APs are the key focus of this presentation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45" name="Group 1044"/>
          <p:cNvGrpSpPr/>
          <p:nvPr/>
        </p:nvGrpSpPr>
        <p:grpSpPr>
          <a:xfrm>
            <a:off x="4798262" y="1621469"/>
            <a:ext cx="4227506" cy="3485495"/>
            <a:chOff x="4327626" y="1631868"/>
            <a:chExt cx="4698140" cy="3694197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4328160" y="1790700"/>
              <a:ext cx="3262803" cy="3535365"/>
              <a:chOff x="5339120" y="1790700"/>
              <a:chExt cx="3262803" cy="353536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9120" y="3926487"/>
                <a:ext cx="3261819" cy="913687"/>
                <a:chOff x="1597641" y="4405051"/>
                <a:chExt cx="3261820" cy="91368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597641" y="4405051"/>
                  <a:ext cx="467246" cy="913686"/>
                  <a:chOff x="1477065" y="4405051"/>
                  <a:chExt cx="467246" cy="913686"/>
                </a:xfrm>
              </p:grpSpPr>
              <p:sp>
                <p:nvSpPr>
                  <p:cNvPr id="3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0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3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44311" y="4405051"/>
                    <a:ext cx="0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499901" y="4416205"/>
                  <a:ext cx="483066" cy="902532"/>
                  <a:chOff x="2429565" y="4416205"/>
                  <a:chExt cx="483066" cy="902532"/>
                </a:xfrm>
              </p:grpSpPr>
              <p:sp>
                <p:nvSpPr>
                  <p:cNvPr id="2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9565" y="5139324"/>
                    <a:ext cx="301625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9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2630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404253" y="4420269"/>
                  <a:ext cx="487344" cy="898468"/>
                  <a:chOff x="3343965" y="4420269"/>
                  <a:chExt cx="487344" cy="898468"/>
                </a:xfrm>
              </p:grpSpPr>
              <p:sp>
                <p:nvSpPr>
                  <p:cNvPr id="2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39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6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831309" y="4420269"/>
                    <a:ext cx="0" cy="73660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398514" y="4416205"/>
                  <a:ext cx="460947" cy="902532"/>
                  <a:chOff x="4267890" y="4416205"/>
                  <a:chExt cx="460947" cy="902532"/>
                </a:xfrm>
              </p:grpSpPr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7890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28836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5810681" y="2133600"/>
                <a:ext cx="2791242" cy="1603934"/>
                <a:chOff x="2069202" y="2550856"/>
                <a:chExt cx="2791242" cy="1603934"/>
              </a:xfrm>
            </p:grpSpPr>
            <p:cxnSp>
              <p:nvCxnSpPr>
                <p:cNvPr id="34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2223748" y="3379801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4110221" y="3370276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00915" y="3875391"/>
                  <a:ext cx="538162" cy="1587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0078" y="3880153"/>
                  <a:ext cx="547687" cy="1587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" name="Straight Connector 9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8115" y="3419777"/>
                  <a:ext cx="547687" cy="922338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2877" y="3413428"/>
                  <a:ext cx="538162" cy="925512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grpSp>
              <p:nvGrpSpPr>
                <p:cNvPr id="43" name="Group 42"/>
                <p:cNvGrpSpPr/>
                <p:nvPr/>
              </p:nvGrpSpPr>
              <p:grpSpPr>
                <a:xfrm>
                  <a:off x="3851863" y="3587530"/>
                  <a:ext cx="1008581" cy="557734"/>
                  <a:chOff x="3905529" y="3637770"/>
                  <a:chExt cx="944974" cy="557734"/>
                </a:xfrm>
              </p:grpSpPr>
              <p:cxnSp>
                <p:nvCxnSpPr>
                  <p:cNvPr id="51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677340" y="3916106"/>
                    <a:ext cx="538162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537354" y="3910820"/>
                    <a:ext cx="547687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4125015" y="3470017"/>
                    <a:ext cx="547687" cy="903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089679" y="3453621"/>
                    <a:ext cx="538162" cy="906462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4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0789" y="2550856"/>
                  <a:ext cx="1800324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4714" y="2550856"/>
                  <a:ext cx="876399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76101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938178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5799539" y="4824906"/>
                <a:ext cx="1879879" cy="501159"/>
                <a:chOff x="2058058" y="5202985"/>
                <a:chExt cx="1879879" cy="501158"/>
              </a:xfrm>
            </p:grpSpPr>
            <p:sp>
              <p:nvSpPr>
                <p:cNvPr id="76" name="Lightning Bolt 75"/>
                <p:cNvSpPr/>
                <p:nvPr/>
              </p:nvSpPr>
              <p:spPr>
                <a:xfrm rot="559320">
                  <a:off x="2922730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7" name="Lightning Bolt 76"/>
                <p:cNvSpPr/>
                <p:nvPr/>
              </p:nvSpPr>
              <p:spPr>
                <a:xfrm rot="740238">
                  <a:off x="3833162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9" name="Lightning Bolt 78"/>
                <p:cNvSpPr/>
                <p:nvPr/>
              </p:nvSpPr>
              <p:spPr>
                <a:xfrm rot="593446">
                  <a:off x="2058058" y="5202985"/>
                  <a:ext cx="143111" cy="501158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29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5786499" y="2133600"/>
                <a:ext cx="970695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6736193" y="2133600"/>
                <a:ext cx="21001" cy="56145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98349" y="2133600"/>
                <a:ext cx="890344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46693" y="2133600"/>
                <a:ext cx="1804077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7010400" y="1790700"/>
                <a:ext cx="34898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71" name="Straight Connector 170"/>
            <p:cNvCxnSpPr/>
            <p:nvPr/>
          </p:nvCxnSpPr>
          <p:spPr>
            <a:xfrm>
              <a:off x="4403826" y="2438400"/>
              <a:ext cx="45877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27626" y="3435639"/>
              <a:ext cx="46639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43400" y="4269831"/>
              <a:ext cx="4648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4" name="Group 1043"/>
            <p:cNvGrpSpPr/>
            <p:nvPr/>
          </p:nvGrpSpPr>
          <p:grpSpPr>
            <a:xfrm>
              <a:off x="7924800" y="1631868"/>
              <a:ext cx="1100966" cy="3374221"/>
              <a:chOff x="8043034" y="1631868"/>
              <a:chExt cx="1100966" cy="3374221"/>
            </a:xfrm>
          </p:grpSpPr>
          <p:sp>
            <p:nvSpPr>
              <p:cNvPr id="1040" name="TextBox 1039"/>
              <p:cNvSpPr txBox="1"/>
              <p:nvPr/>
            </p:nvSpPr>
            <p:spPr>
              <a:xfrm>
                <a:off x="8059773" y="1631868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Core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8059773" y="2697294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Distribution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8043035" y="3563139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Access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043034" y="4516781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APs and 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End Devices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7" name="Lightning Bolt 186"/>
          <p:cNvSpPr/>
          <p:nvPr/>
        </p:nvSpPr>
        <p:spPr>
          <a:xfrm rot="593446" flipH="1">
            <a:off x="5043681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04603" y="4467612"/>
            <a:ext cx="457200" cy="200025"/>
            <a:chOff x="1074" y="3223"/>
            <a:chExt cx="288" cy="12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4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5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7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8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9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0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1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2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3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1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2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3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4"/>
          <p:cNvGrpSpPr>
            <a:grpSpLocks noChangeAspect="1"/>
          </p:cNvGrpSpPr>
          <p:nvPr/>
        </p:nvGrpSpPr>
        <p:grpSpPr bwMode="auto">
          <a:xfrm>
            <a:off x="5846920" y="4495800"/>
            <a:ext cx="457200" cy="200025"/>
            <a:chOff x="1074" y="3223"/>
            <a:chExt cx="288" cy="126"/>
          </a:xfrm>
        </p:grpSpPr>
        <p:sp>
          <p:nvSpPr>
            <p:cNvPr id="1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9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7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0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2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6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7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9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0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1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2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4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7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8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0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1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2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3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4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7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8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0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1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2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5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4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5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6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7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8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5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6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7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8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6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Group 4"/>
          <p:cNvGrpSpPr>
            <a:grpSpLocks noChangeAspect="1"/>
          </p:cNvGrpSpPr>
          <p:nvPr/>
        </p:nvGrpSpPr>
        <p:grpSpPr bwMode="auto">
          <a:xfrm>
            <a:off x="6629400" y="4495800"/>
            <a:ext cx="457200" cy="200025"/>
            <a:chOff x="1074" y="3223"/>
            <a:chExt cx="288" cy="126"/>
          </a:xfrm>
        </p:grpSpPr>
        <p:sp>
          <p:nvSpPr>
            <p:cNvPr id="28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0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2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3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4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5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4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5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6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7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8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9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0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1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2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5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6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8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2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3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4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5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6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8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9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0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1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3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4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5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7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9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0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1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2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3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4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5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6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7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8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9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0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1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2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3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4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5" name="Group 4"/>
          <p:cNvGrpSpPr>
            <a:grpSpLocks noChangeAspect="1"/>
          </p:cNvGrpSpPr>
          <p:nvPr/>
        </p:nvGrpSpPr>
        <p:grpSpPr bwMode="auto">
          <a:xfrm>
            <a:off x="7467600" y="4495800"/>
            <a:ext cx="457200" cy="200025"/>
            <a:chOff x="1074" y="3223"/>
            <a:chExt cx="288" cy="126"/>
          </a:xfrm>
        </p:grpSpPr>
        <p:sp>
          <p:nvSpPr>
            <p:cNvPr id="38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7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7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8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9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1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2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3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4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5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6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7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8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3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4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5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6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7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8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1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2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3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4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5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6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7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8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9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0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1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2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3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4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5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6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7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8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9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0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2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3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4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1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6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7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8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9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0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1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2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3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4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5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6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7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8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9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0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02"/>
          <p:cNvGrpSpPr>
            <a:grpSpLocks noChangeAspect="1"/>
          </p:cNvGrpSpPr>
          <p:nvPr/>
        </p:nvGrpSpPr>
        <p:grpSpPr bwMode="auto">
          <a:xfrm>
            <a:off x="4839503" y="3580724"/>
            <a:ext cx="727075" cy="277813"/>
            <a:chOff x="1056" y="2654"/>
            <a:chExt cx="458" cy="175"/>
          </a:xfrm>
        </p:grpSpPr>
        <p:sp>
          <p:nvSpPr>
            <p:cNvPr id="153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8" name="Group 102"/>
          <p:cNvGrpSpPr>
            <a:grpSpLocks noChangeAspect="1"/>
          </p:cNvGrpSpPr>
          <p:nvPr/>
        </p:nvGrpSpPr>
        <p:grpSpPr bwMode="auto">
          <a:xfrm>
            <a:off x="5687235" y="3581400"/>
            <a:ext cx="727075" cy="277813"/>
            <a:chOff x="1056" y="2654"/>
            <a:chExt cx="458" cy="175"/>
          </a:xfrm>
        </p:grpSpPr>
        <p:sp>
          <p:nvSpPr>
            <p:cNvPr id="509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0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1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2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3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4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5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6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7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8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9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0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1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2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3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4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5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6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7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8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9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0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4" name="Group 102"/>
          <p:cNvGrpSpPr>
            <a:grpSpLocks noChangeAspect="1"/>
          </p:cNvGrpSpPr>
          <p:nvPr/>
        </p:nvGrpSpPr>
        <p:grpSpPr bwMode="auto">
          <a:xfrm>
            <a:off x="6544469" y="3581400"/>
            <a:ext cx="727075" cy="277813"/>
            <a:chOff x="1056" y="2654"/>
            <a:chExt cx="458" cy="175"/>
          </a:xfrm>
        </p:grpSpPr>
        <p:sp>
          <p:nvSpPr>
            <p:cNvPr id="535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6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8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0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1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2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3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4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5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6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7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8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9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0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1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2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3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4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5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6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7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8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9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0" name="Group 102"/>
          <p:cNvGrpSpPr>
            <a:grpSpLocks noChangeAspect="1"/>
          </p:cNvGrpSpPr>
          <p:nvPr/>
        </p:nvGrpSpPr>
        <p:grpSpPr bwMode="auto">
          <a:xfrm>
            <a:off x="7399337" y="3581400"/>
            <a:ext cx="727075" cy="277813"/>
            <a:chOff x="1056" y="2654"/>
            <a:chExt cx="458" cy="175"/>
          </a:xfrm>
        </p:grpSpPr>
        <p:sp>
          <p:nvSpPr>
            <p:cNvPr id="561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2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3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4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5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6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7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8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9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0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1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2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3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4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5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6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7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8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9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0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1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2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3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4" name="Group 129"/>
          <p:cNvGrpSpPr>
            <a:grpSpLocks noChangeAspect="1"/>
          </p:cNvGrpSpPr>
          <p:nvPr/>
        </p:nvGrpSpPr>
        <p:grpSpPr bwMode="auto">
          <a:xfrm>
            <a:off x="5836602" y="1447800"/>
            <a:ext cx="506412" cy="685800"/>
            <a:chOff x="4097" y="912"/>
            <a:chExt cx="319" cy="432"/>
          </a:xfrm>
        </p:grpSpPr>
        <p:sp>
          <p:nvSpPr>
            <p:cNvPr id="185" name="AutoShape 128"/>
            <p:cNvSpPr>
              <a:spLocks noChangeAspect="1" noChangeArrowheads="1" noTextEdit="1"/>
            </p:cNvSpPr>
            <p:nvPr/>
          </p:nvSpPr>
          <p:spPr bwMode="auto">
            <a:xfrm>
              <a:off x="4097" y="912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Rectangle 130"/>
            <p:cNvSpPr>
              <a:spLocks noChangeArrowheads="1"/>
            </p:cNvSpPr>
            <p:nvPr/>
          </p:nvSpPr>
          <p:spPr bwMode="auto">
            <a:xfrm>
              <a:off x="4100" y="1084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31"/>
            <p:cNvSpPr>
              <a:spLocks noChangeArrowheads="1"/>
            </p:cNvSpPr>
            <p:nvPr/>
          </p:nvSpPr>
          <p:spPr bwMode="auto">
            <a:xfrm>
              <a:off x="4101" y="1085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Freeform 132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Freeform 133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2" name="Freeform 134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3" name="Freeform 135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4" name="Freeform 136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5" name="Freeform 137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6" name="Freeform 138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7" name="Freeform 139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8" name="Freeform 140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9" name="Freeform 141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0" name="Freeform 142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1" name="Freeform 143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2" name="Freeform 144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3" name="Freeform 145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4" name="Freeform 146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5" name="Freeform 147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6" name="Freeform 148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7" name="Freeform 149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8" name="Freeform 150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9" name="Freeform 151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0" name="Freeform 152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1" name="Freeform 153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2" name="Freeform 154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3" name="Freeform 155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4" name="Freeform 156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5" name="Freeform 157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6" name="Freeform 158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7" name="Freeform 159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" name="Freeform 162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4" name="Oval 168"/>
            <p:cNvSpPr>
              <a:spLocks noChangeArrowheads="1"/>
            </p:cNvSpPr>
            <p:nvPr/>
          </p:nvSpPr>
          <p:spPr bwMode="auto">
            <a:xfrm>
              <a:off x="4192" y="1174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5" name="Oval 169"/>
            <p:cNvSpPr>
              <a:spLocks noChangeArrowheads="1"/>
            </p:cNvSpPr>
            <p:nvPr/>
          </p:nvSpPr>
          <p:spPr bwMode="auto">
            <a:xfrm>
              <a:off x="4197" y="1179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6" name="Oval 170"/>
            <p:cNvSpPr>
              <a:spLocks noChangeArrowheads="1"/>
            </p:cNvSpPr>
            <p:nvPr/>
          </p:nvSpPr>
          <p:spPr bwMode="auto">
            <a:xfrm>
              <a:off x="4195" y="1176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7" name="Rectangle 171"/>
            <p:cNvSpPr>
              <a:spLocks noChangeArrowheads="1"/>
            </p:cNvSpPr>
            <p:nvPr/>
          </p:nvSpPr>
          <p:spPr bwMode="auto">
            <a:xfrm>
              <a:off x="4100" y="945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Rectangle 172"/>
            <p:cNvSpPr>
              <a:spLocks noChangeArrowheads="1"/>
            </p:cNvSpPr>
            <p:nvPr/>
          </p:nvSpPr>
          <p:spPr bwMode="auto">
            <a:xfrm>
              <a:off x="4101" y="946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03" name="Group 185"/>
            <p:cNvGrpSpPr>
              <a:grpSpLocks/>
            </p:cNvGrpSpPr>
            <p:nvPr/>
          </p:nvGrpSpPr>
          <p:grpSpPr bwMode="auto">
            <a:xfrm>
              <a:off x="4118" y="963"/>
              <a:ext cx="229" cy="99"/>
              <a:chOff x="4118" y="963"/>
              <a:chExt cx="229" cy="99"/>
            </a:xfrm>
          </p:grpSpPr>
          <p:sp>
            <p:nvSpPr>
              <p:cNvPr id="1061" name="Line 177"/>
              <p:cNvSpPr>
                <a:spLocks noChangeShapeType="1"/>
              </p:cNvSpPr>
              <p:nvPr/>
            </p:nvSpPr>
            <p:spPr bwMode="auto">
              <a:xfrm>
                <a:off x="4172" y="986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2" name="Line 178"/>
              <p:cNvSpPr>
                <a:spLocks noChangeShapeType="1"/>
              </p:cNvSpPr>
              <p:nvPr/>
            </p:nvSpPr>
            <p:spPr bwMode="auto">
              <a:xfrm>
                <a:off x="4135" y="976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3" name="Line 179"/>
              <p:cNvSpPr>
                <a:spLocks noChangeShapeType="1"/>
              </p:cNvSpPr>
              <p:nvPr/>
            </p:nvSpPr>
            <p:spPr bwMode="auto">
              <a:xfrm>
                <a:off x="4135" y="1047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4" name="Rectangle 180"/>
              <p:cNvSpPr>
                <a:spLocks noChangeArrowheads="1"/>
              </p:cNvSpPr>
              <p:nvPr/>
            </p:nvSpPr>
            <p:spPr bwMode="auto">
              <a:xfrm>
                <a:off x="4118" y="963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5" name="Rectangle 181"/>
              <p:cNvSpPr>
                <a:spLocks noChangeArrowheads="1"/>
              </p:cNvSpPr>
              <p:nvPr/>
            </p:nvSpPr>
            <p:spPr bwMode="auto">
              <a:xfrm>
                <a:off x="4289" y="963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6" name="Rectangle 182"/>
              <p:cNvSpPr>
                <a:spLocks noChangeArrowheads="1"/>
              </p:cNvSpPr>
              <p:nvPr/>
            </p:nvSpPr>
            <p:spPr bwMode="auto">
              <a:xfrm>
                <a:off x="4118" y="1033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7" name="Rectangle 183"/>
              <p:cNvSpPr>
                <a:spLocks noChangeArrowheads="1"/>
              </p:cNvSpPr>
              <p:nvPr/>
            </p:nvSpPr>
            <p:spPr bwMode="auto">
              <a:xfrm>
                <a:off x="4289" y="1033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8" name="Line 184"/>
              <p:cNvSpPr>
                <a:spLocks noChangeShapeType="1"/>
              </p:cNvSpPr>
              <p:nvPr/>
            </p:nvSpPr>
            <p:spPr bwMode="auto">
              <a:xfrm flipH="1">
                <a:off x="4170" y="986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4" name="Group 194"/>
            <p:cNvGrpSpPr>
              <a:grpSpLocks/>
            </p:cNvGrpSpPr>
            <p:nvPr/>
          </p:nvGrpSpPr>
          <p:grpSpPr bwMode="auto">
            <a:xfrm>
              <a:off x="4121" y="965"/>
              <a:ext cx="229" cy="99"/>
              <a:chOff x="4121" y="965"/>
              <a:chExt cx="229" cy="99"/>
            </a:xfrm>
          </p:grpSpPr>
          <p:sp>
            <p:nvSpPr>
              <p:cNvPr id="605" name="Line 186"/>
              <p:cNvSpPr>
                <a:spLocks noChangeShapeType="1"/>
              </p:cNvSpPr>
              <p:nvPr/>
            </p:nvSpPr>
            <p:spPr bwMode="auto">
              <a:xfrm>
                <a:off x="4175" y="988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Line 187"/>
              <p:cNvSpPr>
                <a:spLocks noChangeShapeType="1"/>
              </p:cNvSpPr>
              <p:nvPr/>
            </p:nvSpPr>
            <p:spPr bwMode="auto">
              <a:xfrm>
                <a:off x="4137" y="978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Line 188"/>
              <p:cNvSpPr>
                <a:spLocks noChangeShapeType="1"/>
              </p:cNvSpPr>
              <p:nvPr/>
            </p:nvSpPr>
            <p:spPr bwMode="auto">
              <a:xfrm>
                <a:off x="4137" y="1049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6" name="Rectangle 189"/>
              <p:cNvSpPr>
                <a:spLocks noChangeArrowheads="1"/>
              </p:cNvSpPr>
              <p:nvPr/>
            </p:nvSpPr>
            <p:spPr bwMode="auto">
              <a:xfrm>
                <a:off x="4121" y="965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7" name="Rectangle 190"/>
              <p:cNvSpPr>
                <a:spLocks noChangeArrowheads="1"/>
              </p:cNvSpPr>
              <p:nvPr/>
            </p:nvSpPr>
            <p:spPr bwMode="auto">
              <a:xfrm>
                <a:off x="4291" y="965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8" name="Rectangle 191"/>
              <p:cNvSpPr>
                <a:spLocks noChangeArrowheads="1"/>
              </p:cNvSpPr>
              <p:nvPr/>
            </p:nvSpPr>
            <p:spPr bwMode="auto">
              <a:xfrm>
                <a:off x="4121" y="1036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9" name="Rectangle 192"/>
              <p:cNvSpPr>
                <a:spLocks noChangeArrowheads="1"/>
              </p:cNvSpPr>
              <p:nvPr/>
            </p:nvSpPr>
            <p:spPr bwMode="auto">
              <a:xfrm>
                <a:off x="4291" y="1036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0" name="Line 193"/>
              <p:cNvSpPr>
                <a:spLocks noChangeShapeType="1"/>
              </p:cNvSpPr>
              <p:nvPr/>
            </p:nvSpPr>
            <p:spPr bwMode="auto">
              <a:xfrm flipH="1">
                <a:off x="4172" y="988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69" name="Group 197"/>
          <p:cNvGrpSpPr>
            <a:grpSpLocks noChangeAspect="1"/>
          </p:cNvGrpSpPr>
          <p:nvPr/>
        </p:nvGrpSpPr>
        <p:grpSpPr bwMode="auto">
          <a:xfrm>
            <a:off x="6627813" y="1447800"/>
            <a:ext cx="506412" cy="685800"/>
            <a:chOff x="2279" y="1175"/>
            <a:chExt cx="319" cy="432"/>
          </a:xfrm>
        </p:grpSpPr>
        <p:sp>
          <p:nvSpPr>
            <p:cNvPr id="1070" name="AutoShape 196"/>
            <p:cNvSpPr>
              <a:spLocks noChangeAspect="1" noChangeArrowheads="1" noTextEdit="1"/>
            </p:cNvSpPr>
            <p:nvPr/>
          </p:nvSpPr>
          <p:spPr bwMode="auto">
            <a:xfrm>
              <a:off x="2279" y="1175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1" name="Rectangle 198"/>
            <p:cNvSpPr>
              <a:spLocks noChangeArrowheads="1"/>
            </p:cNvSpPr>
            <p:nvPr/>
          </p:nvSpPr>
          <p:spPr bwMode="auto">
            <a:xfrm>
              <a:off x="2282" y="1347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2" name="Rectangle 199"/>
            <p:cNvSpPr>
              <a:spLocks noChangeArrowheads="1"/>
            </p:cNvSpPr>
            <p:nvPr/>
          </p:nvSpPr>
          <p:spPr bwMode="auto">
            <a:xfrm>
              <a:off x="2283" y="1348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3" name="Freeform 200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4" name="Freeform 201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" name="Freeform 202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6" name="Freeform 203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7" name="Freeform 204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8" name="Freeform 205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9" name="Freeform 206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0" name="Freeform 207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1" name="Freeform 208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2" name="Freeform 209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3" name="Freeform 210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4" name="Freeform 211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" name="Freeform 212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6" name="Freeform 213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7" name="Freeform 214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Freeform 215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9" name="Freeform 216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0" name="Freeform 217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1" name="Freeform 218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2" name="Freeform 219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3" name="Freeform 220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4" name="Freeform 221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5" name="Freeform 222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" name="Freeform 223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7" name="Freeform 224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8" name="Freeform 225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9" name="Freeform 226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0" name="Freeform 227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1" name="Freeform 228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2" name="Freeform 229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3" name="Freeform 230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4" name="Freeform 231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5" name="Freeform 232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6" name="Freeform 233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7" name="Freeform 234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8" name="Freeform 235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9" name="Oval 236"/>
            <p:cNvSpPr>
              <a:spLocks noChangeArrowheads="1"/>
            </p:cNvSpPr>
            <p:nvPr/>
          </p:nvSpPr>
          <p:spPr bwMode="auto">
            <a:xfrm>
              <a:off x="2374" y="1437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0" name="Oval 237"/>
            <p:cNvSpPr>
              <a:spLocks noChangeArrowheads="1"/>
            </p:cNvSpPr>
            <p:nvPr/>
          </p:nvSpPr>
          <p:spPr bwMode="auto">
            <a:xfrm>
              <a:off x="2379" y="1442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1" name="Oval 238"/>
            <p:cNvSpPr>
              <a:spLocks noChangeArrowheads="1"/>
            </p:cNvSpPr>
            <p:nvPr/>
          </p:nvSpPr>
          <p:spPr bwMode="auto">
            <a:xfrm>
              <a:off x="2377" y="1439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2" name="Rectangle 239"/>
            <p:cNvSpPr>
              <a:spLocks noChangeArrowheads="1"/>
            </p:cNvSpPr>
            <p:nvPr/>
          </p:nvSpPr>
          <p:spPr bwMode="auto">
            <a:xfrm>
              <a:off x="2282" y="1208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3" name="Rectangle 240"/>
            <p:cNvSpPr>
              <a:spLocks noChangeArrowheads="1"/>
            </p:cNvSpPr>
            <p:nvPr/>
          </p:nvSpPr>
          <p:spPr bwMode="auto">
            <a:xfrm>
              <a:off x="2283" y="1209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4" name="Freeform 241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5" name="Freeform 242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6" name="Freeform 243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7" name="Freeform 244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18" name="Group 253"/>
            <p:cNvGrpSpPr>
              <a:grpSpLocks/>
            </p:cNvGrpSpPr>
            <p:nvPr/>
          </p:nvGrpSpPr>
          <p:grpSpPr bwMode="auto">
            <a:xfrm>
              <a:off x="2300" y="1226"/>
              <a:ext cx="229" cy="99"/>
              <a:chOff x="2300" y="1226"/>
              <a:chExt cx="229" cy="99"/>
            </a:xfrm>
          </p:grpSpPr>
          <p:sp>
            <p:nvSpPr>
              <p:cNvPr id="1128" name="Line 245"/>
              <p:cNvSpPr>
                <a:spLocks noChangeShapeType="1"/>
              </p:cNvSpPr>
              <p:nvPr/>
            </p:nvSpPr>
            <p:spPr bwMode="auto">
              <a:xfrm>
                <a:off x="2354" y="1249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Line 246"/>
              <p:cNvSpPr>
                <a:spLocks noChangeShapeType="1"/>
              </p:cNvSpPr>
              <p:nvPr/>
            </p:nvSpPr>
            <p:spPr bwMode="auto">
              <a:xfrm>
                <a:off x="2317" y="1239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0" name="Line 247"/>
              <p:cNvSpPr>
                <a:spLocks noChangeShapeType="1"/>
              </p:cNvSpPr>
              <p:nvPr/>
            </p:nvSpPr>
            <p:spPr bwMode="auto">
              <a:xfrm>
                <a:off x="2317" y="1310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1" name="Rectangle 248"/>
              <p:cNvSpPr>
                <a:spLocks noChangeArrowheads="1"/>
              </p:cNvSpPr>
              <p:nvPr/>
            </p:nvSpPr>
            <p:spPr bwMode="auto">
              <a:xfrm>
                <a:off x="2300" y="1226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2" name="Rectangle 249"/>
              <p:cNvSpPr>
                <a:spLocks noChangeArrowheads="1"/>
              </p:cNvSpPr>
              <p:nvPr/>
            </p:nvSpPr>
            <p:spPr bwMode="auto">
              <a:xfrm>
                <a:off x="2471" y="1226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3" name="Rectangle 250"/>
              <p:cNvSpPr>
                <a:spLocks noChangeArrowheads="1"/>
              </p:cNvSpPr>
              <p:nvPr/>
            </p:nvSpPr>
            <p:spPr bwMode="auto">
              <a:xfrm>
                <a:off x="2300" y="1296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4" name="Rectangle 251"/>
              <p:cNvSpPr>
                <a:spLocks noChangeArrowheads="1"/>
              </p:cNvSpPr>
              <p:nvPr/>
            </p:nvSpPr>
            <p:spPr bwMode="auto">
              <a:xfrm>
                <a:off x="2471" y="1296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5" name="Line 252"/>
              <p:cNvSpPr>
                <a:spLocks noChangeShapeType="1"/>
              </p:cNvSpPr>
              <p:nvPr/>
            </p:nvSpPr>
            <p:spPr bwMode="auto">
              <a:xfrm flipH="1">
                <a:off x="2352" y="1249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9" name="Group 262"/>
            <p:cNvGrpSpPr>
              <a:grpSpLocks/>
            </p:cNvGrpSpPr>
            <p:nvPr/>
          </p:nvGrpSpPr>
          <p:grpSpPr bwMode="auto">
            <a:xfrm>
              <a:off x="2303" y="1228"/>
              <a:ext cx="229" cy="99"/>
              <a:chOff x="2303" y="1228"/>
              <a:chExt cx="229" cy="99"/>
            </a:xfrm>
          </p:grpSpPr>
          <p:sp>
            <p:nvSpPr>
              <p:cNvPr id="1120" name="Line 254"/>
              <p:cNvSpPr>
                <a:spLocks noChangeShapeType="1"/>
              </p:cNvSpPr>
              <p:nvPr/>
            </p:nvSpPr>
            <p:spPr bwMode="auto">
              <a:xfrm>
                <a:off x="2357" y="1251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1" name="Line 255"/>
              <p:cNvSpPr>
                <a:spLocks noChangeShapeType="1"/>
              </p:cNvSpPr>
              <p:nvPr/>
            </p:nvSpPr>
            <p:spPr bwMode="auto">
              <a:xfrm>
                <a:off x="2319" y="1241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2" name="Line 256"/>
              <p:cNvSpPr>
                <a:spLocks noChangeShapeType="1"/>
              </p:cNvSpPr>
              <p:nvPr/>
            </p:nvSpPr>
            <p:spPr bwMode="auto">
              <a:xfrm>
                <a:off x="2319" y="1312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3" name="Rectangle 257"/>
              <p:cNvSpPr>
                <a:spLocks noChangeArrowheads="1"/>
              </p:cNvSpPr>
              <p:nvPr/>
            </p:nvSpPr>
            <p:spPr bwMode="auto">
              <a:xfrm>
                <a:off x="2303" y="1228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4" name="Rectangle 258"/>
              <p:cNvSpPr>
                <a:spLocks noChangeArrowheads="1"/>
              </p:cNvSpPr>
              <p:nvPr/>
            </p:nvSpPr>
            <p:spPr bwMode="auto">
              <a:xfrm>
                <a:off x="2473" y="1228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5" name="Rectangle 259"/>
              <p:cNvSpPr>
                <a:spLocks noChangeArrowheads="1"/>
              </p:cNvSpPr>
              <p:nvPr/>
            </p:nvSpPr>
            <p:spPr bwMode="auto">
              <a:xfrm>
                <a:off x="2303" y="1299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6" name="Rectangle 260"/>
              <p:cNvSpPr>
                <a:spLocks noChangeArrowheads="1"/>
              </p:cNvSpPr>
              <p:nvPr/>
            </p:nvSpPr>
            <p:spPr bwMode="auto">
              <a:xfrm>
                <a:off x="2473" y="1299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7" name="Line 261"/>
              <p:cNvSpPr>
                <a:spLocks noChangeShapeType="1"/>
              </p:cNvSpPr>
              <p:nvPr/>
            </p:nvSpPr>
            <p:spPr bwMode="auto">
              <a:xfrm flipH="1">
                <a:off x="2354" y="1251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87" name="Group 265"/>
          <p:cNvGrpSpPr>
            <a:grpSpLocks noChangeAspect="1"/>
          </p:cNvGrpSpPr>
          <p:nvPr/>
        </p:nvGrpSpPr>
        <p:grpSpPr bwMode="auto">
          <a:xfrm>
            <a:off x="5015981" y="2590800"/>
            <a:ext cx="406400" cy="534987"/>
            <a:chOff x="1176" y="1961"/>
            <a:chExt cx="256" cy="337"/>
          </a:xfrm>
        </p:grpSpPr>
        <p:sp>
          <p:nvSpPr>
            <p:cNvPr id="788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9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0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1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2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3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4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5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6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7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8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9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0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1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2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3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4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5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7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8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9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0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1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2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3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4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5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6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7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8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9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0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1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2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3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84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83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54" name="Group 265"/>
          <p:cNvGrpSpPr>
            <a:grpSpLocks noChangeAspect="1"/>
          </p:cNvGrpSpPr>
          <p:nvPr/>
        </p:nvGrpSpPr>
        <p:grpSpPr bwMode="auto">
          <a:xfrm>
            <a:off x="5867400" y="2590800"/>
            <a:ext cx="406400" cy="534987"/>
            <a:chOff x="1176" y="1961"/>
            <a:chExt cx="256" cy="337"/>
          </a:xfrm>
        </p:grpSpPr>
        <p:sp>
          <p:nvSpPr>
            <p:cNvPr id="855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6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7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8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9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1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2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3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4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5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6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7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8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9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0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1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2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3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4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5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6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7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8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9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0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1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2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3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4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5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6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7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8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9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0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1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2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3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4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5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6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7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8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9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0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1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2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03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13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4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5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9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0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4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05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6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0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1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1" name="Group 265"/>
          <p:cNvGrpSpPr>
            <a:grpSpLocks noChangeAspect="1"/>
          </p:cNvGrpSpPr>
          <p:nvPr/>
        </p:nvGrpSpPr>
        <p:grpSpPr bwMode="auto">
          <a:xfrm>
            <a:off x="6705600" y="2590800"/>
            <a:ext cx="406400" cy="534987"/>
            <a:chOff x="1176" y="1961"/>
            <a:chExt cx="256" cy="337"/>
          </a:xfrm>
        </p:grpSpPr>
        <p:sp>
          <p:nvSpPr>
            <p:cNvPr id="922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3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4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5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6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7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8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9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0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1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2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3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4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5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6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7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8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9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0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1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2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3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4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5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6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7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8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9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0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1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2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3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4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5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6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7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8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9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0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1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2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3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4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5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6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7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8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9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0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80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4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5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7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1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72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6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8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9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88" name="Group 265"/>
          <p:cNvGrpSpPr>
            <a:grpSpLocks noChangeAspect="1"/>
          </p:cNvGrpSpPr>
          <p:nvPr/>
        </p:nvGrpSpPr>
        <p:grpSpPr bwMode="auto">
          <a:xfrm>
            <a:off x="7543800" y="2590800"/>
            <a:ext cx="406400" cy="534987"/>
            <a:chOff x="1176" y="1961"/>
            <a:chExt cx="256" cy="337"/>
          </a:xfrm>
        </p:grpSpPr>
        <p:sp>
          <p:nvSpPr>
            <p:cNvPr id="989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0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1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2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3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5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6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8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9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1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2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4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5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6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7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8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9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0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1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2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3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4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5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7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8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9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0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1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2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3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1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122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121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51" name="Group 1250"/>
          <p:cNvGrpSpPr/>
          <p:nvPr/>
        </p:nvGrpSpPr>
        <p:grpSpPr>
          <a:xfrm>
            <a:off x="6629400" y="5105400"/>
            <a:ext cx="434975" cy="684212"/>
            <a:chOff x="2514600" y="5562600"/>
            <a:chExt cx="434975" cy="684212"/>
          </a:xfrm>
        </p:grpSpPr>
        <p:grpSp>
          <p:nvGrpSpPr>
            <p:cNvPr id="769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77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4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5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45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6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7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8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36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7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8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9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0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3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4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49" name="Picture 124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55" name="Group 1254"/>
          <p:cNvGrpSpPr/>
          <p:nvPr/>
        </p:nvGrpSpPr>
        <p:grpSpPr>
          <a:xfrm>
            <a:off x="5791200" y="5106988"/>
            <a:ext cx="434975" cy="684212"/>
            <a:chOff x="2514600" y="5562600"/>
            <a:chExt cx="434975" cy="684212"/>
          </a:xfrm>
        </p:grpSpPr>
        <p:grpSp>
          <p:nvGrpSpPr>
            <p:cNvPr id="1256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59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0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1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2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3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4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5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6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7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8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0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1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2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3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5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6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7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87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8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9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0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8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9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1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2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4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5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6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57" name="Picture 12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8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91" name="Group 1290"/>
          <p:cNvGrpSpPr/>
          <p:nvPr/>
        </p:nvGrpSpPr>
        <p:grpSpPr>
          <a:xfrm>
            <a:off x="5131403" y="5105400"/>
            <a:ext cx="434975" cy="684212"/>
            <a:chOff x="2514600" y="5562600"/>
            <a:chExt cx="434975" cy="684212"/>
          </a:xfrm>
        </p:grpSpPr>
        <p:grpSp>
          <p:nvGrpSpPr>
            <p:cNvPr id="1292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95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6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8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9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0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1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2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3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4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5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6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8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9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0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2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13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23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4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5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6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14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5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6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7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8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9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0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1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2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93" name="Picture 129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94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7" name="Group 1326"/>
          <p:cNvGrpSpPr/>
          <p:nvPr/>
        </p:nvGrpSpPr>
        <p:grpSpPr>
          <a:xfrm>
            <a:off x="4677737" y="5105400"/>
            <a:ext cx="434975" cy="684212"/>
            <a:chOff x="2514600" y="5562600"/>
            <a:chExt cx="434975" cy="684212"/>
          </a:xfrm>
        </p:grpSpPr>
        <p:grpSp>
          <p:nvGrpSpPr>
            <p:cNvPr id="1328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331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3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4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5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6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7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8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0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1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2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3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4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5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6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7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8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49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59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0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1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2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50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1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2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4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5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6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7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8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29" name="Picture 13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33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" name="Lightning Bolt 1434"/>
          <p:cNvSpPr/>
          <p:nvPr/>
        </p:nvSpPr>
        <p:spPr>
          <a:xfrm rot="593446" flipH="1">
            <a:off x="7581236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36" name="Group 1435"/>
          <p:cNvGrpSpPr/>
          <p:nvPr/>
        </p:nvGrpSpPr>
        <p:grpSpPr>
          <a:xfrm>
            <a:off x="7620000" y="5105400"/>
            <a:ext cx="434975" cy="684212"/>
            <a:chOff x="2514600" y="5562600"/>
            <a:chExt cx="434975" cy="684212"/>
          </a:xfrm>
        </p:grpSpPr>
        <p:grpSp>
          <p:nvGrpSpPr>
            <p:cNvPr id="1437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4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7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58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468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9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0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1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59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0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1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2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3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4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5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6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7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38" name="Picture 14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39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2" name="Group 1471"/>
          <p:cNvGrpSpPr/>
          <p:nvPr/>
        </p:nvGrpSpPr>
        <p:grpSpPr>
          <a:xfrm>
            <a:off x="7215292" y="5105400"/>
            <a:ext cx="434975" cy="684212"/>
            <a:chOff x="2514600" y="5562600"/>
            <a:chExt cx="434975" cy="684212"/>
          </a:xfrm>
        </p:grpSpPr>
        <p:grpSp>
          <p:nvGrpSpPr>
            <p:cNvPr id="1473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76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7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8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9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0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1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2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3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4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5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6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7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8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9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0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1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2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3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94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504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5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6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7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95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6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7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8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9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0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1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2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3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74" name="Picture 147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75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8" name="Lightning Bolt 1507"/>
          <p:cNvSpPr/>
          <p:nvPr/>
        </p:nvSpPr>
        <p:spPr>
          <a:xfrm rot="593446">
            <a:off x="7753464" y="4680209"/>
            <a:ext cx="128775" cy="4728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5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802.11ac Enterprise AP Radio Bandwidth Trends [1]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2700"/>
            <a:ext cx="8719308" cy="50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1600200"/>
            <a:ext cx="7050088" cy="30185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Switch Ports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105400"/>
            <a:ext cx="7770813" cy="989013"/>
          </a:xfrm>
        </p:spPr>
        <p:txBody>
          <a:bodyPr/>
          <a:lstStyle/>
          <a:p>
            <a:r>
              <a:rPr lang="en-US" dirty="0" smtClean="0"/>
              <a:t>1000BASE-T is still the dominate link in the enterprise.</a:t>
            </a:r>
          </a:p>
          <a:p>
            <a:r>
              <a:rPr lang="en-US" dirty="0" smtClean="0"/>
              <a:t>803.bz (2.5 and 5 </a:t>
            </a:r>
            <a:r>
              <a:rPr lang="en-US" dirty="0" err="1" smtClean="0"/>
              <a:t>Gbps</a:t>
            </a:r>
            <a:r>
              <a:rPr lang="en-US" dirty="0" smtClean="0"/>
              <a:t>) is slowly finding its way to the enterprise.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343400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err="1"/>
              <a:t>Dell’OroGroup</a:t>
            </a:r>
            <a:r>
              <a:rPr lang="en-US" sz="1600" dirty="0"/>
              <a:t> Ethernet Switch 5-year Forecast Jan 2018 </a:t>
            </a:r>
          </a:p>
        </p:txBody>
      </p:sp>
    </p:spTree>
    <p:extLst>
      <p:ext uri="{BB962C8B-B14F-4D97-AF65-F5344CB8AC3E}">
        <p14:creationId xmlns:p14="http://schemas.microsoft.com/office/powerpoint/2010/main" val="213519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PHY/MAC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113213"/>
          </a:xfrm>
        </p:spPr>
        <p:txBody>
          <a:bodyPr/>
          <a:lstStyle/>
          <a:p>
            <a:r>
              <a:rPr lang="en-US" dirty="0" smtClean="0"/>
              <a:t>Two new 802.11 amendments are on the horizon</a:t>
            </a:r>
          </a:p>
          <a:p>
            <a:pPr lvl="1"/>
            <a:r>
              <a:rPr lang="en-US" dirty="0" smtClean="0"/>
              <a:t>IEEE 802.11ax: </a:t>
            </a:r>
            <a:r>
              <a:rPr lang="en-US" b="0" dirty="0"/>
              <a:t> </a:t>
            </a:r>
            <a:r>
              <a:rPr lang="en-US" sz="1400" b="0" dirty="0"/>
              <a:t>This amendment defines standardized modifications to both the IEEE 802.11 physical layers (PHY) and the </a:t>
            </a:r>
            <a:r>
              <a:rPr lang="en-US" sz="1400" b="0" dirty="0" smtClean="0"/>
              <a:t>IEEE 802.11 </a:t>
            </a:r>
            <a:r>
              <a:rPr lang="en-US" sz="1400" b="0" dirty="0"/>
              <a:t>Medium Access Control layer (MAC) that enable at least one mode of operation capable of supporting </a:t>
            </a:r>
            <a:r>
              <a:rPr lang="en-US" sz="1400" b="0" u="sng" dirty="0"/>
              <a:t>at least four times </a:t>
            </a:r>
            <a:r>
              <a:rPr lang="en-US" sz="1400" b="0" u="sng" dirty="0" smtClean="0"/>
              <a:t>improvement in </a:t>
            </a:r>
            <a:r>
              <a:rPr lang="en-US" sz="1400" b="0" u="sng" dirty="0"/>
              <a:t>the average throughput per station (measured at the MAC data service access point) in a dense deployment scenario, </a:t>
            </a:r>
            <a:r>
              <a:rPr lang="en-US" sz="1400" b="0" dirty="0"/>
              <a:t>while maintaining </a:t>
            </a:r>
            <a:r>
              <a:rPr lang="en-US" sz="1400" b="0" dirty="0" smtClean="0"/>
              <a:t>or improving </a:t>
            </a:r>
            <a:r>
              <a:rPr lang="en-US" sz="1400" b="0" dirty="0"/>
              <a:t>the power efficiency per </a:t>
            </a:r>
            <a:r>
              <a:rPr lang="en-US" sz="1400" b="0" dirty="0" smtClean="0"/>
              <a:t>station.</a:t>
            </a:r>
          </a:p>
          <a:p>
            <a:pPr marL="457200" lvl="1" indent="0">
              <a:buNone/>
            </a:pPr>
            <a:endParaRPr lang="en-US" sz="1400" b="0" dirty="0" smtClean="0"/>
          </a:p>
          <a:p>
            <a:pPr lvl="1"/>
            <a:r>
              <a:rPr lang="en-US" dirty="0" smtClean="0"/>
              <a:t>IEEE 802.11ay: </a:t>
            </a:r>
            <a:r>
              <a:rPr lang="en-US" sz="1600" dirty="0" smtClean="0"/>
              <a:t> </a:t>
            </a:r>
            <a:r>
              <a:rPr lang="en-US" sz="1200" b="0" dirty="0"/>
              <a:t> </a:t>
            </a:r>
            <a:r>
              <a:rPr lang="en-US" sz="1400" b="0" dirty="0"/>
              <a:t>This amendment defines standardized modifications to both the IEEE 802.11 physical layers (PHY) and the </a:t>
            </a:r>
            <a:r>
              <a:rPr lang="en-US" sz="1400" b="0" dirty="0" smtClean="0"/>
              <a:t>IEEE 802.11 </a:t>
            </a:r>
            <a:r>
              <a:rPr lang="en-US" sz="1400" b="0" dirty="0"/>
              <a:t>medium access control layer (MAC) that enables at least one mode of operation capable </a:t>
            </a:r>
            <a:r>
              <a:rPr lang="en-US" sz="1400" b="0" u="sng" dirty="0"/>
              <a:t>of supporting a maximum throughput of </a:t>
            </a:r>
            <a:r>
              <a:rPr lang="en-US" sz="1400" b="0" u="sng" dirty="0" smtClean="0"/>
              <a:t>at least </a:t>
            </a:r>
            <a:r>
              <a:rPr lang="en-US" sz="1400" b="0" u="sng" dirty="0"/>
              <a:t>20 gigabits per second (measured at the MAC data service access point), </a:t>
            </a:r>
            <a:r>
              <a:rPr lang="en-US" sz="1400" b="0" dirty="0"/>
              <a:t>while maintaining or improving the power efficiency per </a:t>
            </a:r>
            <a:r>
              <a:rPr lang="en-US" sz="1400" b="0" dirty="0" smtClean="0"/>
              <a:t>station. This </a:t>
            </a:r>
            <a:r>
              <a:rPr lang="en-US" sz="1400" b="0" dirty="0"/>
              <a:t>amendment defines operations for license-exempt bands above 45 GHz while ensuring backward compatibility and coexistence </a:t>
            </a:r>
            <a:r>
              <a:rPr lang="en-US" sz="1400" b="0" dirty="0" smtClean="0"/>
              <a:t>with legacy </a:t>
            </a:r>
            <a:r>
              <a:rPr lang="en-US" sz="1400" b="0" dirty="0"/>
              <a:t>directional multi-gigabit stations (defined by the IEEE 802.11ad amendment) operating in the same </a:t>
            </a:r>
            <a:r>
              <a:rPr lang="en-US" sz="1400" b="0" dirty="0" smtClean="0"/>
              <a:t>band</a:t>
            </a:r>
          </a:p>
          <a:p>
            <a:pPr lvl="2"/>
            <a:r>
              <a:rPr lang="en-US" sz="1600" dirty="0" smtClean="0"/>
              <a:t>The expected range if 11ad/ay is 10 m.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735</TotalTime>
  <Words>1461</Words>
  <Application>Microsoft Macintosh PowerPoint</Application>
  <PresentationFormat>On-screen Show (4:3)</PresentationFormat>
  <Paragraphs>210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ECR ad hoc Output Report</vt:lpstr>
      <vt:lpstr>Abstract</vt:lpstr>
      <vt:lpstr>Background</vt:lpstr>
      <vt:lpstr>ECR Scope</vt:lpstr>
      <vt:lpstr>List of Related Issues</vt:lpstr>
      <vt:lpstr>Enterprise Network Structure [1] Network Structure today [1]</vt:lpstr>
      <vt:lpstr>802.11ac Enterprise AP Radio Bandwidth Trends [1]</vt:lpstr>
      <vt:lpstr>Ethernet Switch Ports [2]</vt:lpstr>
      <vt:lpstr>IEEE 802.11 PHY/MAC Amendments</vt:lpstr>
      <vt:lpstr>IEEE 802.11ax Use Cases [3]</vt:lpstr>
      <vt:lpstr>IEEE 802.11ay Use Cases [4]</vt:lpstr>
      <vt:lpstr>WLAN Trends - I [2]</vt:lpstr>
      <vt:lpstr>WLAN Trends II – TriBand Devices</vt:lpstr>
      <vt:lpstr>WLAN Trends III </vt:lpstr>
      <vt:lpstr>WLAN Future Evolution</vt:lpstr>
      <vt:lpstr>Recommendations</vt:lpstr>
      <vt:lpstr>References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Osama  Aboul-Magd</cp:lastModifiedBy>
  <cp:revision>47</cp:revision>
  <cp:lastPrinted>1601-01-01T00:00:00Z</cp:lastPrinted>
  <dcterms:created xsi:type="dcterms:W3CDTF">2018-06-19T12:39:27Z</dcterms:created>
  <dcterms:modified xsi:type="dcterms:W3CDTF">2018-07-10T21:05:13Z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1530107430</vt:lpwstr>
  </property>
</Properties>
</file>