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5" r:id="rId4"/>
    <p:sldId id="266" r:id="rId5"/>
    <p:sldId id="268" r:id="rId6"/>
    <p:sldId id="271" r:id="rId7"/>
    <p:sldId id="270" r:id="rId8"/>
    <p:sldId id="269" r:id="rId9"/>
    <p:sldId id="272" r:id="rId10"/>
    <p:sldId id="273" r:id="rId11"/>
    <p:sldId id="264" r:id="rId1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5" d="100"/>
          <a:sy n="75" d="100"/>
        </p:scale>
        <p:origin x="-1304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459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PJ 10/6/14</a:t>
            </a:r>
            <a:r>
              <a:rPr lang="en-US" baseline="0" dirty="0" smtClean="0"/>
              <a:t> PM – rewords and moves.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7232-BDE9-4A09-A3C2-D24ECB7196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Removing AD</a:t>
            </a:r>
          </a:p>
          <a:p>
            <a:endParaRPr lang="en-US" dirty="0" smtClean="0"/>
          </a:p>
          <a:p>
            <a:r>
              <a:rPr lang="en-US" dirty="0" smtClean="0"/>
              <a:t>[YK] Speaker Notes: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The managed AP market is segmented into High-end high-performance, and Low-end hot-spot-oriented and some mid-range.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Here we are showing Ethernet edge switch port speeds, relative to AP bandwidth needs for the three segments.</a:t>
            </a:r>
          </a:p>
          <a:p>
            <a:pPr marL="173713" indent="-173713">
              <a:buFontTx/>
              <a:buChar char="-"/>
            </a:pPr>
            <a:endParaRPr lang="en-US" baseline="0" dirty="0" smtClean="0"/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802.11n is the LAST radio on 2.4 GHz band.  802.11ac does not work in 2.4 GHz band.</a:t>
            </a:r>
          </a:p>
          <a:p>
            <a:pPr marL="173713" indent="-173713">
              <a:buFontTx/>
              <a:buChar char="-"/>
            </a:pPr>
            <a:r>
              <a:rPr lang="en-US" dirty="0" smtClean="0"/>
              <a:t>High-end and Mid-Range APs</a:t>
            </a:r>
            <a:r>
              <a:rPr lang="en-US" baseline="0" dirty="0" smtClean="0"/>
              <a:t> support simultaneous 2.4 GHz and 5 GHz bands, </a:t>
            </a:r>
            <a:br>
              <a:rPr lang="en-US" baseline="0" dirty="0" smtClean="0"/>
            </a:br>
            <a:r>
              <a:rPr lang="en-US" baseline="0" dirty="0" smtClean="0"/>
              <a:t>so 802.11ac transition assumes 802.11n support @ 2.4 GHz band and .11ac transition @ 5 GHz band.</a:t>
            </a:r>
            <a:br>
              <a:rPr lang="en-US" baseline="0" dirty="0" smtClean="0"/>
            </a:br>
            <a:r>
              <a:rPr lang="en-US" baseline="0" dirty="0" smtClean="0"/>
              <a:t>Low End typically does not.  Low-end supports legacy 2.4 GHz b/g/n uses. 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But with proliferation of 802.3ac wireless clients, low-end transitions to support dual band.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[YK]</a:t>
            </a:r>
            <a:r>
              <a:rPr lang="en-US" baseline="0" dirty="0" smtClean="0"/>
              <a:t> Background info: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 n radio rates are multiples of 72.2 Mb/s (20 MHz) or 150 Mb/s (40 MHz) per [MIMO] antenna.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802.11ac radio rates are multiple of 867 Mb/s (80 MHz) per [MIMO] antenna.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7232-BDE9-4A09-A3C2-D24ECB719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11-18/1124r0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85-00-0000-ethernet-base-t-speed-upgrade-cfi-in-support-of-802-11ac-enterprise-aps.pptx" TargetMode="External"/><Relationship Id="rId4" Type="http://schemas.openxmlformats.org/officeDocument/2006/relationships/hyperlink" Target="http://chinog.org/wp-content/uploads/2018/05/chinog08_jones_etherne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ntor.ieee.org/802.11/dcn/18/11-18-0624-04-0000-may-2018-working-group-chair-supplementary-material.pp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ECR ad hoc Output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2018-07-02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93646"/>
              </p:ext>
            </p:extLst>
          </p:nvPr>
        </p:nvGraphicFramePr>
        <p:xfrm>
          <a:off x="508000" y="2463800"/>
          <a:ext cx="815657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4" imgW="8255000" imgH="2514600" progId="Word.Document.8">
                  <p:embed/>
                </p:oleObj>
              </mc:Choice>
              <mc:Fallback>
                <p:oleObj name="Document" r:id="rId4" imgW="8255000" imgH="2514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63800"/>
                        <a:ext cx="8156575" cy="247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11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 smtClean="0"/>
              <a:t>[1]	</a:t>
            </a:r>
            <a:r>
              <a:rPr lang="en-US" dirty="0">
                <a:hlinkClick r:id="rId3"/>
              </a:rPr>
              <a:t>https://mentor.ieee.org/802.11/dcn/14/11-14-1385-00-0000-ethernet-base-t-speed-upgrade-cfi-in-support-of-802-11ac-enterprise-</a:t>
            </a:r>
            <a:r>
              <a:rPr lang="en-US" dirty="0" smtClean="0">
                <a:hlinkClick r:id="rId3"/>
              </a:rPr>
              <a:t>aps.pptx</a:t>
            </a:r>
            <a:r>
              <a:rPr lang="en-US" dirty="0" smtClean="0"/>
              <a:t> </a:t>
            </a:r>
          </a:p>
          <a:p>
            <a:r>
              <a:rPr lang="en-US" dirty="0"/>
              <a:t>[2]	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chinog.org/wp-content/uploads/2018/05/chinog08_jones_ethernet.pdf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is the ECR ad hoc group output and recommendation to the IEEE 802.11 WG.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Revision History: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R0: Initial draft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2286000"/>
          </a:xfrm>
        </p:spPr>
        <p:txBody>
          <a:bodyPr/>
          <a:lstStyle/>
          <a:p>
            <a:r>
              <a:rPr lang="en-US" sz="2000" dirty="0" smtClean="0"/>
              <a:t>In October 2014 members of IEEE 802.3 took the initiative to start a group to explore </a:t>
            </a:r>
            <a:r>
              <a:rPr lang="en-US" sz="2000" dirty="0">
                <a:solidFill>
                  <a:schemeClr val="tx1"/>
                </a:solidFill>
              </a:rPr>
              <a:t>the need for one or more new Ethernet speed(s) between 1 Gb/s and 10 Gb/s over balanced twisted pair </a:t>
            </a:r>
            <a:r>
              <a:rPr lang="en-US" sz="2000" dirty="0" smtClean="0">
                <a:solidFill>
                  <a:schemeClr val="tx1"/>
                </a:solidFill>
              </a:rPr>
              <a:t>cabling [1].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The driving force at this time was the emerging 802.11ac APs capable of supporting more than 1 Gb/s data rates.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This effort resulted in 802.3bz amendment to 802.3-2015.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0806" y="416817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333333"/>
                </a:solidFill>
                <a:latin typeface="Verdana" panose="020B0604030504040204" pitchFamily="34" charset="0"/>
              </a:rPr>
              <a:t>Ethernet Media Access Control (MAC) parameters, Physical Layer specifications, and management objects for the transfer of Ethernet format frames at 2.5 Gb/s and 5 Gb/s over balanced twisted-pair transmission media used in structured cabling are defined in this amendment to IEEE Std 802.3-2015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ECR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https://mentor.ieee.org/802.11/dcn/18/11-18-0624-04-0000-may-2018-working-group-chair-supplementary-material.ppt</a:t>
            </a:r>
            <a:r>
              <a:rPr lang="en-US" dirty="0"/>
              <a:t> </a:t>
            </a:r>
          </a:p>
          <a:p>
            <a:r>
              <a:rPr lang="en-GB" altLang="en-US" dirty="0"/>
              <a:t>Request from David Law, 802.3 Chair, to 802.11 to </a:t>
            </a:r>
            <a:r>
              <a:rPr lang="en-GB" altLang="en-US" u="sng" dirty="0"/>
              <a:t>identify the potential need for new 802.3 standards to support cabling requirements of future 802.11ax/ad/ay systems</a:t>
            </a:r>
            <a:r>
              <a:rPr lang="en-GB" altLang="en-US" dirty="0"/>
              <a:t>. Target timeframe: July 2018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29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96756" y="792162"/>
            <a:ext cx="7986896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Enterprise Network Structure [1]</a:t>
            </a:r>
            <a:r>
              <a:rPr lang="en-US" dirty="0" smtClean="0">
                <a:solidFill>
                  <a:schemeClr val="tx1"/>
                </a:solidFill>
              </a:rPr>
              <a:t> Network Structure today [1]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24000"/>
            <a:ext cx="4225341" cy="4602163"/>
          </a:xfrm>
        </p:spPr>
        <p:txBody>
          <a:bodyPr>
            <a:norm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Enterprise campus networks are typically built using a three tier design shown at the right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This design (very different to DC spine/leaf) has proven stable and durable over a number of technology evolutions.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kern="1200" dirty="0">
                <a:solidFill>
                  <a:srgbClr val="9BBB59"/>
                </a:solidFill>
                <a:latin typeface="Calibri"/>
              </a:rPr>
              <a:t>links</a:t>
            </a: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 between the Enterprise Access switches and the APs are the key focus of this presentation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45" name="Group 1044"/>
          <p:cNvGrpSpPr/>
          <p:nvPr/>
        </p:nvGrpSpPr>
        <p:grpSpPr>
          <a:xfrm>
            <a:off x="4798262" y="1621469"/>
            <a:ext cx="4227506" cy="3485495"/>
            <a:chOff x="4327626" y="1631868"/>
            <a:chExt cx="4698140" cy="3694197"/>
          </a:xfrm>
        </p:grpSpPr>
        <p:grpSp>
          <p:nvGrpSpPr>
            <p:cNvPr id="1034" name="Group 1033"/>
            <p:cNvGrpSpPr/>
            <p:nvPr/>
          </p:nvGrpSpPr>
          <p:grpSpPr>
            <a:xfrm>
              <a:off x="4328160" y="1790700"/>
              <a:ext cx="3262803" cy="3535365"/>
              <a:chOff x="5339120" y="1790700"/>
              <a:chExt cx="3262803" cy="353536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339120" y="3926487"/>
                <a:ext cx="3261819" cy="913687"/>
                <a:chOff x="1597641" y="4405051"/>
                <a:chExt cx="3261820" cy="913686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597641" y="4405051"/>
                  <a:ext cx="467246" cy="913686"/>
                  <a:chOff x="1477065" y="4405051"/>
                  <a:chExt cx="467246" cy="913686"/>
                </a:xfrm>
              </p:grpSpPr>
              <p:sp>
                <p:nvSpPr>
                  <p:cNvPr id="3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065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32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44311" y="4405051"/>
                    <a:ext cx="0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499901" y="4416205"/>
                  <a:ext cx="483066" cy="902532"/>
                  <a:chOff x="2429565" y="4416205"/>
                  <a:chExt cx="483066" cy="902532"/>
                </a:xfrm>
              </p:grpSpPr>
              <p:sp>
                <p:nvSpPr>
                  <p:cNvPr id="2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9565" y="5139324"/>
                    <a:ext cx="301625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9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2630" y="4416205"/>
                    <a:ext cx="1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404253" y="4420269"/>
                  <a:ext cx="487344" cy="898468"/>
                  <a:chOff x="3343965" y="4420269"/>
                  <a:chExt cx="487344" cy="898468"/>
                </a:xfrm>
              </p:grpSpPr>
              <p:sp>
                <p:nvSpPr>
                  <p:cNvPr id="2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3965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6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831309" y="4420269"/>
                    <a:ext cx="0" cy="73660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398514" y="4416205"/>
                  <a:ext cx="460947" cy="902532"/>
                  <a:chOff x="4267890" y="4416205"/>
                  <a:chExt cx="460947" cy="902532"/>
                </a:xfrm>
              </p:grpSpPr>
              <p:sp>
                <p:nvSpPr>
                  <p:cNvPr id="2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67890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3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28836" y="4416205"/>
                    <a:ext cx="1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5810681" y="2133600"/>
                <a:ext cx="2791242" cy="1603934"/>
                <a:chOff x="2069202" y="2550856"/>
                <a:chExt cx="2791242" cy="1603934"/>
              </a:xfrm>
            </p:grpSpPr>
            <p:cxnSp>
              <p:nvCxnSpPr>
                <p:cNvPr id="34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2223748" y="3379801"/>
                  <a:ext cx="57607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4110221" y="3370276"/>
                  <a:ext cx="57607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00915" y="3875391"/>
                  <a:ext cx="538162" cy="1587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20078" y="3880153"/>
                  <a:ext cx="547687" cy="1587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" name="Straight Connector 9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258115" y="3419777"/>
                  <a:ext cx="547687" cy="922338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62877" y="3413428"/>
                  <a:ext cx="538162" cy="925512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grpSp>
              <p:nvGrpSpPr>
                <p:cNvPr id="43" name="Group 42"/>
                <p:cNvGrpSpPr/>
                <p:nvPr/>
              </p:nvGrpSpPr>
              <p:grpSpPr>
                <a:xfrm>
                  <a:off x="3851863" y="3587530"/>
                  <a:ext cx="1008581" cy="557734"/>
                  <a:chOff x="3905529" y="3637770"/>
                  <a:chExt cx="944974" cy="557734"/>
                </a:xfrm>
              </p:grpSpPr>
              <p:cxnSp>
                <p:nvCxnSpPr>
                  <p:cNvPr id="51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677340" y="3916106"/>
                    <a:ext cx="538162" cy="1587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537354" y="3910820"/>
                    <a:ext cx="547687" cy="1587"/>
                  </a:xfrm>
                  <a:prstGeom prst="line">
                    <a:avLst/>
                  </a:prstGeom>
                  <a:noFill/>
                  <a:ln w="19050">
                    <a:solidFill>
                      <a:srgbClr val="0096D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3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4125015" y="3470017"/>
                    <a:ext cx="547687" cy="903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96D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089679" y="3453621"/>
                    <a:ext cx="538162" cy="906462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44" name="Straight Connector 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70789" y="2550856"/>
                  <a:ext cx="1800324" cy="56145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" name="Straight Connector 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94714" y="2550856"/>
                  <a:ext cx="876399" cy="56145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871113" y="2550856"/>
                  <a:ext cx="76101" cy="5519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871113" y="2550856"/>
                  <a:ext cx="938178" cy="5519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5799539" y="4824906"/>
                <a:ext cx="1879879" cy="501159"/>
                <a:chOff x="2058058" y="5202985"/>
                <a:chExt cx="1879879" cy="501158"/>
              </a:xfrm>
            </p:grpSpPr>
            <p:sp>
              <p:nvSpPr>
                <p:cNvPr id="76" name="Lightning Bolt 75"/>
                <p:cNvSpPr/>
                <p:nvPr/>
              </p:nvSpPr>
              <p:spPr>
                <a:xfrm rot="559320">
                  <a:off x="2922730" y="5251010"/>
                  <a:ext cx="104775" cy="400050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7" name="Lightning Bolt 76"/>
                <p:cNvSpPr/>
                <p:nvPr/>
              </p:nvSpPr>
              <p:spPr>
                <a:xfrm rot="740238">
                  <a:off x="3833162" y="5251010"/>
                  <a:ext cx="104775" cy="400050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9" name="Lightning Bolt 78"/>
                <p:cNvSpPr/>
                <p:nvPr/>
              </p:nvSpPr>
              <p:spPr>
                <a:xfrm rot="593446">
                  <a:off x="2058058" y="5202985"/>
                  <a:ext cx="143111" cy="501158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29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5786499" y="2133600"/>
                <a:ext cx="970695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1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6736193" y="2133600"/>
                <a:ext cx="21001" cy="56145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4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6798349" y="2133600"/>
                <a:ext cx="890344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6746693" y="2133600"/>
                <a:ext cx="1804077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7010400" y="1790700"/>
                <a:ext cx="34898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171" name="Straight Connector 170"/>
            <p:cNvCxnSpPr/>
            <p:nvPr/>
          </p:nvCxnSpPr>
          <p:spPr>
            <a:xfrm>
              <a:off x="4403826" y="2438400"/>
              <a:ext cx="458777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327626" y="3435639"/>
              <a:ext cx="466397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343400" y="4269831"/>
              <a:ext cx="46482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4" name="Group 1043"/>
            <p:cNvGrpSpPr/>
            <p:nvPr/>
          </p:nvGrpSpPr>
          <p:grpSpPr>
            <a:xfrm>
              <a:off x="7924800" y="1631868"/>
              <a:ext cx="1100966" cy="3374221"/>
              <a:chOff x="8043034" y="1631868"/>
              <a:chExt cx="1100966" cy="3374221"/>
            </a:xfrm>
          </p:grpSpPr>
          <p:sp>
            <p:nvSpPr>
              <p:cNvPr id="1040" name="TextBox 1039"/>
              <p:cNvSpPr txBox="1"/>
              <p:nvPr/>
            </p:nvSpPr>
            <p:spPr>
              <a:xfrm>
                <a:off x="8059773" y="1631868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Core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8059773" y="2697294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Distribution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8043035" y="3563139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Access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8043034" y="4516781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APs and 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End Devices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7" name="Lightning Bolt 186"/>
          <p:cNvSpPr/>
          <p:nvPr/>
        </p:nvSpPr>
        <p:spPr>
          <a:xfrm rot="593446" flipH="1">
            <a:off x="5043681" y="4668682"/>
            <a:ext cx="138063" cy="44783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004603" y="4467612"/>
            <a:ext cx="457200" cy="200025"/>
            <a:chOff x="1074" y="3223"/>
            <a:chExt cx="288" cy="12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4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5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7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8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9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0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1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2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3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5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6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7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8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9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1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2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3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6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7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8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9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0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1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2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3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4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5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Group 4"/>
          <p:cNvGrpSpPr>
            <a:grpSpLocks noChangeAspect="1"/>
          </p:cNvGrpSpPr>
          <p:nvPr/>
        </p:nvGrpSpPr>
        <p:grpSpPr bwMode="auto">
          <a:xfrm>
            <a:off x="5846920" y="4495800"/>
            <a:ext cx="457200" cy="200025"/>
            <a:chOff x="1074" y="3223"/>
            <a:chExt cx="288" cy="126"/>
          </a:xfrm>
        </p:grpSpPr>
        <p:sp>
          <p:nvSpPr>
            <p:cNvPr id="1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7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8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9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0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3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7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9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0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1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2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3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4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6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7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8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9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0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1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2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3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4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7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8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9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0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1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2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3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4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7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8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9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0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1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2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3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4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5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9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0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1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2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3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4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5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6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7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8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9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0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1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3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4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5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6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7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8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9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0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2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4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5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6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7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Group 4"/>
          <p:cNvGrpSpPr>
            <a:grpSpLocks noChangeAspect="1"/>
          </p:cNvGrpSpPr>
          <p:nvPr/>
        </p:nvGrpSpPr>
        <p:grpSpPr bwMode="auto">
          <a:xfrm>
            <a:off x="6629400" y="4495800"/>
            <a:ext cx="457200" cy="200025"/>
            <a:chOff x="1074" y="3223"/>
            <a:chExt cx="288" cy="126"/>
          </a:xfrm>
        </p:grpSpPr>
        <p:sp>
          <p:nvSpPr>
            <p:cNvPr id="28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0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0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1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2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3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4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5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6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1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2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3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4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5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6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7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8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9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0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1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2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3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4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5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6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7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8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9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0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1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3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4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5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6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7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8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9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0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1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2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3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4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5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6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7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8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9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0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1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2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3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4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5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6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7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8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9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0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1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2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3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4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7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8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9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0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1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2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3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4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5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6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7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8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9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0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1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2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3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4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5" name="Group 4"/>
          <p:cNvGrpSpPr>
            <a:grpSpLocks noChangeAspect="1"/>
          </p:cNvGrpSpPr>
          <p:nvPr/>
        </p:nvGrpSpPr>
        <p:grpSpPr bwMode="auto">
          <a:xfrm>
            <a:off x="7467600" y="4495800"/>
            <a:ext cx="457200" cy="200025"/>
            <a:chOff x="1074" y="3223"/>
            <a:chExt cx="288" cy="126"/>
          </a:xfrm>
        </p:grpSpPr>
        <p:sp>
          <p:nvSpPr>
            <p:cNvPr id="38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7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7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8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9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0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1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2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3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4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5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6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7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8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9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0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2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3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4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5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6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7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8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9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0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1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2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3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4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5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6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7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8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9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0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1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2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3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4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5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6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7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8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9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0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1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2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3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4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5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6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8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9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0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1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2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3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4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5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6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7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8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9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0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1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2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3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4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5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6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7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8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9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0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1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2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3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4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5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6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7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8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9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0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1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02"/>
          <p:cNvGrpSpPr>
            <a:grpSpLocks noChangeAspect="1"/>
          </p:cNvGrpSpPr>
          <p:nvPr/>
        </p:nvGrpSpPr>
        <p:grpSpPr bwMode="auto">
          <a:xfrm>
            <a:off x="4839503" y="3580724"/>
            <a:ext cx="727075" cy="277813"/>
            <a:chOff x="1056" y="2654"/>
            <a:chExt cx="458" cy="175"/>
          </a:xfrm>
        </p:grpSpPr>
        <p:sp>
          <p:nvSpPr>
            <p:cNvPr id="153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8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0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8" name="Group 102"/>
          <p:cNvGrpSpPr>
            <a:grpSpLocks noChangeAspect="1"/>
          </p:cNvGrpSpPr>
          <p:nvPr/>
        </p:nvGrpSpPr>
        <p:grpSpPr bwMode="auto">
          <a:xfrm>
            <a:off x="5687235" y="3581400"/>
            <a:ext cx="727075" cy="277813"/>
            <a:chOff x="1056" y="2654"/>
            <a:chExt cx="458" cy="175"/>
          </a:xfrm>
        </p:grpSpPr>
        <p:sp>
          <p:nvSpPr>
            <p:cNvPr id="509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0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1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2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3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4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5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6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7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8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9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0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1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2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3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4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5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6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7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8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9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0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1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2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3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4" name="Group 102"/>
          <p:cNvGrpSpPr>
            <a:grpSpLocks noChangeAspect="1"/>
          </p:cNvGrpSpPr>
          <p:nvPr/>
        </p:nvGrpSpPr>
        <p:grpSpPr bwMode="auto">
          <a:xfrm>
            <a:off x="6544469" y="3581400"/>
            <a:ext cx="727075" cy="277813"/>
            <a:chOff x="1056" y="2654"/>
            <a:chExt cx="458" cy="175"/>
          </a:xfrm>
        </p:grpSpPr>
        <p:sp>
          <p:nvSpPr>
            <p:cNvPr id="535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6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7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8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9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0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1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2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3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4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5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6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7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8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9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0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1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2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3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4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5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6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7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8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9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0" name="Group 102"/>
          <p:cNvGrpSpPr>
            <a:grpSpLocks noChangeAspect="1"/>
          </p:cNvGrpSpPr>
          <p:nvPr/>
        </p:nvGrpSpPr>
        <p:grpSpPr bwMode="auto">
          <a:xfrm>
            <a:off x="7399337" y="3581400"/>
            <a:ext cx="727075" cy="277813"/>
            <a:chOff x="1056" y="2654"/>
            <a:chExt cx="458" cy="175"/>
          </a:xfrm>
        </p:grpSpPr>
        <p:sp>
          <p:nvSpPr>
            <p:cNvPr id="561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2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3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4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5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6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7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8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9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0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1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2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3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4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5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6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7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8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9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0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1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2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3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4" name="Group 129"/>
          <p:cNvGrpSpPr>
            <a:grpSpLocks noChangeAspect="1"/>
          </p:cNvGrpSpPr>
          <p:nvPr/>
        </p:nvGrpSpPr>
        <p:grpSpPr bwMode="auto">
          <a:xfrm>
            <a:off x="5836602" y="1447800"/>
            <a:ext cx="506412" cy="685800"/>
            <a:chOff x="4097" y="912"/>
            <a:chExt cx="319" cy="432"/>
          </a:xfrm>
        </p:grpSpPr>
        <p:sp>
          <p:nvSpPr>
            <p:cNvPr id="185" name="AutoShape 128"/>
            <p:cNvSpPr>
              <a:spLocks noChangeAspect="1" noChangeArrowheads="1" noTextEdit="1"/>
            </p:cNvSpPr>
            <p:nvPr/>
          </p:nvSpPr>
          <p:spPr bwMode="auto">
            <a:xfrm>
              <a:off x="4097" y="912"/>
              <a:ext cx="31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Rectangle 130"/>
            <p:cNvSpPr>
              <a:spLocks noChangeArrowheads="1"/>
            </p:cNvSpPr>
            <p:nvPr/>
          </p:nvSpPr>
          <p:spPr bwMode="auto">
            <a:xfrm>
              <a:off x="4100" y="1084"/>
              <a:ext cx="276" cy="258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131"/>
            <p:cNvSpPr>
              <a:spLocks noChangeArrowheads="1"/>
            </p:cNvSpPr>
            <p:nvPr/>
          </p:nvSpPr>
          <p:spPr bwMode="auto">
            <a:xfrm>
              <a:off x="4101" y="1085"/>
              <a:ext cx="274" cy="256"/>
            </a:xfrm>
            <a:prstGeom prst="rect">
              <a:avLst/>
            </a:prstGeom>
            <a:solidFill>
              <a:srgbClr val="0096D5"/>
            </a:solidFill>
            <a:ln w="4763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Freeform 132"/>
            <p:cNvSpPr>
              <a:spLocks/>
            </p:cNvSpPr>
            <p:nvPr/>
          </p:nvSpPr>
          <p:spPr bwMode="auto">
            <a:xfrm>
              <a:off x="4100" y="1054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Freeform 133"/>
            <p:cNvSpPr>
              <a:spLocks/>
            </p:cNvSpPr>
            <p:nvPr/>
          </p:nvSpPr>
          <p:spPr bwMode="auto">
            <a:xfrm>
              <a:off x="4100" y="1054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2" name="Freeform 134"/>
            <p:cNvSpPr>
              <a:spLocks/>
            </p:cNvSpPr>
            <p:nvPr/>
          </p:nvSpPr>
          <p:spPr bwMode="auto">
            <a:xfrm>
              <a:off x="4376" y="1054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3" name="Freeform 135"/>
            <p:cNvSpPr>
              <a:spLocks/>
            </p:cNvSpPr>
            <p:nvPr/>
          </p:nvSpPr>
          <p:spPr bwMode="auto">
            <a:xfrm>
              <a:off x="4376" y="1054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4" name="Freeform 136"/>
            <p:cNvSpPr>
              <a:spLocks/>
            </p:cNvSpPr>
            <p:nvPr/>
          </p:nvSpPr>
          <p:spPr bwMode="auto">
            <a:xfrm>
              <a:off x="4112" y="1191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5" name="Freeform 137"/>
            <p:cNvSpPr>
              <a:spLocks/>
            </p:cNvSpPr>
            <p:nvPr/>
          </p:nvSpPr>
          <p:spPr bwMode="auto">
            <a:xfrm>
              <a:off x="4112" y="1191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6" name="Freeform 138"/>
            <p:cNvSpPr>
              <a:spLocks/>
            </p:cNvSpPr>
            <p:nvPr/>
          </p:nvSpPr>
          <p:spPr bwMode="auto">
            <a:xfrm>
              <a:off x="4147" y="1129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7" name="Freeform 139"/>
            <p:cNvSpPr>
              <a:spLocks/>
            </p:cNvSpPr>
            <p:nvPr/>
          </p:nvSpPr>
          <p:spPr bwMode="auto">
            <a:xfrm>
              <a:off x="4147" y="1129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8" name="Freeform 140"/>
            <p:cNvSpPr>
              <a:spLocks/>
            </p:cNvSpPr>
            <p:nvPr/>
          </p:nvSpPr>
          <p:spPr bwMode="auto">
            <a:xfrm>
              <a:off x="4213" y="1096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9" name="Freeform 141"/>
            <p:cNvSpPr>
              <a:spLocks/>
            </p:cNvSpPr>
            <p:nvPr/>
          </p:nvSpPr>
          <p:spPr bwMode="auto">
            <a:xfrm>
              <a:off x="4213" y="1096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0" name="Freeform 142"/>
            <p:cNvSpPr>
              <a:spLocks/>
            </p:cNvSpPr>
            <p:nvPr/>
          </p:nvSpPr>
          <p:spPr bwMode="auto">
            <a:xfrm>
              <a:off x="4245" y="1129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1" name="Freeform 143"/>
            <p:cNvSpPr>
              <a:spLocks/>
            </p:cNvSpPr>
            <p:nvPr/>
          </p:nvSpPr>
          <p:spPr bwMode="auto">
            <a:xfrm>
              <a:off x="4245" y="1129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2" name="Freeform 144"/>
            <p:cNvSpPr>
              <a:spLocks/>
            </p:cNvSpPr>
            <p:nvPr/>
          </p:nvSpPr>
          <p:spPr bwMode="auto">
            <a:xfrm>
              <a:off x="4260" y="1191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3" name="Freeform 145"/>
            <p:cNvSpPr>
              <a:spLocks/>
            </p:cNvSpPr>
            <p:nvPr/>
          </p:nvSpPr>
          <p:spPr bwMode="auto">
            <a:xfrm>
              <a:off x="4260" y="1191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4" name="Freeform 146"/>
            <p:cNvSpPr>
              <a:spLocks/>
            </p:cNvSpPr>
            <p:nvPr/>
          </p:nvSpPr>
          <p:spPr bwMode="auto">
            <a:xfrm>
              <a:off x="4245" y="1221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5" name="Freeform 147"/>
            <p:cNvSpPr>
              <a:spLocks/>
            </p:cNvSpPr>
            <p:nvPr/>
          </p:nvSpPr>
          <p:spPr bwMode="auto">
            <a:xfrm>
              <a:off x="4245" y="1221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6" name="Freeform 148"/>
            <p:cNvSpPr>
              <a:spLocks/>
            </p:cNvSpPr>
            <p:nvPr/>
          </p:nvSpPr>
          <p:spPr bwMode="auto">
            <a:xfrm>
              <a:off x="4213" y="1235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7" name="Freeform 149"/>
            <p:cNvSpPr>
              <a:spLocks/>
            </p:cNvSpPr>
            <p:nvPr/>
          </p:nvSpPr>
          <p:spPr bwMode="auto">
            <a:xfrm>
              <a:off x="4213" y="1235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8" name="Freeform 150"/>
            <p:cNvSpPr>
              <a:spLocks/>
            </p:cNvSpPr>
            <p:nvPr/>
          </p:nvSpPr>
          <p:spPr bwMode="auto">
            <a:xfrm>
              <a:off x="4147" y="1221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9" name="Freeform 151"/>
            <p:cNvSpPr>
              <a:spLocks/>
            </p:cNvSpPr>
            <p:nvPr/>
          </p:nvSpPr>
          <p:spPr bwMode="auto">
            <a:xfrm>
              <a:off x="4147" y="1221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0" name="Freeform 152"/>
            <p:cNvSpPr>
              <a:spLocks/>
            </p:cNvSpPr>
            <p:nvPr/>
          </p:nvSpPr>
          <p:spPr bwMode="auto">
            <a:xfrm>
              <a:off x="4115" y="1193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1" name="Freeform 153"/>
            <p:cNvSpPr>
              <a:spLocks/>
            </p:cNvSpPr>
            <p:nvPr/>
          </p:nvSpPr>
          <p:spPr bwMode="auto">
            <a:xfrm>
              <a:off x="4115" y="1193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2" name="Freeform 154"/>
            <p:cNvSpPr>
              <a:spLocks/>
            </p:cNvSpPr>
            <p:nvPr/>
          </p:nvSpPr>
          <p:spPr bwMode="auto">
            <a:xfrm>
              <a:off x="4150" y="1132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3" name="Freeform 155"/>
            <p:cNvSpPr>
              <a:spLocks/>
            </p:cNvSpPr>
            <p:nvPr/>
          </p:nvSpPr>
          <p:spPr bwMode="auto">
            <a:xfrm>
              <a:off x="4150" y="1132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4" name="Freeform 156"/>
            <p:cNvSpPr>
              <a:spLocks/>
            </p:cNvSpPr>
            <p:nvPr/>
          </p:nvSpPr>
          <p:spPr bwMode="auto">
            <a:xfrm>
              <a:off x="4215" y="1098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5" name="Freeform 157"/>
            <p:cNvSpPr>
              <a:spLocks/>
            </p:cNvSpPr>
            <p:nvPr/>
          </p:nvSpPr>
          <p:spPr bwMode="auto">
            <a:xfrm>
              <a:off x="4215" y="1098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6" name="Freeform 158"/>
            <p:cNvSpPr>
              <a:spLocks/>
            </p:cNvSpPr>
            <p:nvPr/>
          </p:nvSpPr>
          <p:spPr bwMode="auto">
            <a:xfrm>
              <a:off x="4248" y="1132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7" name="Freeform 159"/>
            <p:cNvSpPr>
              <a:spLocks/>
            </p:cNvSpPr>
            <p:nvPr/>
          </p:nvSpPr>
          <p:spPr bwMode="auto">
            <a:xfrm>
              <a:off x="4248" y="1132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4263" y="1193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4263" y="1193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" name="Freeform 162"/>
            <p:cNvSpPr>
              <a:spLocks/>
            </p:cNvSpPr>
            <p:nvPr/>
          </p:nvSpPr>
          <p:spPr bwMode="auto">
            <a:xfrm>
              <a:off x="4248" y="1224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4248" y="1224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4215" y="1238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4215" y="1238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4150" y="1224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4150" y="1224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4" name="Oval 168"/>
            <p:cNvSpPr>
              <a:spLocks noChangeArrowheads="1"/>
            </p:cNvSpPr>
            <p:nvPr/>
          </p:nvSpPr>
          <p:spPr bwMode="auto">
            <a:xfrm>
              <a:off x="4192" y="1174"/>
              <a:ext cx="83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5" name="Oval 169"/>
            <p:cNvSpPr>
              <a:spLocks noChangeArrowheads="1"/>
            </p:cNvSpPr>
            <p:nvPr/>
          </p:nvSpPr>
          <p:spPr bwMode="auto">
            <a:xfrm>
              <a:off x="4197" y="1179"/>
              <a:ext cx="83" cy="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6" name="Oval 170"/>
            <p:cNvSpPr>
              <a:spLocks noChangeArrowheads="1"/>
            </p:cNvSpPr>
            <p:nvPr/>
          </p:nvSpPr>
          <p:spPr bwMode="auto">
            <a:xfrm>
              <a:off x="4195" y="1176"/>
              <a:ext cx="83" cy="78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7" name="Rectangle 171"/>
            <p:cNvSpPr>
              <a:spLocks noChangeArrowheads="1"/>
            </p:cNvSpPr>
            <p:nvPr/>
          </p:nvSpPr>
          <p:spPr bwMode="auto">
            <a:xfrm>
              <a:off x="4100" y="945"/>
              <a:ext cx="276" cy="139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8" name="Rectangle 172"/>
            <p:cNvSpPr>
              <a:spLocks noChangeArrowheads="1"/>
            </p:cNvSpPr>
            <p:nvPr/>
          </p:nvSpPr>
          <p:spPr bwMode="auto">
            <a:xfrm>
              <a:off x="4101" y="946"/>
              <a:ext cx="274" cy="137"/>
            </a:xfrm>
            <a:prstGeom prst="rect">
              <a:avLst/>
            </a:prstGeom>
            <a:solidFill>
              <a:srgbClr val="CF0E30"/>
            </a:solidFill>
            <a:ln w="4763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4100" y="914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4100" y="914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4376" y="914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4376" y="914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03" name="Group 185"/>
            <p:cNvGrpSpPr>
              <a:grpSpLocks/>
            </p:cNvGrpSpPr>
            <p:nvPr/>
          </p:nvGrpSpPr>
          <p:grpSpPr bwMode="auto">
            <a:xfrm>
              <a:off x="4118" y="963"/>
              <a:ext cx="229" cy="99"/>
              <a:chOff x="4118" y="963"/>
              <a:chExt cx="229" cy="99"/>
            </a:xfrm>
          </p:grpSpPr>
          <p:sp>
            <p:nvSpPr>
              <p:cNvPr id="1061" name="Line 177"/>
              <p:cNvSpPr>
                <a:spLocks noChangeShapeType="1"/>
              </p:cNvSpPr>
              <p:nvPr/>
            </p:nvSpPr>
            <p:spPr bwMode="auto">
              <a:xfrm>
                <a:off x="4172" y="986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2" name="Line 178"/>
              <p:cNvSpPr>
                <a:spLocks noChangeShapeType="1"/>
              </p:cNvSpPr>
              <p:nvPr/>
            </p:nvSpPr>
            <p:spPr bwMode="auto">
              <a:xfrm>
                <a:off x="4135" y="976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3" name="Line 179"/>
              <p:cNvSpPr>
                <a:spLocks noChangeShapeType="1"/>
              </p:cNvSpPr>
              <p:nvPr/>
            </p:nvSpPr>
            <p:spPr bwMode="auto">
              <a:xfrm>
                <a:off x="4135" y="1047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4" name="Rectangle 180"/>
              <p:cNvSpPr>
                <a:spLocks noChangeArrowheads="1"/>
              </p:cNvSpPr>
              <p:nvPr/>
            </p:nvSpPr>
            <p:spPr bwMode="auto">
              <a:xfrm>
                <a:off x="4118" y="963"/>
                <a:ext cx="61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5" name="Rectangle 181"/>
              <p:cNvSpPr>
                <a:spLocks noChangeArrowheads="1"/>
              </p:cNvSpPr>
              <p:nvPr/>
            </p:nvSpPr>
            <p:spPr bwMode="auto">
              <a:xfrm>
                <a:off x="4289" y="963"/>
                <a:ext cx="58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6" name="Rectangle 182"/>
              <p:cNvSpPr>
                <a:spLocks noChangeArrowheads="1"/>
              </p:cNvSpPr>
              <p:nvPr/>
            </p:nvSpPr>
            <p:spPr bwMode="auto">
              <a:xfrm>
                <a:off x="4118" y="1033"/>
                <a:ext cx="61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7" name="Rectangle 183"/>
              <p:cNvSpPr>
                <a:spLocks noChangeArrowheads="1"/>
              </p:cNvSpPr>
              <p:nvPr/>
            </p:nvSpPr>
            <p:spPr bwMode="auto">
              <a:xfrm>
                <a:off x="4289" y="1033"/>
                <a:ext cx="58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8" name="Line 184"/>
              <p:cNvSpPr>
                <a:spLocks noChangeShapeType="1"/>
              </p:cNvSpPr>
              <p:nvPr/>
            </p:nvSpPr>
            <p:spPr bwMode="auto">
              <a:xfrm flipH="1">
                <a:off x="4170" y="986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4" name="Group 194"/>
            <p:cNvGrpSpPr>
              <a:grpSpLocks/>
            </p:cNvGrpSpPr>
            <p:nvPr/>
          </p:nvGrpSpPr>
          <p:grpSpPr bwMode="auto">
            <a:xfrm>
              <a:off x="4121" y="965"/>
              <a:ext cx="229" cy="99"/>
              <a:chOff x="4121" y="965"/>
              <a:chExt cx="229" cy="99"/>
            </a:xfrm>
          </p:grpSpPr>
          <p:sp>
            <p:nvSpPr>
              <p:cNvPr id="605" name="Line 186"/>
              <p:cNvSpPr>
                <a:spLocks noChangeShapeType="1"/>
              </p:cNvSpPr>
              <p:nvPr/>
            </p:nvSpPr>
            <p:spPr bwMode="auto">
              <a:xfrm>
                <a:off x="4175" y="988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Line 187"/>
              <p:cNvSpPr>
                <a:spLocks noChangeShapeType="1"/>
              </p:cNvSpPr>
              <p:nvPr/>
            </p:nvSpPr>
            <p:spPr bwMode="auto">
              <a:xfrm>
                <a:off x="4137" y="978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" name="Line 188"/>
              <p:cNvSpPr>
                <a:spLocks noChangeShapeType="1"/>
              </p:cNvSpPr>
              <p:nvPr/>
            </p:nvSpPr>
            <p:spPr bwMode="auto">
              <a:xfrm>
                <a:off x="4137" y="1049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6" name="Rectangle 189"/>
              <p:cNvSpPr>
                <a:spLocks noChangeArrowheads="1"/>
              </p:cNvSpPr>
              <p:nvPr/>
            </p:nvSpPr>
            <p:spPr bwMode="auto">
              <a:xfrm>
                <a:off x="4121" y="965"/>
                <a:ext cx="60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7" name="Rectangle 190"/>
              <p:cNvSpPr>
                <a:spLocks noChangeArrowheads="1"/>
              </p:cNvSpPr>
              <p:nvPr/>
            </p:nvSpPr>
            <p:spPr bwMode="auto">
              <a:xfrm>
                <a:off x="4291" y="965"/>
                <a:ext cx="59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8" name="Rectangle 191"/>
              <p:cNvSpPr>
                <a:spLocks noChangeArrowheads="1"/>
              </p:cNvSpPr>
              <p:nvPr/>
            </p:nvSpPr>
            <p:spPr bwMode="auto">
              <a:xfrm>
                <a:off x="4121" y="1036"/>
                <a:ext cx="60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9" name="Rectangle 192"/>
              <p:cNvSpPr>
                <a:spLocks noChangeArrowheads="1"/>
              </p:cNvSpPr>
              <p:nvPr/>
            </p:nvSpPr>
            <p:spPr bwMode="auto">
              <a:xfrm>
                <a:off x="4291" y="1036"/>
                <a:ext cx="59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0" name="Line 193"/>
              <p:cNvSpPr>
                <a:spLocks noChangeShapeType="1"/>
              </p:cNvSpPr>
              <p:nvPr/>
            </p:nvSpPr>
            <p:spPr bwMode="auto">
              <a:xfrm flipH="1">
                <a:off x="4172" y="988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69" name="Group 197"/>
          <p:cNvGrpSpPr>
            <a:grpSpLocks noChangeAspect="1"/>
          </p:cNvGrpSpPr>
          <p:nvPr/>
        </p:nvGrpSpPr>
        <p:grpSpPr bwMode="auto">
          <a:xfrm>
            <a:off x="6627813" y="1447800"/>
            <a:ext cx="506412" cy="685800"/>
            <a:chOff x="2279" y="1175"/>
            <a:chExt cx="319" cy="432"/>
          </a:xfrm>
        </p:grpSpPr>
        <p:sp>
          <p:nvSpPr>
            <p:cNvPr id="1070" name="AutoShape 196"/>
            <p:cNvSpPr>
              <a:spLocks noChangeAspect="1" noChangeArrowheads="1" noTextEdit="1"/>
            </p:cNvSpPr>
            <p:nvPr/>
          </p:nvSpPr>
          <p:spPr bwMode="auto">
            <a:xfrm>
              <a:off x="2279" y="1175"/>
              <a:ext cx="31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1" name="Rectangle 198"/>
            <p:cNvSpPr>
              <a:spLocks noChangeArrowheads="1"/>
            </p:cNvSpPr>
            <p:nvPr/>
          </p:nvSpPr>
          <p:spPr bwMode="auto">
            <a:xfrm>
              <a:off x="2282" y="1347"/>
              <a:ext cx="276" cy="258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2" name="Rectangle 199"/>
            <p:cNvSpPr>
              <a:spLocks noChangeArrowheads="1"/>
            </p:cNvSpPr>
            <p:nvPr/>
          </p:nvSpPr>
          <p:spPr bwMode="auto">
            <a:xfrm>
              <a:off x="2283" y="1348"/>
              <a:ext cx="274" cy="256"/>
            </a:xfrm>
            <a:prstGeom prst="rect">
              <a:avLst/>
            </a:prstGeom>
            <a:solidFill>
              <a:srgbClr val="0096D5"/>
            </a:solidFill>
            <a:ln w="4763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3" name="Freeform 200"/>
            <p:cNvSpPr>
              <a:spLocks/>
            </p:cNvSpPr>
            <p:nvPr/>
          </p:nvSpPr>
          <p:spPr bwMode="auto">
            <a:xfrm>
              <a:off x="2282" y="1317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4" name="Freeform 201"/>
            <p:cNvSpPr>
              <a:spLocks/>
            </p:cNvSpPr>
            <p:nvPr/>
          </p:nvSpPr>
          <p:spPr bwMode="auto">
            <a:xfrm>
              <a:off x="2282" y="1317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" name="Freeform 202"/>
            <p:cNvSpPr>
              <a:spLocks/>
            </p:cNvSpPr>
            <p:nvPr/>
          </p:nvSpPr>
          <p:spPr bwMode="auto">
            <a:xfrm>
              <a:off x="2558" y="1317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6" name="Freeform 203"/>
            <p:cNvSpPr>
              <a:spLocks/>
            </p:cNvSpPr>
            <p:nvPr/>
          </p:nvSpPr>
          <p:spPr bwMode="auto">
            <a:xfrm>
              <a:off x="2558" y="1317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7" name="Freeform 204"/>
            <p:cNvSpPr>
              <a:spLocks/>
            </p:cNvSpPr>
            <p:nvPr/>
          </p:nvSpPr>
          <p:spPr bwMode="auto">
            <a:xfrm>
              <a:off x="2294" y="1454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8" name="Freeform 205"/>
            <p:cNvSpPr>
              <a:spLocks/>
            </p:cNvSpPr>
            <p:nvPr/>
          </p:nvSpPr>
          <p:spPr bwMode="auto">
            <a:xfrm>
              <a:off x="2294" y="1454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9" name="Freeform 206"/>
            <p:cNvSpPr>
              <a:spLocks/>
            </p:cNvSpPr>
            <p:nvPr/>
          </p:nvSpPr>
          <p:spPr bwMode="auto">
            <a:xfrm>
              <a:off x="2329" y="1392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0" name="Freeform 207"/>
            <p:cNvSpPr>
              <a:spLocks/>
            </p:cNvSpPr>
            <p:nvPr/>
          </p:nvSpPr>
          <p:spPr bwMode="auto">
            <a:xfrm>
              <a:off x="2329" y="1392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1" name="Freeform 208"/>
            <p:cNvSpPr>
              <a:spLocks/>
            </p:cNvSpPr>
            <p:nvPr/>
          </p:nvSpPr>
          <p:spPr bwMode="auto">
            <a:xfrm>
              <a:off x="2395" y="1359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2" name="Freeform 209"/>
            <p:cNvSpPr>
              <a:spLocks/>
            </p:cNvSpPr>
            <p:nvPr/>
          </p:nvSpPr>
          <p:spPr bwMode="auto">
            <a:xfrm>
              <a:off x="2395" y="1359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3" name="Freeform 210"/>
            <p:cNvSpPr>
              <a:spLocks/>
            </p:cNvSpPr>
            <p:nvPr/>
          </p:nvSpPr>
          <p:spPr bwMode="auto">
            <a:xfrm>
              <a:off x="2427" y="1392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4" name="Freeform 211"/>
            <p:cNvSpPr>
              <a:spLocks/>
            </p:cNvSpPr>
            <p:nvPr/>
          </p:nvSpPr>
          <p:spPr bwMode="auto">
            <a:xfrm>
              <a:off x="2427" y="1392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" name="Freeform 212"/>
            <p:cNvSpPr>
              <a:spLocks/>
            </p:cNvSpPr>
            <p:nvPr/>
          </p:nvSpPr>
          <p:spPr bwMode="auto">
            <a:xfrm>
              <a:off x="2442" y="1454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6" name="Freeform 213"/>
            <p:cNvSpPr>
              <a:spLocks/>
            </p:cNvSpPr>
            <p:nvPr/>
          </p:nvSpPr>
          <p:spPr bwMode="auto">
            <a:xfrm>
              <a:off x="2442" y="1454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7" name="Freeform 214"/>
            <p:cNvSpPr>
              <a:spLocks/>
            </p:cNvSpPr>
            <p:nvPr/>
          </p:nvSpPr>
          <p:spPr bwMode="auto">
            <a:xfrm>
              <a:off x="2427" y="1484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8" name="Freeform 215"/>
            <p:cNvSpPr>
              <a:spLocks/>
            </p:cNvSpPr>
            <p:nvPr/>
          </p:nvSpPr>
          <p:spPr bwMode="auto">
            <a:xfrm>
              <a:off x="2427" y="1484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9" name="Freeform 216"/>
            <p:cNvSpPr>
              <a:spLocks/>
            </p:cNvSpPr>
            <p:nvPr/>
          </p:nvSpPr>
          <p:spPr bwMode="auto">
            <a:xfrm>
              <a:off x="2395" y="1498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0" name="Freeform 217"/>
            <p:cNvSpPr>
              <a:spLocks/>
            </p:cNvSpPr>
            <p:nvPr/>
          </p:nvSpPr>
          <p:spPr bwMode="auto">
            <a:xfrm>
              <a:off x="2395" y="1498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1" name="Freeform 218"/>
            <p:cNvSpPr>
              <a:spLocks/>
            </p:cNvSpPr>
            <p:nvPr/>
          </p:nvSpPr>
          <p:spPr bwMode="auto">
            <a:xfrm>
              <a:off x="2329" y="1484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2" name="Freeform 219"/>
            <p:cNvSpPr>
              <a:spLocks/>
            </p:cNvSpPr>
            <p:nvPr/>
          </p:nvSpPr>
          <p:spPr bwMode="auto">
            <a:xfrm>
              <a:off x="2329" y="1484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3" name="Freeform 220"/>
            <p:cNvSpPr>
              <a:spLocks/>
            </p:cNvSpPr>
            <p:nvPr/>
          </p:nvSpPr>
          <p:spPr bwMode="auto">
            <a:xfrm>
              <a:off x="2297" y="1456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4" name="Freeform 221"/>
            <p:cNvSpPr>
              <a:spLocks/>
            </p:cNvSpPr>
            <p:nvPr/>
          </p:nvSpPr>
          <p:spPr bwMode="auto">
            <a:xfrm>
              <a:off x="2297" y="1456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5" name="Freeform 222"/>
            <p:cNvSpPr>
              <a:spLocks/>
            </p:cNvSpPr>
            <p:nvPr/>
          </p:nvSpPr>
          <p:spPr bwMode="auto">
            <a:xfrm>
              <a:off x="2332" y="1395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" name="Freeform 223"/>
            <p:cNvSpPr>
              <a:spLocks/>
            </p:cNvSpPr>
            <p:nvPr/>
          </p:nvSpPr>
          <p:spPr bwMode="auto">
            <a:xfrm>
              <a:off x="2332" y="1395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7" name="Freeform 224"/>
            <p:cNvSpPr>
              <a:spLocks/>
            </p:cNvSpPr>
            <p:nvPr/>
          </p:nvSpPr>
          <p:spPr bwMode="auto">
            <a:xfrm>
              <a:off x="2397" y="1361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8" name="Freeform 225"/>
            <p:cNvSpPr>
              <a:spLocks/>
            </p:cNvSpPr>
            <p:nvPr/>
          </p:nvSpPr>
          <p:spPr bwMode="auto">
            <a:xfrm>
              <a:off x="2397" y="1361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9" name="Freeform 226"/>
            <p:cNvSpPr>
              <a:spLocks/>
            </p:cNvSpPr>
            <p:nvPr/>
          </p:nvSpPr>
          <p:spPr bwMode="auto">
            <a:xfrm>
              <a:off x="2430" y="1395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0" name="Freeform 227"/>
            <p:cNvSpPr>
              <a:spLocks/>
            </p:cNvSpPr>
            <p:nvPr/>
          </p:nvSpPr>
          <p:spPr bwMode="auto">
            <a:xfrm>
              <a:off x="2430" y="1395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1" name="Freeform 228"/>
            <p:cNvSpPr>
              <a:spLocks/>
            </p:cNvSpPr>
            <p:nvPr/>
          </p:nvSpPr>
          <p:spPr bwMode="auto">
            <a:xfrm>
              <a:off x="2445" y="1456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2" name="Freeform 229"/>
            <p:cNvSpPr>
              <a:spLocks/>
            </p:cNvSpPr>
            <p:nvPr/>
          </p:nvSpPr>
          <p:spPr bwMode="auto">
            <a:xfrm>
              <a:off x="2445" y="1456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3" name="Freeform 230"/>
            <p:cNvSpPr>
              <a:spLocks/>
            </p:cNvSpPr>
            <p:nvPr/>
          </p:nvSpPr>
          <p:spPr bwMode="auto">
            <a:xfrm>
              <a:off x="2430" y="1487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4" name="Freeform 231"/>
            <p:cNvSpPr>
              <a:spLocks/>
            </p:cNvSpPr>
            <p:nvPr/>
          </p:nvSpPr>
          <p:spPr bwMode="auto">
            <a:xfrm>
              <a:off x="2430" y="1487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5" name="Freeform 232"/>
            <p:cNvSpPr>
              <a:spLocks/>
            </p:cNvSpPr>
            <p:nvPr/>
          </p:nvSpPr>
          <p:spPr bwMode="auto">
            <a:xfrm>
              <a:off x="2397" y="1501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6" name="Freeform 233"/>
            <p:cNvSpPr>
              <a:spLocks/>
            </p:cNvSpPr>
            <p:nvPr/>
          </p:nvSpPr>
          <p:spPr bwMode="auto">
            <a:xfrm>
              <a:off x="2397" y="1501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7" name="Freeform 234"/>
            <p:cNvSpPr>
              <a:spLocks/>
            </p:cNvSpPr>
            <p:nvPr/>
          </p:nvSpPr>
          <p:spPr bwMode="auto">
            <a:xfrm>
              <a:off x="2332" y="1487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8" name="Freeform 235"/>
            <p:cNvSpPr>
              <a:spLocks/>
            </p:cNvSpPr>
            <p:nvPr/>
          </p:nvSpPr>
          <p:spPr bwMode="auto">
            <a:xfrm>
              <a:off x="2332" y="1487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9" name="Oval 236"/>
            <p:cNvSpPr>
              <a:spLocks noChangeArrowheads="1"/>
            </p:cNvSpPr>
            <p:nvPr/>
          </p:nvSpPr>
          <p:spPr bwMode="auto">
            <a:xfrm>
              <a:off x="2374" y="1437"/>
              <a:ext cx="83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0" name="Oval 237"/>
            <p:cNvSpPr>
              <a:spLocks noChangeArrowheads="1"/>
            </p:cNvSpPr>
            <p:nvPr/>
          </p:nvSpPr>
          <p:spPr bwMode="auto">
            <a:xfrm>
              <a:off x="2379" y="1442"/>
              <a:ext cx="83" cy="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1" name="Oval 238"/>
            <p:cNvSpPr>
              <a:spLocks noChangeArrowheads="1"/>
            </p:cNvSpPr>
            <p:nvPr/>
          </p:nvSpPr>
          <p:spPr bwMode="auto">
            <a:xfrm>
              <a:off x="2377" y="1439"/>
              <a:ext cx="83" cy="78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2" name="Rectangle 239"/>
            <p:cNvSpPr>
              <a:spLocks noChangeArrowheads="1"/>
            </p:cNvSpPr>
            <p:nvPr/>
          </p:nvSpPr>
          <p:spPr bwMode="auto">
            <a:xfrm>
              <a:off x="2282" y="1208"/>
              <a:ext cx="276" cy="139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3" name="Rectangle 240"/>
            <p:cNvSpPr>
              <a:spLocks noChangeArrowheads="1"/>
            </p:cNvSpPr>
            <p:nvPr/>
          </p:nvSpPr>
          <p:spPr bwMode="auto">
            <a:xfrm>
              <a:off x="2283" y="1209"/>
              <a:ext cx="274" cy="137"/>
            </a:xfrm>
            <a:prstGeom prst="rect">
              <a:avLst/>
            </a:prstGeom>
            <a:solidFill>
              <a:srgbClr val="CF0E30"/>
            </a:solidFill>
            <a:ln w="4763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4" name="Freeform 241"/>
            <p:cNvSpPr>
              <a:spLocks/>
            </p:cNvSpPr>
            <p:nvPr/>
          </p:nvSpPr>
          <p:spPr bwMode="auto">
            <a:xfrm>
              <a:off x="2282" y="1177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5" name="Freeform 242"/>
            <p:cNvSpPr>
              <a:spLocks/>
            </p:cNvSpPr>
            <p:nvPr/>
          </p:nvSpPr>
          <p:spPr bwMode="auto">
            <a:xfrm>
              <a:off x="2282" y="1177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6" name="Freeform 243"/>
            <p:cNvSpPr>
              <a:spLocks/>
            </p:cNvSpPr>
            <p:nvPr/>
          </p:nvSpPr>
          <p:spPr bwMode="auto">
            <a:xfrm>
              <a:off x="2558" y="1177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7" name="Freeform 244"/>
            <p:cNvSpPr>
              <a:spLocks/>
            </p:cNvSpPr>
            <p:nvPr/>
          </p:nvSpPr>
          <p:spPr bwMode="auto">
            <a:xfrm>
              <a:off x="2558" y="1177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18" name="Group 253"/>
            <p:cNvGrpSpPr>
              <a:grpSpLocks/>
            </p:cNvGrpSpPr>
            <p:nvPr/>
          </p:nvGrpSpPr>
          <p:grpSpPr bwMode="auto">
            <a:xfrm>
              <a:off x="2300" y="1226"/>
              <a:ext cx="229" cy="99"/>
              <a:chOff x="2300" y="1226"/>
              <a:chExt cx="229" cy="99"/>
            </a:xfrm>
          </p:grpSpPr>
          <p:sp>
            <p:nvSpPr>
              <p:cNvPr id="1128" name="Line 245"/>
              <p:cNvSpPr>
                <a:spLocks noChangeShapeType="1"/>
              </p:cNvSpPr>
              <p:nvPr/>
            </p:nvSpPr>
            <p:spPr bwMode="auto">
              <a:xfrm>
                <a:off x="2354" y="1249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Line 246"/>
              <p:cNvSpPr>
                <a:spLocks noChangeShapeType="1"/>
              </p:cNvSpPr>
              <p:nvPr/>
            </p:nvSpPr>
            <p:spPr bwMode="auto">
              <a:xfrm>
                <a:off x="2317" y="1239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0" name="Line 247"/>
              <p:cNvSpPr>
                <a:spLocks noChangeShapeType="1"/>
              </p:cNvSpPr>
              <p:nvPr/>
            </p:nvSpPr>
            <p:spPr bwMode="auto">
              <a:xfrm>
                <a:off x="2317" y="1310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1" name="Rectangle 248"/>
              <p:cNvSpPr>
                <a:spLocks noChangeArrowheads="1"/>
              </p:cNvSpPr>
              <p:nvPr/>
            </p:nvSpPr>
            <p:spPr bwMode="auto">
              <a:xfrm>
                <a:off x="2300" y="1226"/>
                <a:ext cx="61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2" name="Rectangle 249"/>
              <p:cNvSpPr>
                <a:spLocks noChangeArrowheads="1"/>
              </p:cNvSpPr>
              <p:nvPr/>
            </p:nvSpPr>
            <p:spPr bwMode="auto">
              <a:xfrm>
                <a:off x="2471" y="1226"/>
                <a:ext cx="58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3" name="Rectangle 250"/>
              <p:cNvSpPr>
                <a:spLocks noChangeArrowheads="1"/>
              </p:cNvSpPr>
              <p:nvPr/>
            </p:nvSpPr>
            <p:spPr bwMode="auto">
              <a:xfrm>
                <a:off x="2300" y="1296"/>
                <a:ext cx="61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4" name="Rectangle 251"/>
              <p:cNvSpPr>
                <a:spLocks noChangeArrowheads="1"/>
              </p:cNvSpPr>
              <p:nvPr/>
            </p:nvSpPr>
            <p:spPr bwMode="auto">
              <a:xfrm>
                <a:off x="2471" y="1296"/>
                <a:ext cx="58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5" name="Line 252"/>
              <p:cNvSpPr>
                <a:spLocks noChangeShapeType="1"/>
              </p:cNvSpPr>
              <p:nvPr/>
            </p:nvSpPr>
            <p:spPr bwMode="auto">
              <a:xfrm flipH="1">
                <a:off x="2352" y="1249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9" name="Group 262"/>
            <p:cNvGrpSpPr>
              <a:grpSpLocks/>
            </p:cNvGrpSpPr>
            <p:nvPr/>
          </p:nvGrpSpPr>
          <p:grpSpPr bwMode="auto">
            <a:xfrm>
              <a:off x="2303" y="1228"/>
              <a:ext cx="229" cy="99"/>
              <a:chOff x="2303" y="1228"/>
              <a:chExt cx="229" cy="99"/>
            </a:xfrm>
          </p:grpSpPr>
          <p:sp>
            <p:nvSpPr>
              <p:cNvPr id="1120" name="Line 254"/>
              <p:cNvSpPr>
                <a:spLocks noChangeShapeType="1"/>
              </p:cNvSpPr>
              <p:nvPr/>
            </p:nvSpPr>
            <p:spPr bwMode="auto">
              <a:xfrm>
                <a:off x="2357" y="1251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1" name="Line 255"/>
              <p:cNvSpPr>
                <a:spLocks noChangeShapeType="1"/>
              </p:cNvSpPr>
              <p:nvPr/>
            </p:nvSpPr>
            <p:spPr bwMode="auto">
              <a:xfrm>
                <a:off x="2319" y="1241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2" name="Line 256"/>
              <p:cNvSpPr>
                <a:spLocks noChangeShapeType="1"/>
              </p:cNvSpPr>
              <p:nvPr/>
            </p:nvSpPr>
            <p:spPr bwMode="auto">
              <a:xfrm>
                <a:off x="2319" y="1312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3" name="Rectangle 257"/>
              <p:cNvSpPr>
                <a:spLocks noChangeArrowheads="1"/>
              </p:cNvSpPr>
              <p:nvPr/>
            </p:nvSpPr>
            <p:spPr bwMode="auto">
              <a:xfrm>
                <a:off x="2303" y="1228"/>
                <a:ext cx="60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4" name="Rectangle 258"/>
              <p:cNvSpPr>
                <a:spLocks noChangeArrowheads="1"/>
              </p:cNvSpPr>
              <p:nvPr/>
            </p:nvSpPr>
            <p:spPr bwMode="auto">
              <a:xfrm>
                <a:off x="2473" y="1228"/>
                <a:ext cx="59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5" name="Rectangle 259"/>
              <p:cNvSpPr>
                <a:spLocks noChangeArrowheads="1"/>
              </p:cNvSpPr>
              <p:nvPr/>
            </p:nvSpPr>
            <p:spPr bwMode="auto">
              <a:xfrm>
                <a:off x="2303" y="1299"/>
                <a:ext cx="60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6" name="Rectangle 260"/>
              <p:cNvSpPr>
                <a:spLocks noChangeArrowheads="1"/>
              </p:cNvSpPr>
              <p:nvPr/>
            </p:nvSpPr>
            <p:spPr bwMode="auto">
              <a:xfrm>
                <a:off x="2473" y="1299"/>
                <a:ext cx="59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7" name="Line 261"/>
              <p:cNvSpPr>
                <a:spLocks noChangeShapeType="1"/>
              </p:cNvSpPr>
              <p:nvPr/>
            </p:nvSpPr>
            <p:spPr bwMode="auto">
              <a:xfrm flipH="1">
                <a:off x="2354" y="1251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87" name="Group 265"/>
          <p:cNvGrpSpPr>
            <a:grpSpLocks noChangeAspect="1"/>
          </p:cNvGrpSpPr>
          <p:nvPr/>
        </p:nvGrpSpPr>
        <p:grpSpPr bwMode="auto">
          <a:xfrm>
            <a:off x="5015981" y="2590800"/>
            <a:ext cx="406400" cy="534987"/>
            <a:chOff x="1176" y="1961"/>
            <a:chExt cx="256" cy="337"/>
          </a:xfrm>
        </p:grpSpPr>
        <p:sp>
          <p:nvSpPr>
            <p:cNvPr id="788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9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0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1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2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3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4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5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6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7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8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9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0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1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2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3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4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5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7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8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9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0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1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2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3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4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5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6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7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8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9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0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1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2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3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4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5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6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7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8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9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0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1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2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3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4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5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36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846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7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8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9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0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1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2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3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7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838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9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0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1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2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3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5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54" name="Group 265"/>
          <p:cNvGrpSpPr>
            <a:grpSpLocks noChangeAspect="1"/>
          </p:cNvGrpSpPr>
          <p:nvPr/>
        </p:nvGrpSpPr>
        <p:grpSpPr bwMode="auto">
          <a:xfrm>
            <a:off x="5867400" y="2590800"/>
            <a:ext cx="406400" cy="534987"/>
            <a:chOff x="1176" y="1961"/>
            <a:chExt cx="256" cy="337"/>
          </a:xfrm>
        </p:grpSpPr>
        <p:sp>
          <p:nvSpPr>
            <p:cNvPr id="855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6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7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8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9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0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1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2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3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4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5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6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7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8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9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0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1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2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3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4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5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6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7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8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9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0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1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2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3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4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5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6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7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8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9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0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1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2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3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4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5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6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7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8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9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0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1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2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03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913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4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5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6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7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8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9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0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4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905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6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7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8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9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0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1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2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1" name="Group 265"/>
          <p:cNvGrpSpPr>
            <a:grpSpLocks noChangeAspect="1"/>
          </p:cNvGrpSpPr>
          <p:nvPr/>
        </p:nvGrpSpPr>
        <p:grpSpPr bwMode="auto">
          <a:xfrm>
            <a:off x="6705600" y="2590800"/>
            <a:ext cx="406400" cy="534987"/>
            <a:chOff x="1176" y="1961"/>
            <a:chExt cx="256" cy="337"/>
          </a:xfrm>
        </p:grpSpPr>
        <p:sp>
          <p:nvSpPr>
            <p:cNvPr id="922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3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4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5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6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7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8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9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0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1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2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3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4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5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6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7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8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9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0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1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2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3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4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5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6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7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8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9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0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1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2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3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4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5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6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7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8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9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0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1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2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3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4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5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6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7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8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9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70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980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1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2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3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4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5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6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7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1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972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3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4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5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6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7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8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9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88" name="Group 265"/>
          <p:cNvGrpSpPr>
            <a:grpSpLocks noChangeAspect="1"/>
          </p:cNvGrpSpPr>
          <p:nvPr/>
        </p:nvGrpSpPr>
        <p:grpSpPr bwMode="auto">
          <a:xfrm>
            <a:off x="7543800" y="2590800"/>
            <a:ext cx="406400" cy="534987"/>
            <a:chOff x="1176" y="1961"/>
            <a:chExt cx="256" cy="337"/>
          </a:xfrm>
        </p:grpSpPr>
        <p:sp>
          <p:nvSpPr>
            <p:cNvPr id="989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0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1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2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3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4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5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6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7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8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9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0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1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2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3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4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5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6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7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8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9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0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1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2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3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4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5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7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8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9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0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1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2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3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3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4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5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6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7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8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9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0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1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2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3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4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5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16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1226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7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8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0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1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2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3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7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1218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9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0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1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2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3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4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5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51" name="Group 1250"/>
          <p:cNvGrpSpPr/>
          <p:nvPr/>
        </p:nvGrpSpPr>
        <p:grpSpPr>
          <a:xfrm>
            <a:off x="6629400" y="5105400"/>
            <a:ext cx="434975" cy="684212"/>
            <a:chOff x="2514600" y="5562600"/>
            <a:chExt cx="434975" cy="684212"/>
          </a:xfrm>
        </p:grpSpPr>
        <p:grpSp>
          <p:nvGrpSpPr>
            <p:cNvPr id="769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770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4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35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245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6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7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8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36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7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8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9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0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1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2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3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4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49" name="Picture 124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50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55" name="Group 1254"/>
          <p:cNvGrpSpPr/>
          <p:nvPr/>
        </p:nvGrpSpPr>
        <p:grpSpPr>
          <a:xfrm>
            <a:off x="5791200" y="5106988"/>
            <a:ext cx="434975" cy="684212"/>
            <a:chOff x="2514600" y="5562600"/>
            <a:chExt cx="434975" cy="684212"/>
          </a:xfrm>
        </p:grpSpPr>
        <p:grpSp>
          <p:nvGrpSpPr>
            <p:cNvPr id="1256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259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0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1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2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3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4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5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6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7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8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9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0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1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2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3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4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5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6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7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287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8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9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0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8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9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0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1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2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3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4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5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6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57" name="Picture 125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58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91" name="Group 1290"/>
          <p:cNvGrpSpPr/>
          <p:nvPr/>
        </p:nvGrpSpPr>
        <p:grpSpPr>
          <a:xfrm>
            <a:off x="5131403" y="5105400"/>
            <a:ext cx="434975" cy="684212"/>
            <a:chOff x="2514600" y="5562600"/>
            <a:chExt cx="434975" cy="684212"/>
          </a:xfrm>
        </p:grpSpPr>
        <p:grpSp>
          <p:nvGrpSpPr>
            <p:cNvPr id="1292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295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6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7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8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9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0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1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2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3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4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5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6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7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8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9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0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1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2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13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323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4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5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6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14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5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6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7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8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9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0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1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2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93" name="Picture 129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94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7" name="Group 1326"/>
          <p:cNvGrpSpPr/>
          <p:nvPr/>
        </p:nvGrpSpPr>
        <p:grpSpPr>
          <a:xfrm>
            <a:off x="4677737" y="5105400"/>
            <a:ext cx="434975" cy="684212"/>
            <a:chOff x="2514600" y="5562600"/>
            <a:chExt cx="434975" cy="684212"/>
          </a:xfrm>
        </p:grpSpPr>
        <p:grpSp>
          <p:nvGrpSpPr>
            <p:cNvPr id="1328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331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3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4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5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6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7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8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9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0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1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2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3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4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5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6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7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8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49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359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0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1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2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50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1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2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3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4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5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6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7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8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29" name="Picture 13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330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5" name="Lightning Bolt 1434"/>
          <p:cNvSpPr/>
          <p:nvPr/>
        </p:nvSpPr>
        <p:spPr>
          <a:xfrm rot="593446" flipH="1">
            <a:off x="7581236" y="4668682"/>
            <a:ext cx="138063" cy="44783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36" name="Group 1435"/>
          <p:cNvGrpSpPr/>
          <p:nvPr/>
        </p:nvGrpSpPr>
        <p:grpSpPr>
          <a:xfrm>
            <a:off x="7620000" y="5105400"/>
            <a:ext cx="434975" cy="684212"/>
            <a:chOff x="2514600" y="5562600"/>
            <a:chExt cx="434975" cy="684212"/>
          </a:xfrm>
        </p:grpSpPr>
        <p:grpSp>
          <p:nvGrpSpPr>
            <p:cNvPr id="1437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440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1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2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3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4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5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6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7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8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9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0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1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2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3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4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5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6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7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58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468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9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0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1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59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0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1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2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3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4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5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6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7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38" name="Picture 143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439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72" name="Group 1471"/>
          <p:cNvGrpSpPr/>
          <p:nvPr/>
        </p:nvGrpSpPr>
        <p:grpSpPr>
          <a:xfrm>
            <a:off x="7215292" y="5105400"/>
            <a:ext cx="434975" cy="684212"/>
            <a:chOff x="2514600" y="5562600"/>
            <a:chExt cx="434975" cy="684212"/>
          </a:xfrm>
        </p:grpSpPr>
        <p:grpSp>
          <p:nvGrpSpPr>
            <p:cNvPr id="1473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476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7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8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9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0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1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2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3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4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5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6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7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8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9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0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1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2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3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94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504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5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6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7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95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6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7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8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9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0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1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2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3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74" name="Picture 147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475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08" name="Lightning Bolt 1507"/>
          <p:cNvSpPr/>
          <p:nvPr/>
        </p:nvSpPr>
        <p:spPr>
          <a:xfrm rot="593446">
            <a:off x="7753464" y="4680209"/>
            <a:ext cx="128775" cy="47284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45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802.11ac Enterprise AP Radio Bandwidth Trends [1]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2700"/>
            <a:ext cx="8719308" cy="50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2" y="1600200"/>
            <a:ext cx="7652826" cy="32766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Switch Ports [2]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105400"/>
            <a:ext cx="7770813" cy="989013"/>
          </a:xfrm>
        </p:spPr>
        <p:txBody>
          <a:bodyPr/>
          <a:lstStyle/>
          <a:p>
            <a:r>
              <a:rPr lang="en-US" dirty="0" smtClean="0"/>
              <a:t>1000BASE-T is still the dominate link in the enterprise.</a:t>
            </a:r>
          </a:p>
          <a:p>
            <a:r>
              <a:rPr lang="en-US" dirty="0" smtClean="0"/>
              <a:t>803.bz (2.5 and 5 </a:t>
            </a:r>
            <a:r>
              <a:rPr lang="en-US" dirty="0" err="1" smtClean="0"/>
              <a:t>Gbps</a:t>
            </a:r>
            <a:r>
              <a:rPr lang="en-US" dirty="0" smtClean="0"/>
              <a:t>) is slowly finding its way to the enterprise.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19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524000"/>
            <a:ext cx="5022609" cy="1905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Trends [2]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962400"/>
            <a:ext cx="7770813" cy="1979613"/>
          </a:xfrm>
        </p:spPr>
        <p:txBody>
          <a:bodyPr/>
          <a:lstStyle/>
          <a:p>
            <a:r>
              <a:rPr lang="en-US" dirty="0" smtClean="0"/>
              <a:t>802.11ac Wave 2 is replacing 802.11n and 802.11ac Wave 1.</a:t>
            </a:r>
          </a:p>
          <a:p>
            <a:r>
              <a:rPr lang="en-US" dirty="0" smtClean="0"/>
              <a:t>Eventually (starting at 2020) enterprise will upgrade to 802.11ax.</a:t>
            </a:r>
          </a:p>
          <a:p>
            <a:r>
              <a:rPr lang="en-US" dirty="0" smtClean="0"/>
              <a:t>802.11ax doesn’t offer a significant throughput improvement compared to 802.11ac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600200"/>
            <a:ext cx="29260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Future Evolution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85800" y="5410200"/>
            <a:ext cx="7770813" cy="684213"/>
          </a:xfrm>
        </p:spPr>
        <p:txBody>
          <a:bodyPr/>
          <a:lstStyle/>
          <a:p>
            <a:r>
              <a:rPr lang="en-US" dirty="0" smtClean="0"/>
              <a:t>2021 seems to be the year where a significant increase in the Ethernet speed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85800" y="1981200"/>
            <a:ext cx="8229600" cy="5334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2017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267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2018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3733800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2019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724400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562600" y="2065867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477000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7331078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733" y="2744787"/>
            <a:ext cx="524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2.4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&amp;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5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GHz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143000" y="2664619"/>
            <a:ext cx="3581400" cy="1066800"/>
          </a:xfrm>
          <a:prstGeom prst="right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2357" y="2967186"/>
            <a:ext cx="123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802.11ac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 – 6.9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732" y="43434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60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GHz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724400" y="2664619"/>
            <a:ext cx="1396481" cy="106680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281" y="2971800"/>
            <a:ext cx="124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802.11ax Wave 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2.4 - 4.8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120881" y="2667000"/>
            <a:ext cx="1396481" cy="1066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5762" y="2974181"/>
            <a:ext cx="124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802.11ax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4.8 – 9.6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1232452" y="4025519"/>
            <a:ext cx="1967948" cy="1066800"/>
          </a:xfrm>
          <a:prstGeom prst="rightArrow">
            <a:avLst/>
          </a:prstGeom>
          <a:solidFill>
            <a:schemeClr val="accent3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9332" y="4154269"/>
            <a:ext cx="124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802.11ad Wave 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2.5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Striped Right Arrow 30"/>
          <p:cNvSpPr/>
          <p:nvPr/>
        </p:nvSpPr>
        <p:spPr bwMode="auto">
          <a:xfrm>
            <a:off x="7683775" y="4037838"/>
            <a:ext cx="1384025" cy="9833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3200400" y="4033986"/>
            <a:ext cx="2438400" cy="1066800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3215787" y="4343400"/>
            <a:ext cx="17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802.11ad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4.6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5638800" y="4025519"/>
            <a:ext cx="2057400" cy="10668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extBox 26"/>
          <p:cNvSpPr txBox="1"/>
          <p:nvPr/>
        </p:nvSpPr>
        <p:spPr>
          <a:xfrm>
            <a:off x="5727829" y="4328086"/>
            <a:ext cx="1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802.11ay Wave 1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16 </a:t>
            </a:r>
            <a:r>
              <a:rPr lang="en-US" sz="1200" dirty="0" err="1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TextBox 26"/>
          <p:cNvSpPr txBox="1"/>
          <p:nvPr/>
        </p:nvSpPr>
        <p:spPr>
          <a:xfrm>
            <a:off x="7696200" y="4343400"/>
            <a:ext cx="1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802.11ay Wave 2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32 </a:t>
            </a:r>
            <a:r>
              <a:rPr lang="en-US" sz="1200" dirty="0" err="1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Striped Right Arrow 36"/>
          <p:cNvSpPr/>
          <p:nvPr/>
        </p:nvSpPr>
        <p:spPr bwMode="auto">
          <a:xfrm>
            <a:off x="7517362" y="2642425"/>
            <a:ext cx="1384025" cy="1047257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4391" y="2858869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EHT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4x rate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16 – 38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019800" y="1600200"/>
            <a:ext cx="0" cy="36576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534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550</TotalTime>
  <Words>796</Words>
  <Application>Microsoft Macintosh PowerPoint</Application>
  <PresentationFormat>On-screen Show (4:3)</PresentationFormat>
  <Paragraphs>140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Word 97 - 2004 Document</vt:lpstr>
      <vt:lpstr>ECR ad hoc Output Report</vt:lpstr>
      <vt:lpstr>Abstract</vt:lpstr>
      <vt:lpstr>Background</vt:lpstr>
      <vt:lpstr>ECR Scope</vt:lpstr>
      <vt:lpstr>Enterprise Network Structure [1] Network Structure today [1]</vt:lpstr>
      <vt:lpstr>802.11ac Enterprise AP Radio Bandwidth Trends [1]</vt:lpstr>
      <vt:lpstr>Ethernet Switch Ports [2]</vt:lpstr>
      <vt:lpstr>WLAN Trends [2]</vt:lpstr>
      <vt:lpstr>WLAN Future Evolution</vt:lpstr>
      <vt:lpstr>Recommendations</vt:lpstr>
      <vt:lpstr>References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Osama AboulMagd</dc:creator>
  <cp:lastModifiedBy>Osama  Aboul-Magd</cp:lastModifiedBy>
  <cp:revision>26</cp:revision>
  <cp:lastPrinted>1601-01-01T00:00:00Z</cp:lastPrinted>
  <dcterms:created xsi:type="dcterms:W3CDTF">2018-06-19T12:39:27Z</dcterms:created>
  <dcterms:modified xsi:type="dcterms:W3CDTF">2018-07-02T19:22:41Z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1530107430</vt:lpwstr>
  </property>
</Properties>
</file>