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7" r:id="rId6"/>
    <p:sldId id="268" r:id="rId7"/>
    <p:sldId id="269" r:id="rId8"/>
    <p:sldId id="270" r:id="rId9"/>
    <p:sldId id="271" r:id="rId10"/>
    <p:sldId id="264" r:id="rId11"/>
    <p:sldId id="265"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16" d="100"/>
          <a:sy n="116" d="100"/>
        </p:scale>
        <p:origin x="138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7/8/2018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342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232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15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377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653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9</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389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802.11-18/1109r0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2018-07-09</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3651605107"/>
              </p:ext>
            </p:extLst>
          </p:nvPr>
        </p:nvGraphicFramePr>
        <p:xfrm>
          <a:off x="511175" y="2508250"/>
          <a:ext cx="8194675" cy="2598738"/>
        </p:xfrm>
        <a:graphic>
          <a:graphicData uri="http://schemas.openxmlformats.org/presentationml/2006/ole">
            <mc:AlternateContent xmlns:mc="http://schemas.openxmlformats.org/markup-compatibility/2006">
              <mc:Choice xmlns:v="urn:schemas-microsoft-com:vml" Requires="v">
                <p:oleObj spid="_x0000_s3226" name="Document" r:id="rId4" imgW="8316720" imgH="2657520" progId="Word.Document.8">
                  <p:embed/>
                </p:oleObj>
              </mc:Choice>
              <mc:Fallback>
                <p:oleObj name="Document" r:id="rId4" imgW="8316720" imgH="2657520" progId="Word.Document.8">
                  <p:embed/>
                  <p:pic>
                    <p:nvPicPr>
                      <p:cNvPr id="0" name=""/>
                      <p:cNvPicPr>
                        <a:picLocks noChangeAspect="1" noChangeArrowheads="1"/>
                      </p:cNvPicPr>
                      <p:nvPr/>
                    </p:nvPicPr>
                    <p:blipFill>
                      <a:blip r:embed="rId5"/>
                      <a:srcRect/>
                      <a:stretch>
                        <a:fillRect/>
                      </a:stretch>
                    </p:blipFill>
                    <p:spPr bwMode="auto">
                      <a:xfrm>
                        <a:off x="511175" y="2508250"/>
                        <a:ext cx="8194675" cy="259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a:t>11-17-1778r1 “Consolidated KPI for PAR/CSD” Nikola Serafimovski (</a:t>
            </a:r>
            <a:r>
              <a:rPr lang="en-US" altLang="zh-CN" sz="1100" b="0" dirty="0" err="1"/>
              <a:t>pureLiFi</a:t>
            </a:r>
            <a:r>
              <a:rPr lang="en-US" altLang="zh-CN" sz="1100" b="0" dirty="0"/>
              <a:t>)</a:t>
            </a:r>
          </a:p>
          <a:p>
            <a:endParaRPr 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a:t>Motion</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a:t>Move to approve this document (</a:t>
            </a:r>
            <a:r>
              <a:rPr lang="en-US" altLang="zh-CN" dirty="0" smtClean="0">
                <a:solidFill>
                  <a:schemeClr val="tx1"/>
                </a:solidFill>
              </a:rPr>
              <a:t>11-18/1109r0</a:t>
            </a:r>
            <a:r>
              <a:rPr lang="en-US" altLang="zh-CN" dirty="0"/>
              <a:t>) as the </a:t>
            </a:r>
            <a:r>
              <a:rPr lang="en-US" altLang="zh-CN" dirty="0" smtClean="0"/>
              <a:t>baseline </a:t>
            </a:r>
            <a:r>
              <a:rPr lang="en-US" altLang="zh-CN" dirty="0" err="1" smtClean="0"/>
              <a:t>TGbb</a:t>
            </a:r>
            <a:r>
              <a:rPr lang="en-US" altLang="zh-CN" dirty="0" smtClean="0"/>
              <a:t> </a:t>
            </a:r>
            <a:r>
              <a:rPr lang="en-US" altLang="zh-CN" dirty="0"/>
              <a:t>Usage </a:t>
            </a:r>
            <a:r>
              <a:rPr lang="en-US" altLang="zh-CN" dirty="0" smtClean="0"/>
              <a:t>Model </a:t>
            </a:r>
            <a:r>
              <a:rPr lang="en-US" altLang="zh-CN" dirty="0"/>
              <a:t>document</a:t>
            </a:r>
          </a:p>
          <a:p>
            <a:endParaRPr lang="en-US" altLang="zh-CN" dirty="0"/>
          </a:p>
          <a:p>
            <a:r>
              <a:rPr lang="en-US" altLang="zh-CN" dirty="0"/>
              <a:t>Mover: </a:t>
            </a:r>
            <a:r>
              <a:rPr lang="en-US" altLang="zh-CN" dirty="0" smtClean="0"/>
              <a:t>Oliver Pengfei Luo</a:t>
            </a:r>
            <a:endParaRPr lang="en-US" altLang="zh-CN" dirty="0"/>
          </a:p>
          <a:p>
            <a:r>
              <a:rPr lang="en-US" altLang="zh-CN" dirty="0"/>
              <a:t>Second: </a:t>
            </a:r>
          </a:p>
          <a:p>
            <a:endParaRPr lang="en-US" altLang="zh-CN" dirty="0"/>
          </a:p>
          <a:p>
            <a:r>
              <a:rPr lang="en-US" altLang="zh-CN" dirty="0"/>
              <a:t>Y</a:t>
            </a:r>
          </a:p>
          <a:p>
            <a:r>
              <a:rPr lang="en-US" altLang="zh-CN" dirty="0"/>
              <a:t>N</a:t>
            </a:r>
          </a:p>
          <a:p>
            <a:r>
              <a:rPr lang="en-US" altLang="zh-CN" dirty="0"/>
              <a:t>A</a:t>
            </a:r>
          </a:p>
          <a:p>
            <a:endParaRPr lang="zh-CN" altLang="en-US" dirty="0"/>
          </a:p>
          <a:p>
            <a:endParaRPr lang="en-US" dirty="0"/>
          </a:p>
        </p:txBody>
      </p:sp>
    </p:spTree>
    <p:extLst>
      <p:ext uri="{BB962C8B-B14F-4D97-AF65-F5344CB8AC3E}">
        <p14:creationId xmlns:p14="http://schemas.microsoft.com/office/powerpoint/2010/main" val="854108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t>To support the definition of </a:t>
            </a:r>
            <a:r>
              <a:rPr lang="en-US" altLang="zh-CN" dirty="0" smtClean="0"/>
              <a:t>light communication (LC) WLAN </a:t>
            </a:r>
            <a:r>
              <a:rPr lang="en-US" altLang="zh-CN" dirty="0"/>
              <a:t>standard, this document attempts to list several usage models. </a:t>
            </a:r>
            <a:endParaRPr lang="en-US" altLang="zh-CN"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908720"/>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a:t>
            </a:r>
            <a:r>
              <a:rPr lang="en-US" altLang="zh-CN" sz="1400" b="0" u="sng" kern="0" dirty="0">
                <a:solidFill>
                  <a:schemeClr val="tx1"/>
                </a:solidFill>
              </a:rPr>
              <a:t>radio frequency </a:t>
            </a:r>
            <a:r>
              <a:rPr lang="en-US" altLang="zh-CN" sz="1400" b="0" u="sng" kern="0" dirty="0" smtClean="0">
                <a:solidFill>
                  <a:schemeClr val="tx1"/>
                </a:solidFill>
              </a:rPr>
              <a:t>(RF) </a:t>
            </a:r>
            <a:r>
              <a:rPr lang="en-US" altLang="zh-CN" sz="1400" b="0" kern="0" dirty="0" smtClean="0">
                <a:solidFill>
                  <a:schemeClr val="tx1"/>
                </a:solidFill>
              </a:rPr>
              <a:t>connection </a:t>
            </a:r>
            <a:r>
              <a:rPr lang="en-US" altLang="zh-CN" sz="1400" b="0" kern="0" dirty="0">
                <a:solidFill>
                  <a:schemeClr val="tx1"/>
                </a:solidFill>
              </a:rPr>
              <a:t>due to electromagnetic </a:t>
            </a:r>
            <a:r>
              <a:rPr lang="en-US" altLang="zh-CN" sz="1400" b="0" kern="0" dirty="0" smtClean="0">
                <a:solidFill>
                  <a:schemeClr val="tx1"/>
                </a:solidFill>
              </a:rPr>
              <a:t>compatibility (EMC) issues such as jamming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these environments range from tens to thousands of square meters, equipped with industrial robot and other equipment. The environment is very electrically noisy, for </a:t>
            </a:r>
            <a:r>
              <a:rPr lang="en-US" altLang="zh-CN" sz="1400" b="0" kern="0" dirty="0"/>
              <a:t>example </a:t>
            </a:r>
            <a:r>
              <a:rPr lang="en-US" altLang="zh-CN" sz="1400" b="0" kern="0" dirty="0" smtClean="0"/>
              <a:t>radiation </a:t>
            </a:r>
            <a:r>
              <a:rPr lang="en-US" altLang="zh-CN" sz="1400" b="0" kern="0" dirty="0"/>
              <a:t>from </a:t>
            </a:r>
            <a:r>
              <a:rPr lang="en-US" altLang="zh-CN" sz="1400" b="0" kern="0" dirty="0" smtClean="0"/>
              <a:t>all kinds of noise-generating </a:t>
            </a:r>
            <a:r>
              <a:rPr lang="en-US" altLang="zh-CN" sz="1400" b="0" kern="0" dirty="0"/>
              <a:t>electronic devices</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u="sng" kern="0" dirty="0">
                <a:solidFill>
                  <a:schemeClr val="tx1"/>
                </a:solidFill>
              </a:rPr>
              <a:t>Ultra-high-definition </a:t>
            </a:r>
            <a:r>
              <a:rPr lang="en-US" altLang="zh-CN" sz="1400" b="0" u="sng" kern="0" dirty="0" smtClean="0">
                <a:solidFill>
                  <a:schemeClr val="tx1"/>
                </a:solidFill>
              </a:rPr>
              <a:t>(UHD) </a:t>
            </a:r>
            <a:r>
              <a:rPr lang="en-US" altLang="zh-CN" sz="1400" b="0" kern="0" dirty="0" smtClean="0">
                <a:solidFill>
                  <a:schemeClr val="tx1"/>
                </a:solidFill>
              </a:rPr>
              <a:t>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UHD video: ~2 </a:t>
            </a:r>
            <a:r>
              <a:rPr lang="en-US" altLang="zh-CN" sz="1400" b="0" kern="0" dirty="0" err="1" smtClean="0">
                <a:solidFill>
                  <a:schemeClr val="tx1"/>
                </a:solidFill>
              </a:rPr>
              <a:t>Gbps</a:t>
            </a:r>
            <a:r>
              <a:rPr lang="en-US" altLang="zh-CN" sz="1400" b="0" kern="0" dirty="0" smtClean="0">
                <a:solidFill>
                  <a:schemeClr val="tx1"/>
                </a:solidFill>
              </a:rPr>
              <a:t>,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9" name="Rectangle 3"/>
          <p:cNvSpPr txBox="1">
            <a:spLocks noChangeArrowheads="1"/>
          </p:cNvSpPr>
          <p:nvPr/>
        </p:nvSpPr>
        <p:spPr bwMode="auto">
          <a:xfrm>
            <a:off x="4320480" y="112474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t>
            </a:r>
            <a:r>
              <a:rPr lang="en-US" altLang="zh-CN" sz="1400" u="sng" kern="0" dirty="0" smtClean="0"/>
              <a:t>access points (APs)</a:t>
            </a:r>
            <a:r>
              <a:rPr lang="en-US" altLang="zh-CN" sz="1400" kern="0" dirty="0" smtClean="0"/>
              <a:t> </a:t>
            </a:r>
            <a:r>
              <a:rPr lang="en-US" altLang="zh-CN" sz="1400" kern="0" dirty="0"/>
              <a:t>belonging to the same </a:t>
            </a:r>
            <a:r>
              <a:rPr lang="en-US" altLang="zh-CN" sz="1400" kern="0" dirty="0" smtClean="0"/>
              <a:t>managed </a:t>
            </a:r>
            <a:r>
              <a:rPr lang="en-US" altLang="zh-CN" sz="1400" u="sng" kern="0" dirty="0"/>
              <a:t>Extended </a:t>
            </a:r>
            <a:r>
              <a:rPr lang="en-US" altLang="zh-CN" sz="1400" u="sng" kern="0" dirty="0" smtClean="0"/>
              <a:t>Service Set (ESS) </a:t>
            </a:r>
            <a:r>
              <a:rPr lang="en-US" altLang="zh-CN" sz="1400" kern="0" dirty="0"/>
              <a:t>due 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a:t>
            </a:r>
            <a:r>
              <a:rPr lang="en-GB" altLang="zh-CN" sz="1400" u="sng" dirty="0"/>
              <a:t>line-of</a:t>
            </a:r>
            <a:r>
              <a:rPr lang="en-US" altLang="zh-CN" sz="1400" u="sng" dirty="0"/>
              <a:t>-sight </a:t>
            </a:r>
            <a:r>
              <a:rPr lang="en-US" altLang="zh-CN" sz="1400" u="sng" dirty="0" smtClean="0"/>
              <a:t>(LOS)</a:t>
            </a:r>
            <a:r>
              <a:rPr lang="en-US" altLang="zh-CN" sz="1400" dirty="0" smtClean="0"/>
              <a:t>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t>
            </a:r>
            <a:r>
              <a:rPr lang="en-US" altLang="zh-CN" sz="1400" u="sng" dirty="0" smtClean="0"/>
              <a:t>(e.g., repaid movement)</a:t>
            </a:r>
            <a:r>
              <a:rPr lang="en-US" altLang="zh-CN" sz="1400" dirty="0" smtClean="0">
                <a:solidFill>
                  <a:srgbClr val="FF0000"/>
                </a:solidFill>
              </a:rPr>
              <a:t> </a:t>
            </a:r>
            <a:r>
              <a:rPr lang="en-US" altLang="zh-CN" sz="1400" dirty="0" smtClean="0"/>
              <a:t>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IEC 60601-1-2 standard recommends the </a:t>
            </a:r>
            <a:r>
              <a:rPr lang="en-US" altLang="zh-CN" sz="1400" b="0" u="sng" kern="0" dirty="0">
                <a:solidFill>
                  <a:schemeClr val="tx1"/>
                </a:solidFill>
              </a:rPr>
              <a:t>minimum </a:t>
            </a:r>
            <a:r>
              <a:rPr lang="en-US" altLang="zh-CN" sz="1400" b="0" u="sng" kern="0" dirty="0" smtClean="0">
                <a:solidFill>
                  <a:schemeClr val="tx1"/>
                </a:solidFill>
              </a:rPr>
              <a:t>separation distance between medical </a:t>
            </a:r>
            <a:r>
              <a:rPr lang="en-US" altLang="zh-CN" sz="1400" b="0" u="sng" kern="0" dirty="0">
                <a:solidFill>
                  <a:schemeClr val="tx1"/>
                </a:solidFill>
              </a:rPr>
              <a:t>electrical </a:t>
            </a:r>
            <a:r>
              <a:rPr lang="en-US" altLang="zh-CN" sz="1400" b="0" u="sng" kern="0" dirty="0" smtClean="0">
                <a:solidFill>
                  <a:schemeClr val="tx1"/>
                </a:solidFill>
              </a:rPr>
              <a:t>(ME) equipment </a:t>
            </a:r>
            <a:r>
              <a:rPr lang="en-US" altLang="zh-CN" sz="1400" b="0" u="sng" kern="0" dirty="0">
                <a:solidFill>
                  <a:schemeClr val="tx1"/>
                </a:solidFill>
              </a:rPr>
              <a:t>and RF wireless communications </a:t>
            </a:r>
            <a:r>
              <a:rPr lang="en-US" altLang="zh-CN" sz="1400" b="0" u="sng" kern="0" dirty="0" smtClean="0">
                <a:solidFill>
                  <a:schemeClr val="tx1"/>
                </a:solidFill>
              </a:rPr>
              <a:t>equipment (e.g., </a:t>
            </a:r>
            <a:r>
              <a:rPr lang="en-US" altLang="zh-CN" sz="1400" b="0" u="sng" kern="0" dirty="0">
                <a:solidFill>
                  <a:schemeClr val="tx1"/>
                </a:solidFill>
              </a:rPr>
              <a:t>wireless local area network (WLAN</a:t>
            </a:r>
            <a:r>
              <a:rPr lang="en-US" altLang="zh-CN" sz="1400" b="0" u="sng" kern="0" dirty="0" smtClean="0">
                <a:solidFill>
                  <a:schemeClr val="tx1"/>
                </a:solidFill>
              </a:rPr>
              <a:t>)) </a:t>
            </a:r>
            <a:r>
              <a:rPr lang="en-US" altLang="zh-CN" sz="1400" b="0" u="sng" kern="0" dirty="0" smtClean="0">
                <a:solidFill>
                  <a:schemeClr val="tx1"/>
                </a:solidFill>
              </a:rPr>
              <a:t>be 30 cm </a:t>
            </a:r>
            <a:r>
              <a:rPr lang="en-US" altLang="zh-CN" sz="1400" b="0" u="sng" kern="0" dirty="0">
                <a:solidFill>
                  <a:schemeClr val="tx1"/>
                </a:solidFill>
              </a:rPr>
              <a:t>to avoid </a:t>
            </a:r>
            <a:r>
              <a:rPr lang="en-US" altLang="zh-CN" sz="1400" b="0" u="sng" kern="0" dirty="0" smtClean="0">
                <a:solidFill>
                  <a:schemeClr val="tx1"/>
                </a:solidFill>
              </a:rPr>
              <a:t> performance </a:t>
            </a:r>
            <a:r>
              <a:rPr lang="en-US" altLang="zh-CN" sz="1400" b="0" u="sng" kern="0" dirty="0">
                <a:solidFill>
                  <a:schemeClr val="tx1"/>
                </a:solidFill>
              </a:rPr>
              <a:t>degradation </a:t>
            </a:r>
            <a:r>
              <a:rPr lang="en-US" altLang="zh-CN" sz="1400" b="0" u="sng" kern="0" dirty="0" smtClean="0">
                <a:solidFill>
                  <a:schemeClr val="tx1"/>
                </a:solidFill>
              </a:rPr>
              <a:t>of the ME equipment. </a:t>
            </a:r>
            <a:r>
              <a:rPr lang="en-US" altLang="zh-CN" sz="1400" b="0" u="sng" kern="0" dirty="0">
                <a:solidFill>
                  <a:schemeClr val="tx1"/>
                </a:solidFill>
              </a:rPr>
              <a:t>LC is deployed to </a:t>
            </a:r>
            <a:r>
              <a:rPr lang="en-US" altLang="zh-CN" sz="1400" b="0" u="sng" kern="0" dirty="0" smtClean="0">
                <a:solidFill>
                  <a:schemeClr val="tx1"/>
                </a:solidFill>
              </a:rPr>
              <a:t>ensure </a:t>
            </a:r>
            <a:r>
              <a:rPr lang="en-US" altLang="zh-CN" sz="1400" b="0" u="sng" kern="0" dirty="0">
                <a:solidFill>
                  <a:schemeClr val="tx1"/>
                </a:solidFill>
              </a:rPr>
              <a:t>the </a:t>
            </a:r>
            <a:r>
              <a:rPr lang="en-US" altLang="zh-CN" sz="1400" b="0" u="sng" kern="0" dirty="0" smtClean="0">
                <a:solidFill>
                  <a:schemeClr val="tx1"/>
                </a:solidFill>
              </a:rPr>
              <a:t>performance </a:t>
            </a:r>
            <a:r>
              <a:rPr lang="en-US" altLang="zh-CN" sz="1400" b="0" u="sng" kern="0" dirty="0">
                <a:solidFill>
                  <a:schemeClr val="tx1"/>
                </a:solidFill>
              </a:rPr>
              <a:t>of </a:t>
            </a:r>
            <a:r>
              <a:rPr lang="en-US" altLang="zh-CN" sz="1400" b="0" u="sng"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kern="0" dirty="0" err="1">
                <a:solidFill>
                  <a:schemeClr val="tx1"/>
                </a:solidFill>
              </a:rPr>
              <a:t>illuminance</a:t>
            </a:r>
            <a:r>
              <a:rPr lang="en-US" altLang="zh-CN" sz="1400" b="0" kern="0" dirty="0">
                <a:solidFill>
                  <a:schemeClr val="tx1"/>
                </a:solidFill>
              </a:rPr>
              <a:t>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p>
          <a:p>
            <a:pPr eaLnBrk="1" hangingPunct="1">
              <a:spcBef>
                <a:spcPts val="0"/>
              </a:spcBef>
            </a:pPr>
            <a:r>
              <a:rPr lang="en-US" altLang="zh-CN" sz="1400" dirty="0" smtClean="0"/>
              <a:t>High </a:t>
            </a:r>
            <a:r>
              <a:rPr lang="en-US" altLang="zh-CN" sz="1400" u="sng" dirty="0"/>
              <a:t>Quality of </a:t>
            </a:r>
            <a:r>
              <a:rPr lang="en-US" altLang="zh-CN" sz="1400" u="sng" dirty="0" smtClean="0"/>
              <a:t>Service (</a:t>
            </a:r>
            <a:r>
              <a:rPr lang="en-US" altLang="zh-CN" sz="1400" u="sng" dirty="0" err="1" smtClean="0"/>
              <a:t>QoS</a:t>
            </a:r>
            <a:r>
              <a:rPr lang="en-US" altLang="zh-CN" sz="1400" u="sng"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u="sng" dirty="0" smtClean="0"/>
              <a:t>A </a:t>
            </a:r>
            <a:r>
              <a:rPr lang="en-US" altLang="zh-CN" sz="1400" u="sng" dirty="0"/>
              <a:t>patient is monitored by </a:t>
            </a:r>
            <a:r>
              <a:rPr lang="en-US" altLang="zh-CN" sz="1400" u="sng" dirty="0" smtClean="0"/>
              <a:t>ME </a:t>
            </a:r>
            <a:r>
              <a:rPr lang="en-US" altLang="zh-CN" sz="1400" u="sng" kern="0" dirty="0"/>
              <a:t>equipment</a:t>
            </a:r>
            <a:r>
              <a:rPr lang="en-US" altLang="zh-CN" sz="1400" u="sng" dirty="0" smtClean="0"/>
              <a:t> </a:t>
            </a:r>
            <a:r>
              <a:rPr lang="en-US" altLang="zh-CN" sz="1400" u="sng" dirty="0"/>
              <a:t>which communicate with the </a:t>
            </a:r>
            <a:r>
              <a:rPr lang="en-US" altLang="zh-CN" sz="1400" u="sng" dirty="0" smtClean="0"/>
              <a:t>nurses/doctors in </a:t>
            </a:r>
            <a:r>
              <a:rPr lang="en-US" altLang="zh-CN" sz="1400" u="sng" dirty="0"/>
              <a:t>control room </a:t>
            </a:r>
            <a:r>
              <a:rPr lang="en-US" altLang="zh-CN" sz="1400" u="sng" dirty="0" smtClean="0"/>
              <a:t>via LC</a:t>
            </a:r>
            <a:r>
              <a:rPr lang="en-US" altLang="zh-CN" sz="1400" u="sng"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6016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u="sng" kern="0" dirty="0" smtClean="0">
                <a:solidFill>
                  <a:schemeClr val="tx1"/>
                </a:solidFill>
              </a:rPr>
              <a:t>The density</a:t>
            </a:r>
            <a:r>
              <a:rPr lang="zh-CN" altLang="en-US" sz="1400" b="0" u="sng" kern="0" dirty="0">
                <a:solidFill>
                  <a:schemeClr val="tx1"/>
                </a:solidFill>
              </a:rPr>
              <a:t> </a:t>
            </a:r>
            <a:r>
              <a:rPr lang="en-US" altLang="zh-CN" sz="1400" b="0" u="sng" kern="0" dirty="0" smtClean="0">
                <a:solidFill>
                  <a:schemeClr val="tx1"/>
                </a:solidFill>
              </a:rPr>
              <a:t>of users may be very high in the space such as </a:t>
            </a:r>
            <a:r>
              <a:rPr lang="en-GB" altLang="zh-CN" sz="1400" b="0" u="sng" dirty="0">
                <a:solidFill>
                  <a:schemeClr val="tx1"/>
                </a:solidFill>
              </a:rPr>
              <a:t>enterprise </a:t>
            </a:r>
            <a:r>
              <a:rPr lang="en-GB" altLang="zh-CN" sz="1400" b="0" u="sng" dirty="0" smtClean="0">
                <a:solidFill>
                  <a:schemeClr val="tx1"/>
                </a:solidFill>
              </a:rPr>
              <a:t>environment leading to slow speed or even </a:t>
            </a:r>
            <a:r>
              <a:rPr lang="en-US" altLang="zh-CN" sz="1400" b="0" u="sng" dirty="0" smtClean="0">
                <a:solidFill>
                  <a:schemeClr val="tx1"/>
                </a:solidFill>
              </a:rPr>
              <a:t>dropped </a:t>
            </a:r>
            <a:r>
              <a:rPr lang="en-US" altLang="zh-CN" sz="1400" b="0" u="sng" dirty="0">
                <a:solidFill>
                  <a:schemeClr val="tx1"/>
                </a:solidFill>
              </a:rPr>
              <a:t>or </a:t>
            </a:r>
            <a:r>
              <a:rPr lang="en-US" altLang="zh-CN" sz="1400" b="0" u="sng" dirty="0" smtClean="0">
                <a:solidFill>
                  <a:schemeClr val="tx1"/>
                </a:solidFill>
              </a:rPr>
              <a:t>lost connections.</a:t>
            </a:r>
            <a:r>
              <a:rPr lang="en-US" altLang="zh-CN" sz="1400" b="0" u="sng" kern="0" dirty="0" smtClean="0">
                <a:solidFill>
                  <a:schemeClr val="tx1"/>
                </a:solidFill>
              </a:rPr>
              <a:t> LC </a:t>
            </a:r>
            <a:r>
              <a:rPr lang="en-US" altLang="zh-CN" sz="1400" b="0" u="sng" kern="0" dirty="0">
                <a:solidFill>
                  <a:schemeClr val="tx1"/>
                </a:solidFill>
              </a:rPr>
              <a:t>is deployed to provide wireless connectivity </a:t>
            </a:r>
            <a:r>
              <a:rPr lang="en-US" altLang="zh-CN" sz="1400" b="0" u="sng" kern="0" dirty="0" smtClean="0">
                <a:solidFill>
                  <a:schemeClr val="tx1"/>
                </a:solidFill>
              </a:rPr>
              <a:t>escaping </a:t>
            </a:r>
            <a:r>
              <a:rPr lang="en-US" altLang="zh-CN" sz="1400" b="0" u="sng" kern="0" dirty="0">
                <a:solidFill>
                  <a:schemeClr val="tx1"/>
                </a:solidFill>
              </a:rPr>
              <a:t>the </a:t>
            </a:r>
            <a:r>
              <a:rPr lang="en-US" altLang="zh-CN" sz="1400" b="0" u="sng"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u="sng" kern="0" dirty="0" smtClean="0"/>
              <a:t>stations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very high density deployment</a:t>
            </a:r>
            <a:r>
              <a:rPr lang="en-US" altLang="zh-CN" sz="1400" kern="0" dirty="0" smtClean="0"/>
              <a:t>.</a:t>
            </a:r>
          </a:p>
          <a:p>
            <a:pPr marL="0" indent="0">
              <a:buFontTx/>
              <a:buNone/>
              <a:defRPr/>
            </a:pPr>
            <a:r>
              <a:rPr lang="en-US" altLang="zh-CN" sz="1400" kern="0" dirty="0" smtClean="0"/>
              <a:t>Interference </a:t>
            </a:r>
            <a:r>
              <a:rPr lang="en-US" altLang="zh-CN" sz="1400" kern="0" dirty="0"/>
              <a:t>with peer-to-peer networks within </a:t>
            </a:r>
            <a:r>
              <a:rPr lang="en-US" altLang="zh-CN" sz="1400" kern="0" dirty="0" smtClean="0"/>
              <a:t>each meeting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 xmlns:a16="http://schemas.microsoft.com/office/drawing/2014/main" id="{116C9974-D5B3-45E7-A85E-10BC758C7C1B}"/>
              </a:ext>
            </a:extLst>
          </p:cNvPr>
          <p:cNvPicPr>
            <a:picLocks noChangeAspect="1"/>
          </p:cNvPicPr>
          <p:nvPr/>
        </p:nvPicPr>
        <p:blipFill>
          <a:blip r:embed="rId3" cstate="print"/>
          <a:srcRect/>
          <a:stretch>
            <a:fillRect/>
          </a:stretch>
        </p:blipFill>
        <p:spPr bwMode="auto">
          <a:xfrm>
            <a:off x="6454275" y="4581128"/>
            <a:ext cx="1658780" cy="1541344"/>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a:t>
            </a:r>
            <a:r>
              <a:rPr kumimoji="1" lang="en-US" altLang="ja-JP" b="1" dirty="0" smtClean="0"/>
              <a:t>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683702"/>
            <a:ext cx="883117" cy="10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20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u="sng" kern="0" dirty="0">
                <a:solidFill>
                  <a:schemeClr val="tx1"/>
                </a:solidFill>
              </a:rPr>
              <a:t>of </a:t>
            </a:r>
            <a:r>
              <a:rPr lang="en-US" altLang="zh-CN" sz="1400" b="0" u="sng" kern="0" dirty="0" smtClean="0">
                <a:solidFill>
                  <a:schemeClr val="tx1"/>
                </a:solidFill>
              </a:rPr>
              <a:t>the their data </a:t>
            </a:r>
            <a:r>
              <a:rPr lang="en-US" altLang="zh-CN" sz="1400" b="0" u="sng" kern="0" dirty="0">
                <a:solidFill>
                  <a:schemeClr val="tx1"/>
                </a:solidFill>
              </a:rPr>
              <a:t>security and </a:t>
            </a:r>
            <a:r>
              <a:rPr lang="en-US" altLang="zh-CN" sz="1400" b="0" u="sng" kern="0" dirty="0" smtClean="0">
                <a:solidFill>
                  <a:schemeClr val="tx1"/>
                </a:solidFill>
              </a:rPr>
              <a:t>privacy. LC </a:t>
            </a:r>
            <a:r>
              <a:rPr lang="en-US" altLang="zh-CN" sz="1400" b="0" u="sng" kern="0" dirty="0">
                <a:solidFill>
                  <a:schemeClr val="tx1"/>
                </a:solidFill>
              </a:rPr>
              <a:t>is </a:t>
            </a:r>
            <a:r>
              <a:rPr lang="en-US" altLang="zh-CN" sz="1400" b="0" u="sng" kern="0" dirty="0" smtClean="0">
                <a:solidFill>
                  <a:schemeClr val="tx1"/>
                </a:solidFill>
              </a:rPr>
              <a:t>(densely) deployed </a:t>
            </a:r>
            <a:r>
              <a:rPr lang="en-US" altLang="zh-CN" sz="1400" b="0" u="sng" kern="0" dirty="0">
                <a:solidFill>
                  <a:schemeClr val="tx1"/>
                </a:solidFill>
              </a:rPr>
              <a:t>to provide wireless connectivity </a:t>
            </a:r>
            <a:r>
              <a:rPr lang="en-US" altLang="zh-CN" sz="1400" b="0" u="sng"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err="1">
                <a:solidFill>
                  <a:schemeClr val="tx1"/>
                </a:solidFill>
              </a:rPr>
              <a:t>illuminance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VR </a:t>
            </a:r>
            <a:r>
              <a:rPr lang="en-US" altLang="zh-CN" sz="1400" b="0" kern="0" dirty="0">
                <a:solidFill>
                  <a:schemeClr val="tx1"/>
                </a:solidFill>
              </a:rPr>
              <a:t>games, </a:t>
            </a:r>
            <a:r>
              <a:rPr lang="en-US" altLang="zh-CN" sz="1400" b="0" kern="0" dirty="0" smtClean="0">
                <a:solidFill>
                  <a:schemeClr val="tx1"/>
                </a:solidFill>
              </a:rPr>
              <a:t>video resolution </a:t>
            </a:r>
            <a:r>
              <a:rPr lang="en-US" altLang="zh-CN" sz="1400" b="0" kern="0" dirty="0">
                <a:solidFill>
                  <a:schemeClr val="tx1"/>
                </a:solidFill>
              </a:rPr>
              <a:t>per </a:t>
            </a:r>
            <a:r>
              <a:rPr lang="en-US" altLang="zh-CN" sz="1400" b="0" kern="0" dirty="0" smtClean="0">
                <a:solidFill>
                  <a:schemeClr val="tx1"/>
                </a:solidFill>
              </a:rPr>
              <a:t>eye: 1080 x 1200 @ 90 Hz (&gt;1Gbps)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a:t>
            </a:r>
            <a:r>
              <a:rPr lang="en-US" altLang="zh-CN" sz="1400" kern="0" dirty="0" smtClean="0"/>
              <a:t>very high </a:t>
            </a:r>
            <a:r>
              <a:rPr lang="en-US" altLang="zh-CN" sz="1400" kern="0" dirty="0"/>
              <a:t>density deployment</a:t>
            </a:r>
            <a:r>
              <a:rPr lang="en-US" altLang="zh-CN" sz="1400" kern="0" dirty="0" smtClean="0"/>
              <a:t>.</a:t>
            </a:r>
          </a:p>
          <a:p>
            <a:pPr>
              <a:defRPr/>
            </a:pPr>
            <a:r>
              <a:rPr lang="en-US" altLang="zh-CN" sz="1400" kern="0" dirty="0"/>
              <a:t>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users play </a:t>
            </a:r>
            <a:r>
              <a:rPr lang="en-US" altLang="zh-CN" sz="1400" u="sng" dirty="0">
                <a:solidFill>
                  <a:srgbClr val="000000"/>
                </a:solidFill>
              </a:rPr>
              <a:t>Virtual </a:t>
            </a:r>
            <a:r>
              <a:rPr lang="en-US" altLang="zh-CN" sz="1400" u="sng" dirty="0" smtClean="0">
                <a:solidFill>
                  <a:srgbClr val="000000"/>
                </a:solidFill>
              </a:rPr>
              <a:t>Reality </a:t>
            </a:r>
            <a:r>
              <a:rPr lang="en-US" altLang="zh-CN" sz="1400" u="sng" dirty="0">
                <a:solidFill>
                  <a:srgbClr val="000000"/>
                </a:solidFill>
              </a:rPr>
              <a:t>(</a:t>
            </a:r>
            <a:r>
              <a:rPr lang="en-US" altLang="zh-CN" sz="1400" u="sng" dirty="0" smtClean="0">
                <a:solidFill>
                  <a:srgbClr val="000000"/>
                </a:solidFill>
              </a:rPr>
              <a:t>VR)</a:t>
            </a:r>
            <a:r>
              <a:rPr lang="en-US" altLang="zh-CN" sz="1400" dirty="0" smtClean="0">
                <a:solidFill>
                  <a:srgbClr val="000000"/>
                </a:solidFill>
              </a:rPr>
              <a:t> </a:t>
            </a:r>
            <a:r>
              <a:rPr lang="en-US" altLang="zh-CN" sz="1400" dirty="0" smtClean="0">
                <a:solidFill>
                  <a:srgbClr val="000000"/>
                </a:solidFill>
              </a:rPr>
              <a:t>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a:t>
            </a:r>
            <a:r>
              <a:rPr kumimoji="1" lang="en-US" altLang="ja-JP" b="1" dirty="0" smtClean="0"/>
              <a:t>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07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5: Backhaul</a:t>
            </a:r>
            <a:endParaRPr lang="en-GB" dirty="0"/>
          </a:p>
        </p:txBody>
      </p:sp>
      <p:sp>
        <p:nvSpPr>
          <p:cNvPr id="20"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a:t>
            </a:r>
            <a:r>
              <a:rPr lang="en-US" altLang="zh-CN" sz="1400" b="0" kern="0" dirty="0" smtClean="0">
                <a:solidFill>
                  <a:schemeClr val="tx1"/>
                </a:solidFill>
              </a:rPr>
              <a:t>WLAN access </a:t>
            </a:r>
            <a:r>
              <a:rPr lang="en-US" altLang="zh-CN" sz="1400" b="0" kern="0" dirty="0">
                <a:solidFill>
                  <a:schemeClr val="tx1"/>
                </a:solidFill>
              </a:rPr>
              <a:t>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a:t>
            </a:r>
            <a:r>
              <a:rPr lang="en-US" altLang="zh-CN" sz="1400" b="0" kern="0" dirty="0" smtClean="0">
                <a:solidFill>
                  <a:schemeClr val="tx1"/>
                </a:solidFill>
              </a:rPr>
              <a:t>LOS </a:t>
            </a:r>
            <a:r>
              <a:rPr lang="en-US" altLang="zh-CN" sz="1400" b="0" kern="0" dirty="0" smtClean="0">
                <a:solidFill>
                  <a:schemeClr val="tx1"/>
                </a:solidFill>
              </a:rPr>
              <a:t>is mandatory. Two STAs are deployed, where the light is directed using a lens or mirrors. Outdoors, devices are weather-proof. The data rate is usually adapted to variable </a:t>
            </a:r>
            <a:r>
              <a:rPr lang="en-US" altLang="zh-CN" sz="1400" b="0" u="sng" kern="0" dirty="0">
                <a:solidFill>
                  <a:schemeClr val="tx1"/>
                </a:solidFill>
              </a:rPr>
              <a:t>signal to noise </a:t>
            </a:r>
            <a:r>
              <a:rPr lang="en-US" altLang="zh-CN" sz="1400" b="0" u="sng" kern="0" dirty="0" smtClean="0">
                <a:solidFill>
                  <a:schemeClr val="tx1"/>
                </a:solidFill>
              </a:rPr>
              <a:t>ratio (SNR)</a:t>
            </a:r>
            <a:r>
              <a:rPr lang="en-US" altLang="zh-CN" sz="1400" b="0" kern="0" dirty="0" smtClean="0">
                <a:solidFill>
                  <a:schemeClr val="tx1"/>
                </a:solidFill>
              </a:rPr>
              <a:t> </a:t>
            </a:r>
            <a:r>
              <a:rPr lang="en-US" altLang="zh-CN" sz="1400" b="0" kern="0" dirty="0" smtClean="0">
                <a:solidFill>
                  <a:schemeClr val="tx1"/>
                </a:solidFill>
              </a:rPr>
              <a:t>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21" name="Rectangle 3"/>
          <p:cNvSpPr txBox="1">
            <a:spLocks noChangeArrowheads="1"/>
          </p:cNvSpPr>
          <p:nvPr/>
        </p:nvSpPr>
        <p:spPr bwMode="auto">
          <a:xfrm>
            <a:off x="4283968" y="1628800"/>
            <a:ext cx="48965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a:t>
            </a:r>
            <a:r>
              <a:rPr lang="en-US" altLang="zh-CN" sz="1400" dirty="0" smtClean="0"/>
              <a:t>link directions are </a:t>
            </a:r>
            <a:r>
              <a:rPr lang="en-US" altLang="zh-CN" sz="1400" dirty="0"/>
              <a:t>using </a:t>
            </a:r>
            <a:r>
              <a:rPr lang="en-US" altLang="zh-CN" sz="1400" dirty="0" smtClean="0"/>
              <a:t>LC </a:t>
            </a:r>
            <a:r>
              <a:rPr lang="en-US" altLang="zh-CN" sz="1400" u="sng" dirty="0" smtClean="0"/>
              <a:t>(e.g., using near </a:t>
            </a:r>
            <a:r>
              <a:rPr lang="en-US" altLang="zh-CN" sz="1400" u="sng" dirty="0" smtClean="0"/>
              <a:t>Infrared </a:t>
            </a:r>
            <a:r>
              <a:rPr lang="en-US" altLang="zh-CN" sz="1400" u="sng" dirty="0" smtClean="0"/>
              <a:t>band</a:t>
            </a:r>
            <a:r>
              <a:rPr lang="en-US" altLang="zh-CN" sz="1400" u="sng" dirty="0" smtClean="0"/>
              <a:t>).</a:t>
            </a:r>
            <a:endParaRPr lang="en-US" altLang="zh-CN" sz="1400" u="sng" dirty="0"/>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a:t>
            </a:r>
            <a:r>
              <a:rPr lang="en-US" altLang="zh-CN" sz="1400" dirty="0" smtClean="0"/>
              <a:t>WLAN</a:t>
            </a:r>
            <a:r>
              <a:rPr lang="en-US" altLang="zh-CN" sz="1400" dirty="0" smtClean="0"/>
              <a:t> </a:t>
            </a:r>
            <a:r>
              <a:rPr lang="en-US" altLang="zh-CN" sz="1400" dirty="0" smtClean="0"/>
              <a:t>and </a:t>
            </a:r>
            <a:r>
              <a:rPr lang="en-US" altLang="zh-CN" sz="1400" dirty="0" smtClean="0"/>
              <a:t>4G/5G e.g. on streetlights and the additional deployment of wireless cameras for video surveillance.</a:t>
            </a:r>
            <a:endParaRPr lang="en-US" altLang="zh-CN" sz="1400" dirty="0"/>
          </a:p>
        </p:txBody>
      </p:sp>
      <p:pic>
        <p:nvPicPr>
          <p:cNvPr id="22"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2025535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9</a:t>
            </a:fld>
            <a:endParaRPr lang="en-GB"/>
          </a:p>
        </p:txBody>
      </p:sp>
      <p:sp>
        <p:nvSpPr>
          <p:cNvPr id="2" name="Title 1"/>
          <p:cNvSpPr>
            <a:spLocks noGrp="1"/>
          </p:cNvSpPr>
          <p:nvPr>
            <p:ph type="title"/>
          </p:nvPr>
        </p:nvSpPr>
        <p:spPr/>
        <p:txBody>
          <a:bodyPr/>
          <a:lstStyle/>
          <a:p>
            <a:r>
              <a:rPr lang="en-US" altLang="zh-CN" dirty="0"/>
              <a:t>Summary of Key metrics [</a:t>
            </a:r>
            <a:r>
              <a:rPr lang="en-US" altLang="zh-CN" dirty="0" smtClean="0"/>
              <a:t>12]</a:t>
            </a:r>
            <a:endParaRPr lang="zh-CN" altLang="en-US" dirty="0"/>
          </a:p>
        </p:txBody>
      </p:sp>
      <p:graphicFrame>
        <p:nvGraphicFramePr>
          <p:cNvPr id="10" name="Shape 392"/>
          <p:cNvGraphicFramePr/>
          <p:nvPr>
            <p:extLst>
              <p:ext uri="{D42A27DB-BD31-4B8C-83A1-F6EECF244321}">
                <p14:modId xmlns:p14="http://schemas.microsoft.com/office/powerpoint/2010/main" val="794886747"/>
              </p:ext>
            </p:extLst>
          </p:nvPr>
        </p:nvGraphicFramePr>
        <p:xfrm>
          <a:off x="811013" y="1916832"/>
          <a:ext cx="7521975" cy="3956450"/>
        </p:xfrm>
        <a:graphic>
          <a:graphicData uri="http://schemas.openxmlformats.org/drawingml/2006/table">
            <a:tbl>
              <a:tblPr firstRow="1" bandRow="1">
                <a:noFill/>
              </a:tblPr>
              <a:tblGrid>
                <a:gridCol w="465975">
                  <a:extLst>
                    <a:ext uri="{9D8B030D-6E8A-4147-A177-3AD203B41FA5}">
                      <a16:colId xmlns="" xmlns:a16="http://schemas.microsoft.com/office/drawing/2014/main" val="20000"/>
                    </a:ext>
                  </a:extLst>
                </a:gridCol>
                <a:gridCol w="900000">
                  <a:extLst>
                    <a:ext uri="{9D8B030D-6E8A-4147-A177-3AD203B41FA5}">
                      <a16:colId xmlns="" xmlns:a16="http://schemas.microsoft.com/office/drawing/2014/main" val="20001"/>
                    </a:ext>
                  </a:extLst>
                </a:gridCol>
                <a:gridCol w="1332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20003"/>
                    </a:ext>
                  </a:extLst>
                </a:gridCol>
                <a:gridCol w="1260000">
                  <a:extLst>
                    <a:ext uri="{9D8B030D-6E8A-4147-A177-3AD203B41FA5}">
                      <a16:colId xmlns="" xmlns:a16="http://schemas.microsoft.com/office/drawing/2014/main" val="20004"/>
                    </a:ext>
                  </a:extLst>
                </a:gridCol>
                <a:gridCol w="2664000">
                  <a:extLst>
                    <a:ext uri="{9D8B030D-6E8A-4147-A177-3AD203B41FA5}">
                      <a16:colId xmlns="" xmlns:a16="http://schemas.microsoft.com/office/drawing/2014/main" val="20005"/>
                    </a:ext>
                  </a:extLst>
                </a:gridCol>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extLst>
                  <a:ext uri="{0D108BD9-81ED-4DB2-BD59-A6C34878D82A}">
                    <a16:rowId xmlns="" xmlns:a16="http://schemas.microsoft.com/office/drawing/2014/main"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10Mbps</a:t>
                      </a:r>
                      <a:r>
                        <a:rPr lang="en-US" altLang="zh-CN" sz="1200" u="none" strike="noStrike" kern="1200" cap="none" baseline="0" smtClean="0">
                          <a:solidFill>
                            <a:schemeClr val="tx1"/>
                          </a:solidFill>
                          <a:latin typeface="+mn-lt"/>
                          <a:ea typeface="+mn-ea"/>
                          <a:cs typeface="+mn-cs"/>
                        </a:rPr>
                        <a:t>~2</a:t>
                      </a:r>
                      <a:r>
                        <a:rPr lang="en-US" sz="1200" u="none" strike="noStrike" kern="1200" cap="none" baseline="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4"/>
                  </a:ext>
                </a:extLst>
              </a:tr>
              <a:tr h="540000">
                <a:tc>
                  <a:txBody>
                    <a:bodyPr/>
                    <a:lstStyle/>
                    <a:p>
                      <a:pPr marL="0" marR="0" lvl="0" indent="0" algn="l" rtl="0">
                        <a:spcBef>
                          <a:spcPts val="0"/>
                        </a:spcBef>
                        <a:buSzPct val="25000"/>
                        <a:buNone/>
                      </a:pPr>
                      <a:r>
                        <a:rPr lang="en-US" sz="1200" u="none" strike="noStrike" cap="none" baseline="0" dirty="0" smtClean="0"/>
                        <a:t>5</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10-200m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100Mbps~5Gbps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&lt;5ms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-Wireless surveillance cameras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-Point to point</a:t>
                      </a:r>
                    </a:p>
                  </a:txBody>
                  <a:tcPr marL="91450" marR="91450" marT="45725" marB="45725" anchor="ctr">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2684517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686</TotalTime>
  <Words>2063</Words>
  <Application>Microsoft Office PowerPoint</Application>
  <PresentationFormat>On-screen Show (4:3)</PresentationFormat>
  <Paragraphs>256</Paragraphs>
  <Slides>11</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 Unicode MS</vt:lpstr>
      <vt:lpstr>Frutiger LT Com 55 Roman</vt:lpstr>
      <vt:lpstr>MS Gothic</vt:lpstr>
      <vt:lpstr>MS PGothic</vt:lpstr>
      <vt:lpstr>MS PGothic</vt:lpstr>
      <vt:lpstr>Arial</vt:lpstr>
      <vt:lpstr>Times New Roman</vt:lpstr>
      <vt:lpstr>Wingdings</vt:lpstr>
      <vt:lpstr>Office Theme</vt:lpstr>
      <vt:lpstr>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Usage Model 5: Backhaul</vt:lpstr>
      <vt:lpstr>Summary of Key metrics [12]</vt:lpstr>
      <vt:lpstr>References</vt:lpstr>
      <vt:lpstr>Motion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Luopengfei (Oliver)</cp:lastModifiedBy>
  <cp:revision>129</cp:revision>
  <cp:lastPrinted>1601-01-01T00:00:00Z</cp:lastPrinted>
  <dcterms:created xsi:type="dcterms:W3CDTF">2018-06-20T08:23:49Z</dcterms:created>
  <dcterms:modified xsi:type="dcterms:W3CDTF">2018-07-09T05:22:31Z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