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309" r:id="rId4"/>
    <p:sldId id="305" r:id="rId5"/>
    <p:sldId id="311" r:id="rId6"/>
    <p:sldId id="307" r:id="rId7"/>
    <p:sldId id="312" r:id="rId8"/>
    <p:sldId id="308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C4C3"/>
    <a:srgbClr val="FF3AEF"/>
    <a:srgbClr val="FF0000"/>
    <a:srgbClr val="000000"/>
    <a:srgbClr val="99CCFF"/>
    <a:srgbClr val="D79DF7"/>
    <a:srgbClr val="FFC7A4"/>
    <a:srgbClr val="EEFCB2"/>
    <a:srgbClr val="A4FD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199" autoAdjust="0"/>
    <p:restoredTop sz="94660"/>
  </p:normalViewPr>
  <p:slideViewPr>
    <p:cSldViewPr>
      <p:cViewPr>
        <p:scale>
          <a:sx n="149" d="100"/>
          <a:sy n="149" d="100"/>
        </p:scale>
        <p:origin x="344" y="21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3;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692696"/>
            <a:ext cx="7886700" cy="997993"/>
          </a:xfrm>
        </p:spPr>
        <p:txBody>
          <a:bodyPr/>
          <a:lstStyle>
            <a:lvl1pPr algn="ctr">
              <a:defRPr b="1" i="0">
                <a:latin typeface="Times" charset="0"/>
                <a:ea typeface="Times" charset="0"/>
                <a:cs typeface="Times" charset="0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" charset="0"/>
                <a:ea typeface="Times" charset="0"/>
                <a:cs typeface="Times" charset="0"/>
              </a:defRPr>
            </a:lvl1pPr>
            <a:lvl2pPr>
              <a:defRPr>
                <a:latin typeface="Times" charset="0"/>
                <a:ea typeface="Times" charset="0"/>
                <a:cs typeface="Times" charset="0"/>
              </a:defRPr>
            </a:lvl2pPr>
            <a:lvl3pPr>
              <a:defRPr>
                <a:latin typeface="Times" charset="0"/>
                <a:ea typeface="Times" charset="0"/>
                <a:cs typeface="Times" charset="0"/>
              </a:defRPr>
            </a:lvl3pPr>
            <a:lvl4pPr>
              <a:defRPr>
                <a:latin typeface="Times" charset="0"/>
                <a:ea typeface="Times" charset="0"/>
                <a:cs typeface="Times" charset="0"/>
              </a:defRPr>
            </a:lvl4pPr>
            <a:lvl5pPr>
              <a:defRPr>
                <a:latin typeface="Times" charset="0"/>
                <a:ea typeface="Times" charset="0"/>
                <a:cs typeface="Times" charset="0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28650" y="327571"/>
            <a:ext cx="2057400" cy="365125"/>
          </a:xfrm>
        </p:spPr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5429250" y="6356350"/>
            <a:ext cx="3086100" cy="365125"/>
          </a:xfr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3203848" y="6357620"/>
            <a:ext cx="2057400" cy="365125"/>
          </a:xfrm>
        </p:spPr>
        <p:txBody>
          <a:bodyPr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直線コネクタ 8"/>
          <p:cNvCxnSpPr/>
          <p:nvPr userDrawn="1"/>
        </p:nvCxnSpPr>
        <p:spPr>
          <a:xfrm flipH="1">
            <a:off x="628650" y="692696"/>
            <a:ext cx="78867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 userDrawn="1"/>
        </p:nvSpPr>
        <p:spPr>
          <a:xfrm>
            <a:off x="539552" y="6405365"/>
            <a:ext cx="902811" cy="228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>
                <a:solidFill>
                  <a:schemeClr val="tx1"/>
                </a:solidFill>
              </a:rPr>
              <a:t>Submission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13" name="直線コネクタ 12"/>
          <p:cNvCxnSpPr/>
          <p:nvPr userDrawn="1"/>
        </p:nvCxnSpPr>
        <p:spPr>
          <a:xfrm flipH="1">
            <a:off x="628650" y="6453336"/>
            <a:ext cx="78867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3;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802.11-18/1090r0</a:t>
            </a:r>
          </a:p>
        </p:txBody>
      </p:sp>
    </p:spTree>
    <p:extLst>
      <p:ext uri="{BB962C8B-B14F-4D97-AF65-F5344CB8AC3E}">
        <p14:creationId xmlns:p14="http://schemas.microsoft.com/office/powerpoint/2010/main" val="204102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kumimoji="1" sz="3300" b="1" i="0" kern="1200">
          <a:solidFill>
            <a:schemeClr val="tx1"/>
          </a:solidFill>
          <a:latin typeface="Times" charset="0"/>
          <a:ea typeface="Times" charset="0"/>
          <a:cs typeface="Times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/>
              <a:t>Reason Why L2 Per Frame Authentication Is Required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1" dirty="0">
                <a:latin typeface="Times" charset="0"/>
                <a:ea typeface="Times" charset="0"/>
                <a:cs typeface="Times" charset="0"/>
              </a:rPr>
              <a:t>Date: 2018-06-18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7864710"/>
              </p:ext>
            </p:extLst>
          </p:nvPr>
        </p:nvGraphicFramePr>
        <p:xfrm>
          <a:off x="527050" y="2590800"/>
          <a:ext cx="8156575" cy="271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" name="文書" r:id="rId4" imgW="8255000" imgH="2755900" progId="Word.Document.8">
                  <p:embed/>
                </p:oleObj>
              </mc:Choice>
              <mc:Fallback>
                <p:oleObj name="文書" r:id="rId4" imgW="8255000" imgH="2755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590800"/>
                        <a:ext cx="8156575" cy="271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the reason why L2 per frame authentication is required for BCS.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17337C-EB98-CA43-B32D-56C8D2EBF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92696"/>
            <a:ext cx="7886700" cy="997993"/>
          </a:xfrm>
        </p:spPr>
        <p:txBody>
          <a:bodyPr/>
          <a:lstStyle/>
          <a:p>
            <a:r>
              <a:rPr kumimoji="1" lang="en-US" altLang="ja-JP" dirty="0"/>
              <a:t>System Structure Assumption</a:t>
            </a: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6196B4-3E2C-2341-9088-C6D322E4D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5154F3-6071-2743-BE29-1F46BD84E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B074B9-D868-7A4F-BE3A-7C8CE7BB7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C72301A-D417-B640-A050-0A538F456B5C}"/>
              </a:ext>
            </a:extLst>
          </p:cNvPr>
          <p:cNvSpPr txBox="1"/>
          <p:nvPr/>
        </p:nvSpPr>
        <p:spPr>
          <a:xfrm>
            <a:off x="7322046" y="1457320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17C37A-C2DA-DE4D-94D6-FCD90FEE8D39}"/>
              </a:ext>
            </a:extLst>
          </p:cNvPr>
          <p:cNvSpPr txBox="1"/>
          <p:nvPr/>
        </p:nvSpPr>
        <p:spPr>
          <a:xfrm>
            <a:off x="7322046" y="2321416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157A31F-2A96-F14A-AFDC-ACED3DD8D9DD}"/>
              </a:ext>
            </a:extLst>
          </p:cNvPr>
          <p:cNvSpPr txBox="1"/>
          <p:nvPr/>
        </p:nvSpPr>
        <p:spPr>
          <a:xfrm>
            <a:off x="7322046" y="3185512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8D991B8-DA7D-6F41-B5C8-51D5F1B24CDD}"/>
              </a:ext>
            </a:extLst>
          </p:cNvPr>
          <p:cNvSpPr txBox="1"/>
          <p:nvPr/>
        </p:nvSpPr>
        <p:spPr>
          <a:xfrm>
            <a:off x="5868478" y="2321414"/>
            <a:ext cx="59503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雲 10">
            <a:extLst>
              <a:ext uri="{FF2B5EF4-FFF2-40B4-BE49-F238E27FC236}">
                <a16:creationId xmlns:a16="http://schemas.microsoft.com/office/drawing/2014/main" id="{297F325A-0EDD-3F4E-914C-A7AD7191AF58}"/>
              </a:ext>
            </a:extLst>
          </p:cNvPr>
          <p:cNvSpPr/>
          <p:nvPr/>
        </p:nvSpPr>
        <p:spPr>
          <a:xfrm>
            <a:off x="3131840" y="1940179"/>
            <a:ext cx="2232248" cy="1224136"/>
          </a:xfrm>
          <a:prstGeom prst="clou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Internet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2D9FE01-E1FF-E34C-9776-FE03F2CCB520}"/>
              </a:ext>
            </a:extLst>
          </p:cNvPr>
          <p:cNvSpPr txBox="1"/>
          <p:nvPr/>
        </p:nvSpPr>
        <p:spPr>
          <a:xfrm>
            <a:off x="1273374" y="2321414"/>
            <a:ext cx="10919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稲妻 12">
            <a:extLst>
              <a:ext uri="{FF2B5EF4-FFF2-40B4-BE49-F238E27FC236}">
                <a16:creationId xmlns:a16="http://schemas.microsoft.com/office/drawing/2014/main" id="{143B5445-4A27-4B40-B97A-57663AF46754}"/>
              </a:ext>
            </a:extLst>
          </p:cNvPr>
          <p:cNvSpPr/>
          <p:nvPr/>
        </p:nvSpPr>
        <p:spPr>
          <a:xfrm rot="18157046">
            <a:off x="6596816" y="2271877"/>
            <a:ext cx="532061" cy="560737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稲妻 13">
            <a:extLst>
              <a:ext uri="{FF2B5EF4-FFF2-40B4-BE49-F238E27FC236}">
                <a16:creationId xmlns:a16="http://schemas.microsoft.com/office/drawing/2014/main" id="{70F903A2-C688-6644-89D4-6EEEB0484E48}"/>
              </a:ext>
            </a:extLst>
          </p:cNvPr>
          <p:cNvSpPr/>
          <p:nvPr/>
        </p:nvSpPr>
        <p:spPr>
          <a:xfrm rot="20861471">
            <a:off x="6596815" y="2883947"/>
            <a:ext cx="532061" cy="560737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稲妻 14">
            <a:extLst>
              <a:ext uri="{FF2B5EF4-FFF2-40B4-BE49-F238E27FC236}">
                <a16:creationId xmlns:a16="http://schemas.microsoft.com/office/drawing/2014/main" id="{9CC0A521-3E9A-6845-A355-15587772C534}"/>
              </a:ext>
            </a:extLst>
          </p:cNvPr>
          <p:cNvSpPr/>
          <p:nvPr/>
        </p:nvSpPr>
        <p:spPr>
          <a:xfrm rot="15853492">
            <a:off x="6596815" y="1748153"/>
            <a:ext cx="532061" cy="560737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EB7CFE57-F7A2-8A44-9055-3AFCF85EEBFF}"/>
              </a:ext>
            </a:extLst>
          </p:cNvPr>
          <p:cNvCxnSpPr>
            <a:stCxn id="12" idx="3"/>
          </p:cNvCxnSpPr>
          <p:nvPr/>
        </p:nvCxnSpPr>
        <p:spPr>
          <a:xfrm flipV="1">
            <a:off x="2365340" y="2552245"/>
            <a:ext cx="766500" cy="2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60592AAE-43C6-5A4C-A53A-43FDA20BC3FA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5383872" y="2552247"/>
            <a:ext cx="484606" cy="0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EEBF3D8-27E1-F949-9B9F-A3F73727E7D0}"/>
              </a:ext>
            </a:extLst>
          </p:cNvPr>
          <p:cNvSpPr txBox="1"/>
          <p:nvPr/>
        </p:nvSpPr>
        <p:spPr>
          <a:xfrm>
            <a:off x="3558451" y="3247067"/>
            <a:ext cx="14319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IP Multicast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6AF0D6B-FFEB-B347-A833-53683D1AB430}"/>
              </a:ext>
            </a:extLst>
          </p:cNvPr>
          <p:cNvSpPr txBox="1"/>
          <p:nvPr/>
        </p:nvSpPr>
        <p:spPr>
          <a:xfrm>
            <a:off x="6256863" y="3695665"/>
            <a:ext cx="14367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IEEE802.11</a:t>
            </a:r>
          </a:p>
          <a:p>
            <a:r>
              <a:rPr kumimoji="1" lang="en-US" altLang="ja-JP" sz="2000" dirty="0">
                <a:solidFill>
                  <a:schemeClr val="tx1"/>
                </a:solidFill>
              </a:rPr>
              <a:t>Multicast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212F4C2-B2A3-B14A-8034-F8DB86282B11}"/>
              </a:ext>
            </a:extLst>
          </p:cNvPr>
          <p:cNvSpPr txBox="1"/>
          <p:nvPr/>
        </p:nvSpPr>
        <p:spPr>
          <a:xfrm>
            <a:off x="2585631" y="5923286"/>
            <a:ext cx="60810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STA selects information by ID of information (e.g. SSID)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96C0882-29FB-1E49-9CF5-300DC53D58FC}"/>
              </a:ext>
            </a:extLst>
          </p:cNvPr>
          <p:cNvSpPr txBox="1"/>
          <p:nvPr/>
        </p:nvSpPr>
        <p:spPr>
          <a:xfrm>
            <a:off x="7339979" y="4993065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53FB48E-709F-AB4C-A429-D4509609FA53}"/>
              </a:ext>
            </a:extLst>
          </p:cNvPr>
          <p:cNvSpPr txBox="1"/>
          <p:nvPr/>
        </p:nvSpPr>
        <p:spPr>
          <a:xfrm>
            <a:off x="5886411" y="4993063"/>
            <a:ext cx="59503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3D04A50-BF5D-CB4D-BC26-91F2A8EF8342}"/>
              </a:ext>
            </a:extLst>
          </p:cNvPr>
          <p:cNvSpPr txBox="1"/>
          <p:nvPr/>
        </p:nvSpPr>
        <p:spPr>
          <a:xfrm>
            <a:off x="1291307" y="4993063"/>
            <a:ext cx="10919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57EFED09-5955-6647-A975-5EC61797130F}"/>
              </a:ext>
            </a:extLst>
          </p:cNvPr>
          <p:cNvCxnSpPr>
            <a:cxnSpLocks/>
            <a:stCxn id="25" idx="3"/>
            <a:endCxn id="28" idx="1"/>
          </p:cNvCxnSpPr>
          <p:nvPr/>
        </p:nvCxnSpPr>
        <p:spPr>
          <a:xfrm>
            <a:off x="2383273" y="5223896"/>
            <a:ext cx="1257039" cy="6891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81F3FD3C-8FC3-C34C-80BD-7BE464641E16}"/>
              </a:ext>
            </a:extLst>
          </p:cNvPr>
          <p:cNvCxnSpPr>
            <a:cxnSpLocks/>
            <a:endCxn id="24" idx="1"/>
          </p:cNvCxnSpPr>
          <p:nvPr/>
        </p:nvCxnSpPr>
        <p:spPr>
          <a:xfrm flipV="1">
            <a:off x="4749911" y="5223896"/>
            <a:ext cx="1136500" cy="6890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444952C-F803-AB4D-9C02-EB0FC37C20E4}"/>
              </a:ext>
            </a:extLst>
          </p:cNvPr>
          <p:cNvSpPr txBox="1"/>
          <p:nvPr/>
        </p:nvSpPr>
        <p:spPr>
          <a:xfrm>
            <a:off x="3640312" y="4999954"/>
            <a:ext cx="11095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94F208C5-F431-734D-8E91-DC9F87468992}"/>
              </a:ext>
            </a:extLst>
          </p:cNvPr>
          <p:cNvCxnSpPr>
            <a:cxnSpLocks/>
            <a:endCxn id="23" idx="1"/>
          </p:cNvCxnSpPr>
          <p:nvPr/>
        </p:nvCxnSpPr>
        <p:spPr>
          <a:xfrm flipV="1">
            <a:off x="6485565" y="5223898"/>
            <a:ext cx="854414" cy="3442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3" name="下矢印 32">
            <a:extLst>
              <a:ext uri="{FF2B5EF4-FFF2-40B4-BE49-F238E27FC236}">
                <a16:creationId xmlns:a16="http://schemas.microsoft.com/office/drawing/2014/main" id="{C09DD7F8-68CD-8A4A-A826-6F013902999A}"/>
              </a:ext>
            </a:extLst>
          </p:cNvPr>
          <p:cNvSpPr/>
          <p:nvPr/>
        </p:nvSpPr>
        <p:spPr>
          <a:xfrm>
            <a:off x="4005648" y="3793153"/>
            <a:ext cx="484632" cy="97840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FD2253B0-2093-364B-AC46-1C0C639EAA4E}"/>
              </a:ext>
            </a:extLst>
          </p:cNvPr>
          <p:cNvSpPr txBox="1"/>
          <p:nvPr/>
        </p:nvSpPr>
        <p:spPr>
          <a:xfrm>
            <a:off x="3011792" y="3953727"/>
            <a:ext cx="10791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</a:t>
            </a:r>
            <a:endParaRPr kumimoji="1" lang="ja-JP" alt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948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CCC3AC-B33D-204D-9A76-BF9C1B425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Case 1: No Authentication</a:t>
            </a:r>
            <a:endParaRPr kumimoji="1" lang="ja-JP" altLang="en-US"/>
          </a:p>
        </p:txBody>
      </p:sp>
      <p:sp>
        <p:nvSpPr>
          <p:cNvPr id="27" name="コンテンツ プレースホルダー 26">
            <a:extLst>
              <a:ext uri="{FF2B5EF4-FFF2-40B4-BE49-F238E27FC236}">
                <a16:creationId xmlns:a16="http://schemas.microsoft.com/office/drawing/2014/main" id="{47F91305-C73A-0D44-A37A-ED571206D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706198"/>
            <a:ext cx="7886700" cy="2470764"/>
          </a:xfrm>
        </p:spPr>
        <p:txBody>
          <a:bodyPr/>
          <a:lstStyle/>
          <a:p>
            <a:r>
              <a:rPr kumimoji="1" lang="en-US" altLang="ja-JP" dirty="0"/>
              <a:t>If no authentications are provided, a malicious user can make a fake AP easily by spoofing AP’s MAC address and Information ID.</a:t>
            </a:r>
          </a:p>
          <a:p>
            <a:r>
              <a:rPr lang="en-US" altLang="ja-JP" dirty="0"/>
              <a:t>Fake AP can do the following attacks.</a:t>
            </a:r>
          </a:p>
          <a:p>
            <a:pPr lvl="1"/>
            <a:r>
              <a:rPr kumimoji="1" lang="en-US" altLang="ja-JP" dirty="0" err="1"/>
              <a:t>DoS</a:t>
            </a:r>
            <a:r>
              <a:rPr kumimoji="1" lang="en-US" altLang="ja-JP" dirty="0"/>
              <a:t> attack by injecting invalid frames to the stream</a:t>
            </a:r>
          </a:p>
          <a:p>
            <a:pPr lvl="1"/>
            <a:r>
              <a:rPr kumimoji="1" lang="en-US" altLang="ja-JP" dirty="0"/>
              <a:t>Distributing fake information</a:t>
            </a: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7750B9-F04F-2843-9A40-E0D033EAC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F533A3-2576-BE4F-8DF5-399E7C418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B75E5C-885C-964A-A1C8-2F5695134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51EF389-5C63-FE4F-ABE5-E34BA7C5538D}"/>
              </a:ext>
            </a:extLst>
          </p:cNvPr>
          <p:cNvSpPr txBox="1"/>
          <p:nvPr/>
        </p:nvSpPr>
        <p:spPr>
          <a:xfrm>
            <a:off x="7380312" y="1916834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7355B28-CA71-6A47-98AC-056FD2DE4A1C}"/>
              </a:ext>
            </a:extLst>
          </p:cNvPr>
          <p:cNvSpPr txBox="1"/>
          <p:nvPr/>
        </p:nvSpPr>
        <p:spPr>
          <a:xfrm>
            <a:off x="5926744" y="1916832"/>
            <a:ext cx="59503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A76293C-C426-C647-A841-A433E998F244}"/>
              </a:ext>
            </a:extLst>
          </p:cNvPr>
          <p:cNvSpPr txBox="1"/>
          <p:nvPr/>
        </p:nvSpPr>
        <p:spPr>
          <a:xfrm>
            <a:off x="1331640" y="1916832"/>
            <a:ext cx="10919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2F73876E-D8DE-7A49-8C57-5C712138DBE8}"/>
              </a:ext>
            </a:extLst>
          </p:cNvPr>
          <p:cNvCxnSpPr>
            <a:cxnSpLocks/>
            <a:stCxn id="22" idx="3"/>
            <a:endCxn id="25" idx="1"/>
          </p:cNvCxnSpPr>
          <p:nvPr/>
        </p:nvCxnSpPr>
        <p:spPr>
          <a:xfrm>
            <a:off x="2423606" y="2147665"/>
            <a:ext cx="1257039" cy="6891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E5289799-2EA5-F34F-9598-8BA90CD9F2B6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790244" y="2147665"/>
            <a:ext cx="1136500" cy="6890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BEDE847-152C-4C41-B96A-A338F0A032BF}"/>
              </a:ext>
            </a:extLst>
          </p:cNvPr>
          <p:cNvSpPr txBox="1"/>
          <p:nvPr/>
        </p:nvSpPr>
        <p:spPr>
          <a:xfrm>
            <a:off x="3680645" y="1923723"/>
            <a:ext cx="11095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D000E8A5-DE91-AD41-96FE-66E6134D631A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6525898" y="2147667"/>
            <a:ext cx="854414" cy="3442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F5A8096-B53B-104C-A863-B4DA49712C51}"/>
              </a:ext>
            </a:extLst>
          </p:cNvPr>
          <p:cNvSpPr txBox="1"/>
          <p:nvPr/>
        </p:nvSpPr>
        <p:spPr>
          <a:xfrm>
            <a:off x="5202988" y="2610371"/>
            <a:ext cx="1347485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Fake 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311AA5C6-9F29-DA4E-8399-3C86CC0F67CE}"/>
              </a:ext>
            </a:extLst>
          </p:cNvPr>
          <p:cNvCxnSpPr>
            <a:cxnSpLocks/>
            <a:stCxn id="28" idx="3"/>
          </p:cNvCxnSpPr>
          <p:nvPr/>
        </p:nvCxnSpPr>
        <p:spPr>
          <a:xfrm flipV="1">
            <a:off x="6550473" y="2385388"/>
            <a:ext cx="825720" cy="455816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9404A35-AF97-C241-B1BC-5BBE9EC813EE}"/>
              </a:ext>
            </a:extLst>
          </p:cNvPr>
          <p:cNvSpPr txBox="1"/>
          <p:nvPr/>
        </p:nvSpPr>
        <p:spPr>
          <a:xfrm>
            <a:off x="3680645" y="2511718"/>
            <a:ext cx="148470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Spoofing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MAC address and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Information ID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400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CCC3AC-B33D-204D-9A76-BF9C1B425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Case 2: Existing GTKSA</a:t>
            </a:r>
            <a:endParaRPr kumimoji="1" lang="ja-JP" altLang="en-US"/>
          </a:p>
        </p:txBody>
      </p:sp>
      <p:sp>
        <p:nvSpPr>
          <p:cNvPr id="27" name="コンテンツ プレースホルダー 26">
            <a:extLst>
              <a:ext uri="{FF2B5EF4-FFF2-40B4-BE49-F238E27FC236}">
                <a16:creationId xmlns:a16="http://schemas.microsoft.com/office/drawing/2014/main" id="{47F91305-C73A-0D44-A37A-ED571206D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706198"/>
            <a:ext cx="7886700" cy="2470764"/>
          </a:xfrm>
        </p:spPr>
        <p:txBody>
          <a:bodyPr/>
          <a:lstStyle/>
          <a:p>
            <a:r>
              <a:rPr lang="en-US" altLang="ja-JP" dirty="0"/>
              <a:t>The existing GTKSA provides per frame authentication and encryption to the multicast frames.</a:t>
            </a:r>
          </a:p>
          <a:p>
            <a:r>
              <a:rPr lang="en-US" altLang="ja-JP" dirty="0"/>
              <a:t>The GTKSA uses symmetric algorithm.</a:t>
            </a:r>
          </a:p>
          <a:p>
            <a:r>
              <a:rPr lang="en-US" altLang="ja-JP" dirty="0"/>
              <a:t>A malicious user who can join the GTKSA can make a fake AP.</a:t>
            </a:r>
          </a:p>
          <a:p>
            <a:r>
              <a:rPr lang="en-US" altLang="ja-JP" dirty="0"/>
              <a:t>The existing GTKSA is not suitable for public use.</a:t>
            </a:r>
          </a:p>
          <a:p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7750B9-F04F-2843-9A40-E0D033EAC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F533A3-2576-BE4F-8DF5-399E7C418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B75E5C-885C-964A-A1C8-2F5695134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51EF389-5C63-FE4F-ABE5-E34BA7C5538D}"/>
              </a:ext>
            </a:extLst>
          </p:cNvPr>
          <p:cNvSpPr txBox="1"/>
          <p:nvPr/>
        </p:nvSpPr>
        <p:spPr>
          <a:xfrm>
            <a:off x="7380312" y="1916834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7355B28-CA71-6A47-98AC-056FD2DE4A1C}"/>
              </a:ext>
            </a:extLst>
          </p:cNvPr>
          <p:cNvSpPr txBox="1"/>
          <p:nvPr/>
        </p:nvSpPr>
        <p:spPr>
          <a:xfrm>
            <a:off x="5926744" y="1916832"/>
            <a:ext cx="59503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A76293C-C426-C647-A841-A433E998F244}"/>
              </a:ext>
            </a:extLst>
          </p:cNvPr>
          <p:cNvSpPr txBox="1"/>
          <p:nvPr/>
        </p:nvSpPr>
        <p:spPr>
          <a:xfrm>
            <a:off x="1331640" y="1916832"/>
            <a:ext cx="10919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2F73876E-D8DE-7A49-8C57-5C712138DBE8}"/>
              </a:ext>
            </a:extLst>
          </p:cNvPr>
          <p:cNvCxnSpPr>
            <a:cxnSpLocks/>
            <a:stCxn id="22" idx="3"/>
            <a:endCxn id="25" idx="1"/>
          </p:cNvCxnSpPr>
          <p:nvPr/>
        </p:nvCxnSpPr>
        <p:spPr>
          <a:xfrm>
            <a:off x="2423606" y="2147665"/>
            <a:ext cx="1257039" cy="6891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E5289799-2EA5-F34F-9598-8BA90CD9F2B6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790244" y="2147665"/>
            <a:ext cx="1136500" cy="6890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BEDE847-152C-4C41-B96A-A338F0A032BF}"/>
              </a:ext>
            </a:extLst>
          </p:cNvPr>
          <p:cNvSpPr txBox="1"/>
          <p:nvPr/>
        </p:nvSpPr>
        <p:spPr>
          <a:xfrm>
            <a:off x="3680645" y="1923723"/>
            <a:ext cx="11095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D000E8A5-DE91-AD41-96FE-66E6134D631A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6525898" y="2147667"/>
            <a:ext cx="854414" cy="3442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F5A8096-B53B-104C-A863-B4DA49712C51}"/>
              </a:ext>
            </a:extLst>
          </p:cNvPr>
          <p:cNvSpPr txBox="1"/>
          <p:nvPr/>
        </p:nvSpPr>
        <p:spPr>
          <a:xfrm>
            <a:off x="5202988" y="2610371"/>
            <a:ext cx="1347485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Fake 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311AA5C6-9F29-DA4E-8399-3C86CC0F67CE}"/>
              </a:ext>
            </a:extLst>
          </p:cNvPr>
          <p:cNvCxnSpPr>
            <a:cxnSpLocks/>
            <a:stCxn id="28" idx="3"/>
          </p:cNvCxnSpPr>
          <p:nvPr/>
        </p:nvCxnSpPr>
        <p:spPr>
          <a:xfrm flipV="1">
            <a:off x="6550473" y="2385388"/>
            <a:ext cx="825720" cy="455816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9404A35-AF97-C241-B1BC-5BBE9EC813EE}"/>
              </a:ext>
            </a:extLst>
          </p:cNvPr>
          <p:cNvSpPr txBox="1"/>
          <p:nvPr/>
        </p:nvSpPr>
        <p:spPr>
          <a:xfrm>
            <a:off x="3680645" y="2511718"/>
            <a:ext cx="148470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Spoofing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MAC address and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Information ID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765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44C764-50B2-AF44-97E6-869D798CE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2400" dirty="0"/>
              <a:t>Case 3: Application Layer Per Packet Authentication</a:t>
            </a:r>
            <a:br>
              <a:rPr kumimoji="1" lang="en-US" altLang="ja-JP" sz="2400" dirty="0"/>
            </a:br>
            <a:r>
              <a:rPr kumimoji="1" lang="en-US" altLang="ja-JP" sz="2400" dirty="0"/>
              <a:t>(No Fragmentation)</a:t>
            </a:r>
            <a:endParaRPr kumimoji="1" lang="ja-JP" altLang="en-US" sz="240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C86FCD-DE39-3040-8C85-B1A9FC60D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937580"/>
            <a:ext cx="7886700" cy="2239382"/>
          </a:xfrm>
        </p:spPr>
        <p:txBody>
          <a:bodyPr/>
          <a:lstStyle/>
          <a:p>
            <a:r>
              <a:rPr kumimoji="1" lang="en-US" altLang="ja-JP" dirty="0"/>
              <a:t>The server generates private/public key pair.</a:t>
            </a:r>
          </a:p>
          <a:p>
            <a:r>
              <a:rPr lang="en-US" altLang="ja-JP" dirty="0"/>
              <a:t>The server distributes the public key to STAs.</a:t>
            </a:r>
          </a:p>
          <a:p>
            <a:r>
              <a:rPr kumimoji="1" lang="en-US" altLang="ja-JP" dirty="0"/>
              <a:t>The server signs each packet by the private key.</a:t>
            </a:r>
          </a:p>
          <a:p>
            <a:r>
              <a:rPr lang="en-US" altLang="ja-JP" dirty="0"/>
              <a:t>The STAs can verify each packet by the public key.</a:t>
            </a:r>
          </a:p>
          <a:p>
            <a:r>
              <a:rPr lang="en-US" altLang="ja-JP" dirty="0"/>
              <a:t>If the packets are never fragmented by the router on the path, it will work well.</a:t>
            </a: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D19B2F-2524-A747-ACA7-D48E3F9F3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B404A5-BF1B-B24D-B8B1-D08A871FD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634D48-C2EF-A541-88C5-380D2523B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3FEC54-08EC-0548-AB9F-1AC98E3E84A9}"/>
              </a:ext>
            </a:extLst>
          </p:cNvPr>
          <p:cNvSpPr txBox="1"/>
          <p:nvPr/>
        </p:nvSpPr>
        <p:spPr>
          <a:xfrm>
            <a:off x="7191547" y="2099891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EAA63C-EFF9-484E-87E1-1F1090DC06DF}"/>
              </a:ext>
            </a:extLst>
          </p:cNvPr>
          <p:cNvSpPr txBox="1"/>
          <p:nvPr/>
        </p:nvSpPr>
        <p:spPr>
          <a:xfrm>
            <a:off x="5737979" y="2099889"/>
            <a:ext cx="59503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7B54B76-2544-BC44-A2CD-8FDE701303E0}"/>
              </a:ext>
            </a:extLst>
          </p:cNvPr>
          <p:cNvSpPr txBox="1"/>
          <p:nvPr/>
        </p:nvSpPr>
        <p:spPr>
          <a:xfrm>
            <a:off x="1142875" y="2099889"/>
            <a:ext cx="10919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272F2DE7-C405-D44B-8D59-585B2603E311}"/>
              </a:ext>
            </a:extLst>
          </p:cNvPr>
          <p:cNvCxnSpPr>
            <a:cxnSpLocks/>
            <a:stCxn id="9" idx="3"/>
            <a:endCxn id="12" idx="1"/>
          </p:cNvCxnSpPr>
          <p:nvPr/>
        </p:nvCxnSpPr>
        <p:spPr>
          <a:xfrm>
            <a:off x="2234841" y="2330722"/>
            <a:ext cx="1257039" cy="6891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EE9F0C2F-D352-B541-9986-BF1AD7E1B71B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4601479" y="2330722"/>
            <a:ext cx="1136500" cy="6890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A73B05A-D27C-C044-820D-AF6E8AF1A3D2}"/>
              </a:ext>
            </a:extLst>
          </p:cNvPr>
          <p:cNvSpPr txBox="1"/>
          <p:nvPr/>
        </p:nvSpPr>
        <p:spPr>
          <a:xfrm>
            <a:off x="3491880" y="2106780"/>
            <a:ext cx="11095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FE05114C-EEF9-5843-BCB6-54592158F7EF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6337133" y="2330724"/>
            <a:ext cx="854414" cy="3442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87BC40F-9212-2445-8457-C54A1EC01BB4}"/>
              </a:ext>
            </a:extLst>
          </p:cNvPr>
          <p:cNvSpPr txBox="1"/>
          <p:nvPr/>
        </p:nvSpPr>
        <p:spPr>
          <a:xfrm>
            <a:off x="1072343" y="1688068"/>
            <a:ext cx="1233030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Private Key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C206BDC-46AF-A549-A8B7-176CDB9417F3}"/>
              </a:ext>
            </a:extLst>
          </p:cNvPr>
          <p:cNvSpPr txBox="1"/>
          <p:nvPr/>
        </p:nvSpPr>
        <p:spPr>
          <a:xfrm>
            <a:off x="6995788" y="1688068"/>
            <a:ext cx="1151277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Public Key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5D6170DD-FEA2-F648-A690-BCA074ADCCE5}"/>
              </a:ext>
            </a:extLst>
          </p:cNvPr>
          <p:cNvGrpSpPr/>
          <p:nvPr/>
        </p:nvGrpSpPr>
        <p:grpSpPr>
          <a:xfrm>
            <a:off x="2234841" y="2627433"/>
            <a:ext cx="617478" cy="1025742"/>
            <a:chOff x="2254478" y="2292663"/>
            <a:chExt cx="617478" cy="1025742"/>
          </a:xfrm>
        </p:grpSpPr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57BADC96-0DD7-4740-9F17-81E40A6F4FF7}"/>
                </a:ext>
              </a:extLst>
            </p:cNvPr>
            <p:cNvSpPr txBox="1"/>
            <p:nvPr/>
          </p:nvSpPr>
          <p:spPr>
            <a:xfrm>
              <a:off x="2254478" y="2979851"/>
              <a:ext cx="617478" cy="33855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Sign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8F0E1FF6-CA39-4644-A654-0AC55CE59E11}"/>
                </a:ext>
              </a:extLst>
            </p:cNvPr>
            <p:cNvSpPr/>
            <p:nvPr/>
          </p:nvSpPr>
          <p:spPr>
            <a:xfrm>
              <a:off x="2254478" y="2292663"/>
              <a:ext cx="617478" cy="690572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Data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B18E0351-718D-7D46-8012-457F1B886A05}"/>
              </a:ext>
            </a:extLst>
          </p:cNvPr>
          <p:cNvGrpSpPr/>
          <p:nvPr/>
        </p:nvGrpSpPr>
        <p:grpSpPr>
          <a:xfrm>
            <a:off x="2896835" y="2627433"/>
            <a:ext cx="617478" cy="1025742"/>
            <a:chOff x="2254478" y="2292663"/>
            <a:chExt cx="617478" cy="1025742"/>
          </a:xfrm>
        </p:grpSpPr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E51C476D-4407-A349-8097-612DC3B5829B}"/>
                </a:ext>
              </a:extLst>
            </p:cNvPr>
            <p:cNvSpPr txBox="1"/>
            <p:nvPr/>
          </p:nvSpPr>
          <p:spPr>
            <a:xfrm>
              <a:off x="2254478" y="2979851"/>
              <a:ext cx="617478" cy="33855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Sign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34B6D62D-9135-654B-B8E5-08EDE310B635}"/>
                </a:ext>
              </a:extLst>
            </p:cNvPr>
            <p:cNvSpPr/>
            <p:nvPr/>
          </p:nvSpPr>
          <p:spPr>
            <a:xfrm>
              <a:off x="2254478" y="2292663"/>
              <a:ext cx="617478" cy="690572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Data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3D8AF947-7D9B-EA4E-9340-19F17AFEBA57}"/>
              </a:ext>
            </a:extLst>
          </p:cNvPr>
          <p:cNvGrpSpPr/>
          <p:nvPr/>
        </p:nvGrpSpPr>
        <p:grpSpPr>
          <a:xfrm>
            <a:off x="4494244" y="2622017"/>
            <a:ext cx="617478" cy="1025742"/>
            <a:chOff x="2254478" y="2292663"/>
            <a:chExt cx="617478" cy="1025742"/>
          </a:xfrm>
        </p:grpSpPr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A3488C78-DBD8-7648-B356-AA877A20F5DE}"/>
                </a:ext>
              </a:extLst>
            </p:cNvPr>
            <p:cNvSpPr txBox="1"/>
            <p:nvPr/>
          </p:nvSpPr>
          <p:spPr>
            <a:xfrm>
              <a:off x="2254478" y="2979851"/>
              <a:ext cx="617478" cy="33855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Sign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03C34AEE-A4D9-0746-A334-AF8E9DAF6D33}"/>
                </a:ext>
              </a:extLst>
            </p:cNvPr>
            <p:cNvSpPr/>
            <p:nvPr/>
          </p:nvSpPr>
          <p:spPr>
            <a:xfrm>
              <a:off x="2254478" y="2292663"/>
              <a:ext cx="617478" cy="690572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Data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5B36850C-B75E-6542-957A-1EC7CFC62B40}"/>
              </a:ext>
            </a:extLst>
          </p:cNvPr>
          <p:cNvGrpSpPr/>
          <p:nvPr/>
        </p:nvGrpSpPr>
        <p:grpSpPr>
          <a:xfrm>
            <a:off x="5156238" y="2622017"/>
            <a:ext cx="617478" cy="1025742"/>
            <a:chOff x="2254478" y="2292663"/>
            <a:chExt cx="617478" cy="1025742"/>
          </a:xfrm>
        </p:grpSpPr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755EE8CE-A460-D547-BE26-48393268C2B9}"/>
                </a:ext>
              </a:extLst>
            </p:cNvPr>
            <p:cNvSpPr txBox="1"/>
            <p:nvPr/>
          </p:nvSpPr>
          <p:spPr>
            <a:xfrm>
              <a:off x="2254478" y="2979851"/>
              <a:ext cx="617478" cy="33855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Sign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正方形/長方形 46">
              <a:extLst>
                <a:ext uri="{FF2B5EF4-FFF2-40B4-BE49-F238E27FC236}">
                  <a16:creationId xmlns:a16="http://schemas.microsoft.com/office/drawing/2014/main" id="{C5C7F9D9-41B6-9D44-BE6D-22B9F2E112D1}"/>
                </a:ext>
              </a:extLst>
            </p:cNvPr>
            <p:cNvSpPr/>
            <p:nvPr/>
          </p:nvSpPr>
          <p:spPr>
            <a:xfrm>
              <a:off x="2254478" y="2292663"/>
              <a:ext cx="617478" cy="690572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Data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D00455A9-6ECA-9940-84C5-F7446857C802}"/>
              </a:ext>
            </a:extLst>
          </p:cNvPr>
          <p:cNvGrpSpPr/>
          <p:nvPr/>
        </p:nvGrpSpPr>
        <p:grpSpPr>
          <a:xfrm>
            <a:off x="6136169" y="2627267"/>
            <a:ext cx="617478" cy="1025742"/>
            <a:chOff x="2254478" y="2292663"/>
            <a:chExt cx="617478" cy="1025742"/>
          </a:xfrm>
        </p:grpSpPr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D675C90A-A74D-3644-ACA9-A53F740E4D65}"/>
                </a:ext>
              </a:extLst>
            </p:cNvPr>
            <p:cNvSpPr txBox="1"/>
            <p:nvPr/>
          </p:nvSpPr>
          <p:spPr>
            <a:xfrm>
              <a:off x="2254478" y="2979851"/>
              <a:ext cx="617478" cy="33855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Sign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F482D254-EB0F-D646-B959-54D5E87B2691}"/>
                </a:ext>
              </a:extLst>
            </p:cNvPr>
            <p:cNvSpPr/>
            <p:nvPr/>
          </p:nvSpPr>
          <p:spPr>
            <a:xfrm>
              <a:off x="2254478" y="2292663"/>
              <a:ext cx="617478" cy="690572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Data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0C57F87A-736C-9C4B-BFBF-A84427F66B2E}"/>
              </a:ext>
            </a:extLst>
          </p:cNvPr>
          <p:cNvGrpSpPr/>
          <p:nvPr/>
        </p:nvGrpSpPr>
        <p:grpSpPr>
          <a:xfrm>
            <a:off x="6798163" y="2627267"/>
            <a:ext cx="617478" cy="1025742"/>
            <a:chOff x="2254478" y="2292663"/>
            <a:chExt cx="617478" cy="1025742"/>
          </a:xfrm>
        </p:grpSpPr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57B17DD2-FA81-C64E-978A-8724EFB53C0E}"/>
                </a:ext>
              </a:extLst>
            </p:cNvPr>
            <p:cNvSpPr txBox="1"/>
            <p:nvPr/>
          </p:nvSpPr>
          <p:spPr>
            <a:xfrm>
              <a:off x="2254478" y="2979851"/>
              <a:ext cx="617478" cy="33855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Sign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id="{A0996B5A-B3DB-BE4B-9F0A-513D1A184E25}"/>
                </a:ext>
              </a:extLst>
            </p:cNvPr>
            <p:cNvSpPr/>
            <p:nvPr/>
          </p:nvSpPr>
          <p:spPr>
            <a:xfrm>
              <a:off x="2254478" y="2292663"/>
              <a:ext cx="617478" cy="690572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Data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3512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44C764-50B2-AF44-97E6-869D798CE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92696"/>
            <a:ext cx="7886700" cy="997993"/>
          </a:xfrm>
        </p:spPr>
        <p:txBody>
          <a:bodyPr>
            <a:normAutofit/>
          </a:bodyPr>
          <a:lstStyle/>
          <a:p>
            <a:r>
              <a:rPr kumimoji="1" lang="en-US" altLang="ja-JP" sz="2400" dirty="0"/>
              <a:t>Case 4: Application Layer Per Packet Authentication</a:t>
            </a:r>
            <a:br>
              <a:rPr kumimoji="1" lang="en-US" altLang="ja-JP" sz="2400" dirty="0"/>
            </a:br>
            <a:r>
              <a:rPr kumimoji="1" lang="en-US" altLang="ja-JP" sz="2400" dirty="0"/>
              <a:t>(With Fragmentation)</a:t>
            </a:r>
            <a:endParaRPr kumimoji="1" lang="ja-JP" altLang="en-US" sz="240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C86FCD-DE39-3040-8C85-B1A9FC60D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298456"/>
            <a:ext cx="7886700" cy="1878506"/>
          </a:xfrm>
        </p:spPr>
        <p:txBody>
          <a:bodyPr>
            <a:normAutofit fontScale="70000" lnSpcReduction="20000"/>
          </a:bodyPr>
          <a:lstStyle/>
          <a:p>
            <a:r>
              <a:rPr kumimoji="1" lang="en-US" altLang="ja-JP" dirty="0"/>
              <a:t>Same as Case 3 except the router fragments packets.</a:t>
            </a:r>
          </a:p>
          <a:p>
            <a:r>
              <a:rPr lang="en-US" altLang="ja-JP" dirty="0"/>
              <a:t>If an invalid frame is injected between fragmented packets, the STA will fail to verify and discard whole packet.</a:t>
            </a:r>
          </a:p>
          <a:p>
            <a:r>
              <a:rPr lang="en-US" altLang="ja-JP" dirty="0"/>
              <a:t>Malicious user can cause </a:t>
            </a:r>
            <a:r>
              <a:rPr lang="en-US" altLang="ja-JP" dirty="0" err="1"/>
              <a:t>DoS</a:t>
            </a:r>
            <a:r>
              <a:rPr lang="en-US" altLang="ja-JP" dirty="0"/>
              <a:t> attack by injecting an invalid frame between fragmented packets.</a:t>
            </a:r>
          </a:p>
          <a:p>
            <a:r>
              <a:rPr lang="en-US" altLang="ja-JP" dirty="0"/>
              <a:t>For unicast, the server can avoid fragmentation by performing  path MTU discovery and use DF flag.</a:t>
            </a:r>
          </a:p>
          <a:p>
            <a:r>
              <a:rPr lang="en-US" altLang="ja-JP" dirty="0"/>
              <a:t>For multicast, the server cannot perform path MTU discovery and the routers never returns ICMP “fragmentation required” message even if the packet size exceeds MTU.</a:t>
            </a:r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D19B2F-2524-A747-ACA7-D48E3F9F3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B404A5-BF1B-B24D-B8B1-D08A871FD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634D48-C2EF-A541-88C5-380D2523B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3FEC54-08EC-0548-AB9F-1AC98E3E84A9}"/>
              </a:ext>
            </a:extLst>
          </p:cNvPr>
          <p:cNvSpPr txBox="1"/>
          <p:nvPr/>
        </p:nvSpPr>
        <p:spPr>
          <a:xfrm>
            <a:off x="7191547" y="2099891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EAA63C-EFF9-484E-87E1-1F1090DC06DF}"/>
              </a:ext>
            </a:extLst>
          </p:cNvPr>
          <p:cNvSpPr txBox="1"/>
          <p:nvPr/>
        </p:nvSpPr>
        <p:spPr>
          <a:xfrm>
            <a:off x="4885348" y="2099887"/>
            <a:ext cx="59503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7B54B76-2544-BC44-A2CD-8FDE701303E0}"/>
              </a:ext>
            </a:extLst>
          </p:cNvPr>
          <p:cNvSpPr txBox="1"/>
          <p:nvPr/>
        </p:nvSpPr>
        <p:spPr>
          <a:xfrm>
            <a:off x="628650" y="2099889"/>
            <a:ext cx="10919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272F2DE7-C405-D44B-8D59-585B2603E311}"/>
              </a:ext>
            </a:extLst>
          </p:cNvPr>
          <p:cNvCxnSpPr>
            <a:cxnSpLocks/>
            <a:stCxn id="9" idx="3"/>
            <a:endCxn id="12" idx="1"/>
          </p:cNvCxnSpPr>
          <p:nvPr/>
        </p:nvCxnSpPr>
        <p:spPr>
          <a:xfrm flipV="1">
            <a:off x="1720616" y="2330721"/>
            <a:ext cx="899082" cy="1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EE9F0C2F-D352-B541-9986-BF1AD7E1B71B}"/>
              </a:ext>
            </a:extLst>
          </p:cNvPr>
          <p:cNvCxnSpPr>
            <a:cxnSpLocks/>
            <a:stCxn id="12" idx="3"/>
            <a:endCxn id="8" idx="1"/>
          </p:cNvCxnSpPr>
          <p:nvPr/>
        </p:nvCxnSpPr>
        <p:spPr>
          <a:xfrm flipV="1">
            <a:off x="3729297" y="2330720"/>
            <a:ext cx="1156051" cy="1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A73B05A-D27C-C044-820D-AF6E8AF1A3D2}"/>
              </a:ext>
            </a:extLst>
          </p:cNvPr>
          <p:cNvSpPr txBox="1"/>
          <p:nvPr/>
        </p:nvSpPr>
        <p:spPr>
          <a:xfrm>
            <a:off x="2619698" y="2099888"/>
            <a:ext cx="11095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FE05114C-EEF9-5843-BCB6-54592158F7EF}"/>
              </a:ext>
            </a:extLst>
          </p:cNvPr>
          <p:cNvCxnSpPr>
            <a:cxnSpLocks/>
            <a:stCxn id="8" idx="3"/>
            <a:endCxn id="7" idx="1"/>
          </p:cNvCxnSpPr>
          <p:nvPr/>
        </p:nvCxnSpPr>
        <p:spPr>
          <a:xfrm>
            <a:off x="5480383" y="2330720"/>
            <a:ext cx="1711164" cy="4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4A442A26-96C7-FB4B-9AAA-E6DE472764C8}"/>
              </a:ext>
            </a:extLst>
          </p:cNvPr>
          <p:cNvGrpSpPr/>
          <p:nvPr/>
        </p:nvGrpSpPr>
        <p:grpSpPr>
          <a:xfrm>
            <a:off x="1861418" y="2614836"/>
            <a:ext cx="617478" cy="1025742"/>
            <a:chOff x="2254478" y="2292663"/>
            <a:chExt cx="617478" cy="1025742"/>
          </a:xfrm>
        </p:grpSpPr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CF2ACEBF-AAA3-C44B-ABF6-EC8AE91D3B3E}"/>
                </a:ext>
              </a:extLst>
            </p:cNvPr>
            <p:cNvSpPr txBox="1"/>
            <p:nvPr/>
          </p:nvSpPr>
          <p:spPr>
            <a:xfrm>
              <a:off x="2254478" y="2979851"/>
              <a:ext cx="617478" cy="33855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Sign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C2FB0435-15A4-0848-A202-EB8A4F051A24}"/>
                </a:ext>
              </a:extLst>
            </p:cNvPr>
            <p:cNvSpPr/>
            <p:nvPr/>
          </p:nvSpPr>
          <p:spPr>
            <a:xfrm>
              <a:off x="2254478" y="2292663"/>
              <a:ext cx="617478" cy="690572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>
                  <a:latin typeface="Arial" panose="020B0604020202020204" pitchFamily="34" charset="0"/>
                  <a:cs typeface="Arial" panose="020B0604020202020204" pitchFamily="34" charset="0"/>
                </a:rPr>
                <a:t>Data</a:t>
              </a:r>
              <a:endParaRPr kumimoji="1" lang="ja-JP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B745E68B-8764-EF43-846E-015631E00477}"/>
              </a:ext>
            </a:extLst>
          </p:cNvPr>
          <p:cNvSpPr txBox="1"/>
          <p:nvPr/>
        </p:nvSpPr>
        <p:spPr>
          <a:xfrm>
            <a:off x="3595892" y="2971834"/>
            <a:ext cx="617478" cy="3385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Sign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4134CEB-3F41-9141-8CD2-D00E113939BC}"/>
              </a:ext>
            </a:extLst>
          </p:cNvPr>
          <p:cNvSpPr/>
          <p:nvPr/>
        </p:nvSpPr>
        <p:spPr>
          <a:xfrm>
            <a:off x="3595892" y="2682012"/>
            <a:ext cx="617478" cy="29320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88BCA6B1-05CA-8245-9138-F9E7797246E6}"/>
              </a:ext>
            </a:extLst>
          </p:cNvPr>
          <p:cNvSpPr/>
          <p:nvPr/>
        </p:nvSpPr>
        <p:spPr>
          <a:xfrm>
            <a:off x="4304724" y="2685521"/>
            <a:ext cx="617478" cy="63510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C0A21EC9-8C3D-0641-AAFB-EDD8039DDDFA}"/>
              </a:ext>
            </a:extLst>
          </p:cNvPr>
          <p:cNvSpPr txBox="1"/>
          <p:nvPr/>
        </p:nvSpPr>
        <p:spPr>
          <a:xfrm>
            <a:off x="5480383" y="2971834"/>
            <a:ext cx="617478" cy="3385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Sign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327D9975-5087-3A4F-9DE1-CF96640B26AD}"/>
              </a:ext>
            </a:extLst>
          </p:cNvPr>
          <p:cNvSpPr/>
          <p:nvPr/>
        </p:nvSpPr>
        <p:spPr>
          <a:xfrm>
            <a:off x="5480383" y="2678629"/>
            <a:ext cx="617478" cy="29320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67E06087-A537-B94F-8BCA-1CECD246F379}"/>
              </a:ext>
            </a:extLst>
          </p:cNvPr>
          <p:cNvSpPr/>
          <p:nvPr/>
        </p:nvSpPr>
        <p:spPr>
          <a:xfrm>
            <a:off x="6882808" y="2678629"/>
            <a:ext cx="617478" cy="63510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D09A2BB6-7BF6-484A-AD7E-C49DAE891E0C}"/>
              </a:ext>
            </a:extLst>
          </p:cNvPr>
          <p:cNvSpPr/>
          <p:nvPr/>
        </p:nvSpPr>
        <p:spPr>
          <a:xfrm>
            <a:off x="6181595" y="2680337"/>
            <a:ext cx="617478" cy="63510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Invalid</a:t>
            </a:r>
            <a:endParaRPr kumimoji="1" lang="ja-JP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811F2D01-C6BF-3648-83BD-1AF83FBEC0D4}"/>
              </a:ext>
            </a:extLst>
          </p:cNvPr>
          <p:cNvSpPr txBox="1"/>
          <p:nvPr/>
        </p:nvSpPr>
        <p:spPr>
          <a:xfrm>
            <a:off x="5243223" y="3735310"/>
            <a:ext cx="147027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Malicious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177836F0-A222-0245-94A5-44FCE26514E7}"/>
              </a:ext>
            </a:extLst>
          </p:cNvPr>
          <p:cNvCxnSpPr>
            <a:stCxn id="69" idx="0"/>
            <a:endCxn id="68" idx="2"/>
          </p:cNvCxnSpPr>
          <p:nvPr/>
        </p:nvCxnSpPr>
        <p:spPr>
          <a:xfrm flipV="1">
            <a:off x="5978360" y="3315444"/>
            <a:ext cx="511974" cy="41986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71EBE477-8ED1-1947-8A2D-5BDD6F77A852}"/>
              </a:ext>
            </a:extLst>
          </p:cNvPr>
          <p:cNvSpPr txBox="1"/>
          <p:nvPr/>
        </p:nvSpPr>
        <p:spPr>
          <a:xfrm>
            <a:off x="8086934" y="3934224"/>
            <a:ext cx="617478" cy="3385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Sign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D021EF7A-3AC6-2F45-B1B5-3F761B923A0E}"/>
              </a:ext>
            </a:extLst>
          </p:cNvPr>
          <p:cNvSpPr/>
          <p:nvPr/>
        </p:nvSpPr>
        <p:spPr>
          <a:xfrm>
            <a:off x="8086934" y="3641019"/>
            <a:ext cx="617478" cy="29320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D9E8EA34-C2E4-E64F-9E39-7CFA37D685F4}"/>
              </a:ext>
            </a:extLst>
          </p:cNvPr>
          <p:cNvSpPr/>
          <p:nvPr/>
        </p:nvSpPr>
        <p:spPr>
          <a:xfrm>
            <a:off x="8086934" y="2378821"/>
            <a:ext cx="617478" cy="63510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2CE2F38D-94C4-F14B-B084-79BAFAF94863}"/>
              </a:ext>
            </a:extLst>
          </p:cNvPr>
          <p:cNvSpPr/>
          <p:nvPr/>
        </p:nvSpPr>
        <p:spPr>
          <a:xfrm>
            <a:off x="8086934" y="3013901"/>
            <a:ext cx="617478" cy="63510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Invalid</a:t>
            </a:r>
            <a:endParaRPr kumimoji="1" lang="ja-JP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92BB831E-6209-8C4A-95F8-01C06E636107}"/>
              </a:ext>
            </a:extLst>
          </p:cNvPr>
          <p:cNvSpPr txBox="1"/>
          <p:nvPr/>
        </p:nvSpPr>
        <p:spPr>
          <a:xfrm>
            <a:off x="558118" y="1706602"/>
            <a:ext cx="1233030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Private Key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578DC2-D64B-6A47-BC77-C287023C0690}"/>
              </a:ext>
            </a:extLst>
          </p:cNvPr>
          <p:cNvSpPr txBox="1"/>
          <p:nvPr/>
        </p:nvSpPr>
        <p:spPr>
          <a:xfrm>
            <a:off x="6995788" y="1688068"/>
            <a:ext cx="1151277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Public Key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989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935F0F-83B9-314C-B0B8-084843C63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Case 5: L2 Per Frame Authentication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CEB750-48AB-0E4F-818C-0F5505C9D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265668"/>
            <a:ext cx="7886700" cy="1911295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/>
              <a:t>The AP generates private/public key pair.</a:t>
            </a:r>
          </a:p>
          <a:p>
            <a:r>
              <a:rPr lang="en-US" altLang="ja-JP" dirty="0"/>
              <a:t>The AP distributes the public key to STAs.</a:t>
            </a:r>
          </a:p>
          <a:p>
            <a:r>
              <a:rPr lang="en-US" altLang="ja-JP" dirty="0"/>
              <a:t>The AP signs each frame by the private key.</a:t>
            </a:r>
          </a:p>
          <a:p>
            <a:r>
              <a:rPr lang="en-US" altLang="ja-JP" dirty="0"/>
              <a:t>The STA can verify each frame by the public key.</a:t>
            </a:r>
          </a:p>
          <a:p>
            <a:r>
              <a:rPr kumimoji="1" lang="en-US" altLang="ja-JP" dirty="0"/>
              <a:t>The STA can detect invalid frames and discard them.</a:t>
            </a:r>
          </a:p>
          <a:p>
            <a:r>
              <a:rPr lang="en-US" altLang="ja-JP" dirty="0"/>
              <a:t>Of course, it can be used with application layer authentication.</a:t>
            </a: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D3603C-CD80-3344-B8A1-78C1F9F1D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33E8D2-A703-BE41-BB3F-17ACF5C30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360B65-CD9F-024B-9A4A-862218DD4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0D30698-AE5C-AE4F-935A-80F0D8E2C3E1}"/>
              </a:ext>
            </a:extLst>
          </p:cNvPr>
          <p:cNvSpPr txBox="1"/>
          <p:nvPr/>
        </p:nvSpPr>
        <p:spPr>
          <a:xfrm>
            <a:off x="7191547" y="2099891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AC86741-863D-D740-9B81-AB28FF64A46D}"/>
              </a:ext>
            </a:extLst>
          </p:cNvPr>
          <p:cNvSpPr txBox="1"/>
          <p:nvPr/>
        </p:nvSpPr>
        <p:spPr>
          <a:xfrm>
            <a:off x="4885348" y="2099887"/>
            <a:ext cx="59503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1096C1-DAB6-0243-A2C9-C182DBCBD20E}"/>
              </a:ext>
            </a:extLst>
          </p:cNvPr>
          <p:cNvSpPr txBox="1"/>
          <p:nvPr/>
        </p:nvSpPr>
        <p:spPr>
          <a:xfrm>
            <a:off x="628650" y="2099889"/>
            <a:ext cx="10919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54835070-6B64-FD45-900A-D735D34EDC17}"/>
              </a:ext>
            </a:extLst>
          </p:cNvPr>
          <p:cNvCxnSpPr>
            <a:cxnSpLocks/>
            <a:stCxn id="9" idx="3"/>
            <a:endCxn id="12" idx="1"/>
          </p:cNvCxnSpPr>
          <p:nvPr/>
        </p:nvCxnSpPr>
        <p:spPr>
          <a:xfrm flipV="1">
            <a:off x="1720616" y="2330721"/>
            <a:ext cx="899082" cy="1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DF9D4723-1138-2A45-A374-7929236C619E}"/>
              </a:ext>
            </a:extLst>
          </p:cNvPr>
          <p:cNvCxnSpPr>
            <a:cxnSpLocks/>
            <a:stCxn id="12" idx="3"/>
            <a:endCxn id="8" idx="1"/>
          </p:cNvCxnSpPr>
          <p:nvPr/>
        </p:nvCxnSpPr>
        <p:spPr>
          <a:xfrm flipV="1">
            <a:off x="3729297" y="2330720"/>
            <a:ext cx="1156051" cy="1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8476B13-E51D-AD49-88D9-6811D16B2113}"/>
              </a:ext>
            </a:extLst>
          </p:cNvPr>
          <p:cNvSpPr txBox="1"/>
          <p:nvPr/>
        </p:nvSpPr>
        <p:spPr>
          <a:xfrm>
            <a:off x="2619698" y="2099888"/>
            <a:ext cx="11095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CB990A24-C168-7941-958E-64185DB0D9AC}"/>
              </a:ext>
            </a:extLst>
          </p:cNvPr>
          <p:cNvCxnSpPr>
            <a:cxnSpLocks/>
            <a:stCxn id="8" idx="3"/>
            <a:endCxn id="7" idx="1"/>
          </p:cNvCxnSpPr>
          <p:nvPr/>
        </p:nvCxnSpPr>
        <p:spPr>
          <a:xfrm>
            <a:off x="5480383" y="2330720"/>
            <a:ext cx="1711164" cy="4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0FA17F7-181C-234F-BDA5-C6154F28B0BC}"/>
              </a:ext>
            </a:extLst>
          </p:cNvPr>
          <p:cNvSpPr/>
          <p:nvPr/>
        </p:nvSpPr>
        <p:spPr>
          <a:xfrm>
            <a:off x="1868984" y="2668109"/>
            <a:ext cx="617478" cy="102574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AF2A212-4D3C-554F-9FE9-D6F7F67788C1}"/>
              </a:ext>
            </a:extLst>
          </p:cNvPr>
          <p:cNvSpPr/>
          <p:nvPr/>
        </p:nvSpPr>
        <p:spPr>
          <a:xfrm>
            <a:off x="4304724" y="2685521"/>
            <a:ext cx="617478" cy="63510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2E725A6-D469-9A44-8C48-95F5EC5201EE}"/>
              </a:ext>
            </a:extLst>
          </p:cNvPr>
          <p:cNvSpPr/>
          <p:nvPr/>
        </p:nvSpPr>
        <p:spPr>
          <a:xfrm>
            <a:off x="6882808" y="2678629"/>
            <a:ext cx="617478" cy="63510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6478C893-646C-6E4B-8FB2-FBD338ED0C4A}"/>
              </a:ext>
            </a:extLst>
          </p:cNvPr>
          <p:cNvSpPr/>
          <p:nvPr/>
        </p:nvSpPr>
        <p:spPr>
          <a:xfrm>
            <a:off x="6181595" y="2680337"/>
            <a:ext cx="617478" cy="63510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Invalid</a:t>
            </a:r>
            <a:endParaRPr kumimoji="1" lang="ja-JP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61C204F-FAEC-184C-9394-D24803654E60}"/>
              </a:ext>
            </a:extLst>
          </p:cNvPr>
          <p:cNvSpPr txBox="1"/>
          <p:nvPr/>
        </p:nvSpPr>
        <p:spPr>
          <a:xfrm>
            <a:off x="5243223" y="3735310"/>
            <a:ext cx="147027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Malicious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B1DB35E0-95D3-F244-BB5B-56A3AA754312}"/>
              </a:ext>
            </a:extLst>
          </p:cNvPr>
          <p:cNvCxnSpPr>
            <a:stCxn id="24" idx="0"/>
            <a:endCxn id="23" idx="2"/>
          </p:cNvCxnSpPr>
          <p:nvPr/>
        </p:nvCxnSpPr>
        <p:spPr>
          <a:xfrm flipV="1">
            <a:off x="5978360" y="3315444"/>
            <a:ext cx="511974" cy="41986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545300A7-AA45-C849-AB71-D50BC1404E9F}"/>
              </a:ext>
            </a:extLst>
          </p:cNvPr>
          <p:cNvSpPr/>
          <p:nvPr/>
        </p:nvSpPr>
        <p:spPr>
          <a:xfrm>
            <a:off x="3636183" y="2685520"/>
            <a:ext cx="617478" cy="63510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760CEE2-F0C9-0A45-A682-8BEADE86C425}"/>
              </a:ext>
            </a:extLst>
          </p:cNvPr>
          <p:cNvSpPr/>
          <p:nvPr/>
        </p:nvSpPr>
        <p:spPr>
          <a:xfrm>
            <a:off x="5480382" y="2692956"/>
            <a:ext cx="617478" cy="63510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1B931FF-1BE9-D34C-B483-002E2D67D9F9}"/>
              </a:ext>
            </a:extLst>
          </p:cNvPr>
          <p:cNvSpPr txBox="1"/>
          <p:nvPr/>
        </p:nvSpPr>
        <p:spPr>
          <a:xfrm>
            <a:off x="6882201" y="3320043"/>
            <a:ext cx="617478" cy="3385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Sign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EA6FC60-3B10-BA46-9C65-DF16A75B6E8F}"/>
              </a:ext>
            </a:extLst>
          </p:cNvPr>
          <p:cNvSpPr txBox="1"/>
          <p:nvPr/>
        </p:nvSpPr>
        <p:spPr>
          <a:xfrm>
            <a:off x="5480382" y="3328063"/>
            <a:ext cx="617478" cy="3385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Sign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3093ED7-535A-C249-AEA8-2F0B6ABDEC4A}"/>
              </a:ext>
            </a:extLst>
          </p:cNvPr>
          <p:cNvSpPr txBox="1"/>
          <p:nvPr/>
        </p:nvSpPr>
        <p:spPr>
          <a:xfrm>
            <a:off x="4561724" y="1705179"/>
            <a:ext cx="1233030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Private Key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08232AB-72BE-4643-ADA4-CA1A3DDB9E6C}"/>
              </a:ext>
            </a:extLst>
          </p:cNvPr>
          <p:cNvSpPr txBox="1"/>
          <p:nvPr/>
        </p:nvSpPr>
        <p:spPr>
          <a:xfrm>
            <a:off x="6995788" y="1688068"/>
            <a:ext cx="1151277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Public Key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91771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35588</TotalTime>
  <Words>578</Words>
  <Application>Microsoft Macintosh PowerPoint</Application>
  <PresentationFormat>画面に合わせる (4:3)</PresentationFormat>
  <Paragraphs>151</Paragraphs>
  <Slides>8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Arial Unicode MS</vt:lpstr>
      <vt:lpstr>MS Gothic</vt:lpstr>
      <vt:lpstr>Yu Gothic</vt:lpstr>
      <vt:lpstr>Arial</vt:lpstr>
      <vt:lpstr>Times</vt:lpstr>
      <vt:lpstr>Times New Roman</vt:lpstr>
      <vt:lpstr>ホワイト</vt:lpstr>
      <vt:lpstr>文書</vt:lpstr>
      <vt:lpstr>Reason Why L2 Per Frame Authentication Is Required</vt:lpstr>
      <vt:lpstr>Abstract</vt:lpstr>
      <vt:lpstr>System Structure Assumption</vt:lpstr>
      <vt:lpstr>Case 1: No Authentication</vt:lpstr>
      <vt:lpstr>Case 2: Existing GTKSA</vt:lpstr>
      <vt:lpstr>Case 3: Application Layer Per Packet Authentication (No Fragmentation)</vt:lpstr>
      <vt:lpstr>Case 4: Application Layer Per Packet Authentication (With Fragmentation)</vt:lpstr>
      <vt:lpstr>Case 5: L2 Per Frame Authentication</vt:lpstr>
    </vt:vector>
  </TitlesOfParts>
  <Manager/>
  <Company/>
  <LinksUpToDate>false</LinksUpToDate>
  <SharedDoc>false</SharedDoc>
  <HyperlinkBase/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Broadcas Service on WLAN</dc:title>
  <dc:subject/>
  <dc:creator>Hitoshi MORIOKA</dc:creator>
  <cp:keywords/>
  <dc:description/>
  <cp:lastModifiedBy>森岡仁志</cp:lastModifiedBy>
  <cp:revision>236</cp:revision>
  <cp:lastPrinted>1601-01-01T00:00:00Z</cp:lastPrinted>
  <dcterms:created xsi:type="dcterms:W3CDTF">2017-06-12T10:59:22Z</dcterms:created>
  <dcterms:modified xsi:type="dcterms:W3CDTF">2018-06-18T13:26:32Z</dcterms:modified>
  <cp:category/>
</cp:coreProperties>
</file>