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62" r:id="rId2"/>
    <p:sldId id="271" r:id="rId3"/>
    <p:sldId id="273" r:id="rId4"/>
    <p:sldId id="274" r:id="rId5"/>
    <p:sldId id="275" r:id="rId6"/>
    <p:sldId id="276" r:id="rId7"/>
    <p:sldId id="282" r:id="rId8"/>
    <p:sldId id="277" r:id="rId9"/>
    <p:sldId id="278" r:id="rId10"/>
    <p:sldId id="283" r:id="rId11"/>
    <p:sldId id="284" r:id="rId12"/>
    <p:sldId id="285"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yam Torab" initials="PT" lastIdx="2" clrIdx="0">
    <p:extLst>
      <p:ext uri="{19B8F6BF-5375-455C-9EA6-DF929625EA0E}">
        <p15:presenceInfo xmlns:p15="http://schemas.microsoft.com/office/powerpoint/2012/main" userId="6674092a-861a-4eb3-a43c-032eeb640422" providerId="Windows Live"/>
      </p:ext>
    </p:extLst>
  </p:cmAuthor>
  <p:cmAuthor id="2" name="Grigat.Michael" initials="G" lastIdx="9" clrIdx="1">
    <p:extLst>
      <p:ext uri="{19B8F6BF-5375-455C-9EA6-DF929625EA0E}">
        <p15:presenceInfo xmlns:p15="http://schemas.microsoft.com/office/powerpoint/2012/main" userId="S-1-5-21-3919226555-1731211171-992438848-34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35" autoAdjust="0"/>
    <p:restoredTop sz="96494" autoAdjust="0"/>
  </p:normalViewPr>
  <p:slideViewPr>
    <p:cSldViewPr snapToGrid="0" snapToObjects="1">
      <p:cViewPr varScale="1">
        <p:scale>
          <a:sx n="88" d="100"/>
          <a:sy n="88" d="100"/>
        </p:scale>
        <p:origin x="590" y="62"/>
      </p:cViewPr>
      <p:guideLst/>
    </p:cSldViewPr>
  </p:slideViewPr>
  <p:notesTextViewPr>
    <p:cViewPr>
      <p:scale>
        <a:sx n="1" d="1"/>
        <a:sy n="1" d="1"/>
      </p:scale>
      <p:origin x="0" y="0"/>
    </p:cViewPr>
  </p:notesTextViewPr>
  <p:notesViewPr>
    <p:cSldViewPr snapToGrid="0" snapToObjects="1">
      <p:cViewPr varScale="1">
        <p:scale>
          <a:sx n="89" d="100"/>
          <a:sy n="89" d="100"/>
        </p:scale>
        <p:origin x="380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A46095-1C8A-40EB-BA75-57A8FCF336EF}" type="datetimeFigureOut">
              <a:rPr lang="en-US" smtClean="0"/>
              <a:t>7/11/2018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FA995B-B0BA-4F71-85D7-5E7B284C1B1C}" type="slidenum">
              <a:rPr lang="en-US" smtClean="0"/>
              <a:t>‹#›</a:t>
            </a:fld>
            <a:endParaRPr lang="en-US"/>
          </a:p>
        </p:txBody>
      </p:sp>
    </p:spTree>
    <p:extLst>
      <p:ext uri="{BB962C8B-B14F-4D97-AF65-F5344CB8AC3E}">
        <p14:creationId xmlns:p14="http://schemas.microsoft.com/office/powerpoint/2010/main" val="3191588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362BF-5417-6849-9EB6-A55ABBF02A21}" type="datetimeFigureOut">
              <a:rPr lang="en-US" smtClean="0"/>
              <a:t>7/11/2018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A0EE5-3FE5-8C45-A502-A62D901BF903}" type="slidenum">
              <a:rPr lang="en-US" smtClean="0"/>
              <a:t>‹#›</a:t>
            </a:fld>
            <a:endParaRPr lang="en-US"/>
          </a:p>
        </p:txBody>
      </p:sp>
    </p:spTree>
    <p:extLst>
      <p:ext uri="{BB962C8B-B14F-4D97-AF65-F5344CB8AC3E}">
        <p14:creationId xmlns:p14="http://schemas.microsoft.com/office/powerpoint/2010/main" val="106365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30881-2D54-7B43-905D-3111D3A953E8}" type="slidenum">
              <a:rPr lang="en-US" smtClean="0"/>
              <a:t>1</a:t>
            </a:fld>
            <a:endParaRPr lang="en-US"/>
          </a:p>
        </p:txBody>
      </p:sp>
    </p:spTree>
    <p:extLst>
      <p:ext uri="{BB962C8B-B14F-4D97-AF65-F5344CB8AC3E}">
        <p14:creationId xmlns:p14="http://schemas.microsoft.com/office/powerpoint/2010/main" val="69822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7" name="Date Placeholder 6"/>
          <p:cNvSpPr>
            <a:spLocks noGrp="1"/>
          </p:cNvSpPr>
          <p:nvPr>
            <p:ph type="dt" idx="10"/>
          </p:nvPr>
        </p:nvSpPr>
        <p:spPr/>
        <p:txBody>
          <a:bodyPr/>
          <a:lstStyle/>
          <a:p>
            <a:r>
              <a:rPr lang="en-US" smtClean="0"/>
              <a:t>July  2018</a:t>
            </a:r>
            <a:endParaRPr lang="en-US" dirty="0"/>
          </a:p>
        </p:txBody>
      </p:sp>
      <p:sp>
        <p:nvSpPr>
          <p:cNvPr id="8" name="Footer Placeholder 7"/>
          <p:cNvSpPr>
            <a:spLocks noGrp="1"/>
          </p:cNvSpPr>
          <p:nvPr>
            <p:ph type="ftr" idx="11"/>
          </p:nvPr>
        </p:nvSpPr>
        <p:spPr/>
        <p:txBody>
          <a:bodyPr/>
          <a:lstStyle/>
          <a:p>
            <a:r>
              <a:rPr lang="da-DK" smtClean="0"/>
              <a:t>Aditya V. Padaki et al.</a:t>
            </a:r>
            <a:endParaRPr lang="en-US"/>
          </a:p>
        </p:txBody>
      </p:sp>
      <p:sp>
        <p:nvSpPr>
          <p:cNvPr id="9" name="Slide Number Placeholder 8"/>
          <p:cNvSpPr>
            <a:spLocks noGrp="1"/>
          </p:cNvSpPr>
          <p:nvPr>
            <p:ph type="sldNum" idx="12"/>
          </p:nvPr>
        </p:nvSpPr>
        <p:spPr/>
        <p:txBody>
          <a:bodyPr/>
          <a:lstStyle/>
          <a:p>
            <a:fld id="{397B0CF7-8FC0-1746-A061-925D73E1C817}" type="slidenum">
              <a:rPr lang="en-US" smtClean="0"/>
              <a:t>‹#›</a:t>
            </a:fld>
            <a:endParaRPr lang="en-US"/>
          </a:p>
        </p:txBody>
      </p:sp>
    </p:spTree>
    <p:extLst>
      <p:ext uri="{BB962C8B-B14F-4D97-AF65-F5344CB8AC3E}">
        <p14:creationId xmlns:p14="http://schemas.microsoft.com/office/powerpoint/2010/main" val="275475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idx="10"/>
          </p:nvPr>
        </p:nvSpPr>
        <p:spPr/>
        <p:txBody>
          <a:bodyPr/>
          <a:lstStyle/>
          <a:p>
            <a:r>
              <a:rPr lang="en-US" smtClean="0"/>
              <a:t>July  2018</a:t>
            </a:r>
            <a:endParaRPr lang="en-US"/>
          </a:p>
        </p:txBody>
      </p:sp>
      <p:sp>
        <p:nvSpPr>
          <p:cNvPr id="6" name="Footer Placeholder 5"/>
          <p:cNvSpPr>
            <a:spLocks noGrp="1"/>
          </p:cNvSpPr>
          <p:nvPr>
            <p:ph type="ftr" idx="11"/>
          </p:nvPr>
        </p:nvSpPr>
        <p:spPr/>
        <p:txBody>
          <a:bodyPr/>
          <a:lstStyle/>
          <a:p>
            <a:r>
              <a:rPr lang="da-DK" smtClean="0"/>
              <a:t>Aditya V. Padaki et al.</a:t>
            </a:r>
            <a:endParaRPr lang="en-US"/>
          </a:p>
        </p:txBody>
      </p:sp>
      <p:sp>
        <p:nvSpPr>
          <p:cNvPr id="10" name="Slide Number Placeholder 9"/>
          <p:cNvSpPr>
            <a:spLocks noGrp="1"/>
          </p:cNvSpPr>
          <p:nvPr>
            <p:ph type="sldNum" idx="12"/>
          </p:nvPr>
        </p:nvSpPr>
        <p:spPr/>
        <p:txBody>
          <a:bodyPr/>
          <a:lstStyle/>
          <a:p>
            <a:fld id="{397B0CF7-8FC0-1746-A061-925D73E1C817}" type="slidenum">
              <a:rPr lang="en-US" smtClean="0"/>
              <a:t>‹#›</a:t>
            </a:fld>
            <a:endParaRPr lang="en-US"/>
          </a:p>
        </p:txBody>
      </p:sp>
    </p:spTree>
    <p:extLst>
      <p:ext uri="{BB962C8B-B14F-4D97-AF65-F5344CB8AC3E}">
        <p14:creationId xmlns:p14="http://schemas.microsoft.com/office/powerpoint/2010/main" val="1715984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smtClean="0"/>
              <a:t>July  2018</a:t>
            </a:r>
            <a:endParaRPr lang="en-US"/>
          </a:p>
        </p:txBody>
      </p:sp>
      <p:sp>
        <p:nvSpPr>
          <p:cNvPr id="5" name="Footer Placeholder 4"/>
          <p:cNvSpPr>
            <a:spLocks noGrp="1"/>
          </p:cNvSpPr>
          <p:nvPr>
            <p:ph type="ftr" idx="11"/>
          </p:nvPr>
        </p:nvSpPr>
        <p:spPr/>
        <p:txBody>
          <a:bodyPr/>
          <a:lstStyle>
            <a:lvl1pPr>
              <a:defRPr/>
            </a:lvl1pPr>
          </a:lstStyle>
          <a:p>
            <a:r>
              <a:rPr lang="da-DK" smtClean="0"/>
              <a:t>Aditya V. Padaki et al.</a:t>
            </a:r>
            <a:endParaRPr lang="en-US"/>
          </a:p>
        </p:txBody>
      </p:sp>
      <p:sp>
        <p:nvSpPr>
          <p:cNvPr id="6" name="Slide Number Placeholder 5"/>
          <p:cNvSpPr>
            <a:spLocks noGrp="1"/>
          </p:cNvSpPr>
          <p:nvPr>
            <p:ph type="sldNum" idx="12"/>
          </p:nvPr>
        </p:nvSpPr>
        <p:spPr/>
        <p:txBody>
          <a:bodyPr/>
          <a:lstStyle>
            <a:lvl1pPr>
              <a:defRPr/>
            </a:lvl1pPr>
          </a:lstStyle>
          <a:p>
            <a:fld id="{397B0CF7-8FC0-1746-A061-925D73E1C817}" type="slidenum">
              <a:rPr lang="en-US" smtClean="0"/>
              <a:t>‹#›</a:t>
            </a:fld>
            <a:endParaRPr lang="en-US"/>
          </a:p>
        </p:txBody>
      </p:sp>
    </p:spTree>
    <p:extLst>
      <p:ext uri="{BB962C8B-B14F-4D97-AF65-F5344CB8AC3E}">
        <p14:creationId xmlns:p14="http://schemas.microsoft.com/office/powerpoint/2010/main" val="271378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508759"/>
            <a:ext cx="5077884"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508759"/>
            <a:ext cx="508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smtClean="0"/>
              <a:t>July  2018</a:t>
            </a:r>
            <a:endParaRPr lang="en-US"/>
          </a:p>
        </p:txBody>
      </p:sp>
      <p:sp>
        <p:nvSpPr>
          <p:cNvPr id="6" name="Footer Placeholder 5"/>
          <p:cNvSpPr>
            <a:spLocks noGrp="1"/>
          </p:cNvSpPr>
          <p:nvPr>
            <p:ph type="ftr" idx="11"/>
          </p:nvPr>
        </p:nvSpPr>
        <p:spPr/>
        <p:txBody>
          <a:bodyPr/>
          <a:lstStyle>
            <a:lvl1pPr>
              <a:defRPr/>
            </a:lvl1pPr>
          </a:lstStyle>
          <a:p>
            <a:r>
              <a:rPr lang="da-DK" smtClean="0"/>
              <a:t>Aditya V. Padaki et al.</a:t>
            </a:r>
            <a:endParaRPr lang="en-US"/>
          </a:p>
        </p:txBody>
      </p:sp>
      <p:sp>
        <p:nvSpPr>
          <p:cNvPr id="7" name="Slide Number Placeholder 6"/>
          <p:cNvSpPr>
            <a:spLocks noGrp="1"/>
          </p:cNvSpPr>
          <p:nvPr>
            <p:ph type="sldNum" idx="12"/>
          </p:nvPr>
        </p:nvSpPr>
        <p:spPr/>
        <p:txBody>
          <a:bodyPr/>
          <a:lstStyle>
            <a:lvl1pPr>
              <a:defRPr/>
            </a:lvl1pPr>
          </a:lstStyle>
          <a:p>
            <a:fld id="{397B0CF7-8FC0-1746-A061-925D73E1C817}" type="slidenum">
              <a:rPr lang="en-US" smtClean="0"/>
              <a:t>‹#›</a:t>
            </a:fld>
            <a:endParaRPr lang="en-US"/>
          </a:p>
        </p:txBody>
      </p:sp>
    </p:spTree>
    <p:extLst>
      <p:ext uri="{BB962C8B-B14F-4D97-AF65-F5344CB8AC3E}">
        <p14:creationId xmlns:p14="http://schemas.microsoft.com/office/powerpoint/2010/main" val="340988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smtClean="0"/>
              <a:t>July  2018</a:t>
            </a:r>
            <a:endParaRPr lang="en-US"/>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da-DK" smtClean="0"/>
              <a:t>Aditya V. Padaki et al.</a:t>
            </a:r>
            <a:endParaRPr lang="en-US"/>
          </a:p>
        </p:txBody>
      </p:sp>
      <p:sp>
        <p:nvSpPr>
          <p:cNvPr id="9" name="Slide Number Placeholder 8"/>
          <p:cNvSpPr>
            <a:spLocks noGrp="1"/>
          </p:cNvSpPr>
          <p:nvPr>
            <p:ph type="sldNum" idx="12"/>
          </p:nvPr>
        </p:nvSpPr>
        <p:spPr/>
        <p:txBody>
          <a:bodyPr/>
          <a:lstStyle>
            <a:lvl1pPr>
              <a:defRPr/>
            </a:lvl1pPr>
          </a:lstStyle>
          <a:p>
            <a:fld id="{397B0CF7-8FC0-1746-A061-925D73E1C817}" type="slidenum">
              <a:rPr lang="en-US" smtClean="0"/>
              <a:t>‹#›</a:t>
            </a:fld>
            <a:endParaRPr lang="en-US"/>
          </a:p>
        </p:txBody>
      </p:sp>
    </p:spTree>
    <p:extLst>
      <p:ext uri="{BB962C8B-B14F-4D97-AF65-F5344CB8AC3E}">
        <p14:creationId xmlns:p14="http://schemas.microsoft.com/office/powerpoint/2010/main" val="112766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July  2018</a:t>
            </a:r>
            <a:endParaRPr lang="en-US"/>
          </a:p>
        </p:txBody>
      </p:sp>
      <p:sp>
        <p:nvSpPr>
          <p:cNvPr id="4" name="Footer Placeholder 3"/>
          <p:cNvSpPr>
            <a:spLocks noGrp="1"/>
          </p:cNvSpPr>
          <p:nvPr>
            <p:ph type="ftr" idx="11"/>
          </p:nvPr>
        </p:nvSpPr>
        <p:spPr/>
        <p:txBody>
          <a:bodyPr/>
          <a:lstStyle>
            <a:lvl1pPr>
              <a:defRPr/>
            </a:lvl1pPr>
          </a:lstStyle>
          <a:p>
            <a:r>
              <a:rPr lang="da-DK" smtClean="0"/>
              <a:t>Aditya V. Padaki et al.</a:t>
            </a:r>
            <a:endParaRPr lang="en-US"/>
          </a:p>
        </p:txBody>
      </p:sp>
      <p:sp>
        <p:nvSpPr>
          <p:cNvPr id="5" name="Slide Number Placeholder 4"/>
          <p:cNvSpPr>
            <a:spLocks noGrp="1"/>
          </p:cNvSpPr>
          <p:nvPr>
            <p:ph type="sldNum" idx="12"/>
          </p:nvPr>
        </p:nvSpPr>
        <p:spPr/>
        <p:txBody>
          <a:bodyPr/>
          <a:lstStyle>
            <a:lvl1pPr>
              <a:defRPr/>
            </a:lvl1pPr>
          </a:lstStyle>
          <a:p>
            <a:fld id="{397B0CF7-8FC0-1746-A061-925D73E1C817}" type="slidenum">
              <a:rPr lang="en-US" smtClean="0"/>
              <a:t>‹#›</a:t>
            </a:fld>
            <a:endParaRPr lang="en-US"/>
          </a:p>
        </p:txBody>
      </p:sp>
    </p:spTree>
    <p:extLst>
      <p:ext uri="{BB962C8B-B14F-4D97-AF65-F5344CB8AC3E}">
        <p14:creationId xmlns:p14="http://schemas.microsoft.com/office/powerpoint/2010/main" val="113822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July  2018</a:t>
            </a:r>
            <a:endParaRPr lang="en-US"/>
          </a:p>
        </p:txBody>
      </p:sp>
      <p:sp>
        <p:nvSpPr>
          <p:cNvPr id="3" name="Footer Placeholder 2"/>
          <p:cNvSpPr>
            <a:spLocks noGrp="1"/>
          </p:cNvSpPr>
          <p:nvPr>
            <p:ph type="ftr" idx="11"/>
          </p:nvPr>
        </p:nvSpPr>
        <p:spPr/>
        <p:txBody>
          <a:bodyPr/>
          <a:lstStyle>
            <a:lvl1pPr>
              <a:defRPr/>
            </a:lvl1pPr>
          </a:lstStyle>
          <a:p>
            <a:r>
              <a:rPr lang="da-DK" smtClean="0"/>
              <a:t>Aditya V. Padaki et al.</a:t>
            </a:r>
            <a:endParaRPr lang="en-US"/>
          </a:p>
        </p:txBody>
      </p:sp>
      <p:sp>
        <p:nvSpPr>
          <p:cNvPr id="4" name="Slide Number Placeholder 3"/>
          <p:cNvSpPr>
            <a:spLocks noGrp="1"/>
          </p:cNvSpPr>
          <p:nvPr>
            <p:ph type="sldNum" idx="12"/>
          </p:nvPr>
        </p:nvSpPr>
        <p:spPr/>
        <p:txBody>
          <a:bodyPr/>
          <a:lstStyle>
            <a:lvl1pPr>
              <a:defRPr/>
            </a:lvl1pPr>
          </a:lstStyle>
          <a:p>
            <a:fld id="{397B0CF7-8FC0-1746-A061-925D73E1C817}" type="slidenum">
              <a:rPr lang="en-US" smtClean="0"/>
              <a:t>‹#›</a:t>
            </a:fld>
            <a:endParaRPr lang="en-US"/>
          </a:p>
        </p:txBody>
      </p:sp>
    </p:spTree>
    <p:extLst>
      <p:ext uri="{BB962C8B-B14F-4D97-AF65-F5344CB8AC3E}">
        <p14:creationId xmlns:p14="http://schemas.microsoft.com/office/powerpoint/2010/main" val="369657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smtClean="0"/>
              <a:t>July  2018</a:t>
            </a:r>
            <a:endParaRPr lang="en-US"/>
          </a:p>
        </p:txBody>
      </p:sp>
      <p:sp>
        <p:nvSpPr>
          <p:cNvPr id="5" name="Footer Placeholder 4"/>
          <p:cNvSpPr>
            <a:spLocks noGrp="1"/>
          </p:cNvSpPr>
          <p:nvPr>
            <p:ph type="ftr" idx="11"/>
          </p:nvPr>
        </p:nvSpPr>
        <p:spPr/>
        <p:txBody>
          <a:bodyPr/>
          <a:lstStyle>
            <a:lvl1pPr>
              <a:defRPr/>
            </a:lvl1pPr>
          </a:lstStyle>
          <a:p>
            <a:r>
              <a:rPr lang="da-DK" smtClean="0"/>
              <a:t>Aditya V. Padaki et al.</a:t>
            </a:r>
            <a:endParaRPr lang="en-US"/>
          </a:p>
        </p:txBody>
      </p:sp>
      <p:sp>
        <p:nvSpPr>
          <p:cNvPr id="6" name="Slide Number Placeholder 5"/>
          <p:cNvSpPr>
            <a:spLocks noGrp="1"/>
          </p:cNvSpPr>
          <p:nvPr>
            <p:ph type="sldNum" idx="12"/>
          </p:nvPr>
        </p:nvSpPr>
        <p:spPr/>
        <p:txBody>
          <a:bodyPr/>
          <a:lstStyle>
            <a:lvl1pPr>
              <a:defRPr/>
            </a:lvl1pPr>
          </a:lstStyle>
          <a:p>
            <a:fld id="{397B0CF7-8FC0-1746-A061-925D73E1C817}" type="slidenum">
              <a:rPr lang="en-US" smtClean="0"/>
              <a:t>‹#›</a:t>
            </a:fld>
            <a:endParaRPr lang="en-US"/>
          </a:p>
        </p:txBody>
      </p:sp>
    </p:spTree>
    <p:extLst>
      <p:ext uri="{BB962C8B-B14F-4D97-AF65-F5344CB8AC3E}">
        <p14:creationId xmlns:p14="http://schemas.microsoft.com/office/powerpoint/2010/main" val="157002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smtClean="0"/>
              <a:t>July  2018</a:t>
            </a:r>
            <a:endParaRPr lang="en-US"/>
          </a:p>
        </p:txBody>
      </p:sp>
      <p:sp>
        <p:nvSpPr>
          <p:cNvPr id="5" name="Footer Placeholder 4"/>
          <p:cNvSpPr>
            <a:spLocks noGrp="1"/>
          </p:cNvSpPr>
          <p:nvPr>
            <p:ph type="ftr" idx="11"/>
          </p:nvPr>
        </p:nvSpPr>
        <p:spPr/>
        <p:txBody>
          <a:bodyPr/>
          <a:lstStyle>
            <a:lvl1pPr>
              <a:defRPr/>
            </a:lvl1pPr>
          </a:lstStyle>
          <a:p>
            <a:r>
              <a:rPr lang="da-DK" smtClean="0"/>
              <a:t>Aditya V. Padaki et al.</a:t>
            </a:r>
            <a:endParaRPr lang="en-US"/>
          </a:p>
        </p:txBody>
      </p:sp>
      <p:sp>
        <p:nvSpPr>
          <p:cNvPr id="6" name="Slide Number Placeholder 5"/>
          <p:cNvSpPr>
            <a:spLocks noGrp="1"/>
          </p:cNvSpPr>
          <p:nvPr>
            <p:ph type="sldNum" idx="12"/>
          </p:nvPr>
        </p:nvSpPr>
        <p:spPr/>
        <p:txBody>
          <a:bodyPr/>
          <a:lstStyle>
            <a:lvl1pPr>
              <a:defRPr/>
            </a:lvl1pPr>
          </a:lstStyle>
          <a:p>
            <a:fld id="{397B0CF7-8FC0-1746-A061-925D73E1C817}" type="slidenum">
              <a:rPr lang="en-US" smtClean="0"/>
              <a:t>‹#›</a:t>
            </a:fld>
            <a:endParaRPr lang="en-US"/>
          </a:p>
        </p:txBody>
      </p:sp>
    </p:spTree>
    <p:extLst>
      <p:ext uri="{BB962C8B-B14F-4D97-AF65-F5344CB8AC3E}">
        <p14:creationId xmlns:p14="http://schemas.microsoft.com/office/powerpoint/2010/main" val="382194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594360"/>
            <a:ext cx="10515600" cy="9144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7" name="Rectangle 3"/>
          <p:cNvSpPr>
            <a:spLocks noGrp="1" noChangeArrowheads="1"/>
          </p:cNvSpPr>
          <p:nvPr>
            <p:ph type="dt"/>
          </p:nvPr>
        </p:nvSpPr>
        <p:spPr bwMode="auto">
          <a:xfrm>
            <a:off x="912285" y="365760"/>
            <a:ext cx="36576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July  2018</a:t>
            </a:r>
            <a:endParaRPr lang="en-US" dirty="0"/>
          </a:p>
        </p:txBody>
      </p:sp>
      <p:sp>
        <p:nvSpPr>
          <p:cNvPr id="10" name="Date Placeholder 3"/>
          <p:cNvSpPr txBox="1">
            <a:spLocks/>
          </p:cNvSpPr>
          <p:nvPr/>
        </p:nvSpPr>
        <p:spPr bwMode="auto">
          <a:xfrm>
            <a:off x="7772400" y="365760"/>
            <a:ext cx="36576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026" name="Rectangle 2"/>
          <p:cNvSpPr>
            <a:spLocks noGrp="1" noChangeArrowheads="1"/>
          </p:cNvSpPr>
          <p:nvPr>
            <p:ph type="body" idx="1"/>
          </p:nvPr>
        </p:nvSpPr>
        <p:spPr bwMode="auto">
          <a:xfrm>
            <a:off x="914400" y="1508760"/>
            <a:ext cx="10515600" cy="50292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8" name="Rectangle 4"/>
          <p:cNvSpPr>
            <a:spLocks noGrp="1" noChangeArrowheads="1"/>
          </p:cNvSpPr>
          <p:nvPr>
            <p:ph type="ftr"/>
          </p:nvPr>
        </p:nvSpPr>
        <p:spPr bwMode="auto">
          <a:xfrm>
            <a:off x="7132320" y="6537960"/>
            <a:ext cx="4297680"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da-DK" smtClean="0"/>
              <a:t>Aditya V. Padaki et al.</a:t>
            </a:r>
            <a:endParaRPr lang="en-US"/>
          </a:p>
        </p:txBody>
      </p:sp>
      <p:sp>
        <p:nvSpPr>
          <p:cNvPr id="1029" name="Rectangle 5"/>
          <p:cNvSpPr>
            <a:spLocks noGrp="1" noChangeArrowheads="1"/>
          </p:cNvSpPr>
          <p:nvPr>
            <p:ph type="sldNum"/>
          </p:nvPr>
        </p:nvSpPr>
        <p:spPr bwMode="auto">
          <a:xfrm>
            <a:off x="5711957" y="6537960"/>
            <a:ext cx="1070768"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397B0CF7-8FC0-1746-A061-925D73E1C817}" type="slidenum">
              <a:rPr lang="en-US" smtClean="0"/>
              <a:t>‹#›</a:t>
            </a:fld>
            <a:endParaRPr lang="en-US"/>
          </a:p>
        </p:txBody>
      </p:sp>
      <p:sp>
        <p:nvSpPr>
          <p:cNvPr id="1030" name="Line 6"/>
          <p:cNvSpPr>
            <a:spLocks noChangeShapeType="1"/>
          </p:cNvSpPr>
          <p:nvPr/>
        </p:nvSpPr>
        <p:spPr bwMode="auto">
          <a:xfrm>
            <a:off x="914396" y="594360"/>
            <a:ext cx="10515600" cy="1588"/>
          </a:xfrm>
          <a:prstGeom prst="line">
            <a:avLst/>
          </a:prstGeom>
          <a:noFill/>
          <a:ln w="12600">
            <a:solidFill>
              <a:srgbClr val="000000"/>
            </a:solidFill>
            <a:miter lim="800000"/>
            <a:headEnd/>
            <a:tailEnd/>
          </a:ln>
          <a:effectLst/>
        </p:spPr>
        <p:txBody>
          <a:bodyPr/>
          <a:lstStyle/>
          <a:p>
            <a:endParaRPr lang="en-GB" sz="1800"/>
          </a:p>
        </p:txBody>
      </p:sp>
      <p:sp>
        <p:nvSpPr>
          <p:cNvPr id="1031" name="Rectangle 7"/>
          <p:cNvSpPr>
            <a:spLocks noChangeArrowheads="1"/>
          </p:cNvSpPr>
          <p:nvPr/>
        </p:nvSpPr>
        <p:spPr bwMode="auto">
          <a:xfrm>
            <a:off x="912285" y="6537960"/>
            <a:ext cx="718145" cy="228600"/>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537960"/>
            <a:ext cx="10515600" cy="1588"/>
          </a:xfrm>
          <a:prstGeom prst="line">
            <a:avLst/>
          </a:prstGeom>
          <a:noFill/>
          <a:ln w="12600">
            <a:solidFill>
              <a:srgbClr val="000000"/>
            </a:solidFill>
            <a:miter lim="800000"/>
            <a:headEnd/>
            <a:tailEnd/>
          </a:ln>
          <a:effectLst/>
        </p:spPr>
        <p:txBody>
          <a:bodyPr/>
          <a:lstStyle/>
          <a:p>
            <a:endParaRPr lang="en-GB" sz="1800"/>
          </a:p>
        </p:txBody>
      </p:sp>
      <p:sp>
        <p:nvSpPr>
          <p:cNvPr id="11" name="Date Placeholder 3"/>
          <p:cNvSpPr txBox="1">
            <a:spLocks/>
          </p:cNvSpPr>
          <p:nvPr userDrawn="1"/>
        </p:nvSpPr>
        <p:spPr bwMode="auto">
          <a:xfrm>
            <a:off x="7768051" y="367943"/>
            <a:ext cx="36576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US"/>
            </a:defPPr>
            <a:lvl1pPr marL="0" algn="l" defTabSz="914400" rtl="0" eaLnBrk="1" latinLnBrk="0"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mn-lt"/>
                <a:ea typeface="+mn-ea"/>
                <a:cs typeface="Arial Unicode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doc.:</a:t>
            </a:r>
            <a:r>
              <a:rPr lang="en-US" baseline="0" dirty="0" smtClean="0"/>
              <a:t> IEEE 802.</a:t>
            </a:r>
            <a:r>
              <a:rPr lang="en-US" sz="1800" b="1" kern="1200" dirty="0" smtClean="0">
                <a:solidFill>
                  <a:srgbClr val="000000"/>
                </a:solidFill>
                <a:effectLst/>
                <a:latin typeface="+mn-lt"/>
                <a:ea typeface="+mn-ea"/>
                <a:cs typeface="Arial Unicode MS" charset="0"/>
              </a:rPr>
              <a:t>11-18/1086-r0</a:t>
            </a:r>
            <a:endParaRPr lang="en-US" dirty="0"/>
          </a:p>
        </p:txBody>
      </p:sp>
    </p:spTree>
    <p:extLst>
      <p:ext uri="{BB962C8B-B14F-4D97-AF65-F5344CB8AC3E}">
        <p14:creationId xmlns:p14="http://schemas.microsoft.com/office/powerpoint/2010/main" val="2864238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Arial" charset="0"/>
        <a:buChar char="•"/>
        <a:defRPr sz="2400" b="1">
          <a:solidFill>
            <a:srgbClr val="000000"/>
          </a:solidFill>
          <a:latin typeface="+mn-lt"/>
          <a:ea typeface="+mn-ea"/>
          <a:cs typeface="+mn-cs"/>
        </a:defRPr>
      </a:lvl1pPr>
      <a:lvl2pPr marL="800100" indent="-342900" algn="l" defTabSz="449263" rtl="0" eaLnBrk="1" fontAlgn="base" hangingPunct="1">
        <a:spcBef>
          <a:spcPts val="500"/>
        </a:spcBef>
        <a:spcAft>
          <a:spcPct val="0"/>
        </a:spcAft>
        <a:buClr>
          <a:srgbClr val="000000"/>
        </a:buClr>
        <a:buSzPct val="100000"/>
        <a:buFont typeface="Courier New" charset="0"/>
        <a:buChar char="o"/>
        <a:defRPr sz="2000">
          <a:solidFill>
            <a:srgbClr val="000000"/>
          </a:solidFill>
          <a:latin typeface="+mn-lt"/>
          <a:ea typeface="+mn-ea"/>
        </a:defRPr>
      </a:lvl2pPr>
      <a:lvl3pPr marL="1200150" indent="-285750" algn="l" defTabSz="449263" rtl="0" eaLnBrk="1" fontAlgn="base" hangingPunct="1">
        <a:spcBef>
          <a:spcPts val="450"/>
        </a:spcBef>
        <a:spcAft>
          <a:spcPct val="0"/>
        </a:spcAft>
        <a:buClr>
          <a:srgbClr val="000000"/>
        </a:buClr>
        <a:buSzPct val="100000"/>
        <a:buFont typeface="Arial" charset="0"/>
        <a:buChar char="•"/>
        <a:defRPr>
          <a:solidFill>
            <a:srgbClr val="000000"/>
          </a:solidFill>
          <a:latin typeface="+mn-lt"/>
          <a:ea typeface="+mn-ea"/>
        </a:defRPr>
      </a:lvl3pPr>
      <a:lvl4pPr marL="1657350" indent="-285750" algn="l" defTabSz="449263" rtl="0" eaLnBrk="1" fontAlgn="base" hangingPunct="1">
        <a:spcBef>
          <a:spcPts val="400"/>
        </a:spcBef>
        <a:spcAft>
          <a:spcPct val="0"/>
        </a:spcAft>
        <a:buClr>
          <a:srgbClr val="000000"/>
        </a:buClr>
        <a:buSzPct val="100000"/>
        <a:buFont typeface="Wingdings" charset="2"/>
        <a:buChar char="§"/>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6570"/>
            <a:ext cx="10363200" cy="1470025"/>
          </a:xfrm>
        </p:spPr>
        <p:txBody>
          <a:bodyPr/>
          <a:lstStyle/>
          <a:p>
            <a:r>
              <a:rPr lang="en-US" dirty="0" smtClean="0"/>
              <a:t>Network Simulations for </a:t>
            </a:r>
            <a:br>
              <a:rPr lang="en-US" dirty="0" smtClean="0"/>
            </a:br>
            <a:r>
              <a:rPr lang="en-US" dirty="0" smtClean="0"/>
              <a:t>FWA Mesh Distribution Networks</a:t>
            </a:r>
            <a:endParaRPr lang="en-US" dirty="0"/>
          </a:p>
        </p:txBody>
      </p:sp>
      <p:sp>
        <p:nvSpPr>
          <p:cNvPr id="7" name="Footer Placeholder 6"/>
          <p:cNvSpPr>
            <a:spLocks noGrp="1"/>
          </p:cNvSpPr>
          <p:nvPr>
            <p:ph type="ftr" idx="11"/>
          </p:nvPr>
        </p:nvSpPr>
        <p:spPr>
          <a:xfrm>
            <a:off x="7132320" y="6537960"/>
            <a:ext cx="4297680" cy="228600"/>
          </a:xfrm>
        </p:spPr>
        <p:txBody>
          <a:bodyPr/>
          <a:lstStyle/>
          <a:p>
            <a:r>
              <a:rPr lang="da-DK" smtClean="0"/>
              <a:t>Aditya V. Padaki et al.</a:t>
            </a:r>
            <a:endParaRPr lang="en-US" dirty="0"/>
          </a:p>
        </p:txBody>
      </p:sp>
      <p:sp>
        <p:nvSpPr>
          <p:cNvPr id="6" name="Slide Number Placeholder 5"/>
          <p:cNvSpPr>
            <a:spLocks noGrp="1"/>
          </p:cNvSpPr>
          <p:nvPr>
            <p:ph type="sldNum" idx="12"/>
          </p:nvPr>
        </p:nvSpPr>
        <p:spPr>
          <a:xfrm>
            <a:off x="5711957" y="6537960"/>
            <a:ext cx="1070768" cy="228600"/>
          </a:xfrm>
        </p:spPr>
        <p:txBody>
          <a:bodyPr/>
          <a:lstStyle/>
          <a:p>
            <a:fld id="{E7098A24-1AEE-5640-A321-184094239E49}" type="slidenum">
              <a:rPr lang="en-US" smtClean="0"/>
              <a:pPr/>
              <a:t>1</a:t>
            </a:fld>
            <a:endParaRPr lang="en-US" dirty="0"/>
          </a:p>
        </p:txBody>
      </p:sp>
      <p:sp>
        <p:nvSpPr>
          <p:cNvPr id="13" name="Date Placeholder 12"/>
          <p:cNvSpPr>
            <a:spLocks noGrp="1"/>
          </p:cNvSpPr>
          <p:nvPr>
            <p:ph type="dt" idx="10"/>
          </p:nvPr>
        </p:nvSpPr>
        <p:spPr>
          <a:xfrm>
            <a:off x="912285" y="365760"/>
            <a:ext cx="3657600" cy="228600"/>
          </a:xfrm>
        </p:spPr>
        <p:txBody>
          <a:bodyPr/>
          <a:lstStyle/>
          <a:p>
            <a:r>
              <a:rPr lang="en-US" smtClean="0"/>
              <a:t>July  2018</a:t>
            </a:r>
            <a:endParaRPr lang="en-US" dirty="0"/>
          </a:p>
        </p:txBody>
      </p:sp>
      <p:graphicFrame>
        <p:nvGraphicFramePr>
          <p:cNvPr id="9" name="Table 8">
            <a:extLst>
              <a:ext uri="{FF2B5EF4-FFF2-40B4-BE49-F238E27FC236}">
                <a16:creationId xmlns:a16="http://schemas.microsoft.com/office/drawing/2014/main" id="{A878BD82-794B-E54D-86A1-6206713982EC}"/>
              </a:ext>
            </a:extLst>
          </p:cNvPr>
          <p:cNvGraphicFramePr>
            <a:graphicFrameLocks noGrp="1"/>
          </p:cNvGraphicFramePr>
          <p:nvPr>
            <p:extLst>
              <p:ext uri="{D42A27DB-BD31-4B8C-83A1-F6EECF244321}">
                <p14:modId xmlns:p14="http://schemas.microsoft.com/office/powerpoint/2010/main" val="2185401489"/>
              </p:ext>
            </p:extLst>
          </p:nvPr>
        </p:nvGraphicFramePr>
        <p:xfrm>
          <a:off x="1540953" y="3585630"/>
          <a:ext cx="9110091" cy="1524000"/>
        </p:xfrm>
        <a:graphic>
          <a:graphicData uri="http://schemas.openxmlformats.org/drawingml/2006/table">
            <a:tbl>
              <a:tblPr firstRow="1">
                <a:tableStyleId>{5940675A-B579-460E-94D1-54222C63F5DA}</a:tableStyleId>
              </a:tblPr>
              <a:tblGrid>
                <a:gridCol w="2048535">
                  <a:extLst>
                    <a:ext uri="{9D8B030D-6E8A-4147-A177-3AD203B41FA5}">
                      <a16:colId xmlns:a16="http://schemas.microsoft.com/office/drawing/2014/main" val="20000"/>
                    </a:ext>
                  </a:extLst>
                </a:gridCol>
                <a:gridCol w="1594821">
                  <a:extLst>
                    <a:ext uri="{9D8B030D-6E8A-4147-A177-3AD203B41FA5}">
                      <a16:colId xmlns:a16="http://schemas.microsoft.com/office/drawing/2014/main" val="20001"/>
                    </a:ext>
                  </a:extLst>
                </a:gridCol>
                <a:gridCol w="2251587">
                  <a:extLst>
                    <a:ext uri="{9D8B030D-6E8A-4147-A177-3AD203B41FA5}">
                      <a16:colId xmlns:a16="http://schemas.microsoft.com/office/drawing/2014/main" val="20002"/>
                    </a:ext>
                  </a:extLst>
                </a:gridCol>
                <a:gridCol w="738426">
                  <a:extLst>
                    <a:ext uri="{9D8B030D-6E8A-4147-A177-3AD203B41FA5}">
                      <a16:colId xmlns:a16="http://schemas.microsoft.com/office/drawing/2014/main" val="20003"/>
                    </a:ext>
                  </a:extLst>
                </a:gridCol>
                <a:gridCol w="2476722">
                  <a:extLst>
                    <a:ext uri="{9D8B030D-6E8A-4147-A177-3AD203B41FA5}">
                      <a16:colId xmlns:a16="http://schemas.microsoft.com/office/drawing/2014/main" val="20004"/>
                    </a:ext>
                  </a:extLst>
                </a:gridCol>
              </a:tblGrid>
              <a:tr h="304800">
                <a:tc>
                  <a:txBody>
                    <a:bodyPr/>
                    <a:lstStyle/>
                    <a:p>
                      <a:r>
                        <a:rPr lang="en-US" sz="1400" b="1" dirty="0">
                          <a:solidFill>
                            <a:schemeClr val="tx1"/>
                          </a:solidFill>
                        </a:rPr>
                        <a:t>Name</a:t>
                      </a:r>
                    </a:p>
                  </a:txBody>
                  <a:tcPr/>
                </a:tc>
                <a:tc>
                  <a:txBody>
                    <a:bodyPr/>
                    <a:lstStyle/>
                    <a:p>
                      <a:r>
                        <a:rPr lang="en-US" sz="1400" b="1" dirty="0">
                          <a:solidFill>
                            <a:schemeClr val="tx1"/>
                          </a:solidFill>
                        </a:rPr>
                        <a:t>Affiliation</a:t>
                      </a:r>
                    </a:p>
                  </a:txBody>
                  <a:tcPr/>
                </a:tc>
                <a:tc>
                  <a:txBody>
                    <a:bodyPr/>
                    <a:lstStyle/>
                    <a:p>
                      <a:r>
                        <a:rPr lang="en-US" sz="1400" b="1" dirty="0">
                          <a:solidFill>
                            <a:schemeClr val="tx1"/>
                          </a:solidFill>
                        </a:rPr>
                        <a:t>Address</a:t>
                      </a:r>
                    </a:p>
                  </a:txBody>
                  <a:tcPr/>
                </a:tc>
                <a:tc>
                  <a:txBody>
                    <a:bodyPr/>
                    <a:lstStyle/>
                    <a:p>
                      <a:r>
                        <a:rPr lang="en-US" sz="1400" b="1" dirty="0">
                          <a:solidFill>
                            <a:schemeClr val="tx1"/>
                          </a:solidFill>
                        </a:rPr>
                        <a:t>Phone</a:t>
                      </a:r>
                    </a:p>
                  </a:txBody>
                  <a:tcPr/>
                </a:tc>
                <a:tc>
                  <a:txBody>
                    <a:bodyPr/>
                    <a:lstStyle/>
                    <a:p>
                      <a:r>
                        <a:rPr lang="en-US" sz="1400" b="1" dirty="0">
                          <a:solidFill>
                            <a:schemeClr val="tx1"/>
                          </a:solidFill>
                        </a:rPr>
                        <a:t>Email</a:t>
                      </a:r>
                    </a:p>
                  </a:txBody>
                  <a:tcPr/>
                </a:tc>
                <a:extLst>
                  <a:ext uri="{0D108BD9-81ED-4DB2-BD59-A6C34878D82A}">
                    <a16:rowId xmlns:a16="http://schemas.microsoft.com/office/drawing/2014/main" val="10000"/>
                  </a:ext>
                </a:extLst>
              </a:tr>
              <a:tr h="304800">
                <a:tc>
                  <a:txBody>
                    <a:bodyPr/>
                    <a:lstStyle/>
                    <a:p>
                      <a:r>
                        <a:rPr lang="en-US" sz="1400" dirty="0" smtClean="0">
                          <a:solidFill>
                            <a:schemeClr val="tx1"/>
                          </a:solidFill>
                        </a:rPr>
                        <a:t>Aditya V. Padaki</a:t>
                      </a:r>
                      <a:endParaRPr lang="en-US" sz="1400" dirty="0">
                        <a:solidFill>
                          <a:schemeClr val="tx1"/>
                        </a:solidFill>
                      </a:endParaRPr>
                    </a:p>
                  </a:txBody>
                  <a:tcPr/>
                </a:tc>
                <a:tc rowSpan="4">
                  <a:txBody>
                    <a:bodyPr/>
                    <a:lstStyle/>
                    <a:p>
                      <a:r>
                        <a:rPr lang="en-US" sz="1400" dirty="0" smtClean="0">
                          <a:solidFill>
                            <a:schemeClr val="tx1"/>
                          </a:solidFill>
                        </a:rPr>
                        <a:t>Samsung Research America</a:t>
                      </a:r>
                      <a:endParaRPr lang="en-US" sz="1400" dirty="0">
                        <a:solidFill>
                          <a:schemeClr val="tx1"/>
                        </a:solidFill>
                      </a:endParaRPr>
                    </a:p>
                  </a:txBody>
                  <a:tcPr/>
                </a:tc>
                <a:tc rowSpan="4">
                  <a:txBody>
                    <a:bodyPr/>
                    <a:lstStyle/>
                    <a:p>
                      <a:r>
                        <a:rPr lang="en-US" sz="1400" dirty="0" smtClean="0">
                          <a:solidFill>
                            <a:schemeClr val="tx1"/>
                          </a:solidFill>
                        </a:rPr>
                        <a:t>1301 E. Lookout </a:t>
                      </a:r>
                      <a:r>
                        <a:rPr lang="en-US" sz="1400" dirty="0" err="1" smtClean="0">
                          <a:solidFill>
                            <a:schemeClr val="tx1"/>
                          </a:solidFill>
                        </a:rPr>
                        <a:t>Dr</a:t>
                      </a:r>
                      <a:r>
                        <a:rPr lang="en-US" sz="1400" dirty="0" smtClean="0">
                          <a:solidFill>
                            <a:schemeClr val="tx1"/>
                          </a:solidFill>
                        </a:rPr>
                        <a:t>, Richardson, TX</a:t>
                      </a:r>
                      <a:endParaRPr lang="en-US" sz="1400" dirty="0">
                        <a:solidFill>
                          <a:schemeClr val="tx1"/>
                        </a:solidFill>
                      </a:endParaRPr>
                    </a:p>
                  </a:txBody>
                  <a:tcPr/>
                </a:tc>
                <a:tc rowSpan="4">
                  <a:txBody>
                    <a:bodyPr/>
                    <a:lstStyle/>
                    <a:p>
                      <a:endParaRPr lang="en-US" sz="1400" dirty="0">
                        <a:solidFill>
                          <a:schemeClr val="tx1"/>
                        </a:solidFill>
                      </a:endParaRPr>
                    </a:p>
                  </a:txBody>
                  <a:tcPr/>
                </a:tc>
                <a:tc>
                  <a:txBody>
                    <a:bodyPr/>
                    <a:lstStyle/>
                    <a:p>
                      <a:r>
                        <a:rPr lang="en-US" sz="1400" smtClean="0">
                          <a:solidFill>
                            <a:schemeClr val="tx1"/>
                          </a:solidFill>
                        </a:rPr>
                        <a:t>a.padaki@samsung.com</a:t>
                      </a:r>
                      <a:endParaRPr lang="en-US" sz="1400" dirty="0">
                        <a:solidFill>
                          <a:schemeClr val="tx1"/>
                        </a:solidFill>
                      </a:endParaRPr>
                    </a:p>
                  </a:txBody>
                  <a:tcPr/>
                </a:tc>
                <a:extLst>
                  <a:ext uri="{0D108BD9-81ED-4DB2-BD59-A6C34878D82A}">
                    <a16:rowId xmlns:a16="http://schemas.microsoft.com/office/drawing/2014/main" val="10001"/>
                  </a:ext>
                </a:extLst>
              </a:tr>
              <a:tr h="304800">
                <a:tc>
                  <a:txBody>
                    <a:bodyPr/>
                    <a:lstStyle/>
                    <a:p>
                      <a:r>
                        <a:rPr lang="en-US" sz="1400" dirty="0" smtClean="0">
                          <a:solidFill>
                            <a:schemeClr val="tx1"/>
                          </a:solidFill>
                        </a:rPr>
                        <a:t>Jianhua Mo</a:t>
                      </a:r>
                      <a:endParaRPr lang="en-US" sz="1400" dirty="0">
                        <a:solidFill>
                          <a:schemeClr val="tx1"/>
                        </a:solidFill>
                      </a:endParaRPr>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smtClean="0">
                          <a:solidFill>
                            <a:schemeClr val="tx1"/>
                          </a:solidFill>
                        </a:rPr>
                        <a:t>jianhua.m@samsung.com</a:t>
                      </a:r>
                      <a:endParaRPr lang="en-US" sz="1400" dirty="0">
                        <a:solidFill>
                          <a:schemeClr val="tx1"/>
                        </a:solidFill>
                      </a:endParaRPr>
                    </a:p>
                  </a:txBody>
                  <a:tcPr/>
                </a:tc>
                <a:extLst>
                  <a:ext uri="{0D108BD9-81ED-4DB2-BD59-A6C34878D82A}">
                    <a16:rowId xmlns:a16="http://schemas.microsoft.com/office/drawing/2014/main" val="1597447841"/>
                  </a:ext>
                </a:extLst>
              </a:tr>
              <a:tr h="304800">
                <a:tc>
                  <a:txBody>
                    <a:bodyPr/>
                    <a:lstStyle/>
                    <a:p>
                      <a:r>
                        <a:rPr lang="en-US" sz="1400" dirty="0" smtClean="0">
                          <a:solidFill>
                            <a:schemeClr val="tx1"/>
                          </a:solidFill>
                        </a:rPr>
                        <a:t>Boon Loong Ng</a:t>
                      </a:r>
                      <a:endParaRPr lang="en-US" sz="1400" dirty="0">
                        <a:solidFill>
                          <a:schemeClr val="tx1"/>
                        </a:solidFill>
                      </a:endParaRPr>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400" dirty="0" smtClean="0">
                          <a:solidFill>
                            <a:schemeClr val="tx1"/>
                          </a:solidFill>
                        </a:rPr>
                        <a:t>b.ng@samsung.com</a:t>
                      </a:r>
                      <a:endParaRPr lang="en-US" sz="1400" dirty="0">
                        <a:solidFill>
                          <a:schemeClr val="tx1"/>
                        </a:solidFill>
                      </a:endParaRPr>
                    </a:p>
                  </a:txBody>
                  <a:tcPr/>
                </a:tc>
                <a:extLst>
                  <a:ext uri="{0D108BD9-81ED-4DB2-BD59-A6C34878D82A}">
                    <a16:rowId xmlns:a16="http://schemas.microsoft.com/office/drawing/2014/main" val="10002"/>
                  </a:ext>
                </a:extLst>
              </a:tr>
              <a:tr h="304800">
                <a:tc>
                  <a:txBody>
                    <a:bodyPr/>
                    <a:lstStyle/>
                    <a:p>
                      <a:r>
                        <a:rPr lang="en-US" sz="1400" dirty="0" smtClean="0">
                          <a:solidFill>
                            <a:schemeClr val="tx1"/>
                          </a:solidFill>
                        </a:rPr>
                        <a:t>Charlie Zhang</a:t>
                      </a:r>
                      <a:endParaRPr lang="en-US" sz="14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c>
                  <a:txBody>
                    <a:bodyPr/>
                    <a:lstStyle/>
                    <a:p>
                      <a:r>
                        <a:rPr lang="en-US" sz="1400" dirty="0" smtClean="0">
                          <a:solidFill>
                            <a:schemeClr val="tx1"/>
                          </a:solidFill>
                        </a:rPr>
                        <a:t>jianzhong.z@samsung.com</a:t>
                      </a:r>
                      <a:endParaRPr lang="en-US" sz="1400" dirty="0">
                        <a:solidFill>
                          <a:schemeClr val="tx1"/>
                        </a:solidFill>
                      </a:endParaRPr>
                    </a:p>
                  </a:txBody>
                  <a:tcPr/>
                </a:tc>
                <a:extLst>
                  <a:ext uri="{0D108BD9-81ED-4DB2-BD59-A6C34878D82A}">
                    <a16:rowId xmlns:a16="http://schemas.microsoft.com/office/drawing/2014/main" val="2229662390"/>
                  </a:ext>
                </a:extLst>
              </a:tr>
            </a:tbl>
          </a:graphicData>
        </a:graphic>
      </p:graphicFrame>
      <p:sp>
        <p:nvSpPr>
          <p:cNvPr id="8" name="Rectangle 6">
            <a:extLst>
              <a:ext uri="{FF2B5EF4-FFF2-40B4-BE49-F238E27FC236}">
                <a16:creationId xmlns:a16="http://schemas.microsoft.com/office/drawing/2014/main" id="{72C43BB7-5FF4-46A1-8496-FFA2A22F5AF3}"/>
              </a:ext>
            </a:extLst>
          </p:cNvPr>
          <p:cNvSpPr txBox="1">
            <a:spLocks noChangeArrowheads="1"/>
          </p:cNvSpPr>
          <p:nvPr/>
        </p:nvSpPr>
        <p:spPr bwMode="auto">
          <a:xfrm>
            <a:off x="2209799" y="2354238"/>
            <a:ext cx="7772400" cy="87345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0" indent="0" algn="ctr" defTabSz="336947" rtl="0" eaLnBrk="1" fontAlgn="base" hangingPunct="1">
              <a:spcBef>
                <a:spcPts val="450"/>
              </a:spcBef>
              <a:spcAft>
                <a:spcPct val="0"/>
              </a:spcAft>
              <a:buClr>
                <a:srgbClr val="000000"/>
              </a:buClr>
              <a:buSzPct val="100000"/>
              <a:buFont typeface="Arial" charset="0"/>
              <a:buNone/>
              <a:defRPr sz="1800" b="1">
                <a:solidFill>
                  <a:srgbClr val="000000"/>
                </a:solidFill>
                <a:latin typeface="+mn-lt"/>
                <a:ea typeface="+mn-ea"/>
                <a:cs typeface="+mn-cs"/>
              </a:defRPr>
            </a:lvl1pPr>
            <a:lvl2pPr marL="342900" indent="0" algn="ctr" defTabSz="336947" rtl="0" eaLnBrk="1" fontAlgn="base" hangingPunct="1">
              <a:spcBef>
                <a:spcPts val="375"/>
              </a:spcBef>
              <a:spcAft>
                <a:spcPct val="0"/>
              </a:spcAft>
              <a:buClr>
                <a:srgbClr val="000000"/>
              </a:buClr>
              <a:buSzPct val="100000"/>
              <a:buFont typeface="Courier New" charset="0"/>
              <a:buNone/>
              <a:defRPr sz="1600">
                <a:solidFill>
                  <a:srgbClr val="000000"/>
                </a:solidFill>
                <a:latin typeface="+mn-lt"/>
                <a:ea typeface="+mn-ea"/>
              </a:defRPr>
            </a:lvl2pPr>
            <a:lvl3pPr marL="685800" indent="0" algn="ctr" defTabSz="336947" rtl="0" eaLnBrk="1" fontAlgn="base" hangingPunct="1">
              <a:spcBef>
                <a:spcPts val="338"/>
              </a:spcBef>
              <a:spcAft>
                <a:spcPct val="0"/>
              </a:spcAft>
              <a:buClr>
                <a:srgbClr val="000000"/>
              </a:buClr>
              <a:buSzPct val="100000"/>
              <a:buFont typeface="Arial" charset="0"/>
              <a:buNone/>
              <a:defRPr sz="1400">
                <a:solidFill>
                  <a:srgbClr val="000000"/>
                </a:solidFill>
                <a:latin typeface="+mn-lt"/>
                <a:ea typeface="+mn-ea"/>
              </a:defRPr>
            </a:lvl3pPr>
            <a:lvl4pPr marL="1028700" indent="0" algn="ctr" defTabSz="336947" rtl="0" eaLnBrk="1" fontAlgn="base" hangingPunct="1">
              <a:spcBef>
                <a:spcPts val="300"/>
              </a:spcBef>
              <a:spcAft>
                <a:spcPct val="0"/>
              </a:spcAft>
              <a:buClr>
                <a:srgbClr val="000000"/>
              </a:buClr>
              <a:buSzPct val="100000"/>
              <a:buFont typeface="Wingdings" charset="2"/>
              <a:buNone/>
              <a:defRPr sz="1200">
                <a:solidFill>
                  <a:srgbClr val="000000"/>
                </a:solidFill>
                <a:latin typeface="+mn-lt"/>
                <a:ea typeface="+mn-ea"/>
              </a:defRPr>
            </a:lvl4pPr>
            <a:lvl5pPr marL="13716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5pPr>
            <a:lvl6pPr marL="17145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6pPr>
            <a:lvl7pPr marL="20574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7pPr>
            <a:lvl8pPr marL="24003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8pPr>
            <a:lvl9pPr marL="27432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9pPr>
          </a:lstStyle>
          <a:p>
            <a:pPr>
              <a:buFontTx/>
              <a:buNone/>
            </a:pPr>
            <a:r>
              <a:rPr lang="en-US" altLang="en-US" sz="2000" kern="0" dirty="0"/>
              <a:t>Date:</a:t>
            </a:r>
            <a:r>
              <a:rPr lang="en-US" altLang="en-US" sz="2000" b="0" kern="0" dirty="0"/>
              <a:t> </a:t>
            </a:r>
            <a:r>
              <a:rPr lang="en-US" altLang="en-US" sz="2000" b="0" kern="0" dirty="0" smtClean="0"/>
              <a:t>July 2018</a:t>
            </a:r>
          </a:p>
          <a:p>
            <a:r>
              <a:rPr lang="en-US" altLang="en-US" kern="0" dirty="0" smtClean="0"/>
              <a:t>DCN:</a:t>
            </a:r>
            <a:r>
              <a:rPr lang="en-US" altLang="en-US" b="0" kern="0" dirty="0" smtClean="0"/>
              <a:t> </a:t>
            </a:r>
            <a:r>
              <a:rPr lang="en-US" b="0" dirty="0" smtClean="0"/>
              <a:t>11-18-1086-00-00ay</a:t>
            </a:r>
            <a:endParaRPr lang="en-US" altLang="en-US" b="0" kern="0" dirty="0"/>
          </a:p>
        </p:txBody>
      </p:sp>
    </p:spTree>
    <p:extLst>
      <p:ext uri="{BB962C8B-B14F-4D97-AF65-F5344CB8AC3E}">
        <p14:creationId xmlns:p14="http://schemas.microsoft.com/office/powerpoint/2010/main" val="2988082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UPT and Network Throughput with Arrival Rate</a:t>
            </a:r>
            <a:endParaRPr lang="en-US" dirty="0"/>
          </a:p>
        </p:txBody>
      </p:sp>
      <p:sp>
        <p:nvSpPr>
          <p:cNvPr id="4" name="Date Placeholder 3"/>
          <p:cNvSpPr>
            <a:spLocks noGrp="1"/>
          </p:cNvSpPr>
          <p:nvPr>
            <p:ph type="dt" idx="10"/>
          </p:nvPr>
        </p:nvSpPr>
        <p:spPr/>
        <p:txBody>
          <a:bodyPr/>
          <a:lstStyle/>
          <a:p>
            <a:r>
              <a:rPr lang="en-US" smtClean="0"/>
              <a:t>July  2018</a:t>
            </a:r>
            <a:endParaRPr lang="en-US"/>
          </a:p>
        </p:txBody>
      </p:sp>
      <p:sp>
        <p:nvSpPr>
          <p:cNvPr id="5" name="Footer Placeholder 4"/>
          <p:cNvSpPr>
            <a:spLocks noGrp="1"/>
          </p:cNvSpPr>
          <p:nvPr>
            <p:ph type="ftr" idx="11"/>
          </p:nvPr>
        </p:nvSpPr>
        <p:spPr/>
        <p:txBody>
          <a:bodyPr/>
          <a:lstStyle/>
          <a:p>
            <a:r>
              <a:rPr lang="da-DK" smtClean="0"/>
              <a:t>Aditya V. Padaki et al.</a:t>
            </a:r>
            <a:endParaRPr lang="en-US"/>
          </a:p>
        </p:txBody>
      </p:sp>
      <p:sp>
        <p:nvSpPr>
          <p:cNvPr id="6" name="Slide Number Placeholder 5"/>
          <p:cNvSpPr>
            <a:spLocks noGrp="1"/>
          </p:cNvSpPr>
          <p:nvPr>
            <p:ph type="sldNum" idx="12"/>
          </p:nvPr>
        </p:nvSpPr>
        <p:spPr/>
        <p:txBody>
          <a:bodyPr/>
          <a:lstStyle/>
          <a:p>
            <a:fld id="{397B0CF7-8FC0-1746-A061-925D73E1C817}" type="slidenum">
              <a:rPr lang="en-US" smtClean="0"/>
              <a:t>10</a:t>
            </a:fld>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212" t="3152" r="8029"/>
          <a:stretch/>
        </p:blipFill>
        <p:spPr>
          <a:xfrm>
            <a:off x="444133" y="1313455"/>
            <a:ext cx="5485505" cy="4564832"/>
          </a:xfrm>
          <a:prstGeom prst="rect">
            <a:avLst/>
          </a:prstGeom>
        </p:spPr>
      </p:pic>
      <p:sp>
        <p:nvSpPr>
          <p:cNvPr id="9" name="Content Placeholder 8"/>
          <p:cNvSpPr>
            <a:spLocks noGrp="1"/>
          </p:cNvSpPr>
          <p:nvPr>
            <p:ph idx="1"/>
          </p:nvPr>
        </p:nvSpPr>
        <p:spPr>
          <a:xfrm>
            <a:off x="914400" y="5844156"/>
            <a:ext cx="10515600" cy="693804"/>
          </a:xfrm>
        </p:spPr>
        <p:txBody>
          <a:bodyPr/>
          <a:lstStyle/>
          <a:p>
            <a:r>
              <a:rPr lang="en-US" sz="1800" b="0" dirty="0" smtClean="0"/>
              <a:t>UPT (a measure of latency) decreases steeply with arrival rate even if network not saturated</a:t>
            </a:r>
          </a:p>
          <a:p>
            <a:r>
              <a:rPr lang="en-US" sz="1800" b="0" dirty="0" smtClean="0"/>
              <a:t>Tier 1 links are the bottleneck (saturate at 15 </a:t>
            </a:r>
            <a:r>
              <a:rPr lang="en-US" sz="1800" b="0" dirty="0" err="1" smtClean="0"/>
              <a:t>Msgs</a:t>
            </a:r>
            <a:r>
              <a:rPr lang="en-US" sz="1800" b="0" dirty="0" smtClean="0"/>
              <a:t>/sec) – this increases latency (</a:t>
            </a:r>
            <a:r>
              <a:rPr lang="en-US" sz="1800" b="0" dirty="0" err="1" smtClean="0"/>
              <a:t>msgs</a:t>
            </a:r>
            <a:r>
              <a:rPr lang="en-US" sz="1800" b="0" dirty="0" smtClean="0"/>
              <a:t> wait longer in buffer)</a:t>
            </a:r>
            <a:endParaRPr lang="en-US" sz="1800" b="0"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166" t="2572" r="8122"/>
          <a:stretch/>
        </p:blipFill>
        <p:spPr>
          <a:xfrm>
            <a:off x="6119950" y="1347586"/>
            <a:ext cx="5520714" cy="4496569"/>
          </a:xfrm>
          <a:prstGeom prst="rect">
            <a:avLst/>
          </a:prstGeom>
        </p:spPr>
      </p:pic>
    </p:spTree>
    <p:extLst>
      <p:ext uri="{BB962C8B-B14F-4D97-AF65-F5344CB8AC3E}">
        <p14:creationId xmlns:p14="http://schemas.microsoft.com/office/powerpoint/2010/main" val="1006845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1689" t="5337" r="2126" b="1676"/>
          <a:stretch/>
        </p:blipFill>
        <p:spPr>
          <a:xfrm>
            <a:off x="914402" y="1469570"/>
            <a:ext cx="10515599" cy="4866947"/>
          </a:xfrm>
        </p:spPr>
      </p:pic>
      <p:sp>
        <p:nvSpPr>
          <p:cNvPr id="3" name="Title 2"/>
          <p:cNvSpPr>
            <a:spLocks noGrp="1"/>
          </p:cNvSpPr>
          <p:nvPr>
            <p:ph type="title"/>
          </p:nvPr>
        </p:nvSpPr>
        <p:spPr/>
        <p:txBody>
          <a:bodyPr/>
          <a:lstStyle/>
          <a:p>
            <a:r>
              <a:rPr lang="en-US" dirty="0" smtClean="0"/>
              <a:t>CDF of Instantaneous DN-DN link SINR/SNR </a:t>
            </a:r>
            <a:br>
              <a:rPr lang="en-US" dirty="0" smtClean="0"/>
            </a:br>
            <a:r>
              <a:rPr lang="en-US" dirty="0" smtClean="0"/>
              <a:t>with varying Grid Size</a:t>
            </a:r>
            <a:endParaRPr lang="en-US" dirty="0"/>
          </a:p>
        </p:txBody>
      </p:sp>
      <p:sp>
        <p:nvSpPr>
          <p:cNvPr id="4" name="Date Placeholder 3"/>
          <p:cNvSpPr>
            <a:spLocks noGrp="1"/>
          </p:cNvSpPr>
          <p:nvPr>
            <p:ph type="dt" idx="10"/>
          </p:nvPr>
        </p:nvSpPr>
        <p:spPr/>
        <p:txBody>
          <a:bodyPr/>
          <a:lstStyle/>
          <a:p>
            <a:r>
              <a:rPr lang="en-US" smtClean="0"/>
              <a:t>July  2018</a:t>
            </a:r>
            <a:endParaRPr lang="en-US"/>
          </a:p>
        </p:txBody>
      </p:sp>
      <p:sp>
        <p:nvSpPr>
          <p:cNvPr id="5" name="Footer Placeholder 4"/>
          <p:cNvSpPr>
            <a:spLocks noGrp="1"/>
          </p:cNvSpPr>
          <p:nvPr>
            <p:ph type="ftr" idx="11"/>
          </p:nvPr>
        </p:nvSpPr>
        <p:spPr/>
        <p:txBody>
          <a:bodyPr/>
          <a:lstStyle/>
          <a:p>
            <a:r>
              <a:rPr lang="da-DK" smtClean="0"/>
              <a:t>Aditya V. Padaki et al.</a:t>
            </a:r>
            <a:endParaRPr lang="en-US"/>
          </a:p>
        </p:txBody>
      </p:sp>
      <p:sp>
        <p:nvSpPr>
          <p:cNvPr id="6" name="Slide Number Placeholder 5"/>
          <p:cNvSpPr>
            <a:spLocks noGrp="1"/>
          </p:cNvSpPr>
          <p:nvPr>
            <p:ph type="sldNum" idx="12"/>
          </p:nvPr>
        </p:nvSpPr>
        <p:spPr/>
        <p:txBody>
          <a:bodyPr/>
          <a:lstStyle/>
          <a:p>
            <a:fld id="{397B0CF7-8FC0-1746-A061-925D73E1C817}" type="slidenum">
              <a:rPr lang="en-US" smtClean="0"/>
              <a:t>11</a:t>
            </a:fld>
            <a:endParaRPr lang="en-US"/>
          </a:p>
        </p:txBody>
      </p:sp>
    </p:spTree>
    <p:extLst>
      <p:ext uri="{BB962C8B-B14F-4D97-AF65-F5344CB8AC3E}">
        <p14:creationId xmlns:p14="http://schemas.microsoft.com/office/powerpoint/2010/main" val="68577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For our network configuration, 5 Fiber DNs </a:t>
            </a:r>
            <a:r>
              <a:rPr lang="en-US" dirty="0" smtClean="0"/>
              <a:t>are </a:t>
            </a:r>
            <a:r>
              <a:rPr lang="en-US" dirty="0"/>
              <a:t>sufficient to achieve maximum network throughput</a:t>
            </a:r>
          </a:p>
          <a:p>
            <a:r>
              <a:rPr lang="en-US" dirty="0" smtClean="0"/>
              <a:t>Links originating from Fiber DNs are bottlenecks</a:t>
            </a:r>
          </a:p>
          <a:p>
            <a:pPr lvl="1"/>
            <a:r>
              <a:rPr lang="en-US" dirty="0" smtClean="0"/>
              <a:t>This bottleneck reduces UPT for CNs connected to Relay DNs</a:t>
            </a:r>
          </a:p>
          <a:p>
            <a:pPr lvl="1"/>
            <a:r>
              <a:rPr lang="en-US" dirty="0" smtClean="0"/>
              <a:t>This is irrespective of Relay DN link resource utilization</a:t>
            </a:r>
          </a:p>
          <a:p>
            <a:r>
              <a:rPr lang="en-US" dirty="0"/>
              <a:t>UPT (a measure of latency) decreases steeply with arrival rate even if network not saturated</a:t>
            </a:r>
          </a:p>
          <a:p>
            <a:r>
              <a:rPr lang="en-US" dirty="0" smtClean="0"/>
              <a:t>Simulations indicate mesh networks could be interference limited </a:t>
            </a:r>
          </a:p>
          <a:p>
            <a:pPr lvl="1"/>
            <a:r>
              <a:rPr lang="en-US" dirty="0" smtClean="0"/>
              <a:t>Possibly depends on the network layout of simulation, </a:t>
            </a:r>
            <a:r>
              <a:rPr lang="en-US" dirty="0" err="1" smtClean="0"/>
              <a:t>Tx</a:t>
            </a:r>
            <a:r>
              <a:rPr lang="en-US" dirty="0" smtClean="0"/>
              <a:t> Power</a:t>
            </a:r>
          </a:p>
          <a:p>
            <a:pPr lvl="1"/>
            <a:r>
              <a:rPr lang="en-US" dirty="0" smtClean="0"/>
              <a:t>This can potentially be overcome by scheduling, power control, etc. </a:t>
            </a:r>
          </a:p>
          <a:p>
            <a:r>
              <a:rPr lang="en-US" dirty="0" smtClean="0"/>
              <a:t>Opening up avenues for potentially more simulation studies and calibration</a:t>
            </a:r>
          </a:p>
          <a:p>
            <a:pPr lvl="1"/>
            <a:r>
              <a:rPr lang="en-US" dirty="0" smtClean="0"/>
              <a:t>Provide insights to network design and deployment strategies</a:t>
            </a:r>
          </a:p>
          <a:p>
            <a:endParaRPr lang="en-US"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Date Placeholder 3"/>
          <p:cNvSpPr>
            <a:spLocks noGrp="1"/>
          </p:cNvSpPr>
          <p:nvPr>
            <p:ph type="dt" idx="10"/>
          </p:nvPr>
        </p:nvSpPr>
        <p:spPr/>
        <p:txBody>
          <a:bodyPr/>
          <a:lstStyle/>
          <a:p>
            <a:r>
              <a:rPr lang="en-US" smtClean="0"/>
              <a:t>July  2018</a:t>
            </a:r>
            <a:endParaRPr lang="en-US"/>
          </a:p>
        </p:txBody>
      </p:sp>
      <p:sp>
        <p:nvSpPr>
          <p:cNvPr id="5" name="Footer Placeholder 4"/>
          <p:cNvSpPr>
            <a:spLocks noGrp="1"/>
          </p:cNvSpPr>
          <p:nvPr>
            <p:ph type="ftr" idx="11"/>
          </p:nvPr>
        </p:nvSpPr>
        <p:spPr/>
        <p:txBody>
          <a:bodyPr/>
          <a:lstStyle/>
          <a:p>
            <a:r>
              <a:rPr lang="da-DK" smtClean="0"/>
              <a:t>Aditya V. Padaki et al.</a:t>
            </a:r>
            <a:endParaRPr lang="en-US"/>
          </a:p>
        </p:txBody>
      </p:sp>
      <p:sp>
        <p:nvSpPr>
          <p:cNvPr id="6" name="Slide Number Placeholder 5"/>
          <p:cNvSpPr>
            <a:spLocks noGrp="1"/>
          </p:cNvSpPr>
          <p:nvPr>
            <p:ph type="sldNum" idx="12"/>
          </p:nvPr>
        </p:nvSpPr>
        <p:spPr/>
        <p:txBody>
          <a:bodyPr/>
          <a:lstStyle/>
          <a:p>
            <a:fld id="{397B0CF7-8FC0-1746-A061-925D73E1C817}" type="slidenum">
              <a:rPr lang="en-US" smtClean="0"/>
              <a:t>12</a:t>
            </a:fld>
            <a:endParaRPr lang="en-US"/>
          </a:p>
        </p:txBody>
      </p:sp>
    </p:spTree>
    <p:extLst>
      <p:ext uri="{BB962C8B-B14F-4D97-AF65-F5344CB8AC3E}">
        <p14:creationId xmlns:p14="http://schemas.microsoft.com/office/powerpoint/2010/main" val="3383061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b="0" dirty="0"/>
              <a:t>“</a:t>
            </a:r>
            <a:r>
              <a:rPr lang="en-GB" b="0" dirty="0"/>
              <a:t>Further advancements for E-UTRA physical layer aspects,” </a:t>
            </a:r>
            <a:r>
              <a:rPr lang="en-US" b="0" dirty="0"/>
              <a:t>3GPP TR 36.814 V9.2.0 (2017-03), Available: http://www.3gpp.org/ftp/Specs/archive/36_series/36.814/36814-920.zip</a:t>
            </a:r>
          </a:p>
          <a:p>
            <a:pPr marL="457200" indent="-457200">
              <a:buFont typeface="+mj-lt"/>
              <a:buAutoNum type="arabicPeriod"/>
            </a:pPr>
            <a:endParaRPr lang="en-US" b="0" dirty="0"/>
          </a:p>
          <a:p>
            <a:pPr marL="457200" indent="-457200">
              <a:buFont typeface="+mj-lt"/>
              <a:buAutoNum type="arabicPeriod"/>
            </a:pPr>
            <a:r>
              <a:rPr lang="en-GB" b="0" dirty="0"/>
              <a:t>“Study on channel model for frequencies from 0.5 to </a:t>
            </a:r>
            <a:r>
              <a:rPr lang="en-GB" b="0"/>
              <a:t>100 </a:t>
            </a:r>
            <a:r>
              <a:rPr lang="en-GB" b="0" smtClean="0"/>
              <a:t>GHz,” </a:t>
            </a:r>
            <a:r>
              <a:rPr lang="en-GB" b="0" dirty="0"/>
              <a:t>3GPP TR 38.901 V15.0.0 (2018-06), Available: http://www.3gpp.org/ftp/Specs/archive/38_series/38.901/38901-f00.zip</a:t>
            </a:r>
            <a:endParaRPr lang="en-US" b="0" dirty="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Date Placeholder 3"/>
          <p:cNvSpPr>
            <a:spLocks noGrp="1"/>
          </p:cNvSpPr>
          <p:nvPr>
            <p:ph type="dt" idx="10"/>
          </p:nvPr>
        </p:nvSpPr>
        <p:spPr/>
        <p:txBody>
          <a:bodyPr/>
          <a:lstStyle/>
          <a:p>
            <a:r>
              <a:rPr lang="en-US" smtClean="0"/>
              <a:t>July  2018</a:t>
            </a:r>
            <a:endParaRPr lang="en-US"/>
          </a:p>
        </p:txBody>
      </p:sp>
      <p:sp>
        <p:nvSpPr>
          <p:cNvPr id="5" name="Footer Placeholder 4"/>
          <p:cNvSpPr>
            <a:spLocks noGrp="1"/>
          </p:cNvSpPr>
          <p:nvPr>
            <p:ph type="ftr" idx="11"/>
          </p:nvPr>
        </p:nvSpPr>
        <p:spPr/>
        <p:txBody>
          <a:bodyPr/>
          <a:lstStyle/>
          <a:p>
            <a:r>
              <a:rPr lang="da-DK" smtClean="0"/>
              <a:t>Aditya V. Padaki et al.</a:t>
            </a:r>
            <a:endParaRPr lang="en-US"/>
          </a:p>
        </p:txBody>
      </p:sp>
      <p:sp>
        <p:nvSpPr>
          <p:cNvPr id="6" name="Slide Number Placeholder 5"/>
          <p:cNvSpPr>
            <a:spLocks noGrp="1"/>
          </p:cNvSpPr>
          <p:nvPr>
            <p:ph type="sldNum" idx="12"/>
          </p:nvPr>
        </p:nvSpPr>
        <p:spPr/>
        <p:txBody>
          <a:bodyPr/>
          <a:lstStyle/>
          <a:p>
            <a:fld id="{397B0CF7-8FC0-1746-A061-925D73E1C817}" type="slidenum">
              <a:rPr lang="en-US" smtClean="0"/>
              <a:t>13</a:t>
            </a:fld>
            <a:endParaRPr lang="en-US"/>
          </a:p>
        </p:txBody>
      </p:sp>
    </p:spTree>
    <p:extLst>
      <p:ext uri="{BB962C8B-B14F-4D97-AF65-F5344CB8AC3E}">
        <p14:creationId xmlns:p14="http://schemas.microsoft.com/office/powerpoint/2010/main" val="2340908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Network Layout</a:t>
            </a:r>
          </a:p>
          <a:p>
            <a:endParaRPr lang="en-US" dirty="0" smtClean="0"/>
          </a:p>
          <a:p>
            <a:r>
              <a:rPr lang="en-US" dirty="0" smtClean="0"/>
              <a:t>System Level Parameters</a:t>
            </a:r>
          </a:p>
          <a:p>
            <a:endParaRPr lang="en-US" dirty="0" smtClean="0"/>
          </a:p>
          <a:p>
            <a:r>
              <a:rPr lang="en-US" dirty="0" smtClean="0"/>
              <a:t>Network Modeling</a:t>
            </a:r>
          </a:p>
          <a:p>
            <a:endParaRPr lang="en-US" dirty="0" smtClean="0"/>
          </a:p>
          <a:p>
            <a:r>
              <a:rPr lang="en-US" dirty="0" smtClean="0"/>
              <a:t>Simulation Results</a:t>
            </a:r>
          </a:p>
        </p:txBody>
      </p:sp>
      <p:sp>
        <p:nvSpPr>
          <p:cNvPr id="3" name="Title 2"/>
          <p:cNvSpPr>
            <a:spLocks noGrp="1"/>
          </p:cNvSpPr>
          <p:nvPr>
            <p:ph type="title"/>
          </p:nvPr>
        </p:nvSpPr>
        <p:spPr/>
        <p:txBody>
          <a:bodyPr/>
          <a:lstStyle/>
          <a:p>
            <a:r>
              <a:rPr lang="en-US" dirty="0" smtClean="0"/>
              <a:t>Overview</a:t>
            </a:r>
            <a:endParaRPr lang="en-US" dirty="0"/>
          </a:p>
        </p:txBody>
      </p:sp>
      <p:sp>
        <p:nvSpPr>
          <p:cNvPr id="4" name="Date Placeholder 3"/>
          <p:cNvSpPr>
            <a:spLocks noGrp="1"/>
          </p:cNvSpPr>
          <p:nvPr>
            <p:ph type="dt" idx="10"/>
          </p:nvPr>
        </p:nvSpPr>
        <p:spPr/>
        <p:txBody>
          <a:bodyPr/>
          <a:lstStyle/>
          <a:p>
            <a:r>
              <a:rPr lang="en-US" smtClean="0"/>
              <a:t>July  2018</a:t>
            </a:r>
            <a:endParaRPr lang="en-US"/>
          </a:p>
        </p:txBody>
      </p:sp>
      <p:sp>
        <p:nvSpPr>
          <p:cNvPr id="5" name="Footer Placeholder 4"/>
          <p:cNvSpPr>
            <a:spLocks noGrp="1"/>
          </p:cNvSpPr>
          <p:nvPr>
            <p:ph type="ftr" idx="11"/>
          </p:nvPr>
        </p:nvSpPr>
        <p:spPr/>
        <p:txBody>
          <a:bodyPr/>
          <a:lstStyle/>
          <a:p>
            <a:r>
              <a:rPr lang="da-DK" smtClean="0"/>
              <a:t>Aditya V. Padaki et al.</a:t>
            </a:r>
            <a:endParaRPr lang="en-US"/>
          </a:p>
        </p:txBody>
      </p:sp>
      <p:sp>
        <p:nvSpPr>
          <p:cNvPr id="6" name="Slide Number Placeholder 5"/>
          <p:cNvSpPr>
            <a:spLocks noGrp="1"/>
          </p:cNvSpPr>
          <p:nvPr>
            <p:ph type="sldNum" idx="12"/>
          </p:nvPr>
        </p:nvSpPr>
        <p:spPr/>
        <p:txBody>
          <a:bodyPr/>
          <a:lstStyle/>
          <a:p>
            <a:fld id="{397B0CF7-8FC0-1746-A061-925D73E1C817}" type="slidenum">
              <a:rPr lang="en-US" smtClean="0"/>
              <a:t>2</a:t>
            </a:fld>
            <a:endParaRPr lang="en-US"/>
          </a:p>
        </p:txBody>
      </p:sp>
    </p:spTree>
    <p:extLst>
      <p:ext uri="{BB962C8B-B14F-4D97-AF65-F5344CB8AC3E}">
        <p14:creationId xmlns:p14="http://schemas.microsoft.com/office/powerpoint/2010/main" val="394464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508760"/>
            <a:ext cx="3655485" cy="5029200"/>
          </a:xfrm>
        </p:spPr>
        <p:txBody>
          <a:bodyPr/>
          <a:lstStyle/>
          <a:p>
            <a:r>
              <a:rPr lang="en-US" dirty="0" smtClean="0"/>
              <a:t>Urban Grid Layout</a:t>
            </a:r>
          </a:p>
          <a:p>
            <a:pPr lvl="1"/>
            <a:r>
              <a:rPr lang="en-US" dirty="0" smtClean="0"/>
              <a:t>25 DN nodes with wrap around</a:t>
            </a:r>
          </a:p>
          <a:p>
            <a:pPr lvl="1"/>
            <a:r>
              <a:rPr lang="en-US" dirty="0" smtClean="0"/>
              <a:t>Inter DN distance varied</a:t>
            </a:r>
          </a:p>
          <a:p>
            <a:pPr lvl="1"/>
            <a:r>
              <a:rPr lang="en-US" dirty="0" smtClean="0"/>
              <a:t>Number of Fiber DN nodes varied</a:t>
            </a:r>
            <a:endParaRPr lang="en-US" sz="1800" dirty="0" smtClean="0"/>
          </a:p>
          <a:p>
            <a:r>
              <a:rPr lang="en-US" dirty="0" smtClean="0"/>
              <a:t>Street Width = 20m</a:t>
            </a:r>
            <a:endParaRPr lang="en-US" sz="1800" dirty="0" smtClean="0"/>
          </a:p>
          <a:p>
            <a:r>
              <a:rPr lang="en-US" dirty="0" smtClean="0"/>
              <a:t>CN Distribution</a:t>
            </a:r>
          </a:p>
          <a:p>
            <a:pPr lvl="1"/>
            <a:r>
              <a:rPr lang="en-US" dirty="0" smtClean="0"/>
              <a:t>CNs distributed uniformly at random along the pavement</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Network Layout</a:t>
            </a:r>
            <a:endParaRPr lang="en-US" dirty="0"/>
          </a:p>
        </p:txBody>
      </p:sp>
      <p:sp>
        <p:nvSpPr>
          <p:cNvPr id="4" name="Date Placeholder 3"/>
          <p:cNvSpPr>
            <a:spLocks noGrp="1"/>
          </p:cNvSpPr>
          <p:nvPr>
            <p:ph type="dt" idx="10"/>
          </p:nvPr>
        </p:nvSpPr>
        <p:spPr/>
        <p:txBody>
          <a:bodyPr/>
          <a:lstStyle/>
          <a:p>
            <a:r>
              <a:rPr lang="en-US" smtClean="0"/>
              <a:t>July  2018</a:t>
            </a:r>
            <a:endParaRPr lang="en-US"/>
          </a:p>
        </p:txBody>
      </p:sp>
      <p:sp>
        <p:nvSpPr>
          <p:cNvPr id="5" name="Footer Placeholder 4"/>
          <p:cNvSpPr>
            <a:spLocks noGrp="1"/>
          </p:cNvSpPr>
          <p:nvPr>
            <p:ph type="ftr" idx="11"/>
          </p:nvPr>
        </p:nvSpPr>
        <p:spPr/>
        <p:txBody>
          <a:bodyPr/>
          <a:lstStyle/>
          <a:p>
            <a:r>
              <a:rPr lang="da-DK" smtClean="0"/>
              <a:t>Aditya V. Padaki et al.</a:t>
            </a:r>
            <a:endParaRPr lang="en-US"/>
          </a:p>
        </p:txBody>
      </p:sp>
      <p:sp>
        <p:nvSpPr>
          <p:cNvPr id="6" name="Slide Number Placeholder 5"/>
          <p:cNvSpPr>
            <a:spLocks noGrp="1"/>
          </p:cNvSpPr>
          <p:nvPr>
            <p:ph type="sldNum" idx="12"/>
          </p:nvPr>
        </p:nvSpPr>
        <p:spPr/>
        <p:txBody>
          <a:bodyPr/>
          <a:lstStyle/>
          <a:p>
            <a:fld id="{397B0CF7-8FC0-1746-A061-925D73E1C817}" type="slidenum">
              <a:rPr lang="en-US" smtClean="0"/>
              <a:t>3</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7196" t="6813" r="36447" b="6813"/>
          <a:stretch/>
        </p:blipFill>
        <p:spPr>
          <a:xfrm>
            <a:off x="8216539" y="1280160"/>
            <a:ext cx="3213462" cy="5133702"/>
          </a:xfrm>
          <a:prstGeom prst="rect">
            <a:avLst/>
          </a:prstGeom>
        </p:spPr>
      </p:pic>
      <p:sp>
        <p:nvSpPr>
          <p:cNvPr id="11" name="AutoShape 3"/>
          <p:cNvSpPr>
            <a:spLocks noChangeAspect="1" noChangeArrowheads="1" noTextEdit="1"/>
          </p:cNvSpPr>
          <p:nvPr/>
        </p:nvSpPr>
        <p:spPr bwMode="auto">
          <a:xfrm>
            <a:off x="3078163" y="490538"/>
            <a:ext cx="603567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555" b="-555"/>
          <a:stretch/>
        </p:blipFill>
        <p:spPr bwMode="auto">
          <a:xfrm>
            <a:off x="4489969" y="2135812"/>
            <a:ext cx="3514744" cy="342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142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285" y="1497874"/>
            <a:ext cx="10515600" cy="5029200"/>
          </a:xfrm>
        </p:spPr>
        <p:txBody>
          <a:bodyPr/>
          <a:lstStyle/>
          <a:p>
            <a:r>
              <a:rPr lang="en-US" dirty="0" smtClean="0"/>
              <a:t>This simulation study is downlink only</a:t>
            </a:r>
          </a:p>
        </p:txBody>
      </p:sp>
      <p:sp>
        <p:nvSpPr>
          <p:cNvPr id="3" name="Title 2"/>
          <p:cNvSpPr>
            <a:spLocks noGrp="1"/>
          </p:cNvSpPr>
          <p:nvPr>
            <p:ph type="title"/>
          </p:nvPr>
        </p:nvSpPr>
        <p:spPr/>
        <p:txBody>
          <a:bodyPr/>
          <a:lstStyle/>
          <a:p>
            <a:r>
              <a:rPr lang="en-US" dirty="0" smtClean="0"/>
              <a:t>System Level Parameters</a:t>
            </a:r>
            <a:endParaRPr lang="en-US" dirty="0"/>
          </a:p>
        </p:txBody>
      </p:sp>
      <p:sp>
        <p:nvSpPr>
          <p:cNvPr id="4" name="Date Placeholder 3"/>
          <p:cNvSpPr>
            <a:spLocks noGrp="1"/>
          </p:cNvSpPr>
          <p:nvPr>
            <p:ph type="dt" idx="10"/>
          </p:nvPr>
        </p:nvSpPr>
        <p:spPr/>
        <p:txBody>
          <a:bodyPr/>
          <a:lstStyle/>
          <a:p>
            <a:r>
              <a:rPr lang="en-US" smtClean="0"/>
              <a:t>July  2018</a:t>
            </a:r>
            <a:endParaRPr lang="en-US"/>
          </a:p>
        </p:txBody>
      </p:sp>
      <p:sp>
        <p:nvSpPr>
          <p:cNvPr id="5" name="Footer Placeholder 4"/>
          <p:cNvSpPr>
            <a:spLocks noGrp="1"/>
          </p:cNvSpPr>
          <p:nvPr>
            <p:ph type="ftr" idx="11"/>
          </p:nvPr>
        </p:nvSpPr>
        <p:spPr/>
        <p:txBody>
          <a:bodyPr/>
          <a:lstStyle/>
          <a:p>
            <a:r>
              <a:rPr lang="da-DK" smtClean="0"/>
              <a:t>Aditya V. Padaki et al.</a:t>
            </a:r>
            <a:endParaRPr lang="en-US"/>
          </a:p>
        </p:txBody>
      </p:sp>
      <p:sp>
        <p:nvSpPr>
          <p:cNvPr id="6" name="Slide Number Placeholder 5"/>
          <p:cNvSpPr>
            <a:spLocks noGrp="1"/>
          </p:cNvSpPr>
          <p:nvPr>
            <p:ph type="sldNum" idx="12"/>
          </p:nvPr>
        </p:nvSpPr>
        <p:spPr/>
        <p:txBody>
          <a:bodyPr/>
          <a:lstStyle/>
          <a:p>
            <a:fld id="{397B0CF7-8FC0-1746-A061-925D73E1C817}" type="slidenum">
              <a:rPr lang="en-US" smtClean="0"/>
              <a:t>4</a:t>
            </a:fld>
            <a:endParaRPr lang="en-US"/>
          </a:p>
        </p:txBody>
      </p:sp>
      <mc:AlternateContent xmlns:mc="http://schemas.openxmlformats.org/markup-compatibility/2006" xmlns:a14="http://schemas.microsoft.com/office/drawing/2010/main">
        <mc:Choice Requires="a14">
          <p:graphicFrame>
            <p:nvGraphicFramePr>
              <p:cNvPr id="8" name="Content Placeholder 6"/>
              <p:cNvGraphicFramePr>
                <a:graphicFrameLocks/>
              </p:cNvGraphicFramePr>
              <p:nvPr>
                <p:extLst>
                  <p:ext uri="{D42A27DB-BD31-4B8C-83A1-F6EECF244321}">
                    <p14:modId xmlns:p14="http://schemas.microsoft.com/office/powerpoint/2010/main" val="3707494933"/>
                  </p:ext>
                </p:extLst>
              </p:nvPr>
            </p:nvGraphicFramePr>
            <p:xfrm>
              <a:off x="838259" y="1964879"/>
              <a:ext cx="5333941" cy="4074160"/>
            </p:xfrm>
            <a:graphic>
              <a:graphicData uri="http://schemas.openxmlformats.org/drawingml/2006/table">
                <a:tbl>
                  <a:tblPr firstRow="1" bandRow="1">
                    <a:gradFill rotWithShape="1">
                      <a:gsLst>
                        <a:gs pos="0">
                          <a:srgbClr val="5482AB">
                            <a:tint val="50000"/>
                            <a:satMod val="300000"/>
                          </a:srgbClr>
                        </a:gs>
                        <a:gs pos="35000">
                          <a:srgbClr val="5482AB">
                            <a:tint val="37000"/>
                            <a:satMod val="300000"/>
                          </a:srgbClr>
                        </a:gs>
                        <a:gs pos="100000">
                          <a:srgbClr val="5482AB">
                            <a:tint val="15000"/>
                            <a:satMod val="350000"/>
                          </a:srgbClr>
                        </a:gs>
                      </a:gsLst>
                      <a:lin ang="16200000" scaled="1"/>
                    </a:gradFill>
                    <a:effectLst>
                      <a:outerShdw blurRad="40000" dist="20000" dir="5400000" rotWithShape="0">
                        <a:srgbClr val="000000">
                          <a:alpha val="38000"/>
                        </a:srgbClr>
                      </a:outerShdw>
                    </a:effectLst>
                  </a:tblPr>
                  <a:tblGrid>
                    <a:gridCol w="1382427">
                      <a:extLst>
                        <a:ext uri="{9D8B030D-6E8A-4147-A177-3AD203B41FA5}">
                          <a16:colId xmlns:a16="http://schemas.microsoft.com/office/drawing/2014/main" val="1150776744"/>
                        </a:ext>
                      </a:extLst>
                    </a:gridCol>
                    <a:gridCol w="3951514">
                      <a:extLst>
                        <a:ext uri="{9D8B030D-6E8A-4147-A177-3AD203B41FA5}">
                          <a16:colId xmlns:a16="http://schemas.microsoft.com/office/drawing/2014/main" val="300150081"/>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mj-lt"/>
                            </a:rPr>
                            <a:t>Variables</a:t>
                          </a:r>
                          <a:endParaRPr lang="en-US" sz="1400" dirty="0">
                            <a:latin typeface="+mj-lt"/>
                          </a:endParaRPr>
                        </a:p>
                      </a:txBody>
                      <a:tcPr>
                        <a:lnL w="9525" cap="flat" cmpd="sng" algn="ctr">
                          <a:solidFill>
                            <a:srgbClr val="5482AB">
                              <a:shade val="95000"/>
                              <a:satMod val="105000"/>
                            </a:srgbClr>
                          </a:solidFill>
                          <a:prstDash val="solid"/>
                        </a:lnL>
                        <a:lnR>
                          <a:noFill/>
                        </a:lnR>
                        <a:lnT w="9525" cap="flat" cmpd="sng" algn="ctr">
                          <a:solidFill>
                            <a:srgbClr val="5482AB">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339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mj-lt"/>
                            </a:rPr>
                            <a:t>Grid</a:t>
                          </a:r>
                          <a:r>
                            <a:rPr lang="en-US" sz="1400" baseline="0" dirty="0" smtClean="0">
                              <a:latin typeface="+mj-lt"/>
                            </a:rPr>
                            <a:t> Parameters</a:t>
                          </a:r>
                          <a:endParaRPr lang="en-US" sz="1400" dirty="0">
                            <a:latin typeface="+mj-lt"/>
                          </a:endParaRPr>
                        </a:p>
                      </a:txBody>
                      <a:tcPr>
                        <a:lnL>
                          <a:noFill/>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3399"/>
                        </a:solidFill>
                      </a:tcPr>
                    </a:tc>
                    <a:extLst>
                      <a:ext uri="{0D108BD9-81ED-4DB2-BD59-A6C34878D82A}">
                        <a16:rowId xmlns:a16="http://schemas.microsoft.com/office/drawing/2014/main" val="11276616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Network Layout</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25400" cap="flat" cmpd="sng" algn="ctr">
                          <a:solidFill>
                            <a:sysClr val="window" lastClr="FFFFFF"/>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Rectangular urban grid</a:t>
                          </a:r>
                          <a:endParaRPr lang="en-US" sz="1400" dirty="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25400" cap="flat" cmpd="sng" algn="ctr">
                          <a:solidFill>
                            <a:sysClr val="window" lastClr="FFFFFF"/>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6271855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Number of DNs</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0" dirty="0" smtClean="0">
                              <a:solidFill>
                                <a:srgbClr val="000000"/>
                              </a:solidFill>
                              <a:latin typeface="+mj-lt"/>
                            </a:rPr>
                            <a:t>Total 25.</a:t>
                          </a:r>
                          <a:r>
                            <a:rPr lang="en-US" sz="1400" b="0" baseline="0" dirty="0" smtClean="0">
                              <a:solidFill>
                                <a:srgbClr val="000000"/>
                              </a:solidFill>
                              <a:latin typeface="+mj-lt"/>
                            </a:rPr>
                            <a:t> </a:t>
                          </a:r>
                        </a:p>
                        <a:p>
                          <a:r>
                            <a:rPr lang="en-US" sz="1400" b="0" baseline="0" dirty="0" smtClean="0">
                              <a:solidFill>
                                <a:srgbClr val="000000"/>
                              </a:solidFill>
                              <a:latin typeface="+mj-lt"/>
                            </a:rPr>
                            <a:t>Simulations with 1, 3, 5, 9 and 25 Fiber DNs</a:t>
                          </a:r>
                          <a:endParaRPr lang="en-US" sz="1400" dirty="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3124170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Distance between</a:t>
                          </a:r>
                          <a:r>
                            <a:rPr lang="en-US" sz="1400" baseline="0" dirty="0" smtClean="0">
                              <a:solidFill>
                                <a:srgbClr val="000000"/>
                              </a:solidFill>
                              <a:latin typeface="+mj-lt"/>
                            </a:rPr>
                            <a:t> DNs</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j-lt"/>
                            </a:rPr>
                            <a:t>Block size: </a:t>
                          </a:r>
                          <a14:m>
                            <m:oMath xmlns:m="http://schemas.openxmlformats.org/officeDocument/2006/math">
                              <m:r>
                                <a:rPr lang="en-US" sz="1400" b="0" i="1" smtClean="0">
                                  <a:solidFill>
                                    <a:srgbClr val="000000"/>
                                  </a:solidFill>
                                  <a:latin typeface="Cambria Math" panose="02040503050406030204" pitchFamily="18" charset="0"/>
                                </a:rPr>
                                <m:t>125</m:t>
                              </m:r>
                            </m:oMath>
                          </a14:m>
                          <a:r>
                            <a:rPr lang="en-US" sz="1400" kern="1200" dirty="0" smtClean="0">
                              <a:solidFill>
                                <a:srgbClr val="000000"/>
                              </a:solidFill>
                              <a:latin typeface="Calibri"/>
                              <a:ea typeface="+mn-ea"/>
                              <a:cs typeface="+mn-cs"/>
                            </a:rPr>
                            <a:t>m </a:t>
                          </a:r>
                          <a14:m>
                            <m:oMath xmlns:m="http://schemas.openxmlformats.org/officeDocument/2006/math">
                              <m:r>
                                <a:rPr lang="en-US" sz="1400" b="0" i="1" smtClean="0">
                                  <a:solidFill>
                                    <a:srgbClr val="000000"/>
                                  </a:solidFill>
                                  <a:latin typeface="Cambria Math" panose="02040503050406030204" pitchFamily="18" charset="0"/>
                                </a:rPr>
                                <m:t>×216.5</m:t>
                              </m:r>
                            </m:oMath>
                          </a14:m>
                          <a:r>
                            <a:rPr lang="en-US" sz="1400" kern="1200" dirty="0" smtClean="0">
                              <a:solidFill>
                                <a:srgbClr val="000000"/>
                              </a:solidFill>
                              <a:latin typeface="Calibri"/>
                              <a:ea typeface="+mn-ea"/>
                              <a:cs typeface="+mn-cs"/>
                            </a:rPr>
                            <a:t>m</a:t>
                          </a:r>
                          <a:r>
                            <a:rPr lang="en-US" sz="1400" dirty="0" smtClean="0">
                              <a:solidFill>
                                <a:srgbClr val="000000"/>
                              </a:solidFill>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000000"/>
                              </a:solidFill>
                              <a:latin typeface="+mj-lt"/>
                            </a:rPr>
                            <a:t>Also, </a:t>
                          </a:r>
                          <a14:m>
                            <m:oMath xmlns:m="http://schemas.openxmlformats.org/officeDocument/2006/math">
                              <m:r>
                                <a:rPr lang="en-US" sz="1400" b="0" i="1" smtClean="0">
                                  <a:solidFill>
                                    <a:srgbClr val="000000"/>
                                  </a:solidFill>
                                  <a:latin typeface="Cambria Math" panose="02040503050406030204" pitchFamily="18" charset="0"/>
                                </a:rPr>
                                <m:t>50</m:t>
                              </m:r>
                            </m:oMath>
                          </a14:m>
                          <a:r>
                            <a:rPr lang="en-US" sz="1400" dirty="0" smtClean="0">
                              <a:solidFill>
                                <a:srgbClr val="000000"/>
                              </a:solidFill>
                              <a:latin typeface="+mj-lt"/>
                            </a:rPr>
                            <a:t>m </a:t>
                          </a:r>
                          <a14:m>
                            <m:oMath xmlns:m="http://schemas.openxmlformats.org/officeDocument/2006/math">
                              <m:r>
                                <a:rPr lang="en-US" sz="1400" b="0" i="1" smtClean="0">
                                  <a:solidFill>
                                    <a:srgbClr val="000000"/>
                                  </a:solidFill>
                                  <a:latin typeface="Cambria Math" panose="02040503050406030204" pitchFamily="18" charset="0"/>
                                </a:rPr>
                                <m:t>×</m:t>
                              </m:r>
                            </m:oMath>
                          </a14:m>
                          <a:r>
                            <a:rPr lang="en-US" sz="1400" dirty="0" smtClean="0">
                              <a:solidFill>
                                <a:srgbClr val="000000"/>
                              </a:solidFill>
                              <a:latin typeface="+mj-lt"/>
                            </a:rPr>
                            <a:t>85m, </a:t>
                          </a:r>
                          <a14:m>
                            <m:oMath xmlns:m="http://schemas.openxmlformats.org/officeDocument/2006/math">
                              <m:r>
                                <a:rPr lang="en-US" sz="1400" b="0" i="1" smtClean="0">
                                  <a:solidFill>
                                    <a:srgbClr val="000000"/>
                                  </a:solidFill>
                                  <a:latin typeface="Cambria Math" panose="02040503050406030204" pitchFamily="18" charset="0"/>
                                </a:rPr>
                                <m:t>250</m:t>
                              </m:r>
                            </m:oMath>
                          </a14:m>
                          <a:r>
                            <a:rPr lang="en-US" sz="1400" dirty="0" smtClean="0">
                              <a:solidFill>
                                <a:srgbClr val="000000"/>
                              </a:solidFill>
                              <a:latin typeface="+mj-lt"/>
                            </a:rPr>
                            <a:t>m </a:t>
                          </a:r>
                          <a14:m>
                            <m:oMath xmlns:m="http://schemas.openxmlformats.org/officeDocument/2006/math">
                              <m:r>
                                <a:rPr lang="en-US" sz="1400" b="0" i="1" smtClean="0">
                                  <a:solidFill>
                                    <a:srgbClr val="000000"/>
                                  </a:solidFill>
                                  <a:latin typeface="Cambria Math" panose="02040503050406030204" pitchFamily="18" charset="0"/>
                                </a:rPr>
                                <m:t>×433</m:t>
                              </m:r>
                            </m:oMath>
                          </a14:m>
                          <a:r>
                            <a:rPr lang="en-US" sz="1400" dirty="0" smtClean="0">
                              <a:solidFill>
                                <a:srgbClr val="000000"/>
                              </a:solidFill>
                              <a:latin typeface="+mj-lt"/>
                            </a:rPr>
                            <a:t>m for some results</a:t>
                          </a: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668182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Number of hops</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Minimum</a:t>
                          </a:r>
                          <a:r>
                            <a:rPr lang="en-US" sz="1400" baseline="0" dirty="0" smtClean="0">
                              <a:solidFill>
                                <a:srgbClr val="000000"/>
                              </a:solidFill>
                              <a:latin typeface="+mj-lt"/>
                            </a:rPr>
                            <a:t> 1, Maximum 5</a:t>
                          </a:r>
                          <a:endParaRPr lang="en-US" sz="1400" dirty="0" smtClean="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7857673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CN distribution</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CNs distributed uniformly at random along the pavement</a:t>
                          </a: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7998955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Metrics</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PDF/CDF of DN SINR, PDF/CDF of CN SINR, </a:t>
                          </a:r>
                          <a:r>
                            <a:rPr lang="en-US" sz="1400" baseline="0" dirty="0" smtClean="0">
                              <a:solidFill>
                                <a:srgbClr val="000000"/>
                              </a:solidFill>
                              <a:latin typeface="+mj-lt"/>
                            </a:rPr>
                            <a:t>user perceived throughput (based on 11ad mapping)</a:t>
                          </a:r>
                          <a:endParaRPr lang="en-US" sz="1400" dirty="0" smtClean="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6043507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Traffic Model</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FTP traffic</a:t>
                          </a:r>
                          <a:r>
                            <a:rPr lang="en-US" sz="1400" baseline="0" dirty="0" smtClean="0">
                              <a:solidFill>
                                <a:srgbClr val="000000"/>
                              </a:solidFill>
                              <a:latin typeface="+mj-lt"/>
                            </a:rPr>
                            <a:t> </a:t>
                          </a:r>
                          <a:r>
                            <a:rPr lang="en-US" sz="1400" dirty="0" smtClean="0">
                              <a:solidFill>
                                <a:srgbClr val="000000"/>
                              </a:solidFill>
                              <a:latin typeface="+mj-lt"/>
                            </a:rPr>
                            <a:t>model 3 [1]</a:t>
                          </a:r>
                          <a:r>
                            <a:rPr lang="en-US" sz="1400" baseline="0" dirty="0" smtClean="0">
                              <a:solidFill>
                                <a:srgbClr val="000000"/>
                              </a:solidFill>
                              <a:latin typeface="+mj-lt"/>
                            </a:rPr>
                            <a:t> (Poisson arrival process, File size 0.5 Mbytes)</a:t>
                          </a:r>
                          <a:endParaRPr lang="en-US" sz="1400" dirty="0" smtClean="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04063289"/>
                      </a:ext>
                    </a:extLst>
                  </a:tr>
                  <a:tr h="370840">
                    <a:tc>
                      <a:txBody>
                        <a:bodyPr/>
                        <a:lstStyle/>
                        <a:p>
                          <a:r>
                            <a:rPr lang="en-US" sz="1400" dirty="0" smtClean="0">
                              <a:solidFill>
                                <a:srgbClr val="000000"/>
                              </a:solidFill>
                              <a:latin typeface="+mj-lt"/>
                            </a:rPr>
                            <a:t>Channel Model</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round/>
                          <a:headEnd type="none" w="med" len="med"/>
                          <a:tailEnd type="none" w="med" len="me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p>
                          <a:r>
                            <a:rPr lang="en-US" sz="1400" dirty="0" smtClean="0">
                              <a:solidFill>
                                <a:srgbClr val="000000"/>
                              </a:solidFill>
                              <a:latin typeface="+mj-lt"/>
                            </a:rPr>
                            <a:t>3GPP Urban Micro Street Canyon Model [2]</a:t>
                          </a:r>
                        </a:p>
                      </a:txBody>
                      <a:tcPr>
                        <a:lnL w="9525" cap="flat" cmpd="sng" algn="ctr">
                          <a:solidFill>
                            <a:srgbClr val="5482AB">
                              <a:shade val="95000"/>
                              <a:satMod val="105000"/>
                            </a:srgbClr>
                          </a:solidFill>
                          <a:prstDash val="solid"/>
                          <a:round/>
                          <a:headEnd type="none" w="med" len="med"/>
                          <a:tailEnd type="none" w="med" len="me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91513528"/>
                      </a:ext>
                    </a:extLst>
                  </a:tr>
                </a:tbl>
              </a:graphicData>
            </a:graphic>
          </p:graphicFrame>
        </mc:Choice>
        <mc:Fallback xmlns="">
          <p:graphicFrame>
            <p:nvGraphicFramePr>
              <p:cNvPr id="8" name="Content Placeholder 6"/>
              <p:cNvGraphicFramePr>
                <a:graphicFrameLocks/>
              </p:cNvGraphicFramePr>
              <p:nvPr>
                <p:extLst>
                  <p:ext uri="{D42A27DB-BD31-4B8C-83A1-F6EECF244321}">
                    <p14:modId xmlns:p14="http://schemas.microsoft.com/office/powerpoint/2010/main" val="3707494933"/>
                  </p:ext>
                </p:extLst>
              </p:nvPr>
            </p:nvGraphicFramePr>
            <p:xfrm>
              <a:off x="838259" y="1964879"/>
              <a:ext cx="5333941" cy="4074160"/>
            </p:xfrm>
            <a:graphic>
              <a:graphicData uri="http://schemas.openxmlformats.org/drawingml/2006/table">
                <a:tbl>
                  <a:tblPr firstRow="1" bandRow="1">
                    <a:gradFill rotWithShape="1">
                      <a:gsLst>
                        <a:gs pos="0">
                          <a:srgbClr val="5482AB">
                            <a:tint val="50000"/>
                            <a:satMod val="300000"/>
                          </a:srgbClr>
                        </a:gs>
                        <a:gs pos="35000">
                          <a:srgbClr val="5482AB">
                            <a:tint val="37000"/>
                            <a:satMod val="300000"/>
                          </a:srgbClr>
                        </a:gs>
                        <a:gs pos="100000">
                          <a:srgbClr val="5482AB">
                            <a:tint val="15000"/>
                            <a:satMod val="350000"/>
                          </a:srgbClr>
                        </a:gs>
                      </a:gsLst>
                      <a:lin ang="16200000" scaled="1"/>
                    </a:gradFill>
                    <a:effectLst>
                      <a:outerShdw blurRad="40000" dist="20000" dir="5400000" rotWithShape="0">
                        <a:srgbClr val="000000">
                          <a:alpha val="38000"/>
                        </a:srgbClr>
                      </a:outerShdw>
                    </a:effectLst>
                  </a:tblPr>
                  <a:tblGrid>
                    <a:gridCol w="1382427">
                      <a:extLst>
                        <a:ext uri="{9D8B030D-6E8A-4147-A177-3AD203B41FA5}">
                          <a16:colId xmlns:a16="http://schemas.microsoft.com/office/drawing/2014/main" val="1150776744"/>
                        </a:ext>
                      </a:extLst>
                    </a:gridCol>
                    <a:gridCol w="3951514">
                      <a:extLst>
                        <a:ext uri="{9D8B030D-6E8A-4147-A177-3AD203B41FA5}">
                          <a16:colId xmlns:a16="http://schemas.microsoft.com/office/drawing/2014/main" val="300150081"/>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mj-lt"/>
                            </a:rPr>
                            <a:t>Variables</a:t>
                          </a:r>
                          <a:endParaRPr lang="en-US" sz="1400" dirty="0">
                            <a:latin typeface="+mj-lt"/>
                          </a:endParaRPr>
                        </a:p>
                      </a:txBody>
                      <a:tcPr>
                        <a:lnL w="9525" cap="flat" cmpd="sng" algn="ctr">
                          <a:solidFill>
                            <a:srgbClr val="5482AB">
                              <a:shade val="95000"/>
                              <a:satMod val="105000"/>
                            </a:srgbClr>
                          </a:solidFill>
                          <a:prstDash val="solid"/>
                        </a:lnL>
                        <a:lnR>
                          <a:noFill/>
                        </a:lnR>
                        <a:lnT w="9525" cap="flat" cmpd="sng" algn="ctr">
                          <a:solidFill>
                            <a:srgbClr val="5482AB">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339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mj-lt"/>
                            </a:rPr>
                            <a:t>Grid</a:t>
                          </a:r>
                          <a:r>
                            <a:rPr lang="en-US" sz="1400" baseline="0" dirty="0" smtClean="0">
                              <a:latin typeface="+mj-lt"/>
                            </a:rPr>
                            <a:t> Parameters</a:t>
                          </a:r>
                          <a:endParaRPr lang="en-US" sz="1400" dirty="0">
                            <a:latin typeface="+mj-lt"/>
                          </a:endParaRPr>
                        </a:p>
                      </a:txBody>
                      <a:tcPr>
                        <a:lnL>
                          <a:noFill/>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3399"/>
                        </a:solidFill>
                      </a:tcPr>
                    </a:tc>
                    <a:extLst>
                      <a:ext uri="{0D108BD9-81ED-4DB2-BD59-A6C34878D82A}">
                        <a16:rowId xmlns:a16="http://schemas.microsoft.com/office/drawing/2014/main" val="11276616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Network Layout</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25400" cap="flat" cmpd="sng" algn="ctr">
                          <a:solidFill>
                            <a:sysClr val="window" lastClr="FFFFFF"/>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Rectangular urban grid</a:t>
                          </a:r>
                          <a:endParaRPr lang="en-US" sz="1400" dirty="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25400" cap="flat" cmpd="sng" algn="ctr">
                          <a:solidFill>
                            <a:sysClr val="window" lastClr="FFFFFF"/>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62718555"/>
                      </a:ext>
                    </a:extLst>
                  </a:tr>
                  <a:tr h="518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Number of DNs</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0" dirty="0" smtClean="0">
                              <a:solidFill>
                                <a:srgbClr val="000000"/>
                              </a:solidFill>
                              <a:latin typeface="+mj-lt"/>
                            </a:rPr>
                            <a:t>Total 25.</a:t>
                          </a:r>
                          <a:r>
                            <a:rPr lang="en-US" sz="1400" b="0" baseline="0" dirty="0" smtClean="0">
                              <a:solidFill>
                                <a:srgbClr val="000000"/>
                              </a:solidFill>
                              <a:latin typeface="+mj-lt"/>
                            </a:rPr>
                            <a:t> </a:t>
                          </a:r>
                        </a:p>
                        <a:p>
                          <a:r>
                            <a:rPr lang="en-US" sz="1400" b="0" baseline="0" dirty="0" smtClean="0">
                              <a:solidFill>
                                <a:srgbClr val="000000"/>
                              </a:solidFill>
                              <a:latin typeface="+mj-lt"/>
                            </a:rPr>
                            <a:t>Simulations with 1, 3, 5, 9 and 25 Fiber DNs</a:t>
                          </a:r>
                          <a:endParaRPr lang="en-US" sz="1400" dirty="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31241709"/>
                      </a:ext>
                    </a:extLst>
                  </a:tr>
                  <a:tr h="518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Distance between</a:t>
                          </a:r>
                          <a:r>
                            <a:rPr lang="en-US" sz="1400" baseline="0" dirty="0" smtClean="0">
                              <a:solidFill>
                                <a:srgbClr val="000000"/>
                              </a:solidFill>
                              <a:latin typeface="+mj-lt"/>
                            </a:rPr>
                            <a:t> DNs</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p>
                          <a:endParaRPr lang="en-US"/>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blipFill>
                          <a:blip r:embed="rId2"/>
                          <a:stretch>
                            <a:fillRect l="-36055" t="-248235" r="-1387" b="-457647"/>
                          </a:stretch>
                        </a:blipFill>
                      </a:tcPr>
                    </a:tc>
                    <a:extLst>
                      <a:ext uri="{0D108BD9-81ED-4DB2-BD59-A6C34878D82A}">
                        <a16:rowId xmlns:a16="http://schemas.microsoft.com/office/drawing/2014/main" val="248668182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Number of hops</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Minimum</a:t>
                          </a:r>
                          <a:r>
                            <a:rPr lang="en-US" sz="1400" baseline="0" dirty="0" smtClean="0">
                              <a:solidFill>
                                <a:srgbClr val="000000"/>
                              </a:solidFill>
                              <a:latin typeface="+mj-lt"/>
                            </a:rPr>
                            <a:t> 1, Maximum 5</a:t>
                          </a:r>
                          <a:endParaRPr lang="en-US" sz="1400" dirty="0" smtClean="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78576739"/>
                      </a:ext>
                    </a:extLst>
                  </a:tr>
                  <a:tr h="518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CN distribution</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CNs distributed uniformly at random along the pavement</a:t>
                          </a: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79989558"/>
                      </a:ext>
                    </a:extLst>
                  </a:tr>
                  <a:tr h="518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Metrics</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PDF/CDF of DN SINR, PDF/CDF of CN SINR, </a:t>
                          </a:r>
                          <a:r>
                            <a:rPr lang="en-US" sz="1400" baseline="0" dirty="0" smtClean="0">
                              <a:solidFill>
                                <a:srgbClr val="000000"/>
                              </a:solidFill>
                              <a:latin typeface="+mj-lt"/>
                            </a:rPr>
                            <a:t>user perceived throughput (based on 11ad mapping)</a:t>
                          </a:r>
                          <a:endParaRPr lang="en-US" sz="1400" dirty="0" smtClean="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60435072"/>
                      </a:ext>
                    </a:extLst>
                  </a:tr>
                  <a:tr h="518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Traffic Model</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FTP traffic</a:t>
                          </a:r>
                          <a:r>
                            <a:rPr lang="en-US" sz="1400" baseline="0" dirty="0" smtClean="0">
                              <a:solidFill>
                                <a:srgbClr val="000000"/>
                              </a:solidFill>
                              <a:latin typeface="+mj-lt"/>
                            </a:rPr>
                            <a:t> </a:t>
                          </a:r>
                          <a:r>
                            <a:rPr lang="en-US" sz="1400" dirty="0" smtClean="0">
                              <a:solidFill>
                                <a:srgbClr val="000000"/>
                              </a:solidFill>
                              <a:latin typeface="+mj-lt"/>
                            </a:rPr>
                            <a:t>model 3 [1]</a:t>
                          </a:r>
                          <a:r>
                            <a:rPr lang="en-US" sz="1400" baseline="0" dirty="0" smtClean="0">
                              <a:solidFill>
                                <a:srgbClr val="000000"/>
                              </a:solidFill>
                              <a:latin typeface="+mj-lt"/>
                            </a:rPr>
                            <a:t> (Poisson arrival process, File size 0.5 Mbytes)</a:t>
                          </a:r>
                          <a:endParaRPr lang="en-US" sz="1400" dirty="0" smtClean="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04063289"/>
                      </a:ext>
                    </a:extLst>
                  </a:tr>
                  <a:tr h="370840">
                    <a:tc>
                      <a:txBody>
                        <a:bodyPr/>
                        <a:lstStyle/>
                        <a:p>
                          <a:r>
                            <a:rPr lang="en-US" sz="1400" dirty="0" smtClean="0">
                              <a:solidFill>
                                <a:srgbClr val="000000"/>
                              </a:solidFill>
                              <a:latin typeface="+mj-lt"/>
                            </a:rPr>
                            <a:t>Channel Model</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round/>
                          <a:headEnd type="none" w="med" len="med"/>
                          <a:tailEnd type="none" w="med" len="me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p>
                          <a:r>
                            <a:rPr lang="en-US" sz="1400" dirty="0" smtClean="0">
                              <a:solidFill>
                                <a:srgbClr val="000000"/>
                              </a:solidFill>
                              <a:latin typeface="+mj-lt"/>
                            </a:rPr>
                            <a:t>3GPP Urban Micro Street Canyon Model [2]</a:t>
                          </a:r>
                        </a:p>
                      </a:txBody>
                      <a:tcPr>
                        <a:lnL w="9525" cap="flat" cmpd="sng" algn="ctr">
                          <a:solidFill>
                            <a:srgbClr val="5482AB">
                              <a:shade val="95000"/>
                              <a:satMod val="105000"/>
                            </a:srgbClr>
                          </a:solidFill>
                          <a:prstDash val="solid"/>
                          <a:round/>
                          <a:headEnd type="none" w="med" len="med"/>
                          <a:tailEnd type="none" w="med" len="me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9151352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Content Placeholder 6"/>
              <p:cNvGraphicFramePr>
                <a:graphicFrameLocks/>
              </p:cNvGraphicFramePr>
              <p:nvPr>
                <p:extLst>
                  <p:ext uri="{D42A27DB-BD31-4B8C-83A1-F6EECF244321}">
                    <p14:modId xmlns:p14="http://schemas.microsoft.com/office/powerpoint/2010/main" val="3401159896"/>
                  </p:ext>
                </p:extLst>
              </p:nvPr>
            </p:nvGraphicFramePr>
            <p:xfrm>
              <a:off x="6247341" y="1964879"/>
              <a:ext cx="5327409" cy="2519680"/>
            </p:xfrm>
            <a:graphic>
              <a:graphicData uri="http://schemas.openxmlformats.org/drawingml/2006/table">
                <a:tbl>
                  <a:tblPr firstRow="1" bandRow="1">
                    <a:gradFill rotWithShape="1">
                      <a:gsLst>
                        <a:gs pos="0">
                          <a:srgbClr val="5482AB">
                            <a:tint val="50000"/>
                            <a:satMod val="300000"/>
                          </a:srgbClr>
                        </a:gs>
                        <a:gs pos="35000">
                          <a:srgbClr val="5482AB">
                            <a:tint val="37000"/>
                            <a:satMod val="300000"/>
                          </a:srgbClr>
                        </a:gs>
                        <a:gs pos="100000">
                          <a:srgbClr val="5482AB">
                            <a:tint val="15000"/>
                            <a:satMod val="350000"/>
                          </a:srgbClr>
                        </a:gs>
                      </a:gsLst>
                      <a:lin ang="16200000" scaled="1"/>
                    </a:gradFill>
                    <a:effectLst>
                      <a:outerShdw blurRad="40000" dist="20000" dir="5400000" rotWithShape="0">
                        <a:srgbClr val="000000">
                          <a:alpha val="38000"/>
                        </a:srgbClr>
                      </a:outerShdw>
                    </a:effectLst>
                  </a:tblPr>
                  <a:tblGrid>
                    <a:gridCol w="1307637">
                      <a:extLst>
                        <a:ext uri="{9D8B030D-6E8A-4147-A177-3AD203B41FA5}">
                          <a16:colId xmlns:a16="http://schemas.microsoft.com/office/drawing/2014/main" val="1150776744"/>
                        </a:ext>
                      </a:extLst>
                    </a:gridCol>
                    <a:gridCol w="4019772">
                      <a:extLst>
                        <a:ext uri="{9D8B030D-6E8A-4147-A177-3AD203B41FA5}">
                          <a16:colId xmlns:a16="http://schemas.microsoft.com/office/drawing/2014/main" val="300150081"/>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mj-lt"/>
                            </a:rPr>
                            <a:t>Variables</a:t>
                          </a:r>
                          <a:endParaRPr lang="en-US" sz="1400" dirty="0">
                            <a:latin typeface="+mj-lt"/>
                          </a:endParaRPr>
                        </a:p>
                      </a:txBody>
                      <a:tcPr>
                        <a:lnL w="9525" cap="flat" cmpd="sng" algn="ctr">
                          <a:solidFill>
                            <a:srgbClr val="5482AB">
                              <a:shade val="95000"/>
                              <a:satMod val="105000"/>
                            </a:srgbClr>
                          </a:solidFill>
                          <a:prstDash val="solid"/>
                        </a:lnL>
                        <a:lnR>
                          <a:noFill/>
                        </a:lnR>
                        <a:lnT w="9525" cap="flat" cmpd="sng" algn="ctr">
                          <a:solidFill>
                            <a:srgbClr val="5482AB">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339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aseline="0" dirty="0" smtClean="0">
                              <a:latin typeface="+mj-lt"/>
                            </a:rPr>
                            <a:t>Antenna Parameters</a:t>
                          </a:r>
                          <a:endParaRPr lang="en-US" sz="1400" dirty="0">
                            <a:latin typeface="+mj-lt"/>
                          </a:endParaRPr>
                        </a:p>
                      </a:txBody>
                      <a:tcPr>
                        <a:lnL>
                          <a:noFill/>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3399"/>
                        </a:solidFill>
                      </a:tcPr>
                    </a:tc>
                    <a:extLst>
                      <a:ext uri="{0D108BD9-81ED-4DB2-BD59-A6C34878D82A}">
                        <a16:rowId xmlns:a16="http://schemas.microsoft.com/office/drawing/2014/main" val="11276616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DN height</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25400" cap="flat" cmpd="sng" algn="ctr">
                          <a:solidFill>
                            <a:sysClr val="window" lastClr="FFFFFF"/>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14:m>
                            <m:oMath xmlns:m="http://schemas.openxmlformats.org/officeDocument/2006/math">
                              <m:r>
                                <a:rPr lang="en-US" sz="1400" i="1" dirty="0" smtClean="0">
                                  <a:solidFill>
                                    <a:srgbClr val="000000"/>
                                  </a:solidFill>
                                  <a:latin typeface="Cambria Math" panose="02040503050406030204" pitchFamily="18" charset="0"/>
                                </a:rPr>
                                <m:t>6</m:t>
                              </m:r>
                            </m:oMath>
                          </a14:m>
                          <a:r>
                            <a:rPr lang="en-US" sz="1400" dirty="0" smtClean="0">
                              <a:solidFill>
                                <a:srgbClr val="000000"/>
                              </a:solidFill>
                              <a:latin typeface="+mj-lt"/>
                            </a:rPr>
                            <a:t>m</a:t>
                          </a:r>
                          <a:endParaRPr lang="en-US" sz="1400" dirty="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25400" cap="flat" cmpd="sng" algn="ctr">
                          <a:solidFill>
                            <a:sysClr val="window" lastClr="FFFFFF"/>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6271855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CN height</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14:m>
                            <m:oMath xmlns:m="http://schemas.openxmlformats.org/officeDocument/2006/math">
                              <m:r>
                                <a:rPr lang="en-US" sz="1400" b="0" i="1" smtClean="0">
                                  <a:solidFill>
                                    <a:srgbClr val="000000"/>
                                  </a:solidFill>
                                  <a:latin typeface="Cambria Math" panose="02040503050406030204" pitchFamily="18" charset="0"/>
                                </a:rPr>
                                <m:t>1.5</m:t>
                              </m:r>
                            </m:oMath>
                          </a14:m>
                          <a:r>
                            <a:rPr lang="en-US" sz="1400" dirty="0" smtClean="0">
                              <a:solidFill>
                                <a:srgbClr val="000000"/>
                              </a:solidFill>
                              <a:latin typeface="+mj-lt"/>
                            </a:rPr>
                            <a:t>m</a:t>
                          </a:r>
                          <a:endParaRPr lang="en-US" sz="1400" dirty="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3124170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DN EIRP</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j-lt"/>
                            </a:rPr>
                            <a:t>43 </a:t>
                          </a:r>
                          <a:r>
                            <a:rPr lang="en-US" sz="1400" dirty="0" err="1" smtClean="0">
                              <a:solidFill>
                                <a:srgbClr val="000000"/>
                              </a:solidFill>
                              <a:latin typeface="+mj-lt"/>
                            </a:rPr>
                            <a:t>dBm</a:t>
                          </a:r>
                          <a:endParaRPr lang="en-US" sz="1400" dirty="0" smtClean="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668182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DN array configuration</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round/>
                          <a:headEnd type="none" w="med" len="med"/>
                          <a:tailEnd type="none" w="med" len="med"/>
                        </a:lnR>
                        <a:lnT w="9525" cap="flat" cmpd="sng" algn="ctr">
                          <a:solidFill>
                            <a:srgbClr val="5482AB">
                              <a:shade val="95000"/>
                              <a:satMod val="105000"/>
                            </a:srgbClr>
                          </a:solidFill>
                          <a:prstDash val="solid"/>
                          <a:round/>
                          <a:headEnd type="none" w="med" len="med"/>
                          <a:tailEnd type="none" w="med" len="me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0" dirty="0" smtClean="0">
                              <a:solidFill>
                                <a:srgbClr val="000000"/>
                              </a:solidFill>
                              <a:latin typeface="+mj-lt"/>
                            </a:rPr>
                            <a:t>Number of elements: </a:t>
                          </a:r>
                          <a14:m>
                            <m:oMath xmlns:m="http://schemas.openxmlformats.org/officeDocument/2006/math">
                              <m:r>
                                <a:rPr lang="en-US" sz="1400" b="0" i="1" dirty="0" smtClean="0">
                                  <a:solidFill>
                                    <a:srgbClr val="000000"/>
                                  </a:solidFill>
                                  <a:latin typeface="Cambria Math" panose="02040503050406030204" pitchFamily="18" charset="0"/>
                                </a:rPr>
                                <m:t>128 (</m:t>
                              </m:r>
                              <m:r>
                                <a:rPr lang="en-US" sz="1400" b="0" i="0" dirty="0" smtClean="0">
                                  <a:solidFill>
                                    <a:srgbClr val="000000"/>
                                  </a:solidFill>
                                  <a:latin typeface="Cambria Math" panose="02040503050406030204" pitchFamily="18" charset="0"/>
                                </a:rPr>
                                <m:t>16</m:t>
                              </m:r>
                              <m:r>
                                <m:rPr>
                                  <m:sty m:val="p"/>
                                </m:rPr>
                                <a:rPr lang="en-US" sz="1400" b="0" i="0" dirty="0" smtClean="0">
                                  <a:solidFill>
                                    <a:srgbClr val="000000"/>
                                  </a:solidFill>
                                  <a:latin typeface="Cambria Math" panose="02040503050406030204" pitchFamily="18" charset="0"/>
                                </a:rPr>
                                <m:t>H</m:t>
                              </m:r>
                              <m:r>
                                <a:rPr lang="en-US" sz="1400" b="0" i="1" dirty="0" smtClean="0">
                                  <a:solidFill>
                                    <a:srgbClr val="000000"/>
                                  </a:solidFill>
                                  <a:latin typeface="Cambria Math" panose="02040503050406030204" pitchFamily="18" charset="0"/>
                                </a:rPr>
                                <m:t>×8</m:t>
                              </m:r>
                              <m:r>
                                <m:rPr>
                                  <m:sty m:val="p"/>
                                </m:rPr>
                                <a:rPr lang="en-US" sz="1400" b="0" i="0" dirty="0" smtClean="0">
                                  <a:solidFill>
                                    <a:srgbClr val="000000"/>
                                  </a:solidFill>
                                  <a:latin typeface="Cambria Math" panose="02040503050406030204" pitchFamily="18" charset="0"/>
                                </a:rPr>
                                <m:t>V</m:t>
                              </m:r>
                              <m:r>
                                <a:rPr lang="en-US" sz="1400" b="0" i="1" dirty="0" smtClean="0">
                                  <a:solidFill>
                                    <a:srgbClr val="000000"/>
                                  </a:solidFill>
                                  <a:latin typeface="Cambria Math" panose="02040503050406030204" pitchFamily="18" charset="0"/>
                                </a:rPr>
                                <m:t>)</m:t>
                              </m:r>
                            </m:oMath>
                          </a14:m>
                          <a:r>
                            <a:rPr lang="en-US" sz="1400" dirty="0" smtClean="0">
                              <a:solidFill>
                                <a:srgbClr val="000000"/>
                              </a:solidFill>
                              <a:latin typeface="+mj-lt"/>
                            </a:rPr>
                            <a:t>. </a:t>
                          </a:r>
                        </a:p>
                        <a:p>
                          <a:r>
                            <a:rPr lang="en-US" sz="1400" dirty="0" smtClean="0">
                              <a:solidFill>
                                <a:srgbClr val="000000"/>
                              </a:solidFill>
                              <a:latin typeface="+mj-lt"/>
                            </a:rPr>
                            <a:t>Max.</a:t>
                          </a:r>
                          <a:r>
                            <a:rPr lang="en-US" sz="1400" baseline="0" dirty="0" smtClean="0">
                              <a:solidFill>
                                <a:srgbClr val="000000"/>
                              </a:solidFill>
                              <a:latin typeface="+mj-lt"/>
                            </a:rPr>
                            <a:t> </a:t>
                          </a:r>
                          <a:r>
                            <a:rPr lang="en-US" sz="1400" dirty="0" smtClean="0">
                              <a:solidFill>
                                <a:srgbClr val="000000"/>
                              </a:solidFill>
                              <a:latin typeface="+mj-lt"/>
                            </a:rPr>
                            <a:t>Gain ~ 29 </a:t>
                          </a:r>
                          <a:r>
                            <a:rPr lang="en-US" sz="1400" dirty="0" err="1" smtClean="0">
                              <a:solidFill>
                                <a:srgbClr val="000000"/>
                              </a:solidFill>
                              <a:latin typeface="+mj-lt"/>
                            </a:rPr>
                            <a:t>dBi</a:t>
                          </a:r>
                          <a:endParaRPr lang="en-US" sz="1400" dirty="0" smtClean="0">
                            <a:solidFill>
                              <a:srgbClr val="000000"/>
                            </a:solidFill>
                            <a:latin typeface="+mj-lt"/>
                          </a:endParaRPr>
                        </a:p>
                      </a:txBody>
                      <a:tcPr>
                        <a:lnL w="9525" cap="flat" cmpd="sng" algn="ctr">
                          <a:solidFill>
                            <a:srgbClr val="5482AB">
                              <a:shade val="95000"/>
                              <a:satMod val="105000"/>
                            </a:srgbClr>
                          </a:solidFill>
                          <a:prstDash val="solid"/>
                          <a:round/>
                          <a:headEnd type="none" w="med" len="med"/>
                          <a:tailEnd type="none" w="med" len="me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round/>
                          <a:headEnd type="none" w="med" len="med"/>
                          <a:tailEnd type="none" w="med" len="me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7998955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CN array configuration</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j-lt"/>
                            </a:rPr>
                            <a:t>Number</a:t>
                          </a:r>
                          <a:r>
                            <a:rPr lang="en-US" sz="1400" baseline="0" dirty="0" smtClean="0">
                              <a:solidFill>
                                <a:srgbClr val="000000"/>
                              </a:solidFill>
                              <a:latin typeface="+mj-lt"/>
                            </a:rPr>
                            <a:t> of elements: </a:t>
                          </a:r>
                          <a14:m>
                            <m:oMath xmlns:m="http://schemas.openxmlformats.org/officeDocument/2006/math">
                              <m:r>
                                <a:rPr lang="en-US" sz="1400" b="0" i="1" dirty="0" smtClean="0">
                                  <a:solidFill>
                                    <a:srgbClr val="000000"/>
                                  </a:solidFill>
                                  <a:latin typeface="Cambria Math" panose="02040503050406030204" pitchFamily="18" charset="0"/>
                                </a:rPr>
                                <m:t>32 (8</m:t>
                              </m:r>
                              <m:r>
                                <m:rPr>
                                  <m:sty m:val="p"/>
                                </m:rPr>
                                <a:rPr lang="en-US" sz="1400" b="0" i="0" dirty="0" smtClean="0">
                                  <a:solidFill>
                                    <a:srgbClr val="000000"/>
                                  </a:solidFill>
                                  <a:latin typeface="Cambria Math" panose="02040503050406030204" pitchFamily="18" charset="0"/>
                                </a:rPr>
                                <m:t>H</m:t>
                              </m:r>
                              <m:r>
                                <a:rPr lang="en-US" sz="1400" b="0" i="1" dirty="0" smtClean="0">
                                  <a:solidFill>
                                    <a:srgbClr val="000000"/>
                                  </a:solidFill>
                                  <a:latin typeface="Cambria Math" panose="02040503050406030204" pitchFamily="18" charset="0"/>
                                </a:rPr>
                                <m:t>×4</m:t>
                              </m:r>
                              <m:r>
                                <m:rPr>
                                  <m:sty m:val="p"/>
                                </m:rPr>
                                <a:rPr lang="en-US" sz="1400" b="0" i="0" dirty="0" smtClean="0">
                                  <a:solidFill>
                                    <a:srgbClr val="000000"/>
                                  </a:solidFill>
                                  <a:latin typeface="Cambria Math" panose="02040503050406030204" pitchFamily="18" charset="0"/>
                                </a:rPr>
                                <m:t>V</m:t>
                              </m:r>
                              <m:r>
                                <a:rPr lang="en-US" sz="1400" b="0" i="1" dirty="0" smtClean="0">
                                  <a:solidFill>
                                    <a:srgbClr val="000000"/>
                                  </a:solidFill>
                                  <a:latin typeface="Cambria Math" panose="02040503050406030204" pitchFamily="18" charset="0"/>
                                </a:rPr>
                                <m:t>)</m:t>
                              </m:r>
                            </m:oMath>
                          </a14:m>
                          <a:r>
                            <a:rPr lang="en-US" sz="1400" dirty="0" smtClean="0">
                              <a:solidFill>
                                <a:srgbClr val="000000"/>
                              </a:solidFill>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j-lt"/>
                            </a:rPr>
                            <a:t>Max. Gain ~ 23 </a:t>
                          </a:r>
                          <a:r>
                            <a:rPr lang="en-US" sz="1400" dirty="0" err="1" smtClean="0">
                              <a:solidFill>
                                <a:srgbClr val="000000"/>
                              </a:solidFill>
                              <a:latin typeface="+mj-lt"/>
                            </a:rPr>
                            <a:t>dBi</a:t>
                          </a:r>
                          <a:endParaRPr lang="en-US" sz="1400" dirty="0" smtClean="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63374906"/>
                      </a:ext>
                    </a:extLst>
                  </a:tr>
                </a:tbl>
              </a:graphicData>
            </a:graphic>
          </p:graphicFrame>
        </mc:Choice>
        <mc:Fallback xmlns="">
          <p:graphicFrame>
            <p:nvGraphicFramePr>
              <p:cNvPr id="10" name="Content Placeholder 6"/>
              <p:cNvGraphicFramePr>
                <a:graphicFrameLocks/>
              </p:cNvGraphicFramePr>
              <p:nvPr>
                <p:extLst>
                  <p:ext uri="{D42A27DB-BD31-4B8C-83A1-F6EECF244321}">
                    <p14:modId xmlns:p14="http://schemas.microsoft.com/office/powerpoint/2010/main" val="3401159896"/>
                  </p:ext>
                </p:extLst>
              </p:nvPr>
            </p:nvGraphicFramePr>
            <p:xfrm>
              <a:off x="6247341" y="1964879"/>
              <a:ext cx="5327409" cy="2519680"/>
            </p:xfrm>
            <a:graphic>
              <a:graphicData uri="http://schemas.openxmlformats.org/drawingml/2006/table">
                <a:tbl>
                  <a:tblPr firstRow="1" bandRow="1">
                    <a:gradFill rotWithShape="1">
                      <a:gsLst>
                        <a:gs pos="0">
                          <a:srgbClr val="5482AB">
                            <a:tint val="50000"/>
                            <a:satMod val="300000"/>
                          </a:srgbClr>
                        </a:gs>
                        <a:gs pos="35000">
                          <a:srgbClr val="5482AB">
                            <a:tint val="37000"/>
                            <a:satMod val="300000"/>
                          </a:srgbClr>
                        </a:gs>
                        <a:gs pos="100000">
                          <a:srgbClr val="5482AB">
                            <a:tint val="15000"/>
                            <a:satMod val="350000"/>
                          </a:srgbClr>
                        </a:gs>
                      </a:gsLst>
                      <a:lin ang="16200000" scaled="1"/>
                    </a:gradFill>
                    <a:effectLst>
                      <a:outerShdw blurRad="40000" dist="20000" dir="5400000" rotWithShape="0">
                        <a:srgbClr val="000000">
                          <a:alpha val="38000"/>
                        </a:srgbClr>
                      </a:outerShdw>
                    </a:effectLst>
                  </a:tblPr>
                  <a:tblGrid>
                    <a:gridCol w="1307637">
                      <a:extLst>
                        <a:ext uri="{9D8B030D-6E8A-4147-A177-3AD203B41FA5}">
                          <a16:colId xmlns:a16="http://schemas.microsoft.com/office/drawing/2014/main" val="1150776744"/>
                        </a:ext>
                      </a:extLst>
                    </a:gridCol>
                    <a:gridCol w="4019772">
                      <a:extLst>
                        <a:ext uri="{9D8B030D-6E8A-4147-A177-3AD203B41FA5}">
                          <a16:colId xmlns:a16="http://schemas.microsoft.com/office/drawing/2014/main" val="300150081"/>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mj-lt"/>
                            </a:rPr>
                            <a:t>Variables</a:t>
                          </a:r>
                          <a:endParaRPr lang="en-US" sz="1400" dirty="0">
                            <a:latin typeface="+mj-lt"/>
                          </a:endParaRPr>
                        </a:p>
                      </a:txBody>
                      <a:tcPr>
                        <a:lnL w="9525" cap="flat" cmpd="sng" algn="ctr">
                          <a:solidFill>
                            <a:srgbClr val="5482AB">
                              <a:shade val="95000"/>
                              <a:satMod val="105000"/>
                            </a:srgbClr>
                          </a:solidFill>
                          <a:prstDash val="solid"/>
                        </a:lnL>
                        <a:lnR>
                          <a:noFill/>
                        </a:lnR>
                        <a:lnT w="9525" cap="flat" cmpd="sng" algn="ctr">
                          <a:solidFill>
                            <a:srgbClr val="5482AB">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339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aseline="0" dirty="0" smtClean="0">
                              <a:latin typeface="+mj-lt"/>
                            </a:rPr>
                            <a:t>Antenna Parameters</a:t>
                          </a:r>
                          <a:endParaRPr lang="en-US" sz="1400" dirty="0">
                            <a:latin typeface="+mj-lt"/>
                          </a:endParaRPr>
                        </a:p>
                      </a:txBody>
                      <a:tcPr>
                        <a:lnL>
                          <a:noFill/>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3399"/>
                        </a:solidFill>
                      </a:tcPr>
                    </a:tc>
                    <a:extLst>
                      <a:ext uri="{0D108BD9-81ED-4DB2-BD59-A6C34878D82A}">
                        <a16:rowId xmlns:a16="http://schemas.microsoft.com/office/drawing/2014/main" val="11276616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DN height</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25400" cap="flat" cmpd="sng" algn="ctr">
                          <a:solidFill>
                            <a:sysClr val="window" lastClr="FFFFFF"/>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p>
                          <a:endParaRPr lang="en-US"/>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25400" cap="flat" cmpd="sng" algn="ctr">
                          <a:solidFill>
                            <a:sysClr val="window" lastClr="FFFFFF"/>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blipFill>
                          <a:blip r:embed="rId3"/>
                          <a:stretch>
                            <a:fillRect l="-33636" t="-106557" r="-1515" b="-498361"/>
                          </a:stretch>
                        </a:blipFill>
                      </a:tcPr>
                    </a:tc>
                    <a:extLst>
                      <a:ext uri="{0D108BD9-81ED-4DB2-BD59-A6C34878D82A}">
                        <a16:rowId xmlns:a16="http://schemas.microsoft.com/office/drawing/2014/main" val="356271855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CN height</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p>
                          <a:endParaRPr lang="en-US"/>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blipFill>
                          <a:blip r:embed="rId3"/>
                          <a:stretch>
                            <a:fillRect l="-33636" t="-206557" r="-1515" b="-398361"/>
                          </a:stretch>
                        </a:blipFill>
                      </a:tcPr>
                    </a:tc>
                    <a:extLst>
                      <a:ext uri="{0D108BD9-81ED-4DB2-BD59-A6C34878D82A}">
                        <a16:rowId xmlns:a16="http://schemas.microsoft.com/office/drawing/2014/main" val="253124170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DN EIRP</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j-lt"/>
                            </a:rPr>
                            <a:t>43 </a:t>
                          </a:r>
                          <a:r>
                            <a:rPr lang="en-US" sz="1400" dirty="0" err="1" smtClean="0">
                              <a:solidFill>
                                <a:srgbClr val="000000"/>
                              </a:solidFill>
                              <a:latin typeface="+mj-lt"/>
                            </a:rPr>
                            <a:t>dBm</a:t>
                          </a:r>
                          <a:endParaRPr lang="en-US" sz="1400" dirty="0" smtClean="0">
                            <a:solidFill>
                              <a:srgbClr val="000000"/>
                            </a:solidFill>
                            <a:latin typeface="+mj-lt"/>
                          </a:endParaRPr>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6681824"/>
                      </a:ext>
                    </a:extLst>
                  </a:tr>
                  <a:tr h="518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DN array configuration</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round/>
                          <a:headEnd type="none" w="med" len="med"/>
                          <a:tailEnd type="none" w="med" len="med"/>
                        </a:lnR>
                        <a:lnT w="9525" cap="flat" cmpd="sng" algn="ctr">
                          <a:solidFill>
                            <a:srgbClr val="5482AB">
                              <a:shade val="95000"/>
                              <a:satMod val="105000"/>
                            </a:srgbClr>
                          </a:solidFill>
                          <a:prstDash val="solid"/>
                          <a:round/>
                          <a:headEnd type="none" w="med" len="med"/>
                          <a:tailEnd type="none" w="med" len="me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p>
                          <a:endParaRPr lang="en-US"/>
                        </a:p>
                      </a:txBody>
                      <a:tcPr>
                        <a:lnL w="9525" cap="flat" cmpd="sng" algn="ctr">
                          <a:solidFill>
                            <a:srgbClr val="5482AB">
                              <a:shade val="95000"/>
                              <a:satMod val="105000"/>
                            </a:srgbClr>
                          </a:solidFill>
                          <a:prstDash val="solid"/>
                          <a:round/>
                          <a:headEnd type="none" w="med" len="med"/>
                          <a:tailEnd type="none" w="med" len="me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round/>
                          <a:headEnd type="none" w="med" len="med"/>
                          <a:tailEnd type="none" w="med" len="med"/>
                        </a:lnT>
                        <a:lnB w="9525" cap="flat" cmpd="sng" algn="ctr">
                          <a:solidFill>
                            <a:srgbClr val="5482AB">
                              <a:shade val="95000"/>
                              <a:satMod val="105000"/>
                            </a:srgbClr>
                          </a:solidFill>
                          <a:prstDash val="solid"/>
                        </a:lnB>
                        <a:lnTlToBr w="12700" cmpd="sng">
                          <a:noFill/>
                          <a:prstDash val="solid"/>
                        </a:lnTlToBr>
                        <a:lnBlToTr w="12700" cmpd="sng">
                          <a:noFill/>
                          <a:prstDash val="solid"/>
                        </a:lnBlToTr>
                        <a:blipFill>
                          <a:blip r:embed="rId3"/>
                          <a:stretch>
                            <a:fillRect l="-33636" t="-291765" r="-1515" b="-114118"/>
                          </a:stretch>
                        </a:blipFill>
                      </a:tcPr>
                    </a:tc>
                    <a:extLst>
                      <a:ext uri="{0D108BD9-81ED-4DB2-BD59-A6C34878D82A}">
                        <a16:rowId xmlns:a16="http://schemas.microsoft.com/office/drawing/2014/main" val="3979989558"/>
                      </a:ext>
                    </a:extLst>
                  </a:tr>
                  <a:tr h="518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rgbClr val="000000"/>
                              </a:solidFill>
                              <a:latin typeface="+mj-lt"/>
                            </a:rPr>
                            <a:t>CN array configuration</a:t>
                          </a:r>
                          <a:endParaRPr lang="en-US" sz="1400" dirty="0">
                            <a:solidFill>
                              <a:srgbClr val="000000"/>
                            </a:solidFill>
                            <a:latin typeface="+mj-lt"/>
                          </a:endParaRPr>
                        </a:p>
                      </a:txBody>
                      <a:tcPr anchor="ct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solidFill>
                          <a:sysClr val="window" lastClr="FFFFFF"/>
                        </a:solidFill>
                      </a:tcPr>
                    </a:tc>
                    <a:tc>
                      <a:txBody>
                        <a:bodyPr/>
                        <a:lstStyle/>
                        <a:p>
                          <a:endParaRPr lang="en-US"/>
                        </a:p>
                      </a:txBody>
                      <a:tcPr>
                        <a:lnL w="9525" cap="flat" cmpd="sng" algn="ctr">
                          <a:solidFill>
                            <a:srgbClr val="5482AB">
                              <a:shade val="95000"/>
                              <a:satMod val="105000"/>
                            </a:srgbClr>
                          </a:solidFill>
                          <a:prstDash val="solid"/>
                        </a:lnL>
                        <a:lnR w="9525" cap="flat" cmpd="sng" algn="ctr">
                          <a:solidFill>
                            <a:srgbClr val="5482AB">
                              <a:shade val="95000"/>
                              <a:satMod val="105000"/>
                            </a:srgbClr>
                          </a:solidFill>
                          <a:prstDash val="solid"/>
                        </a:lnR>
                        <a:lnT w="9525" cap="flat" cmpd="sng" algn="ctr">
                          <a:solidFill>
                            <a:srgbClr val="5482AB">
                              <a:shade val="95000"/>
                              <a:satMod val="105000"/>
                            </a:srgbClr>
                          </a:solidFill>
                          <a:prstDash val="solid"/>
                        </a:lnT>
                        <a:lnB w="9525" cap="flat" cmpd="sng" algn="ctr">
                          <a:solidFill>
                            <a:srgbClr val="5482AB">
                              <a:shade val="95000"/>
                              <a:satMod val="105000"/>
                            </a:srgbClr>
                          </a:solidFill>
                          <a:prstDash val="solid"/>
                        </a:lnB>
                        <a:lnTlToBr w="12700" cmpd="sng">
                          <a:noFill/>
                          <a:prstDash val="solid"/>
                        </a:lnTlToBr>
                        <a:lnBlToTr w="12700" cmpd="sng">
                          <a:noFill/>
                          <a:prstDash val="solid"/>
                        </a:lnBlToTr>
                        <a:blipFill>
                          <a:blip r:embed="rId3"/>
                          <a:stretch>
                            <a:fillRect l="-33636" t="-391765" r="-1515" b="-14118"/>
                          </a:stretch>
                        </a:blipFill>
                      </a:tcPr>
                    </a:tc>
                    <a:extLst>
                      <a:ext uri="{0D108BD9-81ED-4DB2-BD59-A6C34878D82A}">
                        <a16:rowId xmlns:a16="http://schemas.microsoft.com/office/drawing/2014/main" val="2663374906"/>
                      </a:ext>
                    </a:extLst>
                  </a:tr>
                </a:tbl>
              </a:graphicData>
            </a:graphic>
          </p:graphicFrame>
        </mc:Fallback>
      </mc:AlternateContent>
    </p:spTree>
    <p:extLst>
      <p:ext uri="{BB962C8B-B14F-4D97-AF65-F5344CB8AC3E}">
        <p14:creationId xmlns:p14="http://schemas.microsoft.com/office/powerpoint/2010/main" val="3488582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Topology formulation</a:t>
            </a:r>
          </a:p>
          <a:p>
            <a:pPr lvl="1"/>
            <a:r>
              <a:rPr lang="en-US" dirty="0" smtClean="0"/>
              <a:t>Breadth first search algorithm to assign ‘tiers’ to the DNs</a:t>
            </a:r>
          </a:p>
          <a:p>
            <a:pPr lvl="1"/>
            <a:r>
              <a:rPr lang="en-US" dirty="0" smtClean="0"/>
              <a:t>Tier 1: Fiber DNs, Tier 2: DNs with 1 hop to Fiber DNs, and so on.</a:t>
            </a:r>
          </a:p>
          <a:p>
            <a:r>
              <a:rPr lang="en-US" dirty="0" smtClean="0"/>
              <a:t>DN-DN and DN-CN transmission on orthogonal time slots</a:t>
            </a:r>
          </a:p>
          <a:p>
            <a:endParaRPr lang="en-US" dirty="0"/>
          </a:p>
          <a:p>
            <a:r>
              <a:rPr lang="en-US" dirty="0" smtClean="0"/>
              <a:t>TDD polarity assignment based on Tiers</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Network Modeling</a:t>
            </a:r>
            <a:endParaRPr lang="en-US" dirty="0"/>
          </a:p>
        </p:txBody>
      </p:sp>
      <p:sp>
        <p:nvSpPr>
          <p:cNvPr id="4" name="Date Placeholder 3"/>
          <p:cNvSpPr>
            <a:spLocks noGrp="1"/>
          </p:cNvSpPr>
          <p:nvPr>
            <p:ph type="dt" idx="10"/>
          </p:nvPr>
        </p:nvSpPr>
        <p:spPr/>
        <p:txBody>
          <a:bodyPr/>
          <a:lstStyle/>
          <a:p>
            <a:r>
              <a:rPr lang="en-US" smtClean="0"/>
              <a:t>July  2018</a:t>
            </a:r>
            <a:endParaRPr lang="en-US"/>
          </a:p>
        </p:txBody>
      </p:sp>
      <p:sp>
        <p:nvSpPr>
          <p:cNvPr id="5" name="Footer Placeholder 4"/>
          <p:cNvSpPr>
            <a:spLocks noGrp="1"/>
          </p:cNvSpPr>
          <p:nvPr>
            <p:ph type="ftr" idx="11"/>
          </p:nvPr>
        </p:nvSpPr>
        <p:spPr/>
        <p:txBody>
          <a:bodyPr/>
          <a:lstStyle/>
          <a:p>
            <a:r>
              <a:rPr lang="da-DK" smtClean="0"/>
              <a:t>Aditya V. Padaki et al.</a:t>
            </a:r>
            <a:endParaRPr lang="en-US"/>
          </a:p>
        </p:txBody>
      </p:sp>
      <p:sp>
        <p:nvSpPr>
          <p:cNvPr id="6" name="Slide Number Placeholder 5"/>
          <p:cNvSpPr>
            <a:spLocks noGrp="1"/>
          </p:cNvSpPr>
          <p:nvPr>
            <p:ph type="sldNum" idx="12"/>
          </p:nvPr>
        </p:nvSpPr>
        <p:spPr/>
        <p:txBody>
          <a:bodyPr/>
          <a:lstStyle/>
          <a:p>
            <a:fld id="{397B0CF7-8FC0-1746-A061-925D73E1C817}" type="slidenum">
              <a:rPr lang="en-US" smtClean="0"/>
              <a:t>5</a:t>
            </a:fld>
            <a:endParaRPr lang="en-US"/>
          </a:p>
        </p:txBody>
      </p:sp>
      <p:pic>
        <p:nvPicPr>
          <p:cNvPr id="7" name="Picture 6"/>
          <p:cNvPicPr>
            <a:picLocks noChangeAspect="1"/>
          </p:cNvPicPr>
          <p:nvPr/>
        </p:nvPicPr>
        <p:blipFill>
          <a:blip r:embed="rId2"/>
          <a:stretch>
            <a:fillRect/>
          </a:stretch>
        </p:blipFill>
        <p:spPr>
          <a:xfrm>
            <a:off x="8823959" y="1280160"/>
            <a:ext cx="3320143" cy="1879965"/>
          </a:xfrm>
          <a:prstGeom prst="rect">
            <a:avLst/>
          </a:prstGeom>
        </p:spPr>
      </p:pic>
      <p:grpSp>
        <p:nvGrpSpPr>
          <p:cNvPr id="38" name="Group 37"/>
          <p:cNvGrpSpPr/>
          <p:nvPr/>
        </p:nvGrpSpPr>
        <p:grpSpPr>
          <a:xfrm>
            <a:off x="3692193" y="3140517"/>
            <a:ext cx="3711387" cy="452718"/>
            <a:chOff x="1815353" y="3442447"/>
            <a:chExt cx="3711387" cy="452718"/>
          </a:xfrm>
        </p:grpSpPr>
        <p:sp>
          <p:nvSpPr>
            <p:cNvPr id="39" name="Rectangle 38"/>
            <p:cNvSpPr/>
            <p:nvPr/>
          </p:nvSpPr>
          <p:spPr>
            <a:xfrm>
              <a:off x="1815353" y="3442447"/>
              <a:ext cx="1237129" cy="452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52482" y="3442447"/>
              <a:ext cx="1237129" cy="452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89611" y="3442447"/>
              <a:ext cx="1237129" cy="452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999130" y="3484140"/>
              <a:ext cx="1089211" cy="369332"/>
            </a:xfrm>
            <a:prstGeom prst="rect">
              <a:avLst/>
            </a:prstGeom>
            <a:noFill/>
          </p:spPr>
          <p:txBody>
            <a:bodyPr wrap="square" rtlCol="0">
              <a:spAutoFit/>
            </a:bodyPr>
            <a:lstStyle/>
            <a:p>
              <a:r>
                <a:rPr lang="en-US" dirty="0" smtClean="0"/>
                <a:t>DN TX</a:t>
              </a:r>
              <a:endParaRPr lang="en-US" dirty="0"/>
            </a:p>
          </p:txBody>
        </p:sp>
        <p:sp>
          <p:nvSpPr>
            <p:cNvPr id="46" name="TextBox 45"/>
            <p:cNvSpPr txBox="1"/>
            <p:nvPr/>
          </p:nvSpPr>
          <p:spPr>
            <a:xfrm>
              <a:off x="3200400" y="3484140"/>
              <a:ext cx="1089211" cy="369332"/>
            </a:xfrm>
            <a:prstGeom prst="rect">
              <a:avLst/>
            </a:prstGeom>
            <a:noFill/>
          </p:spPr>
          <p:txBody>
            <a:bodyPr wrap="square" rtlCol="0">
              <a:spAutoFit/>
            </a:bodyPr>
            <a:lstStyle/>
            <a:p>
              <a:r>
                <a:rPr lang="en-US" dirty="0" smtClean="0"/>
                <a:t>DN RX</a:t>
              </a:r>
              <a:endParaRPr lang="en-US" dirty="0"/>
            </a:p>
          </p:txBody>
        </p:sp>
        <p:sp>
          <p:nvSpPr>
            <p:cNvPr id="50" name="TextBox 49"/>
            <p:cNvSpPr txBox="1"/>
            <p:nvPr/>
          </p:nvSpPr>
          <p:spPr>
            <a:xfrm>
              <a:off x="4361278" y="3484140"/>
              <a:ext cx="1089211" cy="369332"/>
            </a:xfrm>
            <a:prstGeom prst="rect">
              <a:avLst/>
            </a:prstGeom>
            <a:noFill/>
          </p:spPr>
          <p:txBody>
            <a:bodyPr wrap="square" rtlCol="0">
              <a:spAutoFit/>
            </a:bodyPr>
            <a:lstStyle/>
            <a:p>
              <a:pPr algn="ctr"/>
              <a:r>
                <a:rPr lang="en-US" dirty="0" smtClean="0"/>
                <a:t>CN</a:t>
              </a:r>
              <a:endParaRPr lang="en-US" dirty="0"/>
            </a:p>
          </p:txBody>
        </p:sp>
      </p:grpSp>
      <p:pic>
        <p:nvPicPr>
          <p:cNvPr id="74" name="Picture 73"/>
          <p:cNvPicPr>
            <a:picLocks noChangeAspect="1"/>
          </p:cNvPicPr>
          <p:nvPr/>
        </p:nvPicPr>
        <p:blipFill>
          <a:blip r:embed="rId3"/>
          <a:stretch>
            <a:fillRect/>
          </a:stretch>
        </p:blipFill>
        <p:spPr>
          <a:xfrm>
            <a:off x="3692193" y="3972195"/>
            <a:ext cx="3711387" cy="2176381"/>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37196" t="6813" r="36447" b="6813"/>
          <a:stretch/>
        </p:blipFill>
        <p:spPr>
          <a:xfrm>
            <a:off x="9558641" y="3485709"/>
            <a:ext cx="1850777" cy="2956730"/>
          </a:xfrm>
          <a:prstGeom prst="rect">
            <a:avLst/>
          </a:prstGeom>
        </p:spPr>
      </p:pic>
    </p:spTree>
    <p:extLst>
      <p:ext uri="{BB962C8B-B14F-4D97-AF65-F5344CB8AC3E}">
        <p14:creationId xmlns:p14="http://schemas.microsoft.com/office/powerpoint/2010/main" val="337339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914400" y="1508760"/>
                <a:ext cx="5035731" cy="5029200"/>
              </a:xfrm>
            </p:spPr>
            <p:txBody>
              <a:bodyPr/>
              <a:lstStyle/>
              <a:p>
                <a:r>
                  <a:rPr lang="en-US" dirty="0" smtClean="0"/>
                  <a:t>Number of DNs: 25</a:t>
                </a:r>
              </a:p>
              <a:p>
                <a:r>
                  <a:rPr lang="en-US" dirty="0" smtClean="0"/>
                  <a:t>Number of CNs: 500</a:t>
                </a:r>
              </a:p>
              <a:p>
                <a:r>
                  <a:rPr lang="en-US" dirty="0" smtClean="0"/>
                  <a:t>Arrival Rate: 10 </a:t>
                </a:r>
                <a:r>
                  <a:rPr lang="en-US" dirty="0" err="1" smtClean="0"/>
                  <a:t>Msgs</a:t>
                </a:r>
                <a:r>
                  <a:rPr lang="en-US" dirty="0" smtClean="0"/>
                  <a:t>/sec per CN</a:t>
                </a:r>
              </a:p>
              <a:p>
                <a:r>
                  <a:rPr lang="en-US" dirty="0" smtClean="0"/>
                  <a:t>EIRP: 43 </a:t>
                </a:r>
                <a:r>
                  <a:rPr lang="en-US" dirty="0" err="1" smtClean="0"/>
                  <a:t>dBm</a:t>
                </a:r>
                <a:endParaRPr lang="en-US" dirty="0" smtClean="0"/>
              </a:p>
              <a:p>
                <a:r>
                  <a:rPr lang="en-US" dirty="0"/>
                  <a:t>Grid </a:t>
                </a:r>
                <a:r>
                  <a:rPr lang="en-US" dirty="0" smtClean="0"/>
                  <a:t>Size:125m</a:t>
                </a:r>
                <a14:m>
                  <m:oMath xmlns:m="http://schemas.openxmlformats.org/officeDocument/2006/math">
                    <m:r>
                      <a:rPr lang="en-US" i="1" dirty="0" smtClean="0">
                        <a:latin typeface="Cambria Math" panose="02040503050406030204" pitchFamily="18" charset="0"/>
                      </a:rPr>
                      <m:t>×</m:t>
                    </m:r>
                  </m:oMath>
                </a14:m>
                <a:r>
                  <a:rPr lang="en-US" dirty="0" smtClean="0"/>
                  <a:t>216.5m</a:t>
                </a:r>
                <a:endParaRPr lang="en-US" dirty="0"/>
              </a:p>
              <a:p>
                <a:r>
                  <a:rPr lang="en-US" dirty="0" smtClean="0"/>
                  <a:t>Transmission Interval: 1ms</a:t>
                </a:r>
              </a:p>
              <a:p>
                <a:r>
                  <a:rPr lang="en-US" dirty="0" smtClean="0"/>
                  <a:t>File size: 0.5 Mbyte per </a:t>
                </a:r>
                <a:r>
                  <a:rPr lang="en-US" dirty="0" err="1"/>
                  <a:t>M</a:t>
                </a:r>
                <a:r>
                  <a:rPr lang="en-US" dirty="0" err="1" smtClean="0"/>
                  <a:t>sg</a:t>
                </a:r>
                <a:endParaRPr lang="en-US" dirty="0" smtClean="0"/>
              </a:p>
              <a:p>
                <a:r>
                  <a:rPr lang="en-US" dirty="0" smtClean="0"/>
                  <a:t>SINR mapped to 11ad MCS to compute throughput</a:t>
                </a:r>
              </a:p>
              <a:p>
                <a:pPr marL="0" indent="0">
                  <a:buNone/>
                </a:pPr>
                <a:r>
                  <a:rPr lang="en-US" dirty="0" smtClean="0"/>
                  <a:t>For our network configuration, 5 Fiber DNs are sufficient to achieve maximum network throughput</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914400" y="1508760"/>
                <a:ext cx="5035731" cy="5029200"/>
              </a:xfrm>
              <a:blipFill>
                <a:blip r:embed="rId2"/>
                <a:stretch>
                  <a:fillRect l="-1816" t="-970" b="-4000"/>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Network Throughput</a:t>
            </a:r>
            <a:endParaRPr lang="en-US" dirty="0"/>
          </a:p>
        </p:txBody>
      </p:sp>
      <p:sp>
        <p:nvSpPr>
          <p:cNvPr id="4" name="Date Placeholder 3"/>
          <p:cNvSpPr>
            <a:spLocks noGrp="1"/>
          </p:cNvSpPr>
          <p:nvPr>
            <p:ph type="dt" idx="10"/>
          </p:nvPr>
        </p:nvSpPr>
        <p:spPr/>
        <p:txBody>
          <a:bodyPr/>
          <a:lstStyle/>
          <a:p>
            <a:r>
              <a:rPr lang="en-US" smtClean="0"/>
              <a:t>July  2018</a:t>
            </a:r>
            <a:endParaRPr lang="en-US"/>
          </a:p>
        </p:txBody>
      </p:sp>
      <p:sp>
        <p:nvSpPr>
          <p:cNvPr id="5" name="Footer Placeholder 4"/>
          <p:cNvSpPr>
            <a:spLocks noGrp="1"/>
          </p:cNvSpPr>
          <p:nvPr>
            <p:ph type="ftr" idx="11"/>
          </p:nvPr>
        </p:nvSpPr>
        <p:spPr/>
        <p:txBody>
          <a:bodyPr/>
          <a:lstStyle/>
          <a:p>
            <a:r>
              <a:rPr lang="da-DK" smtClean="0"/>
              <a:t>Aditya V. Padaki et al.</a:t>
            </a:r>
            <a:endParaRPr lang="en-US"/>
          </a:p>
        </p:txBody>
      </p:sp>
      <p:sp>
        <p:nvSpPr>
          <p:cNvPr id="6" name="Slide Number Placeholder 5"/>
          <p:cNvSpPr>
            <a:spLocks noGrp="1"/>
          </p:cNvSpPr>
          <p:nvPr>
            <p:ph type="sldNum" idx="12"/>
          </p:nvPr>
        </p:nvSpPr>
        <p:spPr/>
        <p:txBody>
          <a:bodyPr/>
          <a:lstStyle/>
          <a:p>
            <a:fld id="{397B0CF7-8FC0-1746-A061-925D73E1C817}" type="slidenum">
              <a:rPr lang="en-US" smtClean="0"/>
              <a:t>6</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439" t="3381" r="7917" b="2142"/>
          <a:stretch/>
        </p:blipFill>
        <p:spPr>
          <a:xfrm>
            <a:off x="5950131" y="1580606"/>
            <a:ext cx="5869553" cy="4639519"/>
          </a:xfrm>
          <a:prstGeom prst="rect">
            <a:avLst/>
          </a:prstGeom>
        </p:spPr>
      </p:pic>
    </p:spTree>
    <p:extLst>
      <p:ext uri="{BB962C8B-B14F-4D97-AF65-F5344CB8AC3E}">
        <p14:creationId xmlns:p14="http://schemas.microsoft.com/office/powerpoint/2010/main" val="2075403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508760"/>
            <a:ext cx="10515599" cy="5029200"/>
          </a:xfrm>
        </p:spPr>
        <p:txBody>
          <a:bodyPr/>
          <a:lstStyle/>
          <a:p>
            <a:r>
              <a:rPr lang="en-US" dirty="0" smtClean="0"/>
              <a:t>User perceived throughput (during active time), defined as the size of a burst divided by the time between the arrival of the first packet of a burst and the reception of the last packet of the burst </a:t>
            </a:r>
          </a:p>
        </p:txBody>
      </p:sp>
      <p:sp>
        <p:nvSpPr>
          <p:cNvPr id="3" name="Title 2"/>
          <p:cNvSpPr>
            <a:spLocks noGrp="1"/>
          </p:cNvSpPr>
          <p:nvPr>
            <p:ph type="title"/>
          </p:nvPr>
        </p:nvSpPr>
        <p:spPr/>
        <p:txBody>
          <a:bodyPr/>
          <a:lstStyle/>
          <a:p>
            <a:r>
              <a:rPr lang="en-US" dirty="0" smtClean="0"/>
              <a:t>User Perceived Throughput (UPT)</a:t>
            </a:r>
            <a:endParaRPr lang="en-US" dirty="0"/>
          </a:p>
        </p:txBody>
      </p:sp>
      <p:sp>
        <p:nvSpPr>
          <p:cNvPr id="4" name="Date Placeholder 3"/>
          <p:cNvSpPr>
            <a:spLocks noGrp="1"/>
          </p:cNvSpPr>
          <p:nvPr>
            <p:ph type="dt" idx="10"/>
          </p:nvPr>
        </p:nvSpPr>
        <p:spPr/>
        <p:txBody>
          <a:bodyPr/>
          <a:lstStyle/>
          <a:p>
            <a:r>
              <a:rPr lang="en-US" smtClean="0"/>
              <a:t>July  2018</a:t>
            </a:r>
            <a:endParaRPr lang="en-US"/>
          </a:p>
        </p:txBody>
      </p:sp>
      <p:sp>
        <p:nvSpPr>
          <p:cNvPr id="5" name="Footer Placeholder 4"/>
          <p:cNvSpPr>
            <a:spLocks noGrp="1"/>
          </p:cNvSpPr>
          <p:nvPr>
            <p:ph type="ftr" idx="11"/>
          </p:nvPr>
        </p:nvSpPr>
        <p:spPr/>
        <p:txBody>
          <a:bodyPr/>
          <a:lstStyle/>
          <a:p>
            <a:r>
              <a:rPr lang="da-DK" smtClean="0"/>
              <a:t>Aditya V. Padaki et al.</a:t>
            </a:r>
            <a:endParaRPr lang="en-US"/>
          </a:p>
        </p:txBody>
      </p:sp>
      <p:sp>
        <p:nvSpPr>
          <p:cNvPr id="6" name="Slide Number Placeholder 5"/>
          <p:cNvSpPr>
            <a:spLocks noGrp="1"/>
          </p:cNvSpPr>
          <p:nvPr>
            <p:ph type="sldNum" idx="12"/>
          </p:nvPr>
        </p:nvSpPr>
        <p:spPr/>
        <p:txBody>
          <a:bodyPr/>
          <a:lstStyle/>
          <a:p>
            <a:fld id="{397B0CF7-8FC0-1746-A061-925D73E1C817}" type="slidenum">
              <a:rPr lang="en-US" smtClean="0"/>
              <a:t>7</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983" t="2331" r="7856"/>
          <a:stretch/>
        </p:blipFill>
        <p:spPr>
          <a:xfrm>
            <a:off x="4949958" y="2710544"/>
            <a:ext cx="6480043" cy="3600254"/>
          </a:xfrm>
          <a:prstGeom prst="rect">
            <a:avLst/>
          </a:prstGeom>
        </p:spPr>
      </p:pic>
      <p:sp>
        <p:nvSpPr>
          <p:cNvPr id="8" name="Rectangle 7"/>
          <p:cNvSpPr/>
          <p:nvPr/>
        </p:nvSpPr>
        <p:spPr>
          <a:xfrm>
            <a:off x="914401" y="2785794"/>
            <a:ext cx="4035555" cy="3046988"/>
          </a:xfrm>
          <a:prstGeom prst="rect">
            <a:avLst/>
          </a:prstGeom>
        </p:spPr>
        <p:txBody>
          <a:bodyPr wrap="square">
            <a:spAutoFit/>
          </a:bodyPr>
          <a:lstStyle/>
          <a:p>
            <a:pPr marL="342900" indent="-342900">
              <a:buFont typeface="Arial" panose="020B0604020202020204" pitchFamily="34" charset="0"/>
              <a:buChar char="•"/>
            </a:pPr>
            <a:r>
              <a:rPr lang="en-US" sz="2400" b="1" dirty="0"/>
              <a:t>Tier 1 links are </a:t>
            </a:r>
            <a:r>
              <a:rPr lang="en-US" sz="2400" b="1" dirty="0"/>
              <a:t>b</a:t>
            </a:r>
            <a:r>
              <a:rPr lang="en-US" sz="2400" b="1" dirty="0" smtClean="0"/>
              <a:t>ottleneck</a:t>
            </a:r>
            <a:endParaRPr lang="en-US" sz="2400" b="1" dirty="0" smtClean="0"/>
          </a:p>
          <a:p>
            <a:pPr marL="800100" lvl="1" indent="-342900">
              <a:buFont typeface="Courier New" panose="02070309020205020404" pitchFamily="49" charset="0"/>
              <a:buChar char="o"/>
            </a:pPr>
            <a:r>
              <a:rPr lang="en-US" sz="2000" dirty="0" smtClean="0"/>
              <a:t>UPT </a:t>
            </a:r>
            <a:r>
              <a:rPr lang="en-US" sz="2000" dirty="0"/>
              <a:t>drastically reduces with number of </a:t>
            </a:r>
            <a:r>
              <a:rPr lang="en-US" sz="2000" dirty="0" smtClean="0"/>
              <a:t>hops</a:t>
            </a:r>
          </a:p>
          <a:p>
            <a:pPr marL="800100" lvl="1" indent="-342900">
              <a:buFont typeface="Courier New" panose="02070309020205020404" pitchFamily="49" charset="0"/>
              <a:buChar char="o"/>
            </a:pPr>
            <a:r>
              <a:rPr lang="en-US" sz="2000" dirty="0" smtClean="0"/>
              <a:t>This is irrespective of resource utilization of links for relay DNs as links of fiber DNs form bottleneck </a:t>
            </a:r>
            <a:endParaRPr lang="en-US" sz="2400"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smtClean="0"/>
          </a:p>
        </p:txBody>
      </p:sp>
    </p:spTree>
    <p:extLst>
      <p:ext uri="{BB962C8B-B14F-4D97-AF65-F5344CB8AC3E}">
        <p14:creationId xmlns:p14="http://schemas.microsoft.com/office/powerpoint/2010/main" val="598900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508760"/>
            <a:ext cx="5939694" cy="5029200"/>
          </a:xfrm>
        </p:spPr>
        <p:txBody>
          <a:bodyPr/>
          <a:lstStyle/>
          <a:p>
            <a:r>
              <a:rPr lang="en-US" dirty="0"/>
              <a:t>Average perceived throughput of a user defined as the average from all perceived throughput for all bursts intended for this </a:t>
            </a:r>
            <a:r>
              <a:rPr lang="en-US" dirty="0" smtClean="0"/>
              <a:t>user</a:t>
            </a:r>
          </a:p>
          <a:p>
            <a:r>
              <a:rPr lang="en-US" dirty="0" smtClean="0"/>
              <a:t>Tail (Head) </a:t>
            </a:r>
            <a:r>
              <a:rPr lang="en-US" dirty="0"/>
              <a:t>perceived throughput defined as the worst 5</a:t>
            </a:r>
            <a:r>
              <a:rPr lang="en-US" dirty="0" smtClean="0"/>
              <a:t>% (best 5%) </a:t>
            </a:r>
            <a:r>
              <a:rPr lang="en-US" dirty="0"/>
              <a:t>perceived throughput among all bursts intended for a user</a:t>
            </a:r>
          </a:p>
          <a:p>
            <a:pPr marL="0" indent="0">
              <a:buNone/>
            </a:pPr>
            <a:r>
              <a:rPr lang="en-US" sz="1800" b="0" dirty="0" smtClean="0"/>
              <a:t>Note: As number of hops increases (Fiber DN=1), across the network only those connected to Fiber DNs get very high UPT. Rest get disproportionately low UPT as links from Fiber DNs have to serve most of the traffic. Thus, average UPT is skewed as seen from the result (95 percentile UPT is lower than average UPT)</a:t>
            </a:r>
            <a:endParaRPr lang="en-US" sz="1800" b="0" dirty="0"/>
          </a:p>
        </p:txBody>
      </p:sp>
      <p:sp>
        <p:nvSpPr>
          <p:cNvPr id="3" name="Title 2"/>
          <p:cNvSpPr>
            <a:spLocks noGrp="1"/>
          </p:cNvSpPr>
          <p:nvPr>
            <p:ph type="title"/>
          </p:nvPr>
        </p:nvSpPr>
        <p:spPr/>
        <p:txBody>
          <a:bodyPr/>
          <a:lstStyle/>
          <a:p>
            <a:r>
              <a:rPr lang="en-US" dirty="0" smtClean="0"/>
              <a:t>UPT vs Number of Fiber DNs</a:t>
            </a:r>
            <a:endParaRPr lang="en-US" dirty="0"/>
          </a:p>
        </p:txBody>
      </p:sp>
      <p:sp>
        <p:nvSpPr>
          <p:cNvPr id="4" name="Date Placeholder 3"/>
          <p:cNvSpPr>
            <a:spLocks noGrp="1"/>
          </p:cNvSpPr>
          <p:nvPr>
            <p:ph type="dt" idx="10"/>
          </p:nvPr>
        </p:nvSpPr>
        <p:spPr/>
        <p:txBody>
          <a:bodyPr/>
          <a:lstStyle/>
          <a:p>
            <a:r>
              <a:rPr lang="en-US" smtClean="0"/>
              <a:t>July  2018</a:t>
            </a:r>
            <a:endParaRPr lang="en-US"/>
          </a:p>
        </p:txBody>
      </p:sp>
      <p:sp>
        <p:nvSpPr>
          <p:cNvPr id="5" name="Footer Placeholder 4"/>
          <p:cNvSpPr>
            <a:spLocks noGrp="1"/>
          </p:cNvSpPr>
          <p:nvPr>
            <p:ph type="ftr" idx="11"/>
          </p:nvPr>
        </p:nvSpPr>
        <p:spPr/>
        <p:txBody>
          <a:bodyPr/>
          <a:lstStyle/>
          <a:p>
            <a:r>
              <a:rPr lang="da-DK" smtClean="0"/>
              <a:t>Aditya V. Padaki et al.</a:t>
            </a:r>
            <a:endParaRPr lang="en-US"/>
          </a:p>
        </p:txBody>
      </p:sp>
      <p:sp>
        <p:nvSpPr>
          <p:cNvPr id="6" name="Slide Number Placeholder 5"/>
          <p:cNvSpPr>
            <a:spLocks noGrp="1"/>
          </p:cNvSpPr>
          <p:nvPr>
            <p:ph type="sldNum" idx="12"/>
          </p:nvPr>
        </p:nvSpPr>
        <p:spPr/>
        <p:txBody>
          <a:bodyPr/>
          <a:lstStyle/>
          <a:p>
            <a:fld id="{397B0CF7-8FC0-1746-A061-925D73E1C817}" type="slidenum">
              <a:rPr lang="en-US" smtClean="0"/>
              <a:t>8</a:t>
            </a:fld>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964" t="2477" r="8490" b="1809"/>
          <a:stretch/>
        </p:blipFill>
        <p:spPr>
          <a:xfrm>
            <a:off x="6725643" y="1508760"/>
            <a:ext cx="5337906" cy="4400817"/>
          </a:xfrm>
          <a:prstGeom prst="rect">
            <a:avLst/>
          </a:prstGeom>
        </p:spPr>
      </p:pic>
    </p:spTree>
    <p:extLst>
      <p:ext uri="{BB962C8B-B14F-4D97-AF65-F5344CB8AC3E}">
        <p14:creationId xmlns:p14="http://schemas.microsoft.com/office/powerpoint/2010/main" val="2347176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508760"/>
            <a:ext cx="4970417" cy="5029200"/>
          </a:xfrm>
        </p:spPr>
        <p:txBody>
          <a:bodyPr/>
          <a:lstStyle/>
          <a:p>
            <a:endParaRPr lang="en-US" dirty="0" smtClean="0"/>
          </a:p>
          <a:p>
            <a:r>
              <a:rPr lang="en-US" dirty="0" smtClean="0"/>
              <a:t>Message arrival rate varied</a:t>
            </a:r>
          </a:p>
          <a:p>
            <a:r>
              <a:rPr lang="en-US" dirty="0" smtClean="0"/>
              <a:t>5 Fiber DNs – Two Tiers*</a:t>
            </a:r>
          </a:p>
          <a:p>
            <a:pPr lvl="1"/>
            <a:r>
              <a:rPr lang="en-US" dirty="0" smtClean="0"/>
              <a:t>Tier 1: Fiber DNs</a:t>
            </a:r>
          </a:p>
          <a:p>
            <a:pPr lvl="1"/>
            <a:r>
              <a:rPr lang="en-US" dirty="0" smtClean="0"/>
              <a:t>Tier 2: One hop to Fiber DN</a:t>
            </a:r>
          </a:p>
          <a:p>
            <a:r>
              <a:rPr lang="en-US" dirty="0" smtClean="0"/>
              <a:t>We study the network throughput and UPT for various arrival rates</a:t>
            </a:r>
          </a:p>
          <a:p>
            <a:r>
              <a:rPr lang="en-US" dirty="0" smtClean="0"/>
              <a:t>Clearly, fiber DN links are bottlenecks</a:t>
            </a:r>
            <a:endParaRPr lang="en-US" dirty="0"/>
          </a:p>
          <a:p>
            <a:pPr marL="0" indent="0">
              <a:buNone/>
            </a:pPr>
            <a:endParaRPr lang="en-US" sz="1200" dirty="0" smtClean="0"/>
          </a:p>
          <a:p>
            <a:pPr marL="0" indent="0">
              <a:buNone/>
            </a:pPr>
            <a:r>
              <a:rPr lang="en-US" sz="1200" dirty="0" smtClean="0"/>
              <a:t>*Note</a:t>
            </a:r>
            <a:r>
              <a:rPr lang="en-US" sz="1200" dirty="0"/>
              <a:t>: Tier 3, 4, </a:t>
            </a:r>
            <a:r>
              <a:rPr lang="en-US" sz="1200" dirty="0" err="1"/>
              <a:t>etc</a:t>
            </a:r>
            <a:r>
              <a:rPr lang="en-US" sz="1200" dirty="0"/>
              <a:t> would be nodes for 2, 3, </a:t>
            </a:r>
            <a:r>
              <a:rPr lang="en-US" sz="1200" dirty="0" err="1"/>
              <a:t>etc</a:t>
            </a:r>
            <a:r>
              <a:rPr lang="en-US" sz="1200" dirty="0"/>
              <a:t> hops to nearest Fiber DN. In this network, there are </a:t>
            </a:r>
            <a:r>
              <a:rPr lang="en-US" sz="1200" dirty="0" smtClean="0"/>
              <a:t>none.</a:t>
            </a:r>
            <a:endParaRPr lang="en-US" sz="1200" dirty="0"/>
          </a:p>
        </p:txBody>
      </p:sp>
      <p:sp>
        <p:nvSpPr>
          <p:cNvPr id="3" name="Title 2"/>
          <p:cNvSpPr>
            <a:spLocks noGrp="1"/>
          </p:cNvSpPr>
          <p:nvPr>
            <p:ph type="title"/>
          </p:nvPr>
        </p:nvSpPr>
        <p:spPr/>
        <p:txBody>
          <a:bodyPr/>
          <a:lstStyle/>
          <a:p>
            <a:r>
              <a:rPr lang="en-US" dirty="0" smtClean="0"/>
              <a:t>Varying Arrival Rates</a:t>
            </a:r>
            <a:endParaRPr lang="en-US" dirty="0"/>
          </a:p>
        </p:txBody>
      </p:sp>
      <p:sp>
        <p:nvSpPr>
          <p:cNvPr id="4" name="Date Placeholder 3"/>
          <p:cNvSpPr>
            <a:spLocks noGrp="1"/>
          </p:cNvSpPr>
          <p:nvPr>
            <p:ph type="dt" idx="10"/>
          </p:nvPr>
        </p:nvSpPr>
        <p:spPr/>
        <p:txBody>
          <a:bodyPr/>
          <a:lstStyle/>
          <a:p>
            <a:r>
              <a:rPr lang="en-US" smtClean="0"/>
              <a:t>July  2018</a:t>
            </a:r>
            <a:endParaRPr lang="en-US"/>
          </a:p>
        </p:txBody>
      </p:sp>
      <p:sp>
        <p:nvSpPr>
          <p:cNvPr id="5" name="Footer Placeholder 4"/>
          <p:cNvSpPr>
            <a:spLocks noGrp="1"/>
          </p:cNvSpPr>
          <p:nvPr>
            <p:ph type="ftr" idx="11"/>
          </p:nvPr>
        </p:nvSpPr>
        <p:spPr/>
        <p:txBody>
          <a:bodyPr/>
          <a:lstStyle/>
          <a:p>
            <a:r>
              <a:rPr lang="da-DK" smtClean="0"/>
              <a:t>Aditya V. Padaki et al.</a:t>
            </a:r>
            <a:endParaRPr lang="en-US"/>
          </a:p>
        </p:txBody>
      </p:sp>
      <p:sp>
        <p:nvSpPr>
          <p:cNvPr id="6" name="Slide Number Placeholder 5"/>
          <p:cNvSpPr>
            <a:spLocks noGrp="1"/>
          </p:cNvSpPr>
          <p:nvPr>
            <p:ph type="sldNum" idx="12"/>
          </p:nvPr>
        </p:nvSpPr>
        <p:spPr/>
        <p:txBody>
          <a:bodyPr/>
          <a:lstStyle/>
          <a:p>
            <a:fld id="{397B0CF7-8FC0-1746-A061-925D73E1C817}" type="slidenum">
              <a:rPr lang="en-US" smtClean="0"/>
              <a:t>9</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551" t="2858" r="8599" b="1523"/>
          <a:stretch/>
        </p:blipFill>
        <p:spPr>
          <a:xfrm>
            <a:off x="5948018" y="1454389"/>
            <a:ext cx="5870440" cy="4685153"/>
          </a:xfrm>
          <a:prstGeom prst="rect">
            <a:avLst/>
          </a:prstGeom>
        </p:spPr>
      </p:pic>
    </p:spTree>
    <p:extLst>
      <p:ext uri="{BB962C8B-B14F-4D97-AF65-F5344CB8AC3E}">
        <p14:creationId xmlns:p14="http://schemas.microsoft.com/office/powerpoint/2010/main" val="3132423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amforming_protocol_reuse_for_interference_measurement_and_periodic_beamforming_v1" id="{E874EAE3-F884-4049-BBC3-EEC432FBE190}" vid="{F1C2DAC2-5C99-C04B-BBA3-0D89ADD5B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Template>
  <TotalTime>5821</TotalTime>
  <Words>982</Words>
  <Application>Microsoft Office PowerPoint</Application>
  <PresentationFormat>Widescreen</PresentationFormat>
  <Paragraphs>169</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MS Gothic</vt:lpstr>
      <vt:lpstr>Arial</vt:lpstr>
      <vt:lpstr>Arial Unicode MS</vt:lpstr>
      <vt:lpstr>Calibri</vt:lpstr>
      <vt:lpstr>Cambria Math</vt:lpstr>
      <vt:lpstr>Courier New</vt:lpstr>
      <vt:lpstr>Times New Roman</vt:lpstr>
      <vt:lpstr>Wingdings</vt:lpstr>
      <vt:lpstr>ieee</vt:lpstr>
      <vt:lpstr>Network Simulations for  FWA Mesh Distribution Networks</vt:lpstr>
      <vt:lpstr>Overview</vt:lpstr>
      <vt:lpstr>Network Layout</vt:lpstr>
      <vt:lpstr>System Level Parameters</vt:lpstr>
      <vt:lpstr>Network Modeling</vt:lpstr>
      <vt:lpstr>Network Throughput</vt:lpstr>
      <vt:lpstr>User Perceived Throughput (UPT)</vt:lpstr>
      <vt:lpstr>UPT vs Number of Fiber DNs</vt:lpstr>
      <vt:lpstr>Varying Arrival Rates</vt:lpstr>
      <vt:lpstr>UPT and Network Throughput with Arrival Rate</vt:lpstr>
      <vt:lpstr>CDF of Instantaneous DN-DN link SINR/SNR  with varying Grid Size</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Terragraph standard association model after initial beamforming</dc:title>
  <dc:creator>Payam Torab</dc:creator>
  <cp:lastModifiedBy>Aditya Vinod Padaki</cp:lastModifiedBy>
  <cp:revision>351</cp:revision>
  <dcterms:created xsi:type="dcterms:W3CDTF">2018-01-31T18:04:10Z</dcterms:created>
  <dcterms:modified xsi:type="dcterms:W3CDTF">2018-07-11T19:24:19Z</dcterms:modified>
</cp:coreProperties>
</file>