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27" r:id="rId2"/>
    <p:sldId id="478" r:id="rId3"/>
    <p:sldId id="520" r:id="rId4"/>
    <p:sldId id="526" r:id="rId5"/>
    <p:sldId id="518" r:id="rId6"/>
    <p:sldId id="525" r:id="rId7"/>
    <p:sldId id="484" r:id="rId8"/>
    <p:sldId id="512" r:id="rId9"/>
    <p:sldId id="485" r:id="rId10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6">
          <p15:clr>
            <a:srgbClr val="A4A3A4"/>
          </p15:clr>
        </p15:guide>
        <p15:guide id="2" pos="28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7">
          <p15:clr>
            <a:srgbClr val="A4A3A4"/>
          </p15:clr>
        </p15:guide>
        <p15:guide id="2" pos="30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用户" initials="lky" lastIdx="5" clrIdx="0"/>
  <p:cmAuthor id="1" name="吕开颖00029037" initials="吕开颖00029" lastIdx="5" clrIdx="1"/>
  <p:cmAuthor id="3" name="00061232" initials="0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33CC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1" autoAdjust="0"/>
    <p:restoredTop sz="93131" autoAdjust="0"/>
  </p:normalViewPr>
  <p:slideViewPr>
    <p:cSldViewPr showGuides="1">
      <p:cViewPr>
        <p:scale>
          <a:sx n="110" d="100"/>
          <a:sy n="110" d="100"/>
        </p:scale>
        <p:origin x="90" y="-1038"/>
      </p:cViewPr>
      <p:guideLst>
        <p:guide orient="horz" pos="2146"/>
        <p:guide pos="28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061" y="10"/>
      </p:cViewPr>
      <p:guideLst>
        <p:guide orient="horz" pos="2127"/>
        <p:guide pos="30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algn="r"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algn="r" defTabSz="911225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3289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algn="r"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algn="r" defTabSz="911225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555385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</p:spTree>
    <p:extLst>
      <p:ext uri="{BB962C8B-B14F-4D97-AF65-F5344CB8AC3E}">
        <p14:creationId xmlns:p14="http://schemas.microsoft.com/office/powerpoint/2010/main" val="1499074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t>2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22041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t>7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49734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t>9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75240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3C79C44E-CBF0-426C-AB90-0FC5B434406F}" type="slidenum">
              <a:rPr lang="en-GB" altLang="zh-CN" dirty="0"/>
              <a:t>‹#›</a:t>
            </a:fld>
            <a:endParaRPr lang="en-GB" altLang="zh-CN" dirty="0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 dirty="0"/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86" y="238939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802.11-18/1085r0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785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June </a:t>
            </a:r>
            <a:r>
              <a:rPr lang="en-US" altLang="zh-CN" b="1" dirty="0" smtClean="0"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2018</a:t>
            </a:r>
            <a:endParaRPr lang="en-GB" altLang="zh-CN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80422" y="6525344"/>
            <a:ext cx="1697580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sz="1200" b="0" dirty="0" err="1" smtClean="0">
                <a:latin typeface="Times New Roman" panose="02020603050405020304" pitchFamily="18" charset="0"/>
              </a:rPr>
              <a:t>LiNan</a:t>
            </a:r>
            <a:r>
              <a:rPr lang="en-US" altLang="zh-CN" sz="1200" b="0" dirty="0" smtClean="0">
                <a:latin typeface="Times New Roman" panose="02020603050405020304" pitchFamily="18" charset="0"/>
              </a:rPr>
              <a:t>, et, al. (ZTE)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Flexible Group </a:t>
            </a:r>
            <a:r>
              <a:rPr lang="en-US" altLang="zh-CN" dirty="0" smtClean="0">
                <a:solidFill>
                  <a:srgbClr val="000000"/>
                </a:solidFill>
              </a:rPr>
              <a:t>ID Allocation</a:t>
            </a:r>
            <a:endParaRPr lang="en-US" altLang="zh-CN" sz="2800" dirty="0" smtClean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2018-06-12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685800" y="2971800"/>
          <a:ext cx="79248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Li Nan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Feng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Road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li.nan25@zte.com.cn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aseline="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lv.kaiying@zte.com.cn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Sun 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Wei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wei.ning@zte.com.cn </a:t>
                      </a: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530" y="1752600"/>
            <a:ext cx="7772400" cy="459613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sz="2000" dirty="0" smtClean="0"/>
          </a:p>
          <a:p>
            <a:r>
              <a:rPr lang="en-US" altLang="zh-CN" sz="2000" dirty="0" smtClean="0"/>
              <a:t>A STA supporting WUR Group ID operation could be waken up by multicast wake-up frame. The group ID(GID) is carried in the address field of a wake-up frame to identify one or more WUR STAs belonging to </a:t>
            </a:r>
            <a:r>
              <a:rPr lang="en-US" altLang="zh-CN" sz="2000" dirty="0" smtClean="0"/>
              <a:t>the same </a:t>
            </a:r>
            <a:r>
              <a:rPr lang="en-US" altLang="zh-CN" sz="2000" dirty="0" smtClean="0"/>
              <a:t>group</a:t>
            </a:r>
            <a:r>
              <a:rPr lang="en-US" altLang="zh-CN" sz="2000" dirty="0" smtClean="0"/>
              <a:t>.</a:t>
            </a:r>
          </a:p>
          <a:p>
            <a:endParaRPr lang="en-US" altLang="zh-CN" sz="2000" dirty="0" smtClean="0"/>
          </a:p>
          <a:p>
            <a:r>
              <a:rPr lang="en-US" altLang="zh-CN" sz="1800" dirty="0" smtClean="0"/>
              <a:t>In the current draft text, the </a:t>
            </a:r>
            <a:r>
              <a:rPr lang="en-US" altLang="zh-CN" sz="1800" dirty="0"/>
              <a:t>frame body of a multicast wake-up frame can </a:t>
            </a:r>
            <a:r>
              <a:rPr lang="en-US" altLang="zh-CN" sz="1800" dirty="0" smtClean="0"/>
              <a:t>carry </a:t>
            </a:r>
            <a:r>
              <a:rPr lang="en-US" altLang="zh-CN" sz="1800" dirty="0"/>
              <a:t>a bitmap to </a:t>
            </a:r>
            <a:r>
              <a:rPr lang="en-US" altLang="zh-CN" sz="1800" dirty="0" smtClean="0"/>
              <a:t>further indicate </a:t>
            </a:r>
            <a:r>
              <a:rPr lang="en-US" altLang="zh-CN" sz="1800" dirty="0"/>
              <a:t>the specific WUR STAs of the group to be waken up by </a:t>
            </a:r>
            <a:r>
              <a:rPr lang="en-US" altLang="zh-CN" sz="1800" dirty="0" smtClean="0"/>
              <a:t>this </a:t>
            </a:r>
            <a:r>
              <a:rPr lang="en-US" altLang="zh-CN" sz="1800" dirty="0"/>
              <a:t>frame.</a:t>
            </a:r>
          </a:p>
          <a:p>
            <a:pPr lvl="0" algn="l"/>
            <a:endParaRPr lang="en-US" altLang="zh-CN" sz="2000" dirty="0" smtClean="0"/>
          </a:p>
          <a:p>
            <a:pPr lvl="0" algn="l"/>
            <a:r>
              <a:rPr lang="en-US" altLang="zh-CN" sz="2000" dirty="0" smtClean="0"/>
              <a:t>A </a:t>
            </a:r>
            <a:r>
              <a:rPr lang="en-US" altLang="zh-CN" sz="2000" dirty="0" smtClean="0"/>
              <a:t>method about STA grouping and Group ID allocation for WUR operation is proposed in this </a:t>
            </a:r>
            <a:r>
              <a:rPr lang="en-US" altLang="zh-CN" sz="2000" dirty="0" smtClean="0">
                <a:sym typeface="+mn-ea"/>
              </a:rPr>
              <a:t>proposal</a:t>
            </a:r>
            <a:r>
              <a:rPr lang="en-US" altLang="zh-CN" sz="2000" dirty="0" smtClean="0"/>
              <a:t>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2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Motivation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>
            <a:normAutofit/>
          </a:bodyPr>
          <a:lstStyle/>
          <a:p>
            <a:r>
              <a:rPr lang="en-US" altLang="zh-CN" sz="2000" dirty="0"/>
              <a:t>The length of </a:t>
            </a:r>
            <a:r>
              <a:rPr lang="en-US" altLang="zh-CN" sz="2000" dirty="0" smtClean="0"/>
              <a:t>the frame body field </a:t>
            </a:r>
            <a:r>
              <a:rPr lang="en-US" altLang="zh-CN" sz="2000" dirty="0"/>
              <a:t>is in units of </a:t>
            </a:r>
            <a:r>
              <a:rPr lang="en-US" altLang="zh-CN" sz="2000" dirty="0" smtClean="0"/>
              <a:t>octets and is equal to 2x(L+1), where L is the value of the </a:t>
            </a:r>
            <a:r>
              <a:rPr lang="en-US" altLang="zh-CN" sz="2000" dirty="0"/>
              <a:t>L</a:t>
            </a:r>
            <a:r>
              <a:rPr lang="en-US" altLang="zh-CN" sz="2000" dirty="0" smtClean="0"/>
              <a:t>ength subfield in the Frame Control field. The minimum length and the maximum length of the frame body are 2 octets and 16 octets, respectively. </a:t>
            </a:r>
            <a:endParaRPr lang="en-US" altLang="zh-CN" sz="1800" dirty="0"/>
          </a:p>
          <a:p>
            <a:endParaRPr lang="en-US" altLang="zh-CN" sz="2000" dirty="0" smtClean="0">
              <a:sym typeface="+mn-ea"/>
            </a:endParaRPr>
          </a:p>
          <a:p>
            <a:r>
              <a:rPr lang="en-US" altLang="zh-CN" sz="2000" dirty="0" smtClean="0">
                <a:sym typeface="+mn-ea"/>
              </a:rPr>
              <a:t>A </a:t>
            </a:r>
            <a:r>
              <a:rPr lang="en-US" altLang="zh-CN" sz="2000" dirty="0">
                <a:sym typeface="+mn-ea"/>
              </a:rPr>
              <a:t>WUR STA can belong to multiple groups based on the granularity of </a:t>
            </a:r>
            <a:r>
              <a:rPr lang="en-US" altLang="zh-CN" sz="2000" dirty="0" smtClean="0">
                <a:sym typeface="+mn-ea"/>
              </a:rPr>
              <a:t>grouping, so </a:t>
            </a:r>
            <a:r>
              <a:rPr lang="en-US" altLang="zh-CN" sz="2000" dirty="0">
                <a:sym typeface="+mn-ea"/>
              </a:rPr>
              <a:t>that AP can flexibly wake up multiple WUR STAs by using variable bitmap size in the frame body of a multicast WUR frame. </a:t>
            </a:r>
          </a:p>
          <a:p>
            <a:pPr lvl="1"/>
            <a:r>
              <a:rPr lang="en-US" altLang="zh-CN" sz="1800" dirty="0" smtClean="0">
                <a:cs typeface="+mn-ea"/>
                <a:sym typeface="+mn-ea"/>
              </a:rPr>
              <a:t>grouping </a:t>
            </a:r>
            <a:r>
              <a:rPr lang="en-US" altLang="zh-CN" sz="1800" dirty="0" smtClean="0">
                <a:cs typeface="+mn-ea"/>
                <a:sym typeface="+mn-ea"/>
              </a:rPr>
              <a:t>granularity parameter means how many </a:t>
            </a:r>
            <a:r>
              <a:rPr lang="en-US" altLang="zh-CN" sz="1800" dirty="0" smtClean="0">
                <a:cs typeface="+mn-ea"/>
                <a:sym typeface="+mn-ea"/>
              </a:rPr>
              <a:t>WUR STAs with contiguous WIDs </a:t>
            </a:r>
            <a:r>
              <a:rPr lang="en-US" altLang="zh-CN" sz="1800" dirty="0" smtClean="0">
                <a:cs typeface="+mn-ea"/>
                <a:sym typeface="+mn-ea"/>
              </a:rPr>
              <a:t>are contained in one group.</a:t>
            </a:r>
          </a:p>
          <a:p>
            <a:pPr marL="457200" lvl="1" indent="0">
              <a:buNone/>
            </a:pPr>
            <a:endParaRPr lang="en-US" altLang="zh-CN" dirty="0" smtClean="0">
              <a:sym typeface="+mn-ea"/>
            </a:endParaRPr>
          </a:p>
          <a:p>
            <a:pPr marL="457200" lvl="1" indent="0">
              <a:buNone/>
            </a:pPr>
            <a:endParaRPr lang="en-US" altLang="zh-CN" dirty="0" smtClean="0">
              <a:sym typeface="+mn-ea"/>
            </a:endParaRPr>
          </a:p>
          <a:p>
            <a:pPr lvl="1"/>
            <a:endParaRPr lang="en-US" altLang="zh-CN" dirty="0" smtClean="0">
              <a:sym typeface="+mn-ea"/>
            </a:endParaRPr>
          </a:p>
          <a:p>
            <a:pPr lvl="1"/>
            <a:endParaRPr lang="en-US" altLang="zh-CN" sz="2000" dirty="0" smtClean="0"/>
          </a:p>
          <a:p>
            <a:endParaRPr lang="en-US" altLang="zh-CN" sz="2400" dirty="0" smtClean="0"/>
          </a:p>
          <a:p>
            <a:pPr lvl="1"/>
            <a:endParaRPr lang="en-US" altLang="zh-CN" sz="24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/>
            <a:endParaRPr lang="en-US" altLang="zh-CN" sz="2400" dirty="0" smtClean="0"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3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Proposal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2000" dirty="0" smtClean="0">
                <a:sym typeface="+mn-ea"/>
              </a:rPr>
              <a:t>AP uses grouping granularity </a:t>
            </a:r>
            <a:r>
              <a:rPr lang="en-US" altLang="zh-CN" sz="2000" dirty="0" smtClean="0">
                <a:sym typeface="+mn-ea"/>
              </a:rPr>
              <a:t>parameters </a:t>
            </a:r>
            <a:r>
              <a:rPr lang="en-US" altLang="zh-CN" sz="2000" dirty="0" smtClean="0">
                <a:sym typeface="+mn-ea"/>
              </a:rPr>
              <a:t>to group WUR STAs.  </a:t>
            </a:r>
            <a:endParaRPr lang="en-US" altLang="zh-CN" dirty="0" smtClean="0">
              <a:sym typeface="+mn-ea"/>
            </a:endParaRPr>
          </a:p>
          <a:p>
            <a:pPr lvl="1"/>
            <a:r>
              <a:rPr lang="en-US" altLang="zh-CN" sz="1800" dirty="0" smtClean="0">
                <a:cs typeface="+mn-ea"/>
                <a:sym typeface="+mn-ea"/>
              </a:rPr>
              <a:t>Once the size of WID is settled, the identifier’s space is fixed</a:t>
            </a:r>
            <a:r>
              <a:rPr lang="en-US" altLang="zh-CN" sz="1800" dirty="0" smtClean="0">
                <a:cs typeface="+mn-ea"/>
                <a:sym typeface="+mn-ea"/>
              </a:rPr>
              <a:t>. A subset </a:t>
            </a:r>
            <a:r>
              <a:rPr lang="en-US" altLang="zh-CN" sz="1800" dirty="0" smtClean="0">
                <a:cs typeface="+mn-ea"/>
                <a:sym typeface="+mn-ea"/>
              </a:rPr>
              <a:t>of consecutive values of the identifier's space are reserved for Group ID[1].Other identifiers are allocated or to be allocated to a WUR STA.</a:t>
            </a:r>
            <a:endParaRPr lang="en-US" altLang="zh-CN" sz="1600" dirty="0" smtClean="0">
              <a:sym typeface="+mn-ea"/>
            </a:endParaRPr>
          </a:p>
          <a:p>
            <a:pPr lvl="1"/>
            <a:r>
              <a:rPr lang="en-US" altLang="zh-CN" sz="1800" dirty="0" smtClean="0">
                <a:sym typeface="+mn-ea"/>
              </a:rPr>
              <a:t>Besides notifying the Group ID range values</a:t>
            </a:r>
            <a:r>
              <a:rPr lang="en-US" altLang="zh-CN" sz="1800" dirty="0" smtClean="0">
                <a:sym typeface="+mn-ea"/>
              </a:rPr>
              <a:t>, the </a:t>
            </a:r>
            <a:r>
              <a:rPr lang="en-US" altLang="zh-CN" sz="1800" dirty="0" smtClean="0">
                <a:sym typeface="+mn-ea"/>
              </a:rPr>
              <a:t>AP also notifies grouping granularity parameter to the WUR STAs. </a:t>
            </a:r>
            <a:endParaRPr lang="en-US" altLang="zh-CN" dirty="0" smtClean="0">
              <a:sym typeface="+mn-ea"/>
            </a:endParaRPr>
          </a:p>
          <a:p>
            <a:pPr lvl="0"/>
            <a:endParaRPr lang="en-US" altLang="zh-CN" sz="2000" dirty="0" smtClean="0">
              <a:sym typeface="+mn-ea"/>
            </a:endParaRPr>
          </a:p>
          <a:p>
            <a:pPr lvl="0"/>
            <a:r>
              <a:rPr lang="en-US" altLang="zh-CN" sz="2000" dirty="0" smtClean="0">
                <a:sym typeface="+mn-ea"/>
              </a:rPr>
              <a:t>The WUR STAs are grouped </a:t>
            </a:r>
            <a:r>
              <a:rPr lang="en-US" altLang="zh-CN" sz="2000" dirty="0" smtClean="0">
                <a:sym typeface="+mn-ea"/>
              </a:rPr>
              <a:t>based on the grouping granularity </a:t>
            </a:r>
            <a:r>
              <a:rPr lang="en-US" altLang="zh-CN" sz="2000" dirty="0" smtClean="0">
                <a:sym typeface="+mn-ea"/>
              </a:rPr>
              <a:t>parameters, and each </a:t>
            </a:r>
            <a:r>
              <a:rPr lang="en-US" altLang="zh-CN" sz="2000" dirty="0" smtClean="0">
                <a:sym typeface="+mn-ea"/>
              </a:rPr>
              <a:t>group </a:t>
            </a:r>
            <a:r>
              <a:rPr lang="en-US" altLang="zh-CN" sz="2000" dirty="0" smtClean="0">
                <a:sym typeface="+mn-ea"/>
              </a:rPr>
              <a:t>is assigned a </a:t>
            </a:r>
            <a:r>
              <a:rPr lang="en-US" altLang="zh-CN" sz="2000" dirty="0" smtClean="0">
                <a:sym typeface="+mn-ea"/>
              </a:rPr>
              <a:t>Group ID </a:t>
            </a:r>
            <a:r>
              <a:rPr lang="en-US" altLang="zh-CN" sz="2000" dirty="0" smtClean="0">
                <a:sym typeface="+mn-ea"/>
              </a:rPr>
              <a:t>in sequence within the Group ID range. </a:t>
            </a:r>
            <a:endParaRPr lang="en-US" altLang="zh-CN" sz="2000" dirty="0" smtClean="0">
              <a:sym typeface="+mn-ea"/>
            </a:endParaRPr>
          </a:p>
          <a:p>
            <a:pPr lvl="1"/>
            <a:r>
              <a:rPr lang="en-US" altLang="zh-CN" sz="1800" dirty="0" err="1" smtClean="0">
                <a:cs typeface="+mn-ea"/>
                <a:sym typeface="+mn-ea"/>
              </a:rPr>
              <a:t>Eg</a:t>
            </a:r>
            <a:r>
              <a:rPr lang="en-US" altLang="zh-CN" sz="1800" dirty="0" smtClean="0">
                <a:cs typeface="+mn-ea"/>
                <a:sym typeface="+mn-ea"/>
              </a:rPr>
              <a:t>. grouping </a:t>
            </a:r>
            <a:r>
              <a:rPr lang="en-US" altLang="zh-CN" sz="1800" dirty="0" smtClean="0">
                <a:cs typeface="+mn-ea"/>
                <a:sym typeface="+mn-ea"/>
              </a:rPr>
              <a:t>granularity parameter </a:t>
            </a:r>
            <a:r>
              <a:rPr lang="en-US" altLang="zh-CN" sz="1800" dirty="0" smtClean="0">
                <a:cs typeface="+mn-ea"/>
                <a:sym typeface="+mn-ea"/>
              </a:rPr>
              <a:t>may be set to 2 octets, 4 octets, 8 octets and 16 octets, respectively.</a:t>
            </a:r>
          </a:p>
          <a:p>
            <a:pPr lvl="1"/>
            <a:r>
              <a:rPr lang="en-US" altLang="zh-CN" sz="1800" dirty="0" smtClean="0">
                <a:cs typeface="+mn-ea"/>
                <a:sym typeface="+mn-ea"/>
              </a:rPr>
              <a:t>A specific WUR STA can be grouped into multiple </a:t>
            </a:r>
            <a:r>
              <a:rPr lang="en-US" altLang="zh-CN" sz="1800" dirty="0" smtClean="0">
                <a:cs typeface="+mn-ea"/>
                <a:sym typeface="+mn-ea"/>
              </a:rPr>
              <a:t>groups with different grouping granularity.</a:t>
            </a:r>
            <a:endParaRPr lang="en-US" altLang="zh-CN" sz="1800" dirty="0" smtClean="0">
              <a:cs typeface="+mn-ea"/>
              <a:sym typeface="+mn-ea"/>
            </a:endParaRPr>
          </a:p>
          <a:p>
            <a:pPr marL="457200" lvl="1" indent="0">
              <a:buNone/>
            </a:pPr>
            <a:endParaRPr lang="en-US" altLang="zh-CN" dirty="0" smtClean="0">
              <a:sym typeface="+mn-ea"/>
            </a:endParaRPr>
          </a:p>
          <a:p>
            <a:pPr marL="457200" lvl="1" indent="0">
              <a:buNone/>
            </a:pPr>
            <a:endParaRPr lang="en-US" altLang="zh-CN" dirty="0" smtClean="0">
              <a:sym typeface="+mn-ea"/>
            </a:endParaRPr>
          </a:p>
          <a:p>
            <a:pPr lvl="1"/>
            <a:endParaRPr lang="en-US" altLang="zh-CN" dirty="0" smtClean="0">
              <a:sym typeface="+mn-ea"/>
            </a:endParaRPr>
          </a:p>
          <a:p>
            <a:pPr lvl="1"/>
            <a:endParaRPr lang="en-US" altLang="zh-CN" sz="2000" dirty="0" smtClean="0"/>
          </a:p>
          <a:p>
            <a:endParaRPr lang="en-US" altLang="zh-CN" sz="2400" dirty="0" smtClean="0"/>
          </a:p>
          <a:p>
            <a:pPr lvl="1"/>
            <a:endParaRPr lang="en-US" altLang="zh-CN" sz="24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/>
            <a:endParaRPr lang="en-US" altLang="zh-CN" sz="2400" dirty="0" smtClean="0"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8124"/>
      </p:ext>
    </p:extLst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66775"/>
            <a:ext cx="7772400" cy="876300"/>
          </a:xfrm>
        </p:spPr>
        <p:txBody>
          <a:bodyPr/>
          <a:lstStyle/>
          <a:p>
            <a:r>
              <a:rPr lang="en-US" altLang="zh-CN" dirty="0" smtClean="0">
                <a:sym typeface="+mn-ea"/>
              </a:rPr>
              <a:t>Proposed Group ID Allocation Scheme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5</a:t>
            </a:fld>
            <a:endParaRPr lang="en-US" dirty="0"/>
          </a:p>
        </p:txBody>
      </p:sp>
      <p:sp>
        <p:nvSpPr>
          <p:cNvPr id="6" name="矩形 5"/>
          <p:cNvSpPr/>
          <p:nvPr/>
        </p:nvSpPr>
        <p:spPr>
          <a:xfrm>
            <a:off x="1331595" y="1927225"/>
            <a:ext cx="6480810" cy="6477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331595" y="1927225"/>
            <a:ext cx="448310" cy="6477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994660" y="1938020"/>
            <a:ext cx="841375" cy="63690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779905" y="1927225"/>
            <a:ext cx="1214755" cy="6477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836670" y="1927225"/>
            <a:ext cx="3975735" cy="6477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 rot="5400000">
            <a:off x="1190625" y="2193925"/>
            <a:ext cx="730250" cy="198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700" dirty="0" smtClean="0">
                <a:sym typeface="+mn-ea"/>
              </a:rPr>
              <a:t>ID for AP </a:t>
            </a:r>
            <a:endParaRPr lang="en-US" altLang="zh-CN" sz="800" dirty="0" smtClean="0"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3209925" y="2151380"/>
            <a:ext cx="588645" cy="198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700" dirty="0" smtClean="0">
                <a:sym typeface="+mn-ea"/>
              </a:rPr>
              <a:t>Group IDs </a:t>
            </a:r>
            <a:endParaRPr lang="en-US" altLang="zh-CN" sz="800" dirty="0" smtClean="0"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5296535" y="2157095"/>
            <a:ext cx="1067435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700" dirty="0" smtClean="0">
                <a:sym typeface="+mn-ea"/>
              </a:rPr>
              <a:t>IDs for WUR STA(WID) </a:t>
            </a:r>
            <a:endParaRPr lang="en-US" altLang="zh-CN" sz="800" dirty="0" smtClean="0"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53565" y="2151380"/>
            <a:ext cx="1067435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700" dirty="0" smtClean="0">
                <a:sym typeface="+mn-ea"/>
              </a:rPr>
              <a:t>IDs for WUR STA(WID) </a:t>
            </a:r>
            <a:endParaRPr lang="en-US" altLang="zh-CN" sz="800" dirty="0" smtClean="0">
              <a:sym typeface="+mn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118360" y="2924810"/>
            <a:ext cx="5190490" cy="6477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3980815" y="3174365"/>
            <a:ext cx="1315720" cy="198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700" dirty="0" smtClean="0">
                <a:sym typeface="+mn-ea"/>
              </a:rPr>
              <a:t>IDs for WUR STA(WID) </a:t>
            </a:r>
            <a:endParaRPr lang="en-US" altLang="zh-CN" sz="800" dirty="0" smtClean="0">
              <a:sym typeface="+mn-ea"/>
            </a:endParaRPr>
          </a:p>
        </p:txBody>
      </p:sp>
      <p:cxnSp>
        <p:nvCxnSpPr>
          <p:cNvPr id="94" name="直接箭头连接符 93"/>
          <p:cNvCxnSpPr/>
          <p:nvPr/>
        </p:nvCxnSpPr>
        <p:spPr>
          <a:xfrm>
            <a:off x="1766570" y="2571750"/>
            <a:ext cx="357505" cy="353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95" name="直接箭头连接符 94"/>
          <p:cNvCxnSpPr/>
          <p:nvPr/>
        </p:nvCxnSpPr>
        <p:spPr>
          <a:xfrm>
            <a:off x="2985770" y="2581275"/>
            <a:ext cx="218440" cy="3435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96" name="直接箭头连接符 95"/>
          <p:cNvCxnSpPr/>
          <p:nvPr/>
        </p:nvCxnSpPr>
        <p:spPr>
          <a:xfrm flipH="1">
            <a:off x="3204210" y="2581275"/>
            <a:ext cx="638810" cy="3435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97" name="直接箭头连接符 96"/>
          <p:cNvCxnSpPr/>
          <p:nvPr/>
        </p:nvCxnSpPr>
        <p:spPr>
          <a:xfrm flipH="1">
            <a:off x="7308850" y="2571750"/>
            <a:ext cx="487045" cy="353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98" name="左大括号 97"/>
          <p:cNvSpPr/>
          <p:nvPr/>
        </p:nvSpPr>
        <p:spPr>
          <a:xfrm rot="16200000">
            <a:off x="2244090" y="344678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1" name="左大括号 100"/>
          <p:cNvSpPr/>
          <p:nvPr/>
        </p:nvSpPr>
        <p:spPr>
          <a:xfrm rot="16200000">
            <a:off x="2670175" y="344678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2" name="左大括号 101"/>
          <p:cNvSpPr/>
          <p:nvPr/>
        </p:nvSpPr>
        <p:spPr>
          <a:xfrm rot="16200000">
            <a:off x="7008495" y="344678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3" name="左大括号 102"/>
          <p:cNvSpPr/>
          <p:nvPr/>
        </p:nvSpPr>
        <p:spPr>
          <a:xfrm rot="16200000">
            <a:off x="3096260" y="344678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4" name="左大括号 103"/>
          <p:cNvSpPr/>
          <p:nvPr/>
        </p:nvSpPr>
        <p:spPr>
          <a:xfrm rot="16200000">
            <a:off x="6582410" y="344678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5" name="左大括号 104"/>
          <p:cNvSpPr/>
          <p:nvPr/>
        </p:nvSpPr>
        <p:spPr>
          <a:xfrm rot="16200000">
            <a:off x="3522345" y="344678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6" name="左大括号 105"/>
          <p:cNvSpPr/>
          <p:nvPr/>
        </p:nvSpPr>
        <p:spPr>
          <a:xfrm rot="16200000">
            <a:off x="6156325" y="344678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7" name="左大括号 106"/>
          <p:cNvSpPr/>
          <p:nvPr/>
        </p:nvSpPr>
        <p:spPr>
          <a:xfrm rot="16200000">
            <a:off x="5730240" y="344678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8" name="左大括号 107"/>
          <p:cNvSpPr/>
          <p:nvPr/>
        </p:nvSpPr>
        <p:spPr>
          <a:xfrm rot="16200000">
            <a:off x="2459990" y="3851275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左大括号 108"/>
          <p:cNvSpPr/>
          <p:nvPr/>
        </p:nvSpPr>
        <p:spPr>
          <a:xfrm rot="16200000">
            <a:off x="3305810" y="3851275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0" name="左大括号 109"/>
          <p:cNvSpPr/>
          <p:nvPr/>
        </p:nvSpPr>
        <p:spPr>
          <a:xfrm rot="16200000">
            <a:off x="5939790" y="3851275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1" name="左大括号 110"/>
          <p:cNvSpPr/>
          <p:nvPr/>
        </p:nvSpPr>
        <p:spPr>
          <a:xfrm rot="16200000">
            <a:off x="6785610" y="3851275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2" name="文本框 111"/>
          <p:cNvSpPr txBox="1"/>
          <p:nvPr/>
        </p:nvSpPr>
        <p:spPr>
          <a:xfrm>
            <a:off x="7546340" y="3545205"/>
            <a:ext cx="128143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grouping granularity x</a:t>
            </a:r>
          </a:p>
        </p:txBody>
      </p:sp>
      <p:sp>
        <p:nvSpPr>
          <p:cNvPr id="113" name="文本框 112"/>
          <p:cNvSpPr txBox="1"/>
          <p:nvPr/>
        </p:nvSpPr>
        <p:spPr>
          <a:xfrm>
            <a:off x="7546340" y="4074795"/>
            <a:ext cx="134493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grouping granularity 2x</a:t>
            </a:r>
          </a:p>
        </p:txBody>
      </p:sp>
      <p:sp>
        <p:nvSpPr>
          <p:cNvPr id="114" name="文本框 113"/>
          <p:cNvSpPr txBox="1"/>
          <p:nvPr/>
        </p:nvSpPr>
        <p:spPr>
          <a:xfrm>
            <a:off x="2190115" y="377507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#1</a:t>
            </a:r>
          </a:p>
        </p:txBody>
      </p:sp>
      <p:sp>
        <p:nvSpPr>
          <p:cNvPr id="115" name="文本框 114"/>
          <p:cNvSpPr txBox="1"/>
          <p:nvPr/>
        </p:nvSpPr>
        <p:spPr>
          <a:xfrm>
            <a:off x="900430" y="3775075"/>
            <a:ext cx="121793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Group ID numbering</a:t>
            </a:r>
          </a:p>
        </p:txBody>
      </p:sp>
      <p:sp>
        <p:nvSpPr>
          <p:cNvPr id="116" name="文本框 115"/>
          <p:cNvSpPr txBox="1"/>
          <p:nvPr/>
        </p:nvSpPr>
        <p:spPr>
          <a:xfrm>
            <a:off x="2611120" y="377507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#2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4474845" y="3406775"/>
            <a:ext cx="41148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…</a:t>
            </a:r>
          </a:p>
        </p:txBody>
      </p:sp>
      <p:sp>
        <p:nvSpPr>
          <p:cNvPr id="118" name="文本框 117"/>
          <p:cNvSpPr txBox="1"/>
          <p:nvPr/>
        </p:nvSpPr>
        <p:spPr>
          <a:xfrm>
            <a:off x="4474845" y="3936365"/>
            <a:ext cx="41148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…</a:t>
            </a:r>
          </a:p>
        </p:txBody>
      </p:sp>
      <p:sp>
        <p:nvSpPr>
          <p:cNvPr id="119" name="文本框 118"/>
          <p:cNvSpPr txBox="1"/>
          <p:nvPr/>
        </p:nvSpPr>
        <p:spPr>
          <a:xfrm>
            <a:off x="3028950" y="377507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#3</a:t>
            </a:r>
          </a:p>
        </p:txBody>
      </p:sp>
      <p:sp>
        <p:nvSpPr>
          <p:cNvPr id="120" name="文本框 119"/>
          <p:cNvSpPr txBox="1"/>
          <p:nvPr/>
        </p:nvSpPr>
        <p:spPr>
          <a:xfrm>
            <a:off x="3492500" y="377507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#4</a:t>
            </a:r>
          </a:p>
        </p:txBody>
      </p:sp>
      <p:sp>
        <p:nvSpPr>
          <p:cNvPr id="121" name="文本框 120"/>
          <p:cNvSpPr txBox="1"/>
          <p:nvPr/>
        </p:nvSpPr>
        <p:spPr>
          <a:xfrm>
            <a:off x="6940550" y="3775075"/>
            <a:ext cx="3733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 m</a:t>
            </a:r>
          </a:p>
        </p:txBody>
      </p:sp>
      <p:sp>
        <p:nvSpPr>
          <p:cNvPr id="122" name="文本框 121"/>
          <p:cNvSpPr txBox="1"/>
          <p:nvPr/>
        </p:nvSpPr>
        <p:spPr>
          <a:xfrm>
            <a:off x="2305050" y="4473575"/>
            <a:ext cx="503555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 m+1</a:t>
            </a:r>
          </a:p>
        </p:txBody>
      </p:sp>
      <p:sp>
        <p:nvSpPr>
          <p:cNvPr id="123" name="文本框 122"/>
          <p:cNvSpPr txBox="1"/>
          <p:nvPr/>
        </p:nvSpPr>
        <p:spPr>
          <a:xfrm>
            <a:off x="6727190" y="4401820"/>
            <a:ext cx="379730" cy="2298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 n</a:t>
            </a:r>
          </a:p>
        </p:txBody>
      </p:sp>
      <p:sp>
        <p:nvSpPr>
          <p:cNvPr id="124" name="内容占位符 123"/>
          <p:cNvSpPr>
            <a:spLocks noGrp="1"/>
          </p:cNvSpPr>
          <p:nvPr>
            <p:ph idx="1"/>
          </p:nvPr>
        </p:nvSpPr>
        <p:spPr>
          <a:xfrm>
            <a:off x="734695" y="4775200"/>
            <a:ext cx="7772400" cy="1471930"/>
          </a:xfrm>
        </p:spPr>
        <p:txBody>
          <a:bodyPr>
            <a:normAutofit/>
          </a:bodyPr>
          <a:lstStyle/>
          <a:p>
            <a:r>
              <a:rPr lang="en-US" altLang="zh-CN" sz="1800" dirty="0" smtClean="0">
                <a:sym typeface="+mn-ea"/>
              </a:rPr>
              <a:t>AP may use multiple grouping granularities to group WIDs</a:t>
            </a:r>
            <a:r>
              <a:rPr lang="en-US" altLang="zh-CN" sz="1800" dirty="0" smtClean="0">
                <a:sym typeface="+mn-ea"/>
              </a:rPr>
              <a:t>, in </a:t>
            </a:r>
            <a:r>
              <a:rPr lang="en-US" altLang="zh-CN" sz="1800" dirty="0" smtClean="0">
                <a:sym typeface="+mn-ea"/>
              </a:rPr>
              <a:t>which case a WUR STA with a specific WID will belong to multiple groups at the same time. </a:t>
            </a:r>
            <a:r>
              <a:rPr lang="en-US" altLang="zh-CN" sz="2000" dirty="0" smtClean="0">
                <a:sym typeface="+mn-ea"/>
              </a:rPr>
              <a:t> </a:t>
            </a:r>
          </a:p>
          <a:p>
            <a:pPr marL="0" indent="0">
              <a:buNone/>
            </a:pPr>
            <a:endParaRPr lang="en-US" altLang="zh-CN" sz="1800" dirty="0" smtClean="0">
              <a:sym typeface="+mn-ea"/>
            </a:endParaRPr>
          </a:p>
          <a:p>
            <a:endParaRPr lang="en-US" altLang="zh-CN" sz="1600" dirty="0" smtClean="0">
              <a:sym typeface="+mn-ea"/>
            </a:endParaRPr>
          </a:p>
          <a:p>
            <a:pPr lvl="1"/>
            <a:endParaRPr lang="en-US" altLang="zh-CN" dirty="0" smtClean="0">
              <a:sym typeface="+mn-ea"/>
            </a:endParaRPr>
          </a:p>
          <a:p>
            <a:pPr lvl="0"/>
            <a:endParaRPr lang="en-US" altLang="zh-CN" sz="2000" dirty="0" smtClean="0">
              <a:sym typeface="+mn-ea"/>
            </a:endParaRPr>
          </a:p>
          <a:p>
            <a:pPr marL="457200" lvl="1" indent="0">
              <a:buNone/>
            </a:pPr>
            <a:endParaRPr lang="en-US" altLang="zh-CN" dirty="0" smtClean="0">
              <a:sym typeface="+mn-ea"/>
            </a:endParaRPr>
          </a:p>
          <a:p>
            <a:pPr lvl="1"/>
            <a:endParaRPr lang="en-US" altLang="zh-CN" dirty="0" smtClean="0">
              <a:sym typeface="+mn-ea"/>
            </a:endParaRPr>
          </a:p>
          <a:p>
            <a:pPr lvl="1"/>
            <a:endParaRPr lang="en-US" altLang="zh-CN" sz="2000" dirty="0" smtClean="0"/>
          </a:p>
          <a:p>
            <a:endParaRPr lang="en-US" altLang="zh-CN" sz="2400" dirty="0" smtClean="0"/>
          </a:p>
          <a:p>
            <a:pPr lvl="1"/>
            <a:endParaRPr lang="en-US" altLang="zh-CN" sz="24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/>
            <a:endParaRPr lang="en-US" altLang="zh-CN" sz="2400" dirty="0" smtClean="0"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125" name="文本框 124"/>
          <p:cNvSpPr txBox="1"/>
          <p:nvPr/>
        </p:nvSpPr>
        <p:spPr>
          <a:xfrm>
            <a:off x="1282065" y="1656715"/>
            <a:ext cx="6654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b="1" dirty="0" smtClean="0">
                <a:sym typeface="+mn-ea"/>
              </a:rPr>
              <a:t>ID Space</a:t>
            </a:r>
          </a:p>
        </p:txBody>
      </p:sp>
      <p:sp>
        <p:nvSpPr>
          <p:cNvPr id="126" name="文本框 125"/>
          <p:cNvSpPr txBox="1"/>
          <p:nvPr/>
        </p:nvSpPr>
        <p:spPr>
          <a:xfrm>
            <a:off x="2740025" y="1656715"/>
            <a:ext cx="1407795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number of Group IDs ≥n</a:t>
            </a:r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Proposed Group ID Allocation Scheme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530" y="4025653"/>
            <a:ext cx="7772400" cy="2296407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sz="1400" b="0" dirty="0" smtClean="0"/>
              <a:t>As an example shown above, one WUR STA can belong to multiple groups based on the grouping granularity.</a:t>
            </a:r>
          </a:p>
          <a:p>
            <a:pPr lvl="1"/>
            <a:r>
              <a:rPr lang="en-US" altLang="zh-CN" sz="1300" b="0" dirty="0" smtClean="0"/>
              <a:t>WUR </a:t>
            </a:r>
            <a:r>
              <a:rPr lang="en-US" altLang="zh-CN" sz="1300" b="0" dirty="0"/>
              <a:t>STA </a:t>
            </a:r>
            <a:r>
              <a:rPr lang="en-US" altLang="zh-CN" sz="1300" b="0" dirty="0" smtClean="0"/>
              <a:t>a &amp; b </a:t>
            </a:r>
            <a:r>
              <a:rPr lang="en-US" altLang="zh-CN" sz="1300" b="0" dirty="0" smtClean="0"/>
              <a:t>belong to </a:t>
            </a:r>
            <a:r>
              <a:rPr lang="en-US" altLang="zh-CN" sz="1300" b="0" dirty="0" smtClean="0"/>
              <a:t>group ID #1 and STA c belongs to group ID #2 respectively when grouping granularity is x</a:t>
            </a:r>
          </a:p>
          <a:p>
            <a:pPr lvl="1"/>
            <a:r>
              <a:rPr lang="en-US" altLang="zh-CN" sz="1300" b="0" dirty="0" smtClean="0"/>
              <a:t>WUR </a:t>
            </a:r>
            <a:r>
              <a:rPr lang="en-US" altLang="zh-CN" sz="1300" b="0" dirty="0"/>
              <a:t>STA a </a:t>
            </a:r>
            <a:r>
              <a:rPr lang="en-US" altLang="zh-CN" sz="1300" b="0" dirty="0" smtClean="0"/>
              <a:t>&amp;b &amp; c </a:t>
            </a:r>
            <a:r>
              <a:rPr lang="en-US" altLang="zh-CN" sz="1300" b="0" dirty="0"/>
              <a:t>belong to group ID </a:t>
            </a:r>
            <a:r>
              <a:rPr lang="en-US" altLang="zh-CN" sz="1300" b="0" dirty="0" smtClean="0"/>
              <a:t>#m+1 when </a:t>
            </a:r>
            <a:r>
              <a:rPr lang="en-US" altLang="zh-CN" sz="1300" b="0" dirty="0"/>
              <a:t>grouping  granularity is </a:t>
            </a:r>
            <a:r>
              <a:rPr lang="en-US" altLang="zh-CN" sz="1300" b="0" dirty="0" smtClean="0"/>
              <a:t>2x </a:t>
            </a:r>
            <a:endParaRPr lang="en-US" altLang="zh-CN" sz="1300" b="0" dirty="0" smtClean="0"/>
          </a:p>
          <a:p>
            <a:endParaRPr lang="en-US" altLang="zh-CN" sz="1400" b="0" dirty="0" smtClean="0">
              <a:sym typeface="+mn-ea"/>
            </a:endParaRPr>
          </a:p>
          <a:p>
            <a:r>
              <a:rPr lang="en-US" altLang="zh-CN" sz="1400" b="0" dirty="0" smtClean="0">
                <a:sym typeface="+mn-ea"/>
              </a:rPr>
              <a:t>When ONLY STA a &amp; b are to be waken up, the AP can send a multicast WUR frame with group ID #1 with bitmap size of 2 octets for example.</a:t>
            </a:r>
          </a:p>
          <a:p>
            <a:endParaRPr lang="en-US" altLang="zh-CN" sz="1400" b="0" dirty="0" smtClean="0">
              <a:sym typeface="+mn-ea"/>
            </a:endParaRPr>
          </a:p>
          <a:p>
            <a:r>
              <a:rPr lang="en-US" altLang="zh-CN" sz="1400" b="0" dirty="0">
                <a:sym typeface="+mn-ea"/>
              </a:rPr>
              <a:t>When </a:t>
            </a:r>
            <a:r>
              <a:rPr lang="en-US" altLang="zh-CN" sz="1400" b="0" dirty="0" smtClean="0">
                <a:sym typeface="+mn-ea"/>
              </a:rPr>
              <a:t>STA a &amp; b &amp; c </a:t>
            </a:r>
            <a:r>
              <a:rPr lang="en-US" altLang="zh-CN" sz="1400" b="0" dirty="0">
                <a:sym typeface="+mn-ea"/>
              </a:rPr>
              <a:t>are to be waken up, the AP can send a multicast WUR frame with group ID </a:t>
            </a:r>
            <a:r>
              <a:rPr lang="en-US" altLang="zh-CN" sz="1400" b="0" dirty="0" smtClean="0">
                <a:sym typeface="+mn-ea"/>
              </a:rPr>
              <a:t>#m+1 </a:t>
            </a:r>
            <a:r>
              <a:rPr lang="en-US" altLang="zh-CN" sz="1400" b="0" dirty="0">
                <a:sym typeface="+mn-ea"/>
              </a:rPr>
              <a:t>with bitmap size of </a:t>
            </a:r>
            <a:r>
              <a:rPr lang="en-US" altLang="zh-CN" sz="1400" b="0" dirty="0" smtClean="0">
                <a:sym typeface="+mn-ea"/>
              </a:rPr>
              <a:t>4 </a:t>
            </a:r>
            <a:r>
              <a:rPr lang="en-US" altLang="zh-CN" sz="1400" b="0" dirty="0">
                <a:sym typeface="+mn-ea"/>
              </a:rPr>
              <a:t>octets for </a:t>
            </a:r>
            <a:r>
              <a:rPr lang="en-US" altLang="zh-CN" sz="1400" b="0" dirty="0" smtClean="0">
                <a:sym typeface="+mn-ea"/>
              </a:rPr>
              <a:t>example.</a:t>
            </a:r>
            <a:endParaRPr lang="en-US" altLang="zh-CN" sz="1400" b="0" dirty="0" smtClean="0">
              <a:sym typeface="+mn-ea"/>
            </a:endParaRPr>
          </a:p>
          <a:p>
            <a:endParaRPr lang="en-US" altLang="zh-CN" sz="1800" b="0" dirty="0"/>
          </a:p>
          <a:p>
            <a:endParaRPr lang="en-US" altLang="zh-CN" sz="1800" b="0" dirty="0"/>
          </a:p>
          <a:p>
            <a:pPr marL="0" indent="0">
              <a:buNone/>
            </a:pPr>
            <a:r>
              <a:rPr lang="en-US" altLang="zh-CN" sz="1800" b="0" dirty="0"/>
              <a:t> 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6</a:t>
            </a:fld>
            <a:endParaRPr lang="en-US" dirty="0"/>
          </a:p>
        </p:txBody>
      </p:sp>
      <p:sp>
        <p:nvSpPr>
          <p:cNvPr id="26" name="矩形 25"/>
          <p:cNvSpPr/>
          <p:nvPr/>
        </p:nvSpPr>
        <p:spPr>
          <a:xfrm>
            <a:off x="1976755" y="1752600"/>
            <a:ext cx="5190490" cy="6477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3839210" y="2002155"/>
            <a:ext cx="1315720" cy="198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700" dirty="0" smtClean="0">
                <a:sym typeface="+mn-ea"/>
              </a:rPr>
              <a:t>IDs for WUR STA(WID) </a:t>
            </a:r>
            <a:endParaRPr lang="en-US" altLang="zh-CN" sz="800" dirty="0" smtClean="0">
              <a:sym typeface="+mn-ea"/>
            </a:endParaRPr>
          </a:p>
        </p:txBody>
      </p:sp>
      <p:sp>
        <p:nvSpPr>
          <p:cNvPr id="98" name="左大括号 97"/>
          <p:cNvSpPr/>
          <p:nvPr/>
        </p:nvSpPr>
        <p:spPr>
          <a:xfrm rot="16200000">
            <a:off x="2102485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1" name="左大括号 100"/>
          <p:cNvSpPr/>
          <p:nvPr/>
        </p:nvSpPr>
        <p:spPr>
          <a:xfrm rot="16200000">
            <a:off x="2528570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2" name="左大括号 101"/>
          <p:cNvSpPr/>
          <p:nvPr/>
        </p:nvSpPr>
        <p:spPr>
          <a:xfrm rot="16200000">
            <a:off x="6866890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3" name="左大括号 102"/>
          <p:cNvSpPr/>
          <p:nvPr/>
        </p:nvSpPr>
        <p:spPr>
          <a:xfrm rot="16200000">
            <a:off x="2954655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4" name="左大括号 103"/>
          <p:cNvSpPr/>
          <p:nvPr/>
        </p:nvSpPr>
        <p:spPr>
          <a:xfrm rot="16200000">
            <a:off x="6440805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5" name="左大括号 104"/>
          <p:cNvSpPr/>
          <p:nvPr/>
        </p:nvSpPr>
        <p:spPr>
          <a:xfrm rot="16200000">
            <a:off x="3380740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6" name="左大括号 105"/>
          <p:cNvSpPr/>
          <p:nvPr/>
        </p:nvSpPr>
        <p:spPr>
          <a:xfrm rot="16200000">
            <a:off x="6014720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7" name="左大括号 106"/>
          <p:cNvSpPr/>
          <p:nvPr/>
        </p:nvSpPr>
        <p:spPr>
          <a:xfrm rot="16200000">
            <a:off x="5588635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8" name="左大括号 107"/>
          <p:cNvSpPr/>
          <p:nvPr/>
        </p:nvSpPr>
        <p:spPr>
          <a:xfrm rot="16200000">
            <a:off x="2318385" y="2877379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左大括号 108"/>
          <p:cNvSpPr/>
          <p:nvPr/>
        </p:nvSpPr>
        <p:spPr>
          <a:xfrm rot="16200000">
            <a:off x="3164205" y="2877379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0" name="左大括号 109"/>
          <p:cNvSpPr/>
          <p:nvPr/>
        </p:nvSpPr>
        <p:spPr>
          <a:xfrm rot="16200000">
            <a:off x="5798185" y="2877379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1" name="左大括号 110"/>
          <p:cNvSpPr/>
          <p:nvPr/>
        </p:nvSpPr>
        <p:spPr>
          <a:xfrm rot="16200000">
            <a:off x="6644005" y="2877379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2" name="文本框 111"/>
          <p:cNvSpPr txBox="1"/>
          <p:nvPr/>
        </p:nvSpPr>
        <p:spPr>
          <a:xfrm>
            <a:off x="7404735" y="2372995"/>
            <a:ext cx="128143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grouping granularity x</a:t>
            </a:r>
          </a:p>
        </p:txBody>
      </p:sp>
      <p:sp>
        <p:nvSpPr>
          <p:cNvPr id="113" name="文本框 112"/>
          <p:cNvSpPr txBox="1"/>
          <p:nvPr/>
        </p:nvSpPr>
        <p:spPr>
          <a:xfrm>
            <a:off x="7404735" y="2902585"/>
            <a:ext cx="134493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grouping granularity 2x</a:t>
            </a:r>
          </a:p>
        </p:txBody>
      </p:sp>
      <p:sp>
        <p:nvSpPr>
          <p:cNvPr id="114" name="文本框 113"/>
          <p:cNvSpPr txBox="1"/>
          <p:nvPr/>
        </p:nvSpPr>
        <p:spPr>
          <a:xfrm>
            <a:off x="2048510" y="260286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#1</a:t>
            </a:r>
          </a:p>
        </p:txBody>
      </p:sp>
      <p:sp>
        <p:nvSpPr>
          <p:cNvPr id="115" name="文本框 114"/>
          <p:cNvSpPr txBox="1"/>
          <p:nvPr/>
        </p:nvSpPr>
        <p:spPr>
          <a:xfrm>
            <a:off x="758825" y="2602865"/>
            <a:ext cx="121793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Group ID numbering</a:t>
            </a:r>
          </a:p>
        </p:txBody>
      </p:sp>
      <p:sp>
        <p:nvSpPr>
          <p:cNvPr id="116" name="文本框 115"/>
          <p:cNvSpPr txBox="1"/>
          <p:nvPr/>
        </p:nvSpPr>
        <p:spPr>
          <a:xfrm>
            <a:off x="2469515" y="260286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#2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4333240" y="2234565"/>
            <a:ext cx="41148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…</a:t>
            </a:r>
          </a:p>
        </p:txBody>
      </p:sp>
      <p:sp>
        <p:nvSpPr>
          <p:cNvPr id="118" name="文本框 117"/>
          <p:cNvSpPr txBox="1"/>
          <p:nvPr/>
        </p:nvSpPr>
        <p:spPr>
          <a:xfrm>
            <a:off x="4333240" y="2764155"/>
            <a:ext cx="41148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…</a:t>
            </a:r>
          </a:p>
        </p:txBody>
      </p:sp>
      <p:sp>
        <p:nvSpPr>
          <p:cNvPr id="119" name="文本框 118"/>
          <p:cNvSpPr txBox="1"/>
          <p:nvPr/>
        </p:nvSpPr>
        <p:spPr>
          <a:xfrm>
            <a:off x="2887345" y="260286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#3</a:t>
            </a:r>
          </a:p>
        </p:txBody>
      </p:sp>
      <p:sp>
        <p:nvSpPr>
          <p:cNvPr id="120" name="文本框 119"/>
          <p:cNvSpPr txBox="1"/>
          <p:nvPr/>
        </p:nvSpPr>
        <p:spPr>
          <a:xfrm>
            <a:off x="3350895" y="260286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#4</a:t>
            </a:r>
          </a:p>
        </p:txBody>
      </p:sp>
      <p:sp>
        <p:nvSpPr>
          <p:cNvPr id="121" name="文本框 120"/>
          <p:cNvSpPr txBox="1"/>
          <p:nvPr/>
        </p:nvSpPr>
        <p:spPr>
          <a:xfrm>
            <a:off x="6798945" y="2602865"/>
            <a:ext cx="3733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 m</a:t>
            </a:r>
          </a:p>
        </p:txBody>
      </p:sp>
      <p:sp>
        <p:nvSpPr>
          <p:cNvPr id="122" name="文本框 121"/>
          <p:cNvSpPr txBox="1"/>
          <p:nvPr/>
        </p:nvSpPr>
        <p:spPr>
          <a:xfrm>
            <a:off x="2236693" y="3422988"/>
            <a:ext cx="503555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 m+1</a:t>
            </a:r>
          </a:p>
        </p:txBody>
      </p:sp>
      <p:sp>
        <p:nvSpPr>
          <p:cNvPr id="123" name="文本框 122"/>
          <p:cNvSpPr txBox="1"/>
          <p:nvPr/>
        </p:nvSpPr>
        <p:spPr>
          <a:xfrm>
            <a:off x="6585585" y="3427924"/>
            <a:ext cx="379730" cy="2298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 n</a:t>
            </a:r>
          </a:p>
        </p:txBody>
      </p:sp>
      <p:cxnSp>
        <p:nvCxnSpPr>
          <p:cNvPr id="5" name="直接箭头连接符 4"/>
          <p:cNvCxnSpPr/>
          <p:nvPr/>
        </p:nvCxnSpPr>
        <p:spPr>
          <a:xfrm flipV="1">
            <a:off x="2707387" y="2574925"/>
            <a:ext cx="0" cy="288290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arrow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 flipV="1">
            <a:off x="2286382" y="2574925"/>
            <a:ext cx="0" cy="288290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arrow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1834571" y="2896615"/>
            <a:ext cx="710451" cy="2308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olidFill>
                  <a:srgbClr val="FF0000"/>
                </a:solidFill>
                <a:sym typeface="+mn-ea"/>
              </a:rPr>
              <a:t>STA a &amp; b</a:t>
            </a:r>
            <a:endParaRPr lang="en-US" altLang="zh-CN" sz="900" dirty="0" smtClean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2450497" y="2910136"/>
            <a:ext cx="537327" cy="2308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olidFill>
                  <a:srgbClr val="FF0000"/>
                </a:solidFill>
                <a:sym typeface="+mn-ea"/>
              </a:rPr>
              <a:t>STA c </a:t>
            </a:r>
            <a:endParaRPr lang="en-US" altLang="zh-CN" sz="900" dirty="0" smtClean="0">
              <a:solidFill>
                <a:srgbClr val="FF0000"/>
              </a:solidFill>
              <a:sym typeface="+mn-ea"/>
            </a:endParaRPr>
          </a:p>
        </p:txBody>
      </p:sp>
      <p:cxnSp>
        <p:nvCxnSpPr>
          <p:cNvPr id="43" name="直接箭头连接符 42"/>
          <p:cNvCxnSpPr/>
          <p:nvPr/>
        </p:nvCxnSpPr>
        <p:spPr>
          <a:xfrm flipV="1">
            <a:off x="2676748" y="3356992"/>
            <a:ext cx="0" cy="288290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arrow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 flipV="1">
            <a:off x="2255743" y="3356992"/>
            <a:ext cx="0" cy="288290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arrow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1907704" y="3686834"/>
            <a:ext cx="941283" cy="2308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900" dirty="0" smtClean="0">
                <a:solidFill>
                  <a:srgbClr val="FF0000"/>
                </a:solidFill>
                <a:sym typeface="+mn-ea"/>
              </a:rPr>
              <a:t>STA </a:t>
            </a:r>
            <a:r>
              <a:rPr lang="en-US" altLang="zh-CN" sz="900" dirty="0" smtClean="0">
                <a:solidFill>
                  <a:srgbClr val="FF0000"/>
                </a:solidFill>
                <a:sym typeface="+mn-ea"/>
              </a:rPr>
              <a:t>a &amp; b &amp; c</a:t>
            </a:r>
            <a:endParaRPr lang="en-US" altLang="zh-CN" sz="900" dirty="0" smtClean="0">
              <a:solidFill>
                <a:srgbClr val="FF0000"/>
              </a:solidFill>
              <a:sym typeface="+mn-ea"/>
            </a:endParaRPr>
          </a:p>
        </p:txBody>
      </p:sp>
      <p:cxnSp>
        <p:nvCxnSpPr>
          <p:cNvPr id="47" name="直接箭头连接符 46"/>
          <p:cNvCxnSpPr/>
          <p:nvPr/>
        </p:nvCxnSpPr>
        <p:spPr>
          <a:xfrm flipV="1">
            <a:off x="2048510" y="2574925"/>
            <a:ext cx="0" cy="288290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arrow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/>
          <p:nvPr/>
        </p:nvCxnSpPr>
        <p:spPr>
          <a:xfrm flipV="1">
            <a:off x="2066309" y="3364568"/>
            <a:ext cx="0" cy="288290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arrow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We discussed Group ID allocation</a:t>
            </a:r>
            <a:r>
              <a:rPr lang="en-US" altLang="zh-CN" dirty="0" smtClean="0">
                <a:sym typeface="+mn-ea"/>
              </a:rPr>
              <a:t> scheme in this proposal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AP notifies </a:t>
            </a:r>
            <a:r>
              <a:rPr lang="en-US" altLang="zh-CN" dirty="0" smtClean="0">
                <a:sym typeface="+mn-ea"/>
              </a:rPr>
              <a:t>Group ID range values and grouping granularity parameter to a WUR STA.</a:t>
            </a:r>
          </a:p>
          <a:p>
            <a:pPr lvl="1"/>
            <a:r>
              <a:rPr lang="en-US" altLang="zh-CN" dirty="0" smtClean="0">
                <a:sym typeface="+mn-ea"/>
              </a:rPr>
              <a:t>By knowing grouping granularity</a:t>
            </a:r>
            <a:r>
              <a:rPr lang="en-US" altLang="zh-CN" dirty="0" smtClean="0">
                <a:sym typeface="+mn-ea"/>
              </a:rPr>
              <a:t>, a </a:t>
            </a:r>
            <a:r>
              <a:rPr lang="en-US" altLang="zh-CN" dirty="0" smtClean="0">
                <a:sym typeface="+mn-ea"/>
              </a:rPr>
              <a:t>WUR STA could determine which group(s) it belongs, and its position in the group(s).</a:t>
            </a:r>
          </a:p>
          <a:p>
            <a:pPr lvl="1"/>
            <a:r>
              <a:rPr lang="en-US" altLang="zh-CN" dirty="0" smtClean="0">
                <a:sym typeface="+mn-ea"/>
              </a:rPr>
              <a:t>AP does not need to </a:t>
            </a:r>
            <a:r>
              <a:rPr lang="en-US" altLang="zh-CN" dirty="0" smtClean="0">
                <a:sym typeface="+mn-ea"/>
              </a:rPr>
              <a:t>explicitly </a:t>
            </a:r>
            <a:r>
              <a:rPr lang="en-US" altLang="zh-CN" dirty="0" smtClean="0">
                <a:sym typeface="+mn-ea"/>
              </a:rPr>
              <a:t>signal </a:t>
            </a:r>
            <a:r>
              <a:rPr lang="en-US" altLang="zh-CN" dirty="0" smtClean="0">
                <a:sym typeface="+mn-ea"/>
              </a:rPr>
              <a:t>the specific Groups IDs which the WUR STA belongs </a:t>
            </a:r>
            <a:r>
              <a:rPr lang="en-US" altLang="zh-CN" dirty="0" smtClean="0">
                <a:sym typeface="+mn-ea"/>
              </a:rPr>
              <a:t>to.</a:t>
            </a:r>
          </a:p>
          <a:p>
            <a:pPr lvl="1"/>
            <a:r>
              <a:rPr lang="en-US" altLang="zh-CN" dirty="0" smtClean="0">
                <a:sym typeface="+mn-ea"/>
              </a:rPr>
              <a:t>A WUR STA can belong to multiple WUR groups so that AP can flexibly wake up multiple WUR STAs by using variable bitmap size in the frame body of a multicast WUR frame. </a:t>
            </a:r>
            <a:endParaRPr lang="en-US" altLang="zh-CN" dirty="0" smtClean="0">
              <a:sym typeface="+mn-ea"/>
            </a:endParaRPr>
          </a:p>
          <a:p>
            <a:pPr lvl="1"/>
            <a:endParaRPr lang="en-US" altLang="zh-CN" dirty="0" smtClean="0">
              <a:sym typeface="+mn-ea"/>
            </a:endParaRPr>
          </a:p>
          <a:p>
            <a:pPr lvl="1"/>
            <a:endParaRPr lang="en-US" altLang="zh-CN" dirty="0" smtClean="0">
              <a:sym typeface="+mn-ea"/>
            </a:endParaRPr>
          </a:p>
          <a:p>
            <a:pPr lvl="1"/>
            <a:endParaRPr lang="en-US" altLang="zh-CN" dirty="0" smtClean="0">
              <a:sym typeface="+mn-ea"/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7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the </a:t>
            </a:r>
            <a:r>
              <a:rPr lang="en-US" altLang="zh-CN" dirty="0" smtClean="0">
                <a:sym typeface="+mn-ea"/>
              </a:rPr>
              <a:t>Group ID Allocation Scheme in </a:t>
            </a:r>
            <a:r>
              <a:rPr lang="en-US" altLang="zh-CN" smtClean="0">
                <a:sym typeface="+mn-ea"/>
              </a:rPr>
              <a:t>slide </a:t>
            </a:r>
            <a:r>
              <a:rPr lang="en-US" altLang="zh-CN" smtClean="0">
                <a:sym typeface="+mn-ea"/>
              </a:rPr>
              <a:t>5?</a:t>
            </a:r>
            <a:r>
              <a:rPr lang="en-US" altLang="zh-CN" smtClean="0"/>
              <a:t>  </a:t>
            </a:r>
            <a:endParaRPr lang="en-US" altLang="zh-CN" dirty="0" smtClean="0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8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 smtClean="0"/>
              <a:t>[1]11-17-0575-11-00ba-spec-framework</a:t>
            </a:r>
          </a:p>
          <a:p>
            <a:pPr marL="0" indent="0">
              <a:buNone/>
            </a:pPr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9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802</Words>
  <Application>Microsoft Office PowerPoint</Application>
  <PresentationFormat>全屏显示(4:3)</PresentationFormat>
  <Paragraphs>140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 Unicode MS</vt:lpstr>
      <vt:lpstr>宋体</vt:lpstr>
      <vt:lpstr>Arial</vt:lpstr>
      <vt:lpstr>Times New Roman</vt:lpstr>
      <vt:lpstr>Default Design</vt:lpstr>
      <vt:lpstr>Flexible Group ID Allocation</vt:lpstr>
      <vt:lpstr>Abstract</vt:lpstr>
      <vt:lpstr>Motivation </vt:lpstr>
      <vt:lpstr>Proposal</vt:lpstr>
      <vt:lpstr>Proposed Group ID Allocation Scheme </vt:lpstr>
      <vt:lpstr>Proposed Group ID Allocation Scheme</vt:lpstr>
      <vt:lpstr>Conclusion </vt:lpstr>
      <vt:lpstr>Straw Poll </vt:lpstr>
      <vt:lpstr>References</vt:lpstr>
    </vt:vector>
  </TitlesOfParts>
  <Company>xyz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Beacon transmission</dc:title>
  <dc:creator>吕开颖00029037</dc:creator>
  <cp:lastModifiedBy>吕开颖00029037</cp:lastModifiedBy>
  <cp:revision>2701</cp:revision>
  <dcterms:created xsi:type="dcterms:W3CDTF">2006-02-24T01:46:00Z</dcterms:created>
  <dcterms:modified xsi:type="dcterms:W3CDTF">2018-06-18T17:11:36Z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2052-10.8.0.6206</vt:lpwstr>
  </property>
</Properties>
</file>