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21" r:id="rId3"/>
    <p:sldId id="319" r:id="rId4"/>
    <p:sldId id="322" r:id="rId5"/>
    <p:sldId id="356" r:id="rId6"/>
    <p:sldId id="357" r:id="rId7"/>
    <p:sldId id="358" r:id="rId8"/>
    <p:sldId id="359" r:id="rId9"/>
    <p:sldId id="360" r:id="rId10"/>
    <p:sldId id="353" r:id="rId11"/>
    <p:sldId id="320" r:id="rId12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67" autoAdjust="0"/>
    <p:restoredTop sz="94952" autoAdjust="0"/>
  </p:normalViewPr>
  <p:slideViewPr>
    <p:cSldViewPr>
      <p:cViewPr varScale="1">
        <p:scale>
          <a:sx n="98" d="100"/>
          <a:sy n="98" d="100"/>
        </p:scale>
        <p:origin x="998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442" y="-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Santosh Pandey,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/>
              <a:t>Santosh Pandey,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2340" y="9012916"/>
            <a:ext cx="2099934" cy="184666"/>
          </a:xfrm>
          <a:noFill/>
        </p:spPr>
        <p:txBody>
          <a:bodyPr/>
          <a:lstStyle>
            <a:lvl1pPr marL="345369" indent="-345369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492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0984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147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1967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2459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Santosh Pandey, Cisco</a:t>
            </a:r>
            <a:endParaRPr lang="en-GB" dirty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8101" y="9012916"/>
            <a:ext cx="415177" cy="184666"/>
          </a:xfrm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281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Santosh Pandey,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778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Santosh Pandey,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406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>
          <a:xfrm>
            <a:off x="3458146" y="9012916"/>
            <a:ext cx="2904128" cy="184666"/>
          </a:xfrm>
        </p:spPr>
        <p:txBody>
          <a:bodyPr/>
          <a:lstStyle/>
          <a:p>
            <a:pPr lvl="4">
              <a:defRPr/>
            </a:pPr>
            <a:r>
              <a:rPr lang="en-GB"/>
              <a:t>Yasantha Rajakarunanayake, MediaTek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>
          <a:xfrm>
            <a:off x="3368101" y="9012916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836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96247" y="6475413"/>
            <a:ext cx="134767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Onn Haran, Autotalks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05157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June  2018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085541" y="332601"/>
            <a:ext cx="335995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802.11-18-1072/r1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6247" y="6475413"/>
            <a:ext cx="134767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Onn Haran, Autotalks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/>
              <a:t> Submission   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NGV Use Case Template</a:t>
            </a:r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98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2018-06-10</a:t>
            </a: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196247" y="6475413"/>
            <a:ext cx="134767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Onn Haran, Autotalks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5922791"/>
              </p:ext>
            </p:extLst>
          </p:nvPr>
        </p:nvGraphicFramePr>
        <p:xfrm>
          <a:off x="690563" y="2801938"/>
          <a:ext cx="7796212" cy="239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3" name="Document" r:id="rId4" imgW="8234562" imgH="2526578" progId="Word.Document.8">
                  <p:embed/>
                </p:oleObj>
              </mc:Choice>
              <mc:Fallback>
                <p:oleObj name="Document" r:id="rId4" imgW="8234562" imgH="252657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3" y="2801938"/>
                        <a:ext cx="7796212" cy="2393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Requirements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72816"/>
            <a:ext cx="8206680" cy="4114800"/>
          </a:xfrm>
        </p:spPr>
        <p:txBody>
          <a:bodyPr/>
          <a:lstStyle/>
          <a:p>
            <a:r>
              <a:rPr lang="en-US" altLang="zh-CN" dirty="0"/>
              <a:t>Backward compatible mode</a:t>
            </a:r>
          </a:p>
          <a:p>
            <a:pPr lvl="1"/>
            <a:r>
              <a:rPr lang="en-US" altLang="zh-CN" dirty="0"/>
              <a:t>Antenna diversity </a:t>
            </a:r>
            <a:endParaRPr lang="en-US" dirty="0"/>
          </a:p>
          <a:p>
            <a:pPr lvl="1"/>
            <a:r>
              <a:rPr lang="en-US" dirty="0"/>
              <a:t>Up to 500km/h relative speed operation </a:t>
            </a:r>
          </a:p>
          <a:p>
            <a:pPr lvl="1"/>
            <a:r>
              <a:rPr lang="en-US" dirty="0"/>
              <a:t>Longer range (nice to have)</a:t>
            </a:r>
          </a:p>
          <a:p>
            <a:r>
              <a:rPr lang="en-US" dirty="0"/>
              <a:t>Potential non-backward compatible mode</a:t>
            </a:r>
          </a:p>
          <a:p>
            <a:pPr lvl="1"/>
            <a:r>
              <a:rPr lang="en-US" dirty="0"/>
              <a:t>High throughput</a:t>
            </a:r>
          </a:p>
          <a:p>
            <a:pPr lvl="1"/>
            <a:r>
              <a:rPr lang="en-US" dirty="0"/>
              <a:t>High channel utilization </a:t>
            </a:r>
          </a:p>
          <a:p>
            <a:pPr lvl="1"/>
            <a:r>
              <a:rPr lang="en-US" dirty="0"/>
              <a:t>Migration to backward compatible mode</a:t>
            </a:r>
          </a:p>
          <a:p>
            <a:r>
              <a:rPr lang="en-US" dirty="0"/>
              <a:t>Multi-channel operation </a:t>
            </a:r>
          </a:p>
          <a:p>
            <a:pPr lvl="1"/>
            <a:r>
              <a:rPr lang="en-US" dirty="0"/>
              <a:t>High availability of safety channel</a:t>
            </a:r>
          </a:p>
          <a:p>
            <a:pPr lvl="1"/>
            <a:r>
              <a:rPr lang="en-US" dirty="0"/>
              <a:t>High utilization of all channels</a:t>
            </a:r>
          </a:p>
          <a:p>
            <a:pPr lvl="1"/>
            <a:endParaRPr lang="en-US" sz="16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0"/>
          </p:nvPr>
        </p:nvSpPr>
        <p:spPr>
          <a:xfrm>
            <a:off x="7196247" y="6475413"/>
            <a:ext cx="1347678" cy="184666"/>
          </a:xfrm>
        </p:spPr>
        <p:txBody>
          <a:bodyPr/>
          <a:lstStyle/>
          <a:p>
            <a:pPr>
              <a:defRPr/>
            </a:pPr>
            <a:r>
              <a:rPr lang="en-GB" altLang="zh-CN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3033825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96247" y="6475413"/>
            <a:ext cx="134767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Onn Haran, Autotalks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724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document is a proposed template to describe use cases for NGV</a:t>
            </a:r>
          </a:p>
          <a:p>
            <a:endParaRPr lang="en-US" dirty="0"/>
          </a:p>
          <a:p>
            <a:r>
              <a:rPr lang="en-US" dirty="0"/>
              <a:t>The use cases should be reviewed by the relevant Automotive organizations, specifically with Car-2-Car Communication Consortium (C2C-CC), Crash Avoidance Metrics Partnership (CAMP) and SAE</a:t>
            </a:r>
          </a:p>
          <a:p>
            <a:endParaRPr lang="en-US" dirty="0"/>
          </a:p>
          <a:p>
            <a:r>
              <a:rPr lang="en-US" dirty="0"/>
              <a:t>The goal is to derive a clear set of requirements from the use cases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96247" y="6475413"/>
            <a:ext cx="134767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Onn Haran, Autotalks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12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066800"/>
          </a:xfrm>
        </p:spPr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5040560"/>
          </a:xfrm>
        </p:spPr>
        <p:txBody>
          <a:bodyPr>
            <a:normAutofit/>
          </a:bodyPr>
          <a:lstStyle/>
          <a:p>
            <a:pPr marL="342900" lvl="1" indent="-342900">
              <a:buFontTx/>
              <a:buChar char="•"/>
            </a:pPr>
            <a:r>
              <a:rPr lang="en-US" altLang="en-US" sz="1800" b="1" dirty="0"/>
              <a:t>Backward Compatible – </a:t>
            </a:r>
            <a:r>
              <a:rPr lang="en-US" altLang="en-US" dirty="0"/>
              <a:t>Ability to decode IEEE802.11p messages, and transmitting messages decoded by IEEE802.11p devices </a:t>
            </a:r>
            <a:endParaRPr lang="en-US" altLang="en-US" b="1" dirty="0"/>
          </a:p>
          <a:p>
            <a:pPr marL="342900" lvl="1" indent="-342900">
              <a:buFontTx/>
              <a:buChar char="•"/>
            </a:pPr>
            <a:r>
              <a:rPr lang="en-US" altLang="en-US" sz="1800" b="1" dirty="0"/>
              <a:t>Co-existence</a:t>
            </a:r>
            <a:r>
              <a:rPr lang="en-US" altLang="en-US" sz="1800" dirty="0"/>
              <a:t> – Ability of IEEE802.11p devices not to transmit while non-IEEE802.11p messages are transmitted</a:t>
            </a:r>
          </a:p>
          <a:p>
            <a:pPr marL="342900" lvl="1" indent="-342900">
              <a:buFontTx/>
              <a:buChar char="•"/>
            </a:pPr>
            <a:endParaRPr lang="en-US" altLang="en-US" sz="18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96247" y="6475413"/>
            <a:ext cx="134767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Onn Haran, Autotalks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558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Basic Safety Messages (BSM)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Overview: </a:t>
            </a:r>
            <a:r>
              <a:rPr lang="en-US" b="0" dirty="0"/>
              <a:t>All</a:t>
            </a:r>
            <a:r>
              <a:rPr lang="en-US" dirty="0"/>
              <a:t> </a:t>
            </a:r>
            <a:r>
              <a:rPr lang="en-US" b="0" dirty="0"/>
              <a:t>vehicles periodically (typ. 10HZ) broadcast a message containing its basic information. Based on received messages, driver is alerted of an upcoming safety risk</a:t>
            </a:r>
          </a:p>
          <a:p>
            <a:pPr lvl="1"/>
            <a:r>
              <a:rPr lang="en-US" dirty="0"/>
              <a:t>Channel 172 is used in US. Channel 180 is used in EU</a:t>
            </a:r>
          </a:p>
          <a:p>
            <a:r>
              <a:rPr lang="en-US" dirty="0"/>
              <a:t>Deployment timeline: </a:t>
            </a:r>
            <a:r>
              <a:rPr lang="en-US" b="0" dirty="0"/>
              <a:t>IEEE802.11p solutions are deployed now, with de-facto solutions to missing requirements. </a:t>
            </a:r>
            <a:br>
              <a:rPr lang="en-US" b="0" dirty="0"/>
            </a:br>
            <a:r>
              <a:rPr lang="en-US" b="0" dirty="0"/>
              <a:t>Enhanced range solution are likely to be adopted by the market once available</a:t>
            </a:r>
            <a:endParaRPr lang="en-US" sz="1500" b="0" dirty="0">
              <a:solidFill>
                <a:srgbClr val="0000FF"/>
              </a:solidFill>
            </a:endParaRPr>
          </a:p>
          <a:p>
            <a:r>
              <a:rPr lang="en-US" dirty="0"/>
              <a:t>Requirements: </a:t>
            </a:r>
          </a:p>
          <a:p>
            <a:pPr lvl="1"/>
            <a:r>
              <a:rPr lang="en-US" b="0" dirty="0"/>
              <a:t>Antenna diversity </a:t>
            </a:r>
          </a:p>
          <a:p>
            <a:pPr lvl="1"/>
            <a:r>
              <a:rPr lang="en-US" dirty="0"/>
              <a:t>Up to 500km/h relative speed operation </a:t>
            </a:r>
            <a:endParaRPr lang="en-US" b="0" dirty="0"/>
          </a:p>
          <a:p>
            <a:pPr lvl="1"/>
            <a:r>
              <a:rPr lang="en-US" b="0" dirty="0"/>
              <a:t>It is desired to increase IEEE802.11p range. NHTSA DSRC NPRM defines 300m minimal communication range, which is hard to satisfy in </a:t>
            </a:r>
            <a:r>
              <a:rPr lang="en-US" dirty="0"/>
              <a:t>urban NLOS. Target would be 25% length increase over IEEE802.11p in this case</a:t>
            </a:r>
            <a:endParaRPr lang="en-US" sz="1700" b="0" dirty="0">
              <a:solidFill>
                <a:srgbClr val="0000FF"/>
              </a:solidFill>
            </a:endParaRPr>
          </a:p>
          <a:p>
            <a:r>
              <a:rPr lang="en-US" dirty="0"/>
              <a:t>Limitations: </a:t>
            </a:r>
          </a:p>
          <a:p>
            <a:pPr lvl="1"/>
            <a:r>
              <a:rPr lang="en-US" b="0" dirty="0"/>
              <a:t>Full backward </a:t>
            </a:r>
            <a:r>
              <a:rPr lang="en-US" dirty="0"/>
              <a:t>compatibility, able to decode and understand messages of 11p</a:t>
            </a:r>
          </a:p>
          <a:p>
            <a:pPr lvl="1"/>
            <a:r>
              <a:rPr lang="en-US" dirty="0"/>
              <a:t>Maintaining channel load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/>
              <a:t>Maintaining fairness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96247" y="6475413"/>
            <a:ext cx="134767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Onn Haran, Autotalks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542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Sensor 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Overview: </a:t>
            </a:r>
            <a:r>
              <a:rPr lang="en-US" b="0" dirty="0"/>
              <a:t>Vehicles periodically broadcast all detected objects from all sensors, and receive objects from all other vehicles</a:t>
            </a:r>
          </a:p>
          <a:p>
            <a:pPr lvl="1"/>
            <a:r>
              <a:rPr lang="en-US" sz="2100" dirty="0"/>
              <a:t>Sensor sharing message is under definition. Actual packet length is TBD, but expected to be much longer than BSM because many objects can be detected by many sensors</a:t>
            </a:r>
          </a:p>
          <a:p>
            <a:pPr lvl="1"/>
            <a:r>
              <a:rPr lang="en-US" b="0" dirty="0"/>
              <a:t>The channel is yet to be determined</a:t>
            </a:r>
          </a:p>
          <a:p>
            <a:r>
              <a:rPr lang="en-US" dirty="0"/>
              <a:t>Deployment timeline: </a:t>
            </a:r>
            <a:r>
              <a:rPr lang="en-US" b="0" dirty="0"/>
              <a:t>&gt;2023 (expected)</a:t>
            </a:r>
          </a:p>
          <a:p>
            <a:r>
              <a:rPr lang="en-US" dirty="0"/>
              <a:t>Requirements: </a:t>
            </a:r>
          </a:p>
          <a:p>
            <a:pPr lvl="1"/>
            <a:r>
              <a:rPr lang="en-US" b="0" dirty="0"/>
              <a:t>Number </a:t>
            </a:r>
            <a:r>
              <a:rPr lang="en-US" dirty="0"/>
              <a:t>of transmitted bytes per packet is higher (&gt;50%) than </a:t>
            </a:r>
            <a:r>
              <a:rPr lang="en-US" b="0" dirty="0"/>
              <a:t>IEEE802.11p under same conditions (duration, PER, range, wireless channel) for maintaining transmission time as current IEEE802.11p BSM</a:t>
            </a:r>
          </a:p>
          <a:p>
            <a:r>
              <a:rPr lang="en-US" dirty="0"/>
              <a:t>Limitations: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96247" y="6475413"/>
            <a:ext cx="134767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Onn Haran, Autotalks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930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Multi-Channel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/>
          </a:bodyPr>
          <a:lstStyle/>
          <a:p>
            <a:r>
              <a:rPr lang="en-US" dirty="0"/>
              <a:t>Overview: </a:t>
            </a:r>
            <a:r>
              <a:rPr lang="en-US" b="0" dirty="0"/>
              <a:t>Concurrent multi-channel operation, where one channel is safety channel, and the second is non-safety</a:t>
            </a:r>
            <a:endParaRPr lang="en-US" b="0" dirty="0">
              <a:solidFill>
                <a:srgbClr val="0000FF"/>
              </a:solidFill>
            </a:endParaRPr>
          </a:p>
          <a:p>
            <a:r>
              <a:rPr lang="en-US" dirty="0"/>
              <a:t>Deployment timeline: </a:t>
            </a:r>
            <a:r>
              <a:rPr lang="en-US" b="0" dirty="0"/>
              <a:t>Now (most pilot deployments); &gt;2023 (OEMs installations – expected)</a:t>
            </a:r>
          </a:p>
          <a:p>
            <a:r>
              <a:rPr lang="en-US" dirty="0"/>
              <a:t>Requirements: </a:t>
            </a:r>
          </a:p>
          <a:p>
            <a:pPr lvl="1"/>
            <a:r>
              <a:rPr lang="en-US" b="0" dirty="0"/>
              <a:t>High availability of safety channel</a:t>
            </a:r>
          </a:p>
          <a:p>
            <a:pPr lvl="2"/>
            <a:r>
              <a:rPr lang="en-US" dirty="0"/>
              <a:t>M</a:t>
            </a:r>
            <a:r>
              <a:rPr lang="en-US" b="0" dirty="0"/>
              <a:t>inimal same-vehicle cross-interference – blinding self-vehicle safety channel by non-safety channel transmissions</a:t>
            </a:r>
          </a:p>
          <a:p>
            <a:pPr lvl="2"/>
            <a:r>
              <a:rPr lang="en-US" dirty="0"/>
              <a:t>Minimal cross-vehicles interference – </a:t>
            </a:r>
            <a:r>
              <a:rPr lang="en-US"/>
              <a:t>blinding near-vehicle </a:t>
            </a:r>
            <a:r>
              <a:rPr lang="en-US" dirty="0"/>
              <a:t>from receiving a safety message coming from a far vehicle</a:t>
            </a:r>
            <a:endParaRPr lang="en-US" b="0" dirty="0"/>
          </a:p>
          <a:p>
            <a:pPr lvl="1"/>
            <a:r>
              <a:rPr lang="en-US" dirty="0"/>
              <a:t>High utilization of all channels</a:t>
            </a:r>
            <a:endParaRPr lang="en-US" b="0" dirty="0"/>
          </a:p>
          <a:p>
            <a:r>
              <a:rPr lang="en-US" dirty="0"/>
              <a:t>Limitations: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96247" y="6475413"/>
            <a:ext cx="134767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Onn Haran, Autotalks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759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Infrastructure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/>
          </a:bodyPr>
          <a:lstStyle/>
          <a:p>
            <a:r>
              <a:rPr lang="en-US" dirty="0"/>
              <a:t>Overview: </a:t>
            </a:r>
            <a:r>
              <a:rPr lang="en-US" b="0" dirty="0"/>
              <a:t>Safety and non-safety data from infrastructure to vehicles</a:t>
            </a:r>
          </a:p>
          <a:p>
            <a:r>
              <a:rPr lang="en-US" dirty="0"/>
              <a:t>Deployment timeline: </a:t>
            </a:r>
            <a:r>
              <a:rPr lang="en-US" b="0" dirty="0"/>
              <a:t>Now</a:t>
            </a:r>
          </a:p>
          <a:p>
            <a:r>
              <a:rPr lang="en-US" dirty="0"/>
              <a:t>Requirements: </a:t>
            </a:r>
          </a:p>
          <a:p>
            <a:pPr lvl="1"/>
            <a:r>
              <a:rPr lang="en-US" dirty="0"/>
              <a:t>High throughput </a:t>
            </a:r>
            <a:endParaRPr lang="en-US" b="0" dirty="0"/>
          </a:p>
          <a:p>
            <a:r>
              <a:rPr lang="en-US" dirty="0"/>
              <a:t>Limitations:</a:t>
            </a:r>
          </a:p>
          <a:p>
            <a:pPr lvl="1"/>
            <a:r>
              <a:rPr lang="en-US" dirty="0"/>
              <a:t>Existing applications should maintain backward compatibility</a:t>
            </a:r>
          </a:p>
          <a:p>
            <a:pPr lvl="1"/>
            <a:r>
              <a:rPr lang="en-US" dirty="0"/>
              <a:t>IEEE802.11p vehicles may be capable to upgrade to support new applications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96247" y="6475413"/>
            <a:ext cx="134767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Onn Haran, Autotalks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611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5. Vehicular Positioning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278688" cy="4343400"/>
          </a:xfrm>
        </p:spPr>
        <p:txBody>
          <a:bodyPr/>
          <a:lstStyle/>
          <a:p>
            <a:r>
              <a:rPr lang="en-US" dirty="0"/>
              <a:t>Overview:</a:t>
            </a:r>
          </a:p>
          <a:p>
            <a:pPr lvl="1"/>
            <a:r>
              <a:rPr lang="en-US" dirty="0"/>
              <a:t>Radar technology is not always accurate, reflective surfaces may not be the most rear ones e.g. motorbikes, e-bikes, pedestrian holding a smartphone. </a:t>
            </a:r>
            <a:r>
              <a:rPr lang="en-US" b="0" dirty="0"/>
              <a:t>Measure accurate distance to other road-users based on known antenna position, either in same or different lanes or to pedestrians on roadside or </a:t>
            </a:r>
            <a:r>
              <a:rPr lang="en-US" dirty="0"/>
              <a:t>crosswalk.</a:t>
            </a:r>
            <a:endParaRPr lang="en-US" b="0" dirty="0"/>
          </a:p>
          <a:p>
            <a:r>
              <a:rPr lang="en-US" dirty="0"/>
              <a:t>Requirements: </a:t>
            </a:r>
          </a:p>
          <a:p>
            <a:pPr lvl="1"/>
            <a:r>
              <a:rPr lang="en-US" dirty="0"/>
              <a:t>0.3m </a:t>
            </a:r>
            <a:r>
              <a:rPr lang="en-US" dirty="0" err="1"/>
              <a:t>LoS</a:t>
            </a:r>
            <a:r>
              <a:rPr lang="en-US" dirty="0"/>
              <a:t> accuracy, 10Hz typical refresh rate, unassociated operation. </a:t>
            </a:r>
          </a:p>
          <a:p>
            <a:pPr lvl="1"/>
            <a:r>
              <a:rPr lang="en-US" dirty="0"/>
              <a:t>With or without orientation. </a:t>
            </a:r>
          </a:p>
          <a:p>
            <a:pPr lvl="1"/>
            <a:r>
              <a:rPr lang="en-US" dirty="0"/>
              <a:t>V2V, V2I and V2P operation, with variable refresh rate.</a:t>
            </a:r>
          </a:p>
          <a:p>
            <a:r>
              <a:rPr lang="en-US" dirty="0"/>
              <a:t>Limitations:</a:t>
            </a:r>
          </a:p>
          <a:p>
            <a:pPr lvl="1"/>
            <a:r>
              <a:rPr lang="en-US" dirty="0"/>
              <a:t>Higher accuracy is normally achieved via larger bandwidth which allow higher channel resolutions.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Onn Haran, Autotalks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079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6. Vehicular 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Overview:</a:t>
            </a:r>
          </a:p>
          <a:p>
            <a:pPr lvl="1"/>
            <a:r>
              <a:rPr lang="en-US" b="0" dirty="0"/>
              <a:t>Drivers would like to get guidance to a parking spot at a building or underground parking lot. GPS reception is either non-existent or inaccurate (&gt;10m accuracy). </a:t>
            </a:r>
          </a:p>
          <a:p>
            <a:pPr lvl="1"/>
            <a:r>
              <a:rPr lang="en-US" b="0" dirty="0"/>
              <a:t>Urban canyon scenario, get turn by turn guidance at city centers.</a:t>
            </a:r>
          </a:p>
          <a:p>
            <a:r>
              <a:rPr lang="en-US" dirty="0"/>
              <a:t>Requirements: </a:t>
            </a:r>
          </a:p>
          <a:p>
            <a:pPr lvl="1"/>
            <a:r>
              <a:rPr lang="en-US" dirty="0"/>
              <a:t>1-2m </a:t>
            </a:r>
            <a:r>
              <a:rPr lang="en-US" dirty="0" err="1"/>
              <a:t>NLoS</a:t>
            </a:r>
            <a:r>
              <a:rPr lang="en-US" dirty="0"/>
              <a:t> positioning accuracy, 10hz refresh rate.</a:t>
            </a:r>
          </a:p>
          <a:p>
            <a:r>
              <a:rPr lang="en-US" dirty="0"/>
              <a:t>Limitations: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Onn Haran, Autotalks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809962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39639</TotalTime>
  <Words>720</Words>
  <Application>Microsoft Office PowerPoint</Application>
  <PresentationFormat>On-screen Show (4:3)</PresentationFormat>
  <Paragraphs>117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宋体</vt:lpstr>
      <vt:lpstr>Times New Roman</vt:lpstr>
      <vt:lpstr>ACcord-Submission</vt:lpstr>
      <vt:lpstr>Microsoft Word 97 - 2003 Document</vt:lpstr>
      <vt:lpstr>NGV Use Case Template</vt:lpstr>
      <vt:lpstr>Abstract</vt:lpstr>
      <vt:lpstr>Terminology</vt:lpstr>
      <vt:lpstr>1. Basic Safety Messages (BSM)</vt:lpstr>
      <vt:lpstr>2. Sensor Sharing</vt:lpstr>
      <vt:lpstr>3. Multi-Channel Operation</vt:lpstr>
      <vt:lpstr>4. Infrastructure Applications</vt:lpstr>
      <vt:lpstr>5. Vehicular Positioning</vt:lpstr>
      <vt:lpstr>6. Vehicular Location</vt:lpstr>
      <vt:lpstr>Requirements Summary</vt:lpstr>
      <vt:lpstr>References</vt:lpstr>
    </vt:vector>
  </TitlesOfParts>
  <Company>Cisco Systems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NGV UC</dc:title>
  <dc:creator>Onn Haran</dc:creator>
  <cp:keywords>CTPClassification=CTP_PUBLIC:VisualMarkings=, CTPClassification=CTP_NT</cp:keywords>
  <cp:lastModifiedBy>Segev, Jonathan</cp:lastModifiedBy>
  <cp:revision>565</cp:revision>
  <cp:lastPrinted>2013-07-10T22:27:23Z</cp:lastPrinted>
  <dcterms:created xsi:type="dcterms:W3CDTF">2009-11-13T19:11:16Z</dcterms:created>
  <dcterms:modified xsi:type="dcterms:W3CDTF">2018-06-12T11:18:29Z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4186763c-b5bd-4c17-80af-c9e68a4b4641</vt:lpwstr>
  </property>
  <property fmtid="{D5CDD505-2E9C-101B-9397-08002B2CF9AE}" pid="4" name="CTP_TimeStamp">
    <vt:lpwstr>2018-06-12 11:18:29Z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