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5"/>
  </p:notesMasterIdLst>
  <p:handoutMasterIdLst>
    <p:handoutMasterId r:id="rId136"/>
  </p:handoutMasterIdLst>
  <p:sldIdLst>
    <p:sldId id="256" r:id="rId2"/>
    <p:sldId id="257" r:id="rId3"/>
    <p:sldId id="261" r:id="rId4"/>
    <p:sldId id="262" r:id="rId5"/>
    <p:sldId id="263" r:id="rId6"/>
    <p:sldId id="264" r:id="rId7"/>
    <p:sldId id="265" r:id="rId8"/>
    <p:sldId id="266" r:id="rId9"/>
    <p:sldId id="347" r:id="rId10"/>
    <p:sldId id="348" r:id="rId11"/>
    <p:sldId id="349" r:id="rId12"/>
    <p:sldId id="350" r:id="rId13"/>
    <p:sldId id="351" r:id="rId14"/>
    <p:sldId id="272" r:id="rId15"/>
    <p:sldId id="273" r:id="rId16"/>
    <p:sldId id="274" r:id="rId17"/>
    <p:sldId id="275" r:id="rId18"/>
    <p:sldId id="276" r:id="rId19"/>
    <p:sldId id="277" r:id="rId20"/>
    <p:sldId id="278" r:id="rId21"/>
    <p:sldId id="358" r:id="rId22"/>
    <p:sldId id="359" r:id="rId23"/>
    <p:sldId id="360" r:id="rId24"/>
    <p:sldId id="361" r:id="rId25"/>
    <p:sldId id="362" r:id="rId26"/>
    <p:sldId id="363" r:id="rId27"/>
    <p:sldId id="364" r:id="rId28"/>
    <p:sldId id="365" r:id="rId29"/>
    <p:sldId id="366" r:id="rId30"/>
    <p:sldId id="367" r:id="rId31"/>
    <p:sldId id="368" r:id="rId32"/>
    <p:sldId id="369" r:id="rId33"/>
    <p:sldId id="370" r:id="rId34"/>
    <p:sldId id="371" r:id="rId35"/>
    <p:sldId id="372" r:id="rId36"/>
    <p:sldId id="373" r:id="rId37"/>
    <p:sldId id="374" r:id="rId38"/>
    <p:sldId id="375" r:id="rId39"/>
    <p:sldId id="376" r:id="rId40"/>
    <p:sldId id="377" r:id="rId41"/>
    <p:sldId id="352" r:id="rId42"/>
    <p:sldId id="353" r:id="rId43"/>
    <p:sldId id="354" r:id="rId44"/>
    <p:sldId id="355" r:id="rId45"/>
    <p:sldId id="356" r:id="rId46"/>
    <p:sldId id="357" r:id="rId47"/>
    <p:sldId id="281" r:id="rId48"/>
    <p:sldId id="282" r:id="rId49"/>
    <p:sldId id="283" r:id="rId50"/>
    <p:sldId id="284" r:id="rId51"/>
    <p:sldId id="285" r:id="rId52"/>
    <p:sldId id="286" r:id="rId53"/>
    <p:sldId id="287" r:id="rId54"/>
    <p:sldId id="288" r:id="rId55"/>
    <p:sldId id="289" r:id="rId56"/>
    <p:sldId id="290" r:id="rId57"/>
    <p:sldId id="291" r:id="rId58"/>
    <p:sldId id="292" r:id="rId59"/>
    <p:sldId id="293" r:id="rId60"/>
    <p:sldId id="294" r:id="rId61"/>
    <p:sldId id="295" r:id="rId62"/>
    <p:sldId id="296" r:id="rId63"/>
    <p:sldId id="297" r:id="rId64"/>
    <p:sldId id="298" r:id="rId65"/>
    <p:sldId id="304" r:id="rId66"/>
    <p:sldId id="305" r:id="rId67"/>
    <p:sldId id="299" r:id="rId68"/>
    <p:sldId id="300" r:id="rId69"/>
    <p:sldId id="301" r:id="rId70"/>
    <p:sldId id="302" r:id="rId71"/>
    <p:sldId id="303" r:id="rId72"/>
    <p:sldId id="306" r:id="rId73"/>
    <p:sldId id="307" r:id="rId74"/>
    <p:sldId id="308" r:id="rId75"/>
    <p:sldId id="309" r:id="rId76"/>
    <p:sldId id="310" r:id="rId77"/>
    <p:sldId id="311" r:id="rId78"/>
    <p:sldId id="312" r:id="rId79"/>
    <p:sldId id="313" r:id="rId80"/>
    <p:sldId id="314" r:id="rId81"/>
    <p:sldId id="315" r:id="rId82"/>
    <p:sldId id="316" r:id="rId83"/>
    <p:sldId id="317" r:id="rId84"/>
    <p:sldId id="318" r:id="rId85"/>
    <p:sldId id="319" r:id="rId86"/>
    <p:sldId id="320" r:id="rId87"/>
    <p:sldId id="321" r:id="rId88"/>
    <p:sldId id="322" r:id="rId89"/>
    <p:sldId id="323" r:id="rId90"/>
    <p:sldId id="324" r:id="rId91"/>
    <p:sldId id="325" r:id="rId92"/>
    <p:sldId id="326" r:id="rId93"/>
    <p:sldId id="327" r:id="rId94"/>
    <p:sldId id="328" r:id="rId95"/>
    <p:sldId id="329" r:id="rId96"/>
    <p:sldId id="330" r:id="rId97"/>
    <p:sldId id="331" r:id="rId98"/>
    <p:sldId id="332" r:id="rId99"/>
    <p:sldId id="333" r:id="rId100"/>
    <p:sldId id="334" r:id="rId101"/>
    <p:sldId id="335" r:id="rId102"/>
    <p:sldId id="336" r:id="rId103"/>
    <p:sldId id="337" r:id="rId104"/>
    <p:sldId id="338" r:id="rId105"/>
    <p:sldId id="339" r:id="rId106"/>
    <p:sldId id="340" r:id="rId107"/>
    <p:sldId id="341" r:id="rId108"/>
    <p:sldId id="342" r:id="rId109"/>
    <p:sldId id="343" r:id="rId110"/>
    <p:sldId id="344" r:id="rId111"/>
    <p:sldId id="345" r:id="rId112"/>
    <p:sldId id="346" r:id="rId113"/>
    <p:sldId id="386" r:id="rId114"/>
    <p:sldId id="378" r:id="rId115"/>
    <p:sldId id="379" r:id="rId116"/>
    <p:sldId id="380" r:id="rId117"/>
    <p:sldId id="381" r:id="rId118"/>
    <p:sldId id="382" r:id="rId119"/>
    <p:sldId id="383" r:id="rId120"/>
    <p:sldId id="384" r:id="rId121"/>
    <p:sldId id="385" r:id="rId122"/>
    <p:sldId id="387" r:id="rId123"/>
    <p:sldId id="388" r:id="rId124"/>
    <p:sldId id="389" r:id="rId125"/>
    <p:sldId id="390" r:id="rId126"/>
    <p:sldId id="391" r:id="rId127"/>
    <p:sldId id="392" r:id="rId128"/>
    <p:sldId id="393" r:id="rId129"/>
    <p:sldId id="394" r:id="rId130"/>
    <p:sldId id="395" r:id="rId131"/>
    <p:sldId id="396" r:id="rId132"/>
    <p:sldId id="397" r:id="rId133"/>
    <p:sldId id="398" r:id="rId134"/>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89" d="100"/>
          <a:sy n="89" d="100"/>
        </p:scale>
        <p:origin x="466" y="72"/>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7/12/2018</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16</a:t>
            </a:fld>
            <a:endParaRPr lang="en-US"/>
          </a:p>
        </p:txBody>
      </p:sp>
    </p:spTree>
    <p:extLst>
      <p:ext uri="{BB962C8B-B14F-4D97-AF65-F5344CB8AC3E}">
        <p14:creationId xmlns:p14="http://schemas.microsoft.com/office/powerpoint/2010/main" val="3134220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17</a:t>
            </a:fld>
            <a:endParaRPr lang="en-US"/>
          </a:p>
        </p:txBody>
      </p:sp>
    </p:spTree>
    <p:extLst>
      <p:ext uri="{BB962C8B-B14F-4D97-AF65-F5344CB8AC3E}">
        <p14:creationId xmlns:p14="http://schemas.microsoft.com/office/powerpoint/2010/main" val="3440268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18</a:t>
            </a:fld>
            <a:endParaRPr lang="en-US"/>
          </a:p>
        </p:txBody>
      </p:sp>
    </p:spTree>
    <p:extLst>
      <p:ext uri="{BB962C8B-B14F-4D97-AF65-F5344CB8AC3E}">
        <p14:creationId xmlns:p14="http://schemas.microsoft.com/office/powerpoint/2010/main" val="3117872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19</a:t>
            </a:fld>
            <a:endParaRPr lang="en-US"/>
          </a:p>
        </p:txBody>
      </p:sp>
    </p:spTree>
    <p:extLst>
      <p:ext uri="{BB962C8B-B14F-4D97-AF65-F5344CB8AC3E}">
        <p14:creationId xmlns:p14="http://schemas.microsoft.com/office/powerpoint/2010/main" val="1286926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20</a:t>
            </a:fld>
            <a:endParaRPr lang="en-US"/>
          </a:p>
        </p:txBody>
      </p:sp>
    </p:spTree>
    <p:extLst>
      <p:ext uri="{BB962C8B-B14F-4D97-AF65-F5344CB8AC3E}">
        <p14:creationId xmlns:p14="http://schemas.microsoft.com/office/powerpoint/2010/main" val="2723732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802-11-18-1050r2</a:t>
            </a:r>
          </a:p>
        </p:txBody>
      </p:sp>
      <p:sp>
        <p:nvSpPr>
          <p:cNvPr id="5" name="Rectangle 3"/>
          <p:cNvSpPr>
            <a:spLocks noGrp="1" noChangeArrowheads="1"/>
          </p:cNvSpPr>
          <p:nvPr>
            <p:ph type="dt"/>
          </p:nvPr>
        </p:nvSpPr>
        <p:spPr>
          <a:ln/>
        </p:spPr>
        <p:txBody>
          <a:bodyPr/>
          <a:lstStyle/>
          <a:p>
            <a:r>
              <a:rPr lang="en-US"/>
              <a:t>July 2018</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07725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802-11-18-1050r2</a:t>
            </a:r>
          </a:p>
        </p:txBody>
      </p:sp>
      <p:sp>
        <p:nvSpPr>
          <p:cNvPr id="5" name="Rectangle 3"/>
          <p:cNvSpPr>
            <a:spLocks noGrp="1" noChangeArrowheads="1"/>
          </p:cNvSpPr>
          <p:nvPr>
            <p:ph type="dt"/>
          </p:nvPr>
        </p:nvSpPr>
        <p:spPr>
          <a:ln/>
        </p:spPr>
        <p:txBody>
          <a:bodyPr/>
          <a:lstStyle/>
          <a:p>
            <a:r>
              <a:rPr lang="en-US"/>
              <a:t>July 2018</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37471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a:t>doc.: IEEE 802-11-18-1050r2</a:t>
            </a:r>
          </a:p>
        </p:txBody>
      </p:sp>
      <p:sp>
        <p:nvSpPr>
          <p:cNvPr id="5" name="Date Placeholder 4"/>
          <p:cNvSpPr>
            <a:spLocks noGrp="1"/>
          </p:cNvSpPr>
          <p:nvPr>
            <p:ph type="dt" idx="11"/>
          </p:nvPr>
        </p:nvSpPr>
        <p:spPr/>
        <p:txBody>
          <a:bodyPr/>
          <a:lstStyle/>
          <a:p>
            <a:r>
              <a:rPr lang="en-US"/>
              <a:t>July 2018</a:t>
            </a:r>
          </a:p>
        </p:txBody>
      </p:sp>
      <p:sp>
        <p:nvSpPr>
          <p:cNvPr id="6" name="Footer Placeholder 5"/>
          <p:cNvSpPr>
            <a:spLocks noGrp="1"/>
          </p:cNvSpPr>
          <p:nvPr>
            <p:ph type="ftr" idx="12"/>
          </p:nvPr>
        </p:nvSpPr>
        <p:spPr/>
        <p:txBody>
          <a:bodyPr/>
          <a:lstStyle/>
          <a:p>
            <a:r>
              <a:rPr lang="en-US"/>
              <a:t>Jon Rosdahl (Qualcomm)</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23</a:t>
            </a:fld>
            <a:endParaRPr lang="en-US"/>
          </a:p>
        </p:txBody>
      </p:sp>
    </p:spTree>
    <p:extLst>
      <p:ext uri="{BB962C8B-B14F-4D97-AF65-F5344CB8AC3E}">
        <p14:creationId xmlns:p14="http://schemas.microsoft.com/office/powerpoint/2010/main" val="2414256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This Document</a:t>
            </a:r>
          </a:p>
        </p:txBody>
      </p:sp>
      <p:sp>
        <p:nvSpPr>
          <p:cNvPr id="4" name="Header Placeholder 3"/>
          <p:cNvSpPr>
            <a:spLocks noGrp="1"/>
          </p:cNvSpPr>
          <p:nvPr>
            <p:ph type="hdr" idx="10"/>
          </p:nvPr>
        </p:nvSpPr>
        <p:spPr/>
        <p:txBody>
          <a:bodyPr/>
          <a:lstStyle/>
          <a:p>
            <a:r>
              <a:rPr lang="en-US"/>
              <a:t>doc.: IEEE 802-11-18-1050r2</a:t>
            </a:r>
          </a:p>
        </p:txBody>
      </p:sp>
      <p:sp>
        <p:nvSpPr>
          <p:cNvPr id="5" name="Date Placeholder 4"/>
          <p:cNvSpPr>
            <a:spLocks noGrp="1"/>
          </p:cNvSpPr>
          <p:nvPr>
            <p:ph type="dt" idx="11"/>
          </p:nvPr>
        </p:nvSpPr>
        <p:spPr/>
        <p:txBody>
          <a:bodyPr/>
          <a:lstStyle/>
          <a:p>
            <a:r>
              <a:rPr lang="en-US"/>
              <a:t>July 2018</a:t>
            </a:r>
          </a:p>
        </p:txBody>
      </p:sp>
      <p:sp>
        <p:nvSpPr>
          <p:cNvPr id="6" name="Footer Placeholder 5"/>
          <p:cNvSpPr>
            <a:spLocks noGrp="1"/>
          </p:cNvSpPr>
          <p:nvPr>
            <p:ph type="ftr" idx="12"/>
          </p:nvPr>
        </p:nvSpPr>
        <p:spPr/>
        <p:txBody>
          <a:bodyPr/>
          <a:lstStyle/>
          <a:p>
            <a:r>
              <a:rPr lang="en-US"/>
              <a:t>Jon Rosdahl (Qualcomm)</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39</a:t>
            </a:fld>
            <a:endParaRPr lang="en-US"/>
          </a:p>
        </p:txBody>
      </p:sp>
    </p:spTree>
    <p:extLst>
      <p:ext uri="{BB962C8B-B14F-4D97-AF65-F5344CB8AC3E}">
        <p14:creationId xmlns:p14="http://schemas.microsoft.com/office/powerpoint/2010/main" val="2697062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802-11-18-1050r2</a:t>
            </a:r>
          </a:p>
        </p:txBody>
      </p:sp>
      <p:sp>
        <p:nvSpPr>
          <p:cNvPr id="5" name="Rectangle 3"/>
          <p:cNvSpPr>
            <a:spLocks noGrp="1" noChangeArrowheads="1"/>
          </p:cNvSpPr>
          <p:nvPr>
            <p:ph type="dt"/>
          </p:nvPr>
        </p:nvSpPr>
        <p:spPr>
          <a:ln/>
        </p:spPr>
        <p:txBody>
          <a:bodyPr/>
          <a:lstStyle/>
          <a:p>
            <a:r>
              <a:rPr lang="en-US"/>
              <a:t>July 2018</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40</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92217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41</a:t>
            </a:fld>
            <a:endParaRPr lang="en-US" smtClean="0"/>
          </a:p>
        </p:txBody>
      </p:sp>
      <p:sp>
        <p:nvSpPr>
          <p:cNvPr id="68614" name="Rectangle 2"/>
          <p:cNvSpPr>
            <a:spLocks noGrp="1" noRot="1" noChangeAspect="1" noChangeArrowheads="1" noTextEdit="1"/>
          </p:cNvSpPr>
          <p:nvPr>
            <p:ph type="sldImg"/>
          </p:nvPr>
        </p:nvSpPr>
        <p:spPr>
          <a:xfrm>
            <a:off x="384175" y="701675"/>
            <a:ext cx="6165850"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extLst>
      <p:ext uri="{BB962C8B-B14F-4D97-AF65-F5344CB8AC3E}">
        <p14:creationId xmlns:p14="http://schemas.microsoft.com/office/powerpoint/2010/main" val="3263553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46</a:t>
            </a:fld>
            <a:endParaRPr lang="en-US"/>
          </a:p>
        </p:txBody>
      </p:sp>
    </p:spTree>
    <p:extLst>
      <p:ext uri="{BB962C8B-B14F-4D97-AF65-F5344CB8AC3E}">
        <p14:creationId xmlns:p14="http://schemas.microsoft.com/office/powerpoint/2010/main" val="2467413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47</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127502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48</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3042447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49</a:t>
            </a:fld>
            <a:endParaRPr lang="en-GB" altLang="en-US"/>
          </a:p>
        </p:txBody>
      </p:sp>
      <p:sp>
        <p:nvSpPr>
          <p:cNvPr id="19462" name="Rectangle 2"/>
          <p:cNvSpPr>
            <a:spLocks noGrp="1" noRot="1" noChangeAspect="1" noChangeArrowheads="1" noTextEdit="1"/>
          </p:cNvSpPr>
          <p:nvPr>
            <p:ph type="sldImg"/>
          </p:nvPr>
        </p:nvSpPr>
        <p:spPr>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2109774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a:xfrm>
            <a:off x="4986512" y="8985250"/>
            <a:ext cx="1295226" cy="184666"/>
          </a:xfrm>
        </p:spPr>
        <p:txBody>
          <a:bodyPr/>
          <a:lstStyle/>
          <a:p>
            <a:pPr lvl="4">
              <a:defRPr/>
            </a:pPr>
            <a:r>
              <a:rPr lang="en-US" dirty="0" smtClean="0"/>
              <a:t>Peter Yee, AKAYLA</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50</a:t>
            </a:fld>
            <a:endParaRPr lang="en-US" dirty="0" smtClean="0"/>
          </a:p>
        </p:txBody>
      </p:sp>
      <p:sp>
        <p:nvSpPr>
          <p:cNvPr id="68614" name="Rectangle 2"/>
          <p:cNvSpPr>
            <a:spLocks noGrp="1" noRot="1" noChangeAspect="1" noChangeArrowheads="1" noTextEdit="1"/>
          </p:cNvSpPr>
          <p:nvPr>
            <p:ph type="sldImg"/>
          </p:nvPr>
        </p:nvSpPr>
        <p:spPr>
          <a:xfrm>
            <a:off x="384175" y="701675"/>
            <a:ext cx="6165850"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extLst>
      <p:ext uri="{BB962C8B-B14F-4D97-AF65-F5344CB8AC3E}">
        <p14:creationId xmlns:p14="http://schemas.microsoft.com/office/powerpoint/2010/main" val="4244174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55</a:t>
            </a:fld>
            <a:endParaRPr lang="en-US"/>
          </a:p>
        </p:txBody>
      </p:sp>
    </p:spTree>
    <p:extLst>
      <p:ext uri="{BB962C8B-B14F-4D97-AF65-F5344CB8AC3E}">
        <p14:creationId xmlns:p14="http://schemas.microsoft.com/office/powerpoint/2010/main" val="2146322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802.11-18/1334r0</a:t>
            </a:r>
          </a:p>
        </p:txBody>
      </p:sp>
      <p:sp>
        <p:nvSpPr>
          <p:cNvPr id="17411"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July 2018</a:t>
            </a:r>
          </a:p>
        </p:txBody>
      </p:sp>
      <p:sp>
        <p:nvSpPr>
          <p:cNvPr id="17412"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17413"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D46EC899-E8EF-4388-8D00-29F049B3F004}" type="slidenum">
              <a:rPr lang="en-US" smtClean="0"/>
              <a:pPr>
                <a:defRPr/>
              </a:pPr>
              <a:t>56</a:t>
            </a:fld>
            <a:endParaRPr lang="en-US" smtClean="0"/>
          </a:p>
        </p:txBody>
      </p:sp>
      <p:sp>
        <p:nvSpPr>
          <p:cNvPr id="29702" name="Rectangle 2"/>
          <p:cNvSpPr>
            <a:spLocks noGrp="1" noRot="1" noChangeAspect="1" noChangeArrowheads="1" noTextEdit="1"/>
          </p:cNvSpPr>
          <p:nvPr>
            <p:ph type="sldImg"/>
          </p:nvPr>
        </p:nvSpPr>
        <p:spPr>
          <a:ln/>
        </p:spPr>
      </p:sp>
      <p:sp>
        <p:nvSpPr>
          <p:cNvPr id="2970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08024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802.11-18/1334r0</a:t>
            </a:r>
          </a:p>
        </p:txBody>
      </p:sp>
      <p:sp>
        <p:nvSpPr>
          <p:cNvPr id="18435"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July 2018</a:t>
            </a:r>
          </a:p>
        </p:txBody>
      </p:sp>
      <p:sp>
        <p:nvSpPr>
          <p:cNvPr id="18436"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18437"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D46985A7-CD46-43FB-959E-263D01CC9381}" type="slidenum">
              <a:rPr lang="en-US" smtClean="0"/>
              <a:pPr>
                <a:defRPr/>
              </a:pPr>
              <a:t>57</a:t>
            </a:fld>
            <a:endParaRPr lang="en-US" smtClean="0"/>
          </a:p>
        </p:txBody>
      </p:sp>
      <p:sp>
        <p:nvSpPr>
          <p:cNvPr id="30726" name="Rectangle 2"/>
          <p:cNvSpPr>
            <a:spLocks noGrp="1" noRot="1" noChangeAspect="1" noChangeArrowheads="1" noTextEdit="1"/>
          </p:cNvSpPr>
          <p:nvPr>
            <p:ph type="sldImg"/>
          </p:nvPr>
        </p:nvSpPr>
        <p:spPr>
          <a:ln cap="flat"/>
        </p:spPr>
      </p:sp>
      <p:sp>
        <p:nvSpPr>
          <p:cNvPr id="307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ltLang="en-US" smtClean="0"/>
          </a:p>
        </p:txBody>
      </p:sp>
    </p:spTree>
    <p:extLst>
      <p:ext uri="{BB962C8B-B14F-4D97-AF65-F5344CB8AC3E}">
        <p14:creationId xmlns:p14="http://schemas.microsoft.com/office/powerpoint/2010/main" val="2171419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802.11-18/1334r0</a:t>
            </a:r>
            <a:endParaRPr lang="en-US"/>
          </a:p>
        </p:txBody>
      </p:sp>
      <p:sp>
        <p:nvSpPr>
          <p:cNvPr id="5" name="Date Placeholder 4"/>
          <p:cNvSpPr>
            <a:spLocks noGrp="1"/>
          </p:cNvSpPr>
          <p:nvPr>
            <p:ph type="dt" idx="11"/>
          </p:nvPr>
        </p:nvSpPr>
        <p:spPr/>
        <p:txBody>
          <a:bodyPr/>
          <a:lstStyle/>
          <a:p>
            <a:pPr>
              <a:defRPr/>
            </a:pPr>
            <a:r>
              <a:rPr lang="en-US" smtClean="0"/>
              <a:t>July 2018</a:t>
            </a:r>
            <a:endParaRPr lang="en-US"/>
          </a:p>
        </p:txBody>
      </p:sp>
      <p:sp>
        <p:nvSpPr>
          <p:cNvPr id="6" name="Footer Placeholder 5"/>
          <p:cNvSpPr>
            <a:spLocks noGrp="1"/>
          </p:cNvSpPr>
          <p:nvPr>
            <p:ph type="ftr" sz="quarter" idx="12"/>
          </p:nvPr>
        </p:nvSpPr>
        <p:spPr/>
        <p:txBody>
          <a:bodyPr/>
          <a:lstStyle/>
          <a:p>
            <a:pPr lvl="4">
              <a:defRPr/>
            </a:pPr>
            <a:r>
              <a:rPr lang="en-US" smtClean="0"/>
              <a:t>Dorothy Stanley, HPE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7797EB75-BD9E-45DB-A35F-6C321BEA61EF}" type="slidenum">
              <a:rPr lang="en-US" smtClean="0"/>
              <a:pPr>
                <a:defRPr/>
              </a:pPr>
              <a:t>58</a:t>
            </a:fld>
            <a:endParaRPr lang="en-US"/>
          </a:p>
        </p:txBody>
      </p:sp>
    </p:spTree>
    <p:extLst>
      <p:ext uri="{BB962C8B-B14F-4D97-AF65-F5344CB8AC3E}">
        <p14:creationId xmlns:p14="http://schemas.microsoft.com/office/powerpoint/2010/main" val="2581651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3</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2533659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802.11-18/1334r0</a:t>
            </a:r>
            <a:endParaRPr lang="en-US"/>
          </a:p>
        </p:txBody>
      </p:sp>
      <p:sp>
        <p:nvSpPr>
          <p:cNvPr id="5" name="Date Placeholder 4"/>
          <p:cNvSpPr>
            <a:spLocks noGrp="1"/>
          </p:cNvSpPr>
          <p:nvPr>
            <p:ph type="dt" idx="11"/>
          </p:nvPr>
        </p:nvSpPr>
        <p:spPr/>
        <p:txBody>
          <a:bodyPr/>
          <a:lstStyle/>
          <a:p>
            <a:pPr>
              <a:defRPr/>
            </a:pPr>
            <a:r>
              <a:rPr lang="en-US" smtClean="0"/>
              <a:t>July 2018</a:t>
            </a:r>
            <a:endParaRPr lang="en-US"/>
          </a:p>
        </p:txBody>
      </p:sp>
      <p:sp>
        <p:nvSpPr>
          <p:cNvPr id="6" name="Footer Placeholder 5"/>
          <p:cNvSpPr>
            <a:spLocks noGrp="1"/>
          </p:cNvSpPr>
          <p:nvPr>
            <p:ph type="ftr" sz="quarter" idx="12"/>
          </p:nvPr>
        </p:nvSpPr>
        <p:spPr/>
        <p:txBody>
          <a:bodyPr/>
          <a:lstStyle/>
          <a:p>
            <a:pPr lvl="4">
              <a:defRPr/>
            </a:pPr>
            <a:r>
              <a:rPr lang="en-US" smtClean="0"/>
              <a:t>Dorothy Stanley, HPE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7797EB75-BD9E-45DB-A35F-6C321BEA61EF}" type="slidenum">
              <a:rPr lang="en-US" smtClean="0"/>
              <a:pPr>
                <a:defRPr/>
              </a:pPr>
              <a:t>59</a:t>
            </a:fld>
            <a:endParaRPr lang="en-US"/>
          </a:p>
        </p:txBody>
      </p:sp>
    </p:spTree>
    <p:extLst>
      <p:ext uri="{BB962C8B-B14F-4D97-AF65-F5344CB8AC3E}">
        <p14:creationId xmlns:p14="http://schemas.microsoft.com/office/powerpoint/2010/main" val="6960103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802.11-18/1334r0</a:t>
            </a:r>
          </a:p>
        </p:txBody>
      </p:sp>
      <p:sp>
        <p:nvSpPr>
          <p:cNvPr id="29699"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July 2018</a:t>
            </a:r>
          </a:p>
        </p:txBody>
      </p:sp>
      <p:sp>
        <p:nvSpPr>
          <p:cNvPr id="29700"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29701"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52DBA12B-7CE2-47B2-8A3A-C8330940ACFD}" type="slidenum">
              <a:rPr lang="en-US" smtClean="0"/>
              <a:pPr>
                <a:defRPr/>
              </a:pPr>
              <a:t>60</a:t>
            </a:fld>
            <a:endParaRPr lang="en-US" smtClean="0"/>
          </a:p>
        </p:txBody>
      </p:sp>
      <p:sp>
        <p:nvSpPr>
          <p:cNvPr id="55302" name="Rectangle 2"/>
          <p:cNvSpPr>
            <a:spLocks noGrp="1" noRot="1" noChangeAspect="1" noChangeArrowheads="1" noTextEdit="1"/>
          </p:cNvSpPr>
          <p:nvPr>
            <p:ph type="sldImg"/>
          </p:nvPr>
        </p:nvSpPr>
        <p:spPr>
          <a:ln/>
        </p:spPr>
      </p:sp>
      <p:sp>
        <p:nvSpPr>
          <p:cNvPr id="5530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7157430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p:spPr>
        <p:txBody>
          <a:bodyPr/>
          <a:lstStyle/>
          <a:p>
            <a:r>
              <a:rPr lang="en-US" smtClean="0"/>
              <a:t>doc.: IEEE 802.11-11/0xxxr0</a:t>
            </a:r>
          </a:p>
        </p:txBody>
      </p:sp>
      <p:sp>
        <p:nvSpPr>
          <p:cNvPr id="13315" name="Rectangle 3"/>
          <p:cNvSpPr>
            <a:spLocks noGrp="1" noChangeArrowheads="1"/>
          </p:cNvSpPr>
          <p:nvPr>
            <p:ph type="dt" sz="quarter" idx="1"/>
          </p:nvPr>
        </p:nvSpPr>
        <p:spPr>
          <a:noFill/>
        </p:spPr>
        <p:txBody>
          <a:bodyPr/>
          <a:lstStyle/>
          <a:p>
            <a:r>
              <a:rPr lang="en-US" smtClean="0"/>
              <a:t>November 2011</a:t>
            </a:r>
          </a:p>
        </p:txBody>
      </p:sp>
      <p:sp>
        <p:nvSpPr>
          <p:cNvPr id="13316" name="Rectangle 6"/>
          <p:cNvSpPr>
            <a:spLocks noGrp="1" noChangeArrowheads="1"/>
          </p:cNvSpPr>
          <p:nvPr>
            <p:ph type="ftr" sz="quarter" idx="4"/>
          </p:nvPr>
        </p:nvSpPr>
        <p:spPr>
          <a:noFill/>
        </p:spPr>
        <p:txBody>
          <a:bodyPr/>
          <a:lstStyle/>
          <a:p>
            <a:pPr lvl="4"/>
            <a:r>
              <a:rPr lang="en-US" smtClean="0"/>
              <a:t>Osama Aboul-Magd (Samsung)</a:t>
            </a:r>
          </a:p>
        </p:txBody>
      </p:sp>
      <p:sp>
        <p:nvSpPr>
          <p:cNvPr id="13317" name="Rectangle 7"/>
          <p:cNvSpPr>
            <a:spLocks noGrp="1" noChangeArrowheads="1"/>
          </p:cNvSpPr>
          <p:nvPr>
            <p:ph type="sldNum" sz="quarter" idx="5"/>
          </p:nvPr>
        </p:nvSpPr>
        <p:spPr>
          <a:noFill/>
        </p:spPr>
        <p:txBody>
          <a:bodyPr/>
          <a:lstStyle/>
          <a:p>
            <a:r>
              <a:rPr lang="en-US" smtClean="0"/>
              <a:t>Page </a:t>
            </a:r>
            <a:fld id="{CC47AE6E-6830-4D66-A48E-1AB33BF56CB8}" type="slidenum">
              <a:rPr lang="en-US" smtClean="0"/>
              <a:pPr/>
              <a:t>61</a:t>
            </a:fld>
            <a:endParaRPr lang="en-US" smtClean="0"/>
          </a:p>
        </p:txBody>
      </p:sp>
      <p:sp>
        <p:nvSpPr>
          <p:cNvPr id="13318" name="Rectangle 2"/>
          <p:cNvSpPr>
            <a:spLocks noGrp="1" noRot="1" noChangeAspect="1" noChangeArrowheads="1" noTextEdit="1"/>
          </p:cNvSpPr>
          <p:nvPr>
            <p:ph type="sldImg"/>
          </p:nvPr>
        </p:nvSpPr>
        <p:spPr>
          <a:xfrm>
            <a:off x="384175" y="701675"/>
            <a:ext cx="6165850" cy="3468688"/>
          </a:xfrm>
          <a:ln/>
        </p:spPr>
      </p:sp>
      <p:sp>
        <p:nvSpPr>
          <p:cNvPr id="133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683376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r>
              <a:rPr lang="en-US" smtClean="0"/>
              <a:t>doc.: IEEE 802.11-11/0xxxr0</a:t>
            </a:r>
          </a:p>
        </p:txBody>
      </p:sp>
      <p:sp>
        <p:nvSpPr>
          <p:cNvPr id="14339" name="Rectangle 3"/>
          <p:cNvSpPr>
            <a:spLocks noGrp="1" noChangeArrowheads="1"/>
          </p:cNvSpPr>
          <p:nvPr>
            <p:ph type="dt" sz="quarter" idx="1"/>
          </p:nvPr>
        </p:nvSpPr>
        <p:spPr>
          <a:noFill/>
        </p:spPr>
        <p:txBody>
          <a:bodyPr/>
          <a:lstStyle/>
          <a:p>
            <a:r>
              <a:rPr lang="en-US" smtClean="0"/>
              <a:t>November 2011</a:t>
            </a:r>
          </a:p>
        </p:txBody>
      </p:sp>
      <p:sp>
        <p:nvSpPr>
          <p:cNvPr id="14340" name="Rectangle 6"/>
          <p:cNvSpPr>
            <a:spLocks noGrp="1" noChangeArrowheads="1"/>
          </p:cNvSpPr>
          <p:nvPr>
            <p:ph type="ftr" sz="quarter" idx="4"/>
          </p:nvPr>
        </p:nvSpPr>
        <p:spPr>
          <a:noFill/>
        </p:spPr>
        <p:txBody>
          <a:bodyPr/>
          <a:lstStyle/>
          <a:p>
            <a:pPr lvl="4"/>
            <a:r>
              <a:rPr lang="en-US" smtClean="0"/>
              <a:t>Osama Aboul-Magd (Samsung)</a:t>
            </a:r>
          </a:p>
        </p:txBody>
      </p:sp>
      <p:sp>
        <p:nvSpPr>
          <p:cNvPr id="14341" name="Rectangle 7"/>
          <p:cNvSpPr>
            <a:spLocks noGrp="1" noChangeArrowheads="1"/>
          </p:cNvSpPr>
          <p:nvPr>
            <p:ph type="sldNum" sz="quarter" idx="5"/>
          </p:nvPr>
        </p:nvSpPr>
        <p:spPr>
          <a:noFill/>
        </p:spPr>
        <p:txBody>
          <a:bodyPr/>
          <a:lstStyle/>
          <a:p>
            <a:r>
              <a:rPr lang="en-US" smtClean="0"/>
              <a:t>Page </a:t>
            </a:r>
            <a:fld id="{E45B7B12-CE07-4A54-96EB-35A50D49DB14}" type="slidenum">
              <a:rPr lang="en-US" smtClean="0"/>
              <a:pPr/>
              <a:t>62</a:t>
            </a:fld>
            <a:endParaRPr lang="en-US" smtClean="0"/>
          </a:p>
        </p:txBody>
      </p:sp>
      <p:sp>
        <p:nvSpPr>
          <p:cNvPr id="14342" name="Rectangle 2"/>
          <p:cNvSpPr>
            <a:spLocks noGrp="1" noRot="1" noChangeAspect="1" noChangeArrowheads="1" noTextEdit="1"/>
          </p:cNvSpPr>
          <p:nvPr>
            <p:ph type="sldImg"/>
          </p:nvPr>
        </p:nvSpPr>
        <p:spPr>
          <a:xfrm>
            <a:off x="384175" y="701675"/>
            <a:ext cx="6165850" cy="3468688"/>
          </a:xfrm>
          <a:ln cap="flat"/>
        </p:spPr>
      </p:sp>
      <p:sp>
        <p:nvSpPr>
          <p:cNvPr id="14343" name="Rectangle 3"/>
          <p:cNvSpPr>
            <a:spLocks noGrp="1" noChangeArrowheads="1"/>
          </p:cNvSpPr>
          <p:nvPr>
            <p:ph type="body" idx="1"/>
          </p:nvPr>
        </p:nvSpPr>
        <p:spPr>
          <a:noFill/>
          <a:ln/>
        </p:spPr>
        <p:txBody>
          <a:bodyPr lIns="95250" rIns="95250"/>
          <a:lstStyle/>
          <a:p>
            <a:endParaRPr lang="en-US" smtClean="0"/>
          </a:p>
        </p:txBody>
      </p:sp>
    </p:spTree>
    <p:extLst>
      <p:ext uri="{BB962C8B-B14F-4D97-AF65-F5344CB8AC3E}">
        <p14:creationId xmlns:p14="http://schemas.microsoft.com/office/powerpoint/2010/main" val="564392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802.11-11/0xxxr0</a:t>
            </a:r>
            <a:endParaRPr lang="en-US"/>
          </a:p>
        </p:txBody>
      </p:sp>
      <p:sp>
        <p:nvSpPr>
          <p:cNvPr id="5" name="Date Placeholder 4"/>
          <p:cNvSpPr>
            <a:spLocks noGrp="1"/>
          </p:cNvSpPr>
          <p:nvPr>
            <p:ph type="dt" idx="11"/>
          </p:nvPr>
        </p:nvSpPr>
        <p:spPr/>
        <p:txBody>
          <a:bodyPr/>
          <a:lstStyle/>
          <a:p>
            <a:pPr>
              <a:defRPr/>
            </a:pPr>
            <a:r>
              <a:rPr lang="en-US" smtClean="0"/>
              <a:t>November 2011</a:t>
            </a:r>
            <a:endParaRPr lang="en-US"/>
          </a:p>
        </p:txBody>
      </p:sp>
      <p:sp>
        <p:nvSpPr>
          <p:cNvPr id="6" name="Footer Placeholder 5"/>
          <p:cNvSpPr>
            <a:spLocks noGrp="1"/>
          </p:cNvSpPr>
          <p:nvPr>
            <p:ph type="ftr" sz="quarter" idx="12"/>
          </p:nvPr>
        </p:nvSpPr>
        <p:spPr/>
        <p:txBody>
          <a:bodyPr/>
          <a:lstStyle/>
          <a:p>
            <a:pPr lvl="4">
              <a:defRPr/>
            </a:pPr>
            <a:r>
              <a:rPr lang="en-US" smtClean="0"/>
              <a:t>Osama Aboul-Magd (Samsung)</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8494B09C-02D3-414B-B0EE-19148CC64A93}" type="slidenum">
              <a:rPr lang="en-US" smtClean="0"/>
              <a:pPr>
                <a:defRPr/>
              </a:pPr>
              <a:t>63</a:t>
            </a:fld>
            <a:endParaRPr lang="en-US"/>
          </a:p>
        </p:txBody>
      </p:sp>
    </p:spTree>
    <p:extLst>
      <p:ext uri="{BB962C8B-B14F-4D97-AF65-F5344CB8AC3E}">
        <p14:creationId xmlns:p14="http://schemas.microsoft.com/office/powerpoint/2010/main" val="2524759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384175" y="701675"/>
            <a:ext cx="6165850" cy="3468688"/>
          </a:xfrm>
          <a:ln/>
        </p:spPr>
      </p:sp>
      <p:sp>
        <p:nvSpPr>
          <p:cNvPr id="16387" name="Notes Placeholder 2"/>
          <p:cNvSpPr>
            <a:spLocks noGrp="1"/>
          </p:cNvSpPr>
          <p:nvPr>
            <p:ph type="body" idx="1"/>
          </p:nvPr>
        </p:nvSpPr>
        <p:spPr>
          <a:noFill/>
          <a:ln/>
        </p:spPr>
        <p:txBody>
          <a:bodyPr/>
          <a:lstStyle/>
          <a:p>
            <a:endParaRPr lang="en-US" smtClean="0"/>
          </a:p>
        </p:txBody>
      </p:sp>
      <p:sp>
        <p:nvSpPr>
          <p:cNvPr id="16388" name="Header Placeholder 3"/>
          <p:cNvSpPr>
            <a:spLocks noGrp="1"/>
          </p:cNvSpPr>
          <p:nvPr>
            <p:ph type="hdr" sz="quarter"/>
          </p:nvPr>
        </p:nvSpPr>
        <p:spPr>
          <a:noFill/>
        </p:spPr>
        <p:txBody>
          <a:bodyPr/>
          <a:lstStyle/>
          <a:p>
            <a:r>
              <a:rPr lang="en-US" smtClean="0"/>
              <a:t>doc.: IEEE 802.11-11/0xxxr0</a:t>
            </a:r>
          </a:p>
        </p:txBody>
      </p:sp>
      <p:sp>
        <p:nvSpPr>
          <p:cNvPr id="16389" name="Date Placeholder 4"/>
          <p:cNvSpPr>
            <a:spLocks noGrp="1"/>
          </p:cNvSpPr>
          <p:nvPr>
            <p:ph type="dt" sz="quarter" idx="1"/>
          </p:nvPr>
        </p:nvSpPr>
        <p:spPr>
          <a:noFill/>
        </p:spPr>
        <p:txBody>
          <a:bodyPr/>
          <a:lstStyle/>
          <a:p>
            <a:r>
              <a:rPr lang="en-US" smtClean="0"/>
              <a:t>November 2011</a:t>
            </a:r>
          </a:p>
        </p:txBody>
      </p:sp>
      <p:sp>
        <p:nvSpPr>
          <p:cNvPr id="16390" name="Footer Placeholder 5"/>
          <p:cNvSpPr>
            <a:spLocks noGrp="1"/>
          </p:cNvSpPr>
          <p:nvPr>
            <p:ph type="ftr" sz="quarter" idx="4"/>
          </p:nvPr>
        </p:nvSpPr>
        <p:spPr>
          <a:noFill/>
        </p:spPr>
        <p:txBody>
          <a:bodyPr/>
          <a:lstStyle/>
          <a:p>
            <a:pPr lvl="4"/>
            <a:r>
              <a:rPr lang="en-US" smtClean="0"/>
              <a:t>Osama Aboul-Magd (Samsung)</a:t>
            </a:r>
          </a:p>
        </p:txBody>
      </p:sp>
      <p:sp>
        <p:nvSpPr>
          <p:cNvPr id="16391" name="Slide Number Placeholder 6"/>
          <p:cNvSpPr>
            <a:spLocks noGrp="1"/>
          </p:cNvSpPr>
          <p:nvPr>
            <p:ph type="sldNum" sz="quarter" idx="5"/>
          </p:nvPr>
        </p:nvSpPr>
        <p:spPr>
          <a:noFill/>
        </p:spPr>
        <p:txBody>
          <a:bodyPr/>
          <a:lstStyle/>
          <a:p>
            <a:r>
              <a:rPr lang="en-US" smtClean="0"/>
              <a:t>Page </a:t>
            </a:r>
            <a:fld id="{C0FE0FD1-4DD9-4FB0-9C7C-C209A0639D2E}" type="slidenum">
              <a:rPr lang="en-US" smtClean="0"/>
              <a:pPr/>
              <a:t>65</a:t>
            </a:fld>
            <a:endParaRPr lang="en-US" smtClean="0"/>
          </a:p>
        </p:txBody>
      </p:sp>
    </p:spTree>
    <p:extLst>
      <p:ext uri="{BB962C8B-B14F-4D97-AF65-F5344CB8AC3E}">
        <p14:creationId xmlns:p14="http://schemas.microsoft.com/office/powerpoint/2010/main" val="33773379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doc.: IEEE 802.11-15/0496r1</a:t>
            </a:r>
          </a:p>
        </p:txBody>
      </p:sp>
      <p:sp>
        <p:nvSpPr>
          <p:cNvPr id="1229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May 2015</a:t>
            </a:r>
          </a:p>
        </p:txBody>
      </p:sp>
      <p:sp>
        <p:nvSpPr>
          <p:cNvPr id="1229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smtClean="0"/>
              <a:t>Edward Au (Marvell Semiconductor)</a:t>
            </a:r>
          </a:p>
        </p:txBody>
      </p:sp>
      <p:sp>
        <p:nvSpPr>
          <p:cNvPr id="122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16941360-0287-4E23-BB3D-7815F28C0D3B}" type="slidenum">
              <a:rPr lang="en-US" altLang="en-US" smtClean="0"/>
              <a:pPr>
                <a:spcBef>
                  <a:spcPct val="0"/>
                </a:spcBef>
              </a:pPr>
              <a:t>67</a:t>
            </a:fld>
            <a:endParaRPr lang="en-US" altLang="en-US" smtClean="0"/>
          </a:p>
        </p:txBody>
      </p:sp>
      <p:sp>
        <p:nvSpPr>
          <p:cNvPr id="12294" name="Rectangle 2"/>
          <p:cNvSpPr>
            <a:spLocks noGrp="1" noRot="1" noChangeAspect="1" noChangeArrowheads="1" noTextEdit="1"/>
          </p:cNvSpPr>
          <p:nvPr>
            <p:ph type="sldImg"/>
          </p:nvPr>
        </p:nvSpPr>
        <p:spPr>
          <a:xfrm>
            <a:off x="384175" y="701675"/>
            <a:ext cx="6165850" cy="3468688"/>
          </a:xfrm>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891608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p:txBody>
          <a:bodyPr/>
          <a:lstStyle/>
          <a:p>
            <a:pPr>
              <a:defRPr/>
            </a:pPr>
            <a:r>
              <a:rPr lang="en-US" smtClean="0"/>
              <a:t>doc.: IEEE 802.11-11/0xxxr0</a:t>
            </a:r>
          </a:p>
        </p:txBody>
      </p:sp>
      <p:sp>
        <p:nvSpPr>
          <p:cNvPr id="14339" name="Rectangle 3"/>
          <p:cNvSpPr>
            <a:spLocks noGrp="1" noChangeArrowheads="1"/>
          </p:cNvSpPr>
          <p:nvPr>
            <p:ph type="dt" sz="quarter" idx="1"/>
          </p:nvPr>
        </p:nvSpPr>
        <p:spPr/>
        <p:txBody>
          <a:bodyPr/>
          <a:lstStyle/>
          <a:p>
            <a:pPr>
              <a:defRPr/>
            </a:pPr>
            <a:r>
              <a:rPr lang="en-US" smtClean="0"/>
              <a:t>November 2011</a:t>
            </a:r>
          </a:p>
        </p:txBody>
      </p:sp>
      <p:sp>
        <p:nvSpPr>
          <p:cNvPr id="14340" name="Rectangle 6"/>
          <p:cNvSpPr>
            <a:spLocks noGrp="1" noChangeArrowheads="1"/>
          </p:cNvSpPr>
          <p:nvPr>
            <p:ph type="ftr" sz="quarter" idx="4"/>
          </p:nvPr>
        </p:nvSpPr>
        <p:spPr/>
        <p:txBody>
          <a:bodyPr/>
          <a:lstStyle/>
          <a:p>
            <a:pPr lvl="4">
              <a:defRPr/>
            </a:pPr>
            <a:r>
              <a:rPr lang="en-US" smtClean="0"/>
              <a:t>Osama Aboul-Magd (Samsung)</a:t>
            </a:r>
          </a:p>
        </p:txBody>
      </p:sp>
      <p:sp>
        <p:nvSpPr>
          <p:cNvPr id="143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B921BD7E-F7DB-4CEB-9967-0909AF7D0732}" type="slidenum">
              <a:rPr lang="en-US" altLang="en-US" smtClean="0"/>
              <a:pPr>
                <a:spcBef>
                  <a:spcPct val="0"/>
                </a:spcBef>
              </a:pPr>
              <a:t>68</a:t>
            </a:fld>
            <a:endParaRPr lang="en-US" altLang="en-US" smtClean="0"/>
          </a:p>
        </p:txBody>
      </p:sp>
      <p:sp>
        <p:nvSpPr>
          <p:cNvPr id="14342" name="Rectangle 2"/>
          <p:cNvSpPr>
            <a:spLocks noGrp="1" noRot="1" noChangeAspect="1" noChangeArrowheads="1" noTextEdit="1"/>
          </p:cNvSpPr>
          <p:nvPr>
            <p:ph type="sldImg"/>
          </p:nvPr>
        </p:nvSpPr>
        <p:spPr>
          <a:xfrm>
            <a:off x="384175" y="701675"/>
            <a:ext cx="6165850" cy="3468688"/>
          </a:xfrm>
          <a:ln cap="flat"/>
        </p:spPr>
      </p:sp>
      <p:sp>
        <p:nvSpPr>
          <p:cNvPr id="143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40940322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384175" y="701675"/>
            <a:ext cx="6165850" cy="3468688"/>
          </a:xfrm>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1639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3A99AA3F-4691-4C38-91E6-DF046E7ECF08}" type="slidenum">
              <a:rPr lang="en-US" altLang="en-US" smtClean="0"/>
              <a:pPr>
                <a:spcBef>
                  <a:spcPct val="0"/>
                </a:spcBef>
              </a:pPr>
              <a:t>69</a:t>
            </a:fld>
            <a:endParaRPr lang="en-US" altLang="en-US" smtClean="0"/>
          </a:p>
        </p:txBody>
      </p:sp>
    </p:spTree>
    <p:extLst>
      <p:ext uri="{BB962C8B-B14F-4D97-AF65-F5344CB8AC3E}">
        <p14:creationId xmlns:p14="http://schemas.microsoft.com/office/powerpoint/2010/main" val="23518004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384175" y="701675"/>
            <a:ext cx="6165850" cy="3468688"/>
          </a:xfrm>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1843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231CA1C2-69D8-4DD2-A3AA-4134F1A15886}" type="slidenum">
              <a:rPr lang="en-US" altLang="en-US" smtClean="0"/>
              <a:pPr>
                <a:spcBef>
                  <a:spcPct val="0"/>
                </a:spcBef>
              </a:pPr>
              <a:t>70</a:t>
            </a:fld>
            <a:endParaRPr lang="en-US" altLang="en-US" smtClean="0"/>
          </a:p>
        </p:txBody>
      </p:sp>
    </p:spTree>
    <p:extLst>
      <p:ext uri="{BB962C8B-B14F-4D97-AF65-F5344CB8AC3E}">
        <p14:creationId xmlns:p14="http://schemas.microsoft.com/office/powerpoint/2010/main" val="3467216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298815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84175" y="701675"/>
            <a:ext cx="6165850" cy="3468688"/>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2048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518DF097-506E-4F4A-B562-98D9BB9D5589}" type="slidenum">
              <a:rPr lang="en-US" altLang="en-US" smtClean="0"/>
              <a:pPr>
                <a:spcBef>
                  <a:spcPct val="0"/>
                </a:spcBef>
              </a:pPr>
              <a:t>71</a:t>
            </a:fld>
            <a:endParaRPr lang="en-US" altLang="en-US" smtClean="0"/>
          </a:p>
        </p:txBody>
      </p:sp>
    </p:spTree>
    <p:extLst>
      <p:ext uri="{BB962C8B-B14F-4D97-AF65-F5344CB8AC3E}">
        <p14:creationId xmlns:p14="http://schemas.microsoft.com/office/powerpoint/2010/main" val="24948048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72</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815716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73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524553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384175" y="701675"/>
            <a:ext cx="6165850" cy="3468688"/>
          </a:xfrm>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doc.: IEEE 802.11-15/1472r0</a:t>
            </a:r>
            <a:endParaRPr lang="en-US"/>
          </a:p>
        </p:txBody>
      </p:sp>
      <p:sp>
        <p:nvSpPr>
          <p:cNvPr id="5" name="Date Placeholder 4"/>
          <p:cNvSpPr>
            <a:spLocks noGrp="1"/>
          </p:cNvSpPr>
          <p:nvPr>
            <p:ph type="dt" sz="quarter" idx="1"/>
          </p:nvPr>
        </p:nvSpPr>
        <p:spPr/>
        <p:txBody>
          <a:bodyPr/>
          <a:lstStyle/>
          <a:p>
            <a:pPr>
              <a:defRPr/>
            </a:pPr>
            <a:r>
              <a:rPr lang="en-US" smtClean="0"/>
              <a:t>January 2016</a:t>
            </a:r>
            <a:endParaRPr lang="en-US"/>
          </a:p>
        </p:txBody>
      </p:sp>
      <p:sp>
        <p:nvSpPr>
          <p:cNvPr id="6" name="Footer Placeholder 5"/>
          <p:cNvSpPr>
            <a:spLocks noGrp="1"/>
          </p:cNvSpPr>
          <p:nvPr>
            <p:ph type="ftr" sz="quarter" idx="4"/>
          </p:nvPr>
        </p:nvSpPr>
        <p:spPr/>
        <p:txBody>
          <a:bodyPr/>
          <a:lstStyle/>
          <a:p>
            <a:pPr lvl="4">
              <a:defRPr/>
            </a:pPr>
            <a:r>
              <a:rPr lang="en-US" smtClean="0"/>
              <a:t>Edward Au (Huawei Technologies)</a:t>
            </a:r>
            <a:endParaRPr lang="en-US"/>
          </a:p>
        </p:txBody>
      </p:sp>
      <p:sp>
        <p:nvSpPr>
          <p:cNvPr id="1639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D59BC2B0-AAED-4888-87CC-E9F4823CFB1C}" type="slidenum">
              <a:rPr lang="en-US" altLang="en-US" smtClean="0"/>
              <a:pPr>
                <a:spcBef>
                  <a:spcPct val="0"/>
                </a:spcBef>
              </a:pPr>
              <a:t>77</a:t>
            </a:fld>
            <a:endParaRPr lang="en-US" altLang="en-US" smtClean="0"/>
          </a:p>
        </p:txBody>
      </p:sp>
    </p:spTree>
    <p:extLst>
      <p:ext uri="{BB962C8B-B14F-4D97-AF65-F5344CB8AC3E}">
        <p14:creationId xmlns:p14="http://schemas.microsoft.com/office/powerpoint/2010/main" val="21179726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384175" y="701675"/>
            <a:ext cx="6165850" cy="3468688"/>
          </a:xfrm>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doc.: IEEE 802.11-15/1472r0</a:t>
            </a:r>
            <a:endParaRPr lang="en-US"/>
          </a:p>
        </p:txBody>
      </p:sp>
      <p:sp>
        <p:nvSpPr>
          <p:cNvPr id="5" name="Date Placeholder 4"/>
          <p:cNvSpPr>
            <a:spLocks noGrp="1"/>
          </p:cNvSpPr>
          <p:nvPr>
            <p:ph type="dt" sz="quarter" idx="1"/>
          </p:nvPr>
        </p:nvSpPr>
        <p:spPr/>
        <p:txBody>
          <a:bodyPr/>
          <a:lstStyle/>
          <a:p>
            <a:pPr>
              <a:defRPr/>
            </a:pPr>
            <a:r>
              <a:rPr lang="en-US" smtClean="0"/>
              <a:t>January 2016</a:t>
            </a:r>
            <a:endParaRPr lang="en-US"/>
          </a:p>
        </p:txBody>
      </p:sp>
      <p:sp>
        <p:nvSpPr>
          <p:cNvPr id="6" name="Footer Placeholder 5"/>
          <p:cNvSpPr>
            <a:spLocks noGrp="1"/>
          </p:cNvSpPr>
          <p:nvPr>
            <p:ph type="ftr" sz="quarter" idx="4"/>
          </p:nvPr>
        </p:nvSpPr>
        <p:spPr/>
        <p:txBody>
          <a:bodyPr/>
          <a:lstStyle/>
          <a:p>
            <a:pPr lvl="4">
              <a:defRPr/>
            </a:pPr>
            <a:r>
              <a:rPr lang="en-US" smtClean="0"/>
              <a:t>Edward Au (Huawei Technologies)</a:t>
            </a:r>
            <a:endParaRPr lang="en-US"/>
          </a:p>
        </p:txBody>
      </p:sp>
      <p:sp>
        <p:nvSpPr>
          <p:cNvPr id="1843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7AE14C50-64BD-4437-B321-8B29D1449CCA}" type="slidenum">
              <a:rPr lang="en-US" altLang="en-US" smtClean="0"/>
              <a:pPr>
                <a:spcBef>
                  <a:spcPct val="0"/>
                </a:spcBef>
              </a:pPr>
              <a:t>78</a:t>
            </a:fld>
            <a:endParaRPr lang="en-US" altLang="en-US" smtClean="0"/>
          </a:p>
        </p:txBody>
      </p:sp>
    </p:spTree>
    <p:extLst>
      <p:ext uri="{BB962C8B-B14F-4D97-AF65-F5344CB8AC3E}">
        <p14:creationId xmlns:p14="http://schemas.microsoft.com/office/powerpoint/2010/main" val="17333071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384175" y="701675"/>
            <a:ext cx="6165850" cy="3468688"/>
          </a:xfrm>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doc.: IEEE 802.11-15/1472r0</a:t>
            </a:r>
            <a:endParaRPr lang="en-US"/>
          </a:p>
        </p:txBody>
      </p:sp>
      <p:sp>
        <p:nvSpPr>
          <p:cNvPr id="5" name="Date Placeholder 4"/>
          <p:cNvSpPr>
            <a:spLocks noGrp="1"/>
          </p:cNvSpPr>
          <p:nvPr>
            <p:ph type="dt" sz="quarter" idx="1"/>
          </p:nvPr>
        </p:nvSpPr>
        <p:spPr/>
        <p:txBody>
          <a:bodyPr/>
          <a:lstStyle/>
          <a:p>
            <a:pPr>
              <a:defRPr/>
            </a:pPr>
            <a:r>
              <a:rPr lang="en-US" smtClean="0"/>
              <a:t>January 2016</a:t>
            </a:r>
            <a:endParaRPr lang="en-US"/>
          </a:p>
        </p:txBody>
      </p:sp>
      <p:sp>
        <p:nvSpPr>
          <p:cNvPr id="6" name="Footer Placeholder 5"/>
          <p:cNvSpPr>
            <a:spLocks noGrp="1"/>
          </p:cNvSpPr>
          <p:nvPr>
            <p:ph type="ftr" sz="quarter" idx="4"/>
          </p:nvPr>
        </p:nvSpPr>
        <p:spPr/>
        <p:txBody>
          <a:bodyPr/>
          <a:lstStyle/>
          <a:p>
            <a:pPr lvl="4">
              <a:defRPr/>
            </a:pPr>
            <a:r>
              <a:rPr lang="en-US" smtClean="0"/>
              <a:t>Edward Au (Huawei Technologies)</a:t>
            </a:r>
            <a:endParaRPr lang="en-US"/>
          </a:p>
        </p:txBody>
      </p:sp>
      <p:sp>
        <p:nvSpPr>
          <p:cNvPr id="2253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FE6DCDE9-BD2A-428B-B911-E501DC9C9999}" type="slidenum">
              <a:rPr lang="en-US" altLang="en-US" smtClean="0"/>
              <a:pPr>
                <a:spcBef>
                  <a:spcPct val="0"/>
                </a:spcBef>
              </a:pPr>
              <a:t>81</a:t>
            </a:fld>
            <a:endParaRPr lang="en-US" altLang="en-US" smtClean="0"/>
          </a:p>
        </p:txBody>
      </p:sp>
    </p:spTree>
    <p:extLst>
      <p:ext uri="{BB962C8B-B14F-4D97-AF65-F5344CB8AC3E}">
        <p14:creationId xmlns:p14="http://schemas.microsoft.com/office/powerpoint/2010/main" val="18851881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doc.: IEEE 802.11-15/0496r1</a:t>
            </a:r>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May 2015</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smtClean="0"/>
              <a:t>Edward Au (Marvell Semiconductor)</a:t>
            </a:r>
          </a:p>
        </p:txBody>
      </p:sp>
      <p:sp>
        <p:nvSpPr>
          <p:cNvPr id="163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2D192EE9-1905-4FFB-8D3D-855856F2CFEE}" type="slidenum">
              <a:rPr lang="en-US" altLang="en-US" smtClean="0"/>
              <a:pPr>
                <a:spcBef>
                  <a:spcPct val="0"/>
                </a:spcBef>
              </a:pPr>
              <a:t>82</a:t>
            </a:fld>
            <a:endParaRPr lang="en-US" altLang="en-US" smtClean="0"/>
          </a:p>
        </p:txBody>
      </p:sp>
      <p:sp>
        <p:nvSpPr>
          <p:cNvPr id="16390" name="Rectangle 2"/>
          <p:cNvSpPr>
            <a:spLocks noGrp="1" noRot="1" noChangeAspect="1" noChangeArrowheads="1" noTextEdit="1"/>
          </p:cNvSpPr>
          <p:nvPr>
            <p:ph type="sldImg"/>
          </p:nvPr>
        </p:nvSpPr>
        <p:spPr>
          <a:xfrm>
            <a:off x="384175" y="701675"/>
            <a:ext cx="6165850" cy="3468688"/>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281403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E6BF45D7-01D8-48F4-ADE3-BB4576354FC0}"/>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 xmlns:a16="http://schemas.microsoft.com/office/drawing/2014/main" id="{B5925FB8-8DEF-4978-A000-1CAA5CB98D4C}"/>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 xmlns:a16="http://schemas.microsoft.com/office/drawing/2014/main" id="{BBAFA5AA-1ADE-4ADA-9DA5-60D9EBDA00B7}"/>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18437"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C09A78E6-74AB-4171-BE39-36F6189292D9}" type="slidenum">
              <a:rPr lang="en-US" altLang="en-US" smtClean="0"/>
              <a:pPr>
                <a:spcBef>
                  <a:spcPct val="0"/>
                </a:spcBef>
              </a:pPr>
              <a:t>83</a:t>
            </a:fld>
            <a:endParaRPr lang="en-US" altLang="en-US" smtClean="0"/>
          </a:p>
        </p:txBody>
      </p:sp>
      <p:sp>
        <p:nvSpPr>
          <p:cNvPr id="18438" name="Rectangle 2"/>
          <p:cNvSpPr>
            <a:spLocks noGrp="1" noRot="1" noChangeAspect="1" noChangeArrowheads="1" noTextEdit="1"/>
          </p:cNvSpPr>
          <p:nvPr>
            <p:ph type="sldImg"/>
          </p:nvPr>
        </p:nvSpPr>
        <p:spPr>
          <a:xfrm>
            <a:off x="384175" y="701675"/>
            <a:ext cx="6165850" cy="3468688"/>
          </a:xfrm>
          <a:ln cap="flat"/>
        </p:spPr>
      </p:sp>
      <p:sp>
        <p:nvSpPr>
          <p:cNvPr id="18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35039367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 xmlns:a16="http://schemas.microsoft.com/office/drawing/2014/main"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 xmlns:a16="http://schemas.microsoft.com/office/drawing/2014/main"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0485"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1109E44E-CCE0-4404-9F12-19B545F7E3BF}" type="slidenum">
              <a:rPr lang="en-US" altLang="en-US" smtClean="0"/>
              <a:pPr>
                <a:spcBef>
                  <a:spcPct val="0"/>
                </a:spcBef>
              </a:pPr>
              <a:t>84</a:t>
            </a:fld>
            <a:endParaRPr lang="en-US" altLang="en-US" smtClean="0"/>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40231197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 xmlns:a16="http://schemas.microsoft.com/office/drawing/2014/main"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 xmlns:a16="http://schemas.microsoft.com/office/drawing/2014/main"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2533"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6B2D40C1-E158-406D-BD57-64DEAEECDD35}" type="slidenum">
              <a:rPr lang="en-US" altLang="en-US" smtClean="0"/>
              <a:pPr>
                <a:spcBef>
                  <a:spcPct val="0"/>
                </a:spcBef>
              </a:pPr>
              <a:t>85</a:t>
            </a:fld>
            <a:endParaRPr lang="en-US" altLang="en-US" smtClean="0"/>
          </a:p>
        </p:txBody>
      </p:sp>
      <p:sp>
        <p:nvSpPr>
          <p:cNvPr id="22534" name="Rectangle 2"/>
          <p:cNvSpPr>
            <a:spLocks noGrp="1" noRot="1" noChangeAspect="1" noChangeArrowheads="1" noTextEdit="1"/>
          </p:cNvSpPr>
          <p:nvPr>
            <p:ph type="sldImg"/>
          </p:nvPr>
        </p:nvSpPr>
        <p:spPr>
          <a:xfrm>
            <a:off x="384175" y="701675"/>
            <a:ext cx="6165850" cy="3468688"/>
          </a:xfrm>
          <a:ln cap="flat"/>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4258828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58197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 xmlns:a16="http://schemas.microsoft.com/office/drawing/2014/main"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 xmlns:a16="http://schemas.microsoft.com/office/drawing/2014/main"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4581"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D1AB896F-3992-400C-BDE0-6EC9171626AD}" type="slidenum">
              <a:rPr lang="en-US" altLang="en-US" smtClean="0"/>
              <a:pPr>
                <a:spcBef>
                  <a:spcPct val="0"/>
                </a:spcBef>
              </a:pPr>
              <a:t>86</a:t>
            </a:fld>
            <a:endParaRPr lang="en-US" altLang="en-US" smtClean="0"/>
          </a:p>
        </p:txBody>
      </p:sp>
      <p:sp>
        <p:nvSpPr>
          <p:cNvPr id="24582" name="Rectangle 2"/>
          <p:cNvSpPr>
            <a:spLocks noGrp="1" noRot="1" noChangeAspect="1" noChangeArrowheads="1" noTextEdit="1"/>
          </p:cNvSpPr>
          <p:nvPr>
            <p:ph type="sldImg"/>
          </p:nvPr>
        </p:nvSpPr>
        <p:spPr>
          <a:xfrm>
            <a:off x="384175" y="701675"/>
            <a:ext cx="6165850" cy="3468688"/>
          </a:xfrm>
          <a:ln cap="flat"/>
        </p:spPr>
      </p:sp>
      <p:sp>
        <p:nvSpPr>
          <p:cNvPr id="245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33860496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 xmlns:a16="http://schemas.microsoft.com/office/drawing/2014/main"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 xmlns:a16="http://schemas.microsoft.com/office/drawing/2014/main"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6629"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5910EA6B-D788-4D6D-AA4E-6818CEB70A6A}" type="slidenum">
              <a:rPr lang="en-US" altLang="en-US" smtClean="0"/>
              <a:pPr>
                <a:spcBef>
                  <a:spcPct val="0"/>
                </a:spcBef>
              </a:pPr>
              <a:t>87</a:t>
            </a:fld>
            <a:endParaRPr lang="en-US" altLang="en-US" smtClean="0"/>
          </a:p>
        </p:txBody>
      </p:sp>
      <p:sp>
        <p:nvSpPr>
          <p:cNvPr id="26630" name="Rectangle 2"/>
          <p:cNvSpPr>
            <a:spLocks noGrp="1" noRot="1" noChangeAspect="1" noChangeArrowheads="1" noTextEdit="1"/>
          </p:cNvSpPr>
          <p:nvPr>
            <p:ph type="sldImg"/>
          </p:nvPr>
        </p:nvSpPr>
        <p:spPr>
          <a:xfrm>
            <a:off x="384175" y="701675"/>
            <a:ext cx="6165850" cy="3468688"/>
          </a:xfrm>
          <a:ln cap="flat"/>
        </p:spPr>
      </p:sp>
      <p:sp>
        <p:nvSpPr>
          <p:cNvPr id="266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11714904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 xmlns:a16="http://schemas.microsoft.com/office/drawing/2014/main"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 xmlns:a16="http://schemas.microsoft.com/office/drawing/2014/main"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8677"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C4B081CD-A348-4578-A9CC-973E15AC2DBE}" type="slidenum">
              <a:rPr lang="en-US" altLang="en-US" smtClean="0"/>
              <a:pPr>
                <a:spcBef>
                  <a:spcPct val="0"/>
                </a:spcBef>
              </a:pPr>
              <a:t>88</a:t>
            </a:fld>
            <a:endParaRPr lang="en-US" altLang="en-US" smtClean="0"/>
          </a:p>
        </p:txBody>
      </p:sp>
      <p:sp>
        <p:nvSpPr>
          <p:cNvPr id="28678" name="Rectangle 2"/>
          <p:cNvSpPr>
            <a:spLocks noGrp="1" noRot="1" noChangeAspect="1" noChangeArrowheads="1" noTextEdit="1"/>
          </p:cNvSpPr>
          <p:nvPr>
            <p:ph type="sldImg"/>
          </p:nvPr>
        </p:nvSpPr>
        <p:spPr>
          <a:xfrm>
            <a:off x="384175" y="701675"/>
            <a:ext cx="6165850" cy="3468688"/>
          </a:xfrm>
          <a:ln cap="flat"/>
        </p:spPr>
      </p:sp>
      <p:sp>
        <p:nvSpPr>
          <p:cNvPr id="286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29320636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802.11-yy/xxxxr0</a:t>
            </a:r>
            <a:endParaRPr lang="en-US"/>
          </a:p>
        </p:txBody>
      </p:sp>
      <p:sp>
        <p:nvSpPr>
          <p:cNvPr id="5" name="Rectangle 3"/>
          <p:cNvSpPr>
            <a:spLocks noGrp="1" noChangeArrowheads="1"/>
          </p:cNvSpPr>
          <p:nvPr>
            <p:ph type="dt"/>
          </p:nvPr>
        </p:nvSpPr>
        <p:spPr>
          <a:ln/>
        </p:spPr>
        <p:txBody>
          <a:bodyPr/>
          <a:lstStyle/>
          <a:p>
            <a:r>
              <a:rPr lang="de-DE"/>
              <a:t>Month Year</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786067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802.11-yy/xxxxr0</a:t>
            </a:r>
            <a:endParaRPr lang="en-US"/>
          </a:p>
        </p:txBody>
      </p:sp>
      <p:sp>
        <p:nvSpPr>
          <p:cNvPr id="5" name="Rectangle 3"/>
          <p:cNvSpPr>
            <a:spLocks noGrp="1" noChangeArrowheads="1"/>
          </p:cNvSpPr>
          <p:nvPr>
            <p:ph type="dt"/>
          </p:nvPr>
        </p:nvSpPr>
        <p:spPr>
          <a:ln/>
        </p:spPr>
        <p:txBody>
          <a:bodyPr/>
          <a:lstStyle/>
          <a:p>
            <a:r>
              <a:rPr lang="de-DE"/>
              <a:t>Month Year</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051230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802.11-yy/xxxxr0</a:t>
            </a:r>
            <a:endParaRPr lang="en-US"/>
          </a:p>
        </p:txBody>
      </p:sp>
      <p:sp>
        <p:nvSpPr>
          <p:cNvPr id="5" name="Rectangle 3"/>
          <p:cNvSpPr>
            <a:spLocks noGrp="1" noChangeArrowheads="1"/>
          </p:cNvSpPr>
          <p:nvPr>
            <p:ph type="dt"/>
          </p:nvPr>
        </p:nvSpPr>
        <p:spPr>
          <a:ln/>
        </p:spPr>
        <p:txBody>
          <a:bodyPr/>
          <a:lstStyle/>
          <a:p>
            <a:r>
              <a:rPr lang="de-DE"/>
              <a:t>Month Year</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93</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378190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802.11-yy/xxxxr0</a:t>
            </a:r>
            <a:endParaRPr lang="en-US"/>
          </a:p>
        </p:txBody>
      </p:sp>
      <p:sp>
        <p:nvSpPr>
          <p:cNvPr id="5" name="Rectangle 3"/>
          <p:cNvSpPr>
            <a:spLocks noGrp="1" noChangeArrowheads="1"/>
          </p:cNvSpPr>
          <p:nvPr>
            <p:ph type="dt"/>
          </p:nvPr>
        </p:nvSpPr>
        <p:spPr>
          <a:ln/>
        </p:spPr>
        <p:txBody>
          <a:bodyPr/>
          <a:lstStyle/>
          <a:p>
            <a:r>
              <a:rPr lang="de-DE"/>
              <a:t>Month Year</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96</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917706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802.11-18/1325r1</a:t>
            </a:r>
          </a:p>
        </p:txBody>
      </p:sp>
      <p:sp>
        <p:nvSpPr>
          <p:cNvPr id="9219" name="Rectangle 3"/>
          <p:cNvSpPr>
            <a:spLocks noGrp="1" noChangeArrowheads="1"/>
          </p:cNvSpPr>
          <p:nvPr>
            <p:ph type="dt" sz="quarter" idx="1"/>
          </p:nvPr>
        </p:nvSpPr>
        <p:spPr>
          <a:noFill/>
        </p:spPr>
        <p:txBody>
          <a:bodyPr/>
          <a:lstStyle/>
          <a:p>
            <a:r>
              <a:rPr lang="en-US">
                <a:latin typeface="Times New Roman" charset="0"/>
              </a:rPr>
              <a:t>July 2012</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Michael Montemurro, BlackBerry</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97</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33877185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p:spPr>
        <p:txBody>
          <a:bodyPr/>
          <a:lstStyle/>
          <a:p>
            <a:r>
              <a:rPr lang="en-US">
                <a:latin typeface="Times New Roman" charset="0"/>
              </a:rPr>
              <a:t>doc.: IEEE 802.11-18/1325r1</a:t>
            </a:r>
          </a:p>
        </p:txBody>
      </p:sp>
      <p:sp>
        <p:nvSpPr>
          <p:cNvPr id="10243" name="Rectangle 3"/>
          <p:cNvSpPr>
            <a:spLocks noGrp="1" noChangeArrowheads="1"/>
          </p:cNvSpPr>
          <p:nvPr>
            <p:ph type="dt" sz="quarter" idx="1"/>
          </p:nvPr>
        </p:nvSpPr>
        <p:spPr>
          <a:noFill/>
        </p:spPr>
        <p:txBody>
          <a:bodyPr/>
          <a:lstStyle/>
          <a:p>
            <a:r>
              <a:rPr lang="en-US">
                <a:latin typeface="Times New Roman" charset="0"/>
              </a:rPr>
              <a:t>July 2012</a:t>
            </a:r>
          </a:p>
        </p:txBody>
      </p:sp>
      <p:sp>
        <p:nvSpPr>
          <p:cNvPr id="10244" name="Rectangle 6"/>
          <p:cNvSpPr>
            <a:spLocks noGrp="1" noChangeArrowheads="1"/>
          </p:cNvSpPr>
          <p:nvPr>
            <p:ph type="ftr" sz="quarter" idx="4"/>
          </p:nvPr>
        </p:nvSpPr>
        <p:spPr>
          <a:noFill/>
        </p:spPr>
        <p:txBody>
          <a:bodyPr/>
          <a:lstStyle/>
          <a:p>
            <a:pPr lvl="4"/>
            <a:r>
              <a:rPr lang="en-US">
                <a:latin typeface="Times New Roman" charset="0"/>
              </a:rPr>
              <a:t>Michael Montemurro, BlackBerry</a:t>
            </a:r>
          </a:p>
        </p:txBody>
      </p:sp>
      <p:sp>
        <p:nvSpPr>
          <p:cNvPr id="10245" name="Rectangle 7"/>
          <p:cNvSpPr>
            <a:spLocks noGrp="1" noChangeArrowheads="1"/>
          </p:cNvSpPr>
          <p:nvPr>
            <p:ph type="sldNum" sz="quarter" idx="5"/>
          </p:nvPr>
        </p:nvSpPr>
        <p:spPr>
          <a:noFill/>
        </p:spPr>
        <p:txBody>
          <a:bodyPr/>
          <a:lstStyle/>
          <a:p>
            <a:r>
              <a:rPr lang="en-US">
                <a:latin typeface="Times New Roman" charset="0"/>
              </a:rPr>
              <a:t>Page </a:t>
            </a:r>
            <a:fld id="{AE186E40-7D00-4CAA-B979-B46EAA410546}" type="slidenum">
              <a:rPr lang="en-US" smtClean="0">
                <a:latin typeface="Times New Roman" charset="0"/>
              </a:rPr>
              <a:pPr/>
              <a:t>98</a:t>
            </a:fld>
            <a:endParaRPr lang="en-US">
              <a:latin typeface="Times New Roman" charset="0"/>
            </a:endParaRPr>
          </a:p>
        </p:txBody>
      </p:sp>
      <p:sp>
        <p:nvSpPr>
          <p:cNvPr id="10246" name="Rectangle 2"/>
          <p:cNvSpPr>
            <a:spLocks noGrp="1" noRot="1" noChangeAspect="1" noChangeArrowheads="1" noTextEdit="1"/>
          </p:cNvSpPr>
          <p:nvPr>
            <p:ph type="sldImg"/>
          </p:nvPr>
        </p:nvSpPr>
        <p:spPr>
          <a:xfrm>
            <a:off x="384175" y="701675"/>
            <a:ext cx="6165850" cy="3468688"/>
          </a:xfrm>
          <a:ln cap="flat"/>
        </p:spPr>
      </p:sp>
      <p:sp>
        <p:nvSpPr>
          <p:cNvPr id="10247" name="Rectangle 3"/>
          <p:cNvSpPr>
            <a:spLocks noGrp="1" noChangeArrowheads="1"/>
          </p:cNvSpPr>
          <p:nvPr>
            <p:ph type="body" idx="1"/>
          </p:nvPr>
        </p:nvSpPr>
        <p:spPr>
          <a:noFill/>
          <a:ln/>
        </p:spPr>
        <p:txBody>
          <a:bodyPr lIns="95250" rIns="95250"/>
          <a:lstStyle/>
          <a:p>
            <a:endParaRPr lang="en-US">
              <a:latin typeface="Times New Roman" charset="0"/>
            </a:endParaRPr>
          </a:p>
        </p:txBody>
      </p:sp>
    </p:spTree>
    <p:extLst>
      <p:ext uri="{BB962C8B-B14F-4D97-AF65-F5344CB8AC3E}">
        <p14:creationId xmlns:p14="http://schemas.microsoft.com/office/powerpoint/2010/main" val="7977338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802.11-18/1325r1</a:t>
            </a:r>
          </a:p>
        </p:txBody>
      </p:sp>
      <p:sp>
        <p:nvSpPr>
          <p:cNvPr id="11269" name="Date Placeholder 4"/>
          <p:cNvSpPr>
            <a:spLocks noGrp="1"/>
          </p:cNvSpPr>
          <p:nvPr>
            <p:ph type="dt" sz="quarter" idx="1"/>
          </p:nvPr>
        </p:nvSpPr>
        <p:spPr>
          <a:noFill/>
        </p:spPr>
        <p:txBody>
          <a:bodyPr/>
          <a:lstStyle/>
          <a:p>
            <a:r>
              <a:rPr lang="en-US">
                <a:latin typeface="Times New Roman" charset="0"/>
              </a:rPr>
              <a:t>July 2012</a:t>
            </a:r>
          </a:p>
        </p:txBody>
      </p:sp>
      <p:sp>
        <p:nvSpPr>
          <p:cNvPr id="11270" name="Footer Placeholder 5"/>
          <p:cNvSpPr>
            <a:spLocks noGrp="1"/>
          </p:cNvSpPr>
          <p:nvPr>
            <p:ph type="ftr" sz="quarter" idx="4"/>
          </p:nvPr>
        </p:nvSpPr>
        <p:spPr>
          <a:noFill/>
        </p:spPr>
        <p:txBody>
          <a:bodyPr/>
          <a:lstStyle/>
          <a:p>
            <a:pPr lvl="4"/>
            <a:r>
              <a:rPr lang="en-US">
                <a:latin typeface="Times New Roman" charset="0"/>
              </a:rPr>
              <a:t>Michael Montemurro, BlackBerry</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99</a:t>
            </a:fld>
            <a:endParaRPr lang="en-US">
              <a:latin typeface="Times New Roman" charset="0"/>
            </a:endParaRPr>
          </a:p>
        </p:txBody>
      </p:sp>
    </p:spTree>
    <p:extLst>
      <p:ext uri="{BB962C8B-B14F-4D97-AF65-F5344CB8AC3E}">
        <p14:creationId xmlns:p14="http://schemas.microsoft.com/office/powerpoint/2010/main" val="1699268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344530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100</a:t>
            </a:fld>
            <a:endParaRPr lang="en-US"/>
          </a:p>
        </p:txBody>
      </p:sp>
    </p:spTree>
    <p:extLst>
      <p:ext uri="{BB962C8B-B14F-4D97-AF65-F5344CB8AC3E}">
        <p14:creationId xmlns:p14="http://schemas.microsoft.com/office/powerpoint/2010/main" val="33733818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a:spLocks noGrp="1" noChangeArrowheads="1"/>
          </p:cNvSpPr>
          <p:nvPr>
            <p:ph type="sldNum"/>
          </p:nvPr>
        </p:nvSpPr>
        <p:spPr>
          <a:ln/>
        </p:spPr>
        <p:txBody>
          <a:bodyPr/>
          <a:lstStyle/>
          <a:p>
            <a:fld id="{77B1B070-00A9-4BF2-916D-5DA1BA838CD2}" type="slidenum">
              <a:rPr lang="en-US" altLang="en-US"/>
              <a:pPr/>
              <a:t>101</a:t>
            </a:fld>
            <a:endParaRPr lang="en-US" altLang="en-US"/>
          </a:p>
        </p:txBody>
      </p:sp>
      <p:sp>
        <p:nvSpPr>
          <p:cNvPr id="7169" name="Text Box 1"/>
          <p:cNvSpPr txBox="1">
            <a:spLocks noChangeArrowheads="1"/>
          </p:cNvSpPr>
          <p:nvPr/>
        </p:nvSpPr>
        <p:spPr bwMode="auto">
          <a:xfrm>
            <a:off x="3924300" y="8816975"/>
            <a:ext cx="300672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gn="r">
              <a:lnSpc>
                <a:spcPct val="93000"/>
              </a:lnSpc>
              <a:buClrTx/>
              <a:buFontTx/>
              <a:buNone/>
            </a:pPr>
            <a:fld id="{AC3A4579-61F1-479B-800E-73B13D6B7840}" type="slidenum">
              <a:rPr lang="en-US" altLang="en-US" sz="1400">
                <a:latin typeface="Times New Roman" panose="02020603050405020304" pitchFamily="18" charset="0"/>
              </a:rPr>
              <a:pPr algn="r">
                <a:lnSpc>
                  <a:spcPct val="93000"/>
                </a:lnSpc>
                <a:buClrTx/>
                <a:buFontTx/>
                <a:buNone/>
              </a:pPr>
              <a:t>101</a:t>
            </a:fld>
            <a:endParaRPr lang="en-US" altLang="en-US" sz="1400">
              <a:latin typeface="Times New Roman" panose="02020603050405020304" pitchFamily="18" charset="0"/>
            </a:endParaRPr>
          </a:p>
        </p:txBody>
      </p:sp>
      <p:sp>
        <p:nvSpPr>
          <p:cNvPr id="7170" name="Text Box 2"/>
          <p:cNvSpPr txBox="1">
            <a:spLocks noChangeArrowheads="1"/>
          </p:cNvSpPr>
          <p:nvPr/>
        </p:nvSpPr>
        <p:spPr bwMode="auto">
          <a:xfrm>
            <a:off x="5640388" y="96838"/>
            <a:ext cx="639762" cy="21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1400" b="1">
                <a:latin typeface="Times New Roman" panose="02020603050405020304" pitchFamily="18" charset="0"/>
              </a:rPr>
              <a:t>doc.: IEEE 802.11-yy/xxxxr0</a:t>
            </a:r>
          </a:p>
        </p:txBody>
      </p:sp>
      <p:sp>
        <p:nvSpPr>
          <p:cNvPr id="7171" name="Text Box 3"/>
          <p:cNvSpPr txBox="1">
            <a:spLocks noChangeArrowheads="1"/>
          </p:cNvSpPr>
          <p:nvPr/>
        </p:nvSpPr>
        <p:spPr bwMode="auto">
          <a:xfrm>
            <a:off x="654050" y="96838"/>
            <a:ext cx="825500" cy="21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nSpc>
                <a:spcPct val="100000"/>
              </a:lnSpc>
              <a:buClrTx/>
              <a:buFontTx/>
              <a:buNone/>
            </a:pPr>
            <a:r>
              <a:rPr lang="en-US" altLang="en-US" sz="1400" b="1">
                <a:latin typeface="Times New Roman" panose="02020603050405020304" pitchFamily="18" charset="0"/>
              </a:rPr>
              <a:t>Month Year</a:t>
            </a:r>
          </a:p>
        </p:txBody>
      </p:sp>
      <p:sp>
        <p:nvSpPr>
          <p:cNvPr id="7172" name="Text Box 4"/>
          <p:cNvSpPr txBox="1">
            <a:spLocks noChangeArrowheads="1"/>
          </p:cNvSpPr>
          <p:nvPr/>
        </p:nvSpPr>
        <p:spPr bwMode="auto">
          <a:xfrm>
            <a:off x="5357813" y="8985250"/>
            <a:ext cx="922337"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1200">
                <a:latin typeface="Times New Roman" panose="02020603050405020304" pitchFamily="18" charset="0"/>
              </a:rPr>
              <a:t>John Doe, Some Company</a:t>
            </a:r>
          </a:p>
        </p:txBody>
      </p:sp>
      <p:sp>
        <p:nvSpPr>
          <p:cNvPr id="7173" name="Text Box 5"/>
          <p:cNvSpPr txBox="1">
            <a:spLocks noChangeArrowheads="1"/>
          </p:cNvSpPr>
          <p:nvPr/>
        </p:nvSpPr>
        <p:spPr bwMode="auto">
          <a:xfrm>
            <a:off x="3222625" y="8985250"/>
            <a:ext cx="511175"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1200">
                <a:latin typeface="Times New Roman" panose="02020603050405020304" pitchFamily="18" charset="0"/>
              </a:rPr>
              <a:t>Page </a:t>
            </a:r>
            <a:fld id="{85820D26-7A6E-47C1-A41F-14CF6AAFCC48}" type="slidenum">
              <a:rPr lang="en-US" altLang="en-US" sz="1200">
                <a:latin typeface="Times New Roman" panose="02020603050405020304" pitchFamily="18" charset="0"/>
              </a:rPr>
              <a:pPr algn="r">
                <a:lnSpc>
                  <a:spcPct val="100000"/>
                </a:lnSpc>
                <a:buClrTx/>
                <a:buFontTx/>
                <a:buNone/>
              </a:pPr>
              <a:t>101</a:t>
            </a:fld>
            <a:endParaRPr lang="en-US" altLang="en-US" sz="1200">
              <a:latin typeface="Times New Roman" panose="02020603050405020304" pitchFamily="18" charset="0"/>
            </a:endParaRPr>
          </a:p>
        </p:txBody>
      </p:sp>
      <p:sp>
        <p:nvSpPr>
          <p:cNvPr id="7174" name="AutoShape 6"/>
          <p:cNvSpPr>
            <a:spLocks noChangeArrowheads="1"/>
          </p:cNvSpPr>
          <p:nvPr/>
        </p:nvSpPr>
        <p:spPr bwMode="auto">
          <a:xfrm>
            <a:off x="1154113" y="701675"/>
            <a:ext cx="4625975" cy="3468688"/>
          </a:xfrm>
          <a:custGeom>
            <a:avLst/>
            <a:gdLst>
              <a:gd name="G0" fmla="+- 12850 0 0"/>
              <a:gd name="G1" fmla="+- 1 0 0"/>
              <a:gd name="G2" fmla="+- 2 0 0"/>
              <a:gd name="G3" fmla="*/ 1 61307 45568"/>
              <a:gd name="T0" fmla="*/ 4625975 w 4625975"/>
              <a:gd name="T1" fmla="*/ 1734344 h 3468688"/>
              <a:gd name="T2" fmla="*/ 2312988 w 4625975"/>
              <a:gd name="T3" fmla="*/ 3468688 h 3468688"/>
              <a:gd name="T4" fmla="*/ 0 w 4625975"/>
              <a:gd name="T5" fmla="*/ 1734344 h 3468688"/>
              <a:gd name="T6" fmla="*/ 2312988 w 4625975"/>
              <a:gd name="T7" fmla="*/ 0 h 3468688"/>
              <a:gd name="T8" fmla="*/ 0 w 4625975"/>
              <a:gd name="T9" fmla="*/ 0 h 3468688"/>
              <a:gd name="T10" fmla="*/ 4625975 w 4625975"/>
              <a:gd name="T11" fmla="*/ 3468688 h 3468688"/>
            </a:gdLst>
            <a:ahLst/>
            <a:cxnLst>
              <a:cxn ang="0">
                <a:pos x="T0" y="T1"/>
              </a:cxn>
              <a:cxn ang="0">
                <a:pos x="T2" y="T3"/>
              </a:cxn>
              <a:cxn ang="0">
                <a:pos x="T4" y="T5"/>
              </a:cxn>
              <a:cxn ang="0">
                <a:pos x="T6" y="T7"/>
              </a:cxn>
            </a:cxnLst>
            <a:rect l="T8" t="T9" r="T10" b="T11"/>
            <a:pathLst>
              <a:path w="4625975" h="3468688">
                <a:moveTo>
                  <a:pt x="0" y="0"/>
                </a:moveTo>
                <a:lnTo>
                  <a:pt x="12850" y="0"/>
                </a:lnTo>
                <a:lnTo>
                  <a:pt x="12850" y="9635"/>
                </a:lnTo>
                <a:lnTo>
                  <a:pt x="0" y="9635"/>
                </a:lnTo>
                <a:close/>
              </a:path>
            </a:pathLst>
          </a:cu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5" name="Text Box 7"/>
          <p:cNvSpPr txBox="1">
            <a:spLocks noChangeArrowheads="1"/>
          </p:cNvSpPr>
          <p:nvPr/>
        </p:nvSpPr>
        <p:spPr bwMode="auto">
          <a:xfrm>
            <a:off x="923925" y="4408488"/>
            <a:ext cx="5086350" cy="427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2549991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a:spLocks noGrp="1" noChangeArrowheads="1"/>
          </p:cNvSpPr>
          <p:nvPr>
            <p:ph type="sldNum"/>
          </p:nvPr>
        </p:nvSpPr>
        <p:spPr>
          <a:ln/>
        </p:spPr>
        <p:txBody>
          <a:bodyPr/>
          <a:lstStyle/>
          <a:p>
            <a:fld id="{4BBD93C2-7DFE-463F-AA19-1FF63BEB5CD9}" type="slidenum">
              <a:rPr lang="en-US" altLang="en-US"/>
              <a:pPr/>
              <a:t>102</a:t>
            </a:fld>
            <a:endParaRPr lang="en-US" altLang="en-US"/>
          </a:p>
        </p:txBody>
      </p:sp>
      <p:sp>
        <p:nvSpPr>
          <p:cNvPr id="8193" name="Text Box 1"/>
          <p:cNvSpPr txBox="1">
            <a:spLocks noChangeArrowheads="1"/>
          </p:cNvSpPr>
          <p:nvPr/>
        </p:nvSpPr>
        <p:spPr bwMode="auto">
          <a:xfrm>
            <a:off x="3924300" y="8816975"/>
            <a:ext cx="300672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gn="r">
              <a:lnSpc>
                <a:spcPct val="93000"/>
              </a:lnSpc>
              <a:buClrTx/>
              <a:buFontTx/>
              <a:buNone/>
            </a:pPr>
            <a:fld id="{BD5F3A24-AC15-4401-B7FB-4D5171D1C8F1}" type="slidenum">
              <a:rPr lang="en-US" altLang="en-US" sz="1400">
                <a:latin typeface="Times New Roman" panose="02020603050405020304" pitchFamily="18" charset="0"/>
              </a:rPr>
              <a:pPr algn="r">
                <a:lnSpc>
                  <a:spcPct val="93000"/>
                </a:lnSpc>
                <a:buClrTx/>
                <a:buFontTx/>
                <a:buNone/>
              </a:pPr>
              <a:t>102</a:t>
            </a:fld>
            <a:endParaRPr lang="en-US" altLang="en-US" sz="1400">
              <a:latin typeface="Times New Roman" panose="02020603050405020304" pitchFamily="18" charset="0"/>
            </a:endParaRPr>
          </a:p>
        </p:txBody>
      </p:sp>
      <p:sp>
        <p:nvSpPr>
          <p:cNvPr id="8194" name="Text Box 2"/>
          <p:cNvSpPr txBox="1">
            <a:spLocks noChangeArrowheads="1"/>
          </p:cNvSpPr>
          <p:nvPr/>
        </p:nvSpPr>
        <p:spPr bwMode="auto">
          <a:xfrm>
            <a:off x="5640388" y="96838"/>
            <a:ext cx="639762" cy="21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1400" b="1">
                <a:latin typeface="Times New Roman" panose="02020603050405020304" pitchFamily="18" charset="0"/>
              </a:rPr>
              <a:t>doc.: IEEE 802.11-yy/xxxxr0</a:t>
            </a:r>
          </a:p>
        </p:txBody>
      </p:sp>
      <p:sp>
        <p:nvSpPr>
          <p:cNvPr id="8195" name="Text Box 3"/>
          <p:cNvSpPr txBox="1">
            <a:spLocks noChangeArrowheads="1"/>
          </p:cNvSpPr>
          <p:nvPr/>
        </p:nvSpPr>
        <p:spPr bwMode="auto">
          <a:xfrm>
            <a:off x="654050" y="96838"/>
            <a:ext cx="825500" cy="21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nSpc>
                <a:spcPct val="100000"/>
              </a:lnSpc>
              <a:buClrTx/>
              <a:buFontTx/>
              <a:buNone/>
            </a:pPr>
            <a:r>
              <a:rPr lang="en-US" altLang="en-US" sz="1400" b="1">
                <a:latin typeface="Times New Roman" panose="02020603050405020304" pitchFamily="18" charset="0"/>
              </a:rPr>
              <a:t>Month Year</a:t>
            </a:r>
          </a:p>
        </p:txBody>
      </p:sp>
      <p:sp>
        <p:nvSpPr>
          <p:cNvPr id="8196" name="Text Box 4"/>
          <p:cNvSpPr txBox="1">
            <a:spLocks noChangeArrowheads="1"/>
          </p:cNvSpPr>
          <p:nvPr/>
        </p:nvSpPr>
        <p:spPr bwMode="auto">
          <a:xfrm>
            <a:off x="5357813" y="8985250"/>
            <a:ext cx="922337"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1200">
                <a:latin typeface="Times New Roman" panose="02020603050405020304" pitchFamily="18" charset="0"/>
              </a:rPr>
              <a:t>John Doe, Some Company</a:t>
            </a:r>
          </a:p>
        </p:txBody>
      </p:sp>
      <p:sp>
        <p:nvSpPr>
          <p:cNvPr id="8197" name="Text Box 5"/>
          <p:cNvSpPr txBox="1">
            <a:spLocks noChangeArrowheads="1"/>
          </p:cNvSpPr>
          <p:nvPr/>
        </p:nvSpPr>
        <p:spPr bwMode="auto">
          <a:xfrm>
            <a:off x="3222625" y="8985250"/>
            <a:ext cx="511175"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1200">
                <a:latin typeface="Times New Roman" panose="02020603050405020304" pitchFamily="18" charset="0"/>
              </a:rPr>
              <a:t>Page </a:t>
            </a:r>
            <a:fld id="{E409328C-B34E-4175-94B6-C4A3C3FCCA60}" type="slidenum">
              <a:rPr lang="en-US" altLang="en-US" sz="1200">
                <a:latin typeface="Times New Roman" panose="02020603050405020304" pitchFamily="18" charset="0"/>
              </a:rPr>
              <a:pPr algn="r">
                <a:lnSpc>
                  <a:spcPct val="100000"/>
                </a:lnSpc>
                <a:buClrTx/>
                <a:buFontTx/>
                <a:buNone/>
              </a:pPr>
              <a:t>102</a:t>
            </a:fld>
            <a:endParaRPr lang="en-US" altLang="en-US" sz="1200">
              <a:latin typeface="Times New Roman" panose="02020603050405020304" pitchFamily="18" charset="0"/>
            </a:endParaRPr>
          </a:p>
        </p:txBody>
      </p:sp>
      <p:sp>
        <p:nvSpPr>
          <p:cNvPr id="8198" name="AutoShape 6"/>
          <p:cNvSpPr>
            <a:spLocks noChangeArrowheads="1"/>
          </p:cNvSpPr>
          <p:nvPr/>
        </p:nvSpPr>
        <p:spPr bwMode="auto">
          <a:xfrm>
            <a:off x="1154113" y="701675"/>
            <a:ext cx="4625975" cy="3468688"/>
          </a:xfrm>
          <a:custGeom>
            <a:avLst/>
            <a:gdLst>
              <a:gd name="G0" fmla="+- 12850 0 0"/>
              <a:gd name="G1" fmla="+- 1 0 0"/>
              <a:gd name="G2" fmla="+- 2 0 0"/>
              <a:gd name="G3" fmla="*/ 1 61307 45568"/>
              <a:gd name="T0" fmla="*/ 4625975 w 4625975"/>
              <a:gd name="T1" fmla="*/ 1734344 h 3468688"/>
              <a:gd name="T2" fmla="*/ 2312988 w 4625975"/>
              <a:gd name="T3" fmla="*/ 3468688 h 3468688"/>
              <a:gd name="T4" fmla="*/ 0 w 4625975"/>
              <a:gd name="T5" fmla="*/ 1734344 h 3468688"/>
              <a:gd name="T6" fmla="*/ 2312988 w 4625975"/>
              <a:gd name="T7" fmla="*/ 0 h 3468688"/>
              <a:gd name="T8" fmla="*/ 0 w 4625975"/>
              <a:gd name="T9" fmla="*/ 0 h 3468688"/>
              <a:gd name="T10" fmla="*/ 4625975 w 4625975"/>
              <a:gd name="T11" fmla="*/ 3468688 h 3468688"/>
            </a:gdLst>
            <a:ahLst/>
            <a:cxnLst>
              <a:cxn ang="0">
                <a:pos x="T0" y="T1"/>
              </a:cxn>
              <a:cxn ang="0">
                <a:pos x="T2" y="T3"/>
              </a:cxn>
              <a:cxn ang="0">
                <a:pos x="T4" y="T5"/>
              </a:cxn>
              <a:cxn ang="0">
                <a:pos x="T6" y="T7"/>
              </a:cxn>
            </a:cxnLst>
            <a:rect l="T8" t="T9" r="T10" b="T11"/>
            <a:pathLst>
              <a:path w="4625975" h="3468688">
                <a:moveTo>
                  <a:pt x="0" y="0"/>
                </a:moveTo>
                <a:lnTo>
                  <a:pt x="12850" y="0"/>
                </a:lnTo>
                <a:lnTo>
                  <a:pt x="12850" y="9635"/>
                </a:lnTo>
                <a:lnTo>
                  <a:pt x="0" y="9635"/>
                </a:lnTo>
                <a:close/>
              </a:path>
            </a:pathLst>
          </a:cu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99" name="Text Box 7"/>
          <p:cNvSpPr txBox="1">
            <a:spLocks noChangeArrowheads="1"/>
          </p:cNvSpPr>
          <p:nvPr/>
        </p:nvSpPr>
        <p:spPr bwMode="auto">
          <a:xfrm>
            <a:off x="923925" y="4408488"/>
            <a:ext cx="5086350" cy="427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6406162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87101729-B4BF-4A17-97E3-A6373C8562CF}" type="slidenum">
              <a:rPr lang="en-US" altLang="en-US"/>
              <a:pPr/>
              <a:t>103</a:t>
            </a:fld>
            <a:endParaRPr lang="en-US" altLang="en-US"/>
          </a:p>
        </p:txBody>
      </p:sp>
      <p:sp>
        <p:nvSpPr>
          <p:cNvPr id="9217" name="Rectangle 1"/>
          <p:cNvSpPr txBox="1">
            <a:spLocks noGrp="1" noRot="1" noChangeAspect="1" noChangeArrowheads="1"/>
          </p:cNvSpPr>
          <p:nvPr>
            <p:ph type="sldImg"/>
          </p:nvPr>
        </p:nvSpPr>
        <p:spPr bwMode="auto">
          <a:xfrm>
            <a:off x="374650" y="704850"/>
            <a:ext cx="6180138" cy="34766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p:cNvSpPr txBox="1">
            <a:spLocks noGrp="1" noChangeArrowheads="1"/>
          </p:cNvSpPr>
          <p:nvPr>
            <p:ph type="body" idx="1"/>
          </p:nvPr>
        </p:nvSpPr>
        <p:spPr bwMode="auto">
          <a:xfrm>
            <a:off x="693738" y="4408488"/>
            <a:ext cx="5543550" cy="41719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7786267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C1CC5E2E-6751-4FEE-869B-6DFB069074AA}" type="slidenum">
              <a:rPr lang="en-US" altLang="en-US"/>
              <a:pPr/>
              <a:t>104</a:t>
            </a:fld>
            <a:endParaRPr lang="en-US" altLang="en-US"/>
          </a:p>
        </p:txBody>
      </p:sp>
      <p:sp>
        <p:nvSpPr>
          <p:cNvPr id="10241" name="Rectangle 1"/>
          <p:cNvSpPr txBox="1">
            <a:spLocks noGrp="1" noRot="1" noChangeAspect="1" noChangeArrowheads="1"/>
          </p:cNvSpPr>
          <p:nvPr>
            <p:ph type="sldImg"/>
          </p:nvPr>
        </p:nvSpPr>
        <p:spPr bwMode="auto">
          <a:xfrm>
            <a:off x="374650" y="704850"/>
            <a:ext cx="6180138" cy="34766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Rectangle 2"/>
          <p:cNvSpPr txBox="1">
            <a:spLocks noGrp="1" noChangeArrowheads="1"/>
          </p:cNvSpPr>
          <p:nvPr>
            <p:ph type="body" idx="1"/>
          </p:nvPr>
        </p:nvSpPr>
        <p:spPr bwMode="auto">
          <a:xfrm>
            <a:off x="693738" y="4408488"/>
            <a:ext cx="5543550" cy="41719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7325922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802.11-18/0980r0</a:t>
            </a:r>
          </a:p>
        </p:txBody>
      </p:sp>
      <p:sp>
        <p:nvSpPr>
          <p:cNvPr id="5" name="Rectangle 3"/>
          <p:cNvSpPr>
            <a:spLocks noGrp="1" noChangeArrowheads="1"/>
          </p:cNvSpPr>
          <p:nvPr>
            <p:ph type="dt"/>
          </p:nvPr>
        </p:nvSpPr>
        <p:spPr>
          <a:ln/>
        </p:spPr>
        <p:txBody>
          <a:bodyPr/>
          <a:lstStyle/>
          <a:p>
            <a:r>
              <a:rPr lang="en-US"/>
              <a:t>May 2018</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105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107701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802.11-18/0980r0</a:t>
            </a:r>
          </a:p>
        </p:txBody>
      </p:sp>
      <p:sp>
        <p:nvSpPr>
          <p:cNvPr id="5" name="Rectangle 3"/>
          <p:cNvSpPr>
            <a:spLocks noGrp="1" noChangeArrowheads="1"/>
          </p:cNvSpPr>
          <p:nvPr>
            <p:ph type="dt"/>
          </p:nvPr>
        </p:nvSpPr>
        <p:spPr>
          <a:ln/>
        </p:spPr>
        <p:txBody>
          <a:bodyPr/>
          <a:lstStyle/>
          <a:p>
            <a:r>
              <a:rPr lang="en-US"/>
              <a:t>May 2018</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577335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p:spPr>
        <p:txBody>
          <a:bodyPr/>
          <a:lstStyle/>
          <a:p>
            <a:r>
              <a:rPr lang="en-US" smtClean="0"/>
              <a:t>doc.: IEEE 802.11-11/0xxxr0</a:t>
            </a:r>
          </a:p>
        </p:txBody>
      </p:sp>
      <p:sp>
        <p:nvSpPr>
          <p:cNvPr id="13315" name="Rectangle 3"/>
          <p:cNvSpPr>
            <a:spLocks noGrp="1" noChangeArrowheads="1"/>
          </p:cNvSpPr>
          <p:nvPr>
            <p:ph type="dt" sz="quarter" idx="1"/>
          </p:nvPr>
        </p:nvSpPr>
        <p:spPr>
          <a:noFill/>
        </p:spPr>
        <p:txBody>
          <a:bodyPr/>
          <a:lstStyle/>
          <a:p>
            <a:r>
              <a:rPr lang="en-US" smtClean="0"/>
              <a:t>November 2011</a:t>
            </a:r>
          </a:p>
        </p:txBody>
      </p:sp>
      <p:sp>
        <p:nvSpPr>
          <p:cNvPr id="13316" name="Rectangle 6"/>
          <p:cNvSpPr>
            <a:spLocks noGrp="1" noChangeArrowheads="1"/>
          </p:cNvSpPr>
          <p:nvPr>
            <p:ph type="ftr" sz="quarter" idx="4"/>
          </p:nvPr>
        </p:nvSpPr>
        <p:spPr>
          <a:noFill/>
        </p:spPr>
        <p:txBody>
          <a:bodyPr/>
          <a:lstStyle/>
          <a:p>
            <a:pPr lvl="4"/>
            <a:r>
              <a:rPr lang="en-US" smtClean="0"/>
              <a:t>Osama Aboul-Magd (Samsung)</a:t>
            </a:r>
          </a:p>
        </p:txBody>
      </p:sp>
      <p:sp>
        <p:nvSpPr>
          <p:cNvPr id="13317" name="Rectangle 7"/>
          <p:cNvSpPr>
            <a:spLocks noGrp="1" noChangeArrowheads="1"/>
          </p:cNvSpPr>
          <p:nvPr>
            <p:ph type="sldNum" sz="quarter" idx="5"/>
          </p:nvPr>
        </p:nvSpPr>
        <p:spPr>
          <a:noFill/>
        </p:spPr>
        <p:txBody>
          <a:bodyPr/>
          <a:lstStyle/>
          <a:p>
            <a:r>
              <a:rPr lang="en-US" smtClean="0"/>
              <a:t>Page </a:t>
            </a:r>
            <a:fld id="{CC47AE6E-6830-4D66-A48E-1AB33BF56CB8}" type="slidenum">
              <a:rPr lang="en-US" smtClean="0"/>
              <a:pPr/>
              <a:t>110</a:t>
            </a:fld>
            <a:endParaRPr lang="en-US" smtClean="0"/>
          </a:p>
        </p:txBody>
      </p:sp>
      <p:sp>
        <p:nvSpPr>
          <p:cNvPr id="13318" name="Rectangle 2"/>
          <p:cNvSpPr>
            <a:spLocks noGrp="1" noRot="1" noChangeAspect="1" noChangeArrowheads="1" noTextEdit="1"/>
          </p:cNvSpPr>
          <p:nvPr>
            <p:ph type="sldImg"/>
          </p:nvPr>
        </p:nvSpPr>
        <p:spPr>
          <a:xfrm>
            <a:off x="384175" y="701675"/>
            <a:ext cx="6165850" cy="3468688"/>
          </a:xfrm>
          <a:ln/>
        </p:spPr>
      </p:sp>
      <p:sp>
        <p:nvSpPr>
          <p:cNvPr id="133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894429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r>
              <a:rPr lang="en-US" smtClean="0"/>
              <a:t>doc.: IEEE 802.11-11/0xxxr0</a:t>
            </a:r>
          </a:p>
        </p:txBody>
      </p:sp>
      <p:sp>
        <p:nvSpPr>
          <p:cNvPr id="14339" name="Rectangle 3"/>
          <p:cNvSpPr>
            <a:spLocks noGrp="1" noChangeArrowheads="1"/>
          </p:cNvSpPr>
          <p:nvPr>
            <p:ph type="dt" sz="quarter" idx="1"/>
          </p:nvPr>
        </p:nvSpPr>
        <p:spPr>
          <a:noFill/>
        </p:spPr>
        <p:txBody>
          <a:bodyPr/>
          <a:lstStyle/>
          <a:p>
            <a:r>
              <a:rPr lang="en-US" smtClean="0"/>
              <a:t>November 2011</a:t>
            </a:r>
          </a:p>
        </p:txBody>
      </p:sp>
      <p:sp>
        <p:nvSpPr>
          <p:cNvPr id="14340" name="Rectangle 6"/>
          <p:cNvSpPr>
            <a:spLocks noGrp="1" noChangeArrowheads="1"/>
          </p:cNvSpPr>
          <p:nvPr>
            <p:ph type="ftr" sz="quarter" idx="4"/>
          </p:nvPr>
        </p:nvSpPr>
        <p:spPr>
          <a:noFill/>
        </p:spPr>
        <p:txBody>
          <a:bodyPr/>
          <a:lstStyle/>
          <a:p>
            <a:pPr lvl="4"/>
            <a:r>
              <a:rPr lang="en-US" smtClean="0"/>
              <a:t>Osama Aboul-Magd (Samsung)</a:t>
            </a:r>
          </a:p>
        </p:txBody>
      </p:sp>
      <p:sp>
        <p:nvSpPr>
          <p:cNvPr id="14341" name="Rectangle 7"/>
          <p:cNvSpPr>
            <a:spLocks noGrp="1" noChangeArrowheads="1"/>
          </p:cNvSpPr>
          <p:nvPr>
            <p:ph type="sldNum" sz="quarter" idx="5"/>
          </p:nvPr>
        </p:nvSpPr>
        <p:spPr>
          <a:noFill/>
        </p:spPr>
        <p:txBody>
          <a:bodyPr/>
          <a:lstStyle/>
          <a:p>
            <a:r>
              <a:rPr lang="en-US" smtClean="0"/>
              <a:t>Page </a:t>
            </a:r>
            <a:fld id="{E45B7B12-CE07-4A54-96EB-35A50D49DB14}" type="slidenum">
              <a:rPr lang="en-US" smtClean="0"/>
              <a:pPr/>
              <a:t>111</a:t>
            </a:fld>
            <a:endParaRPr lang="en-US" smtClean="0"/>
          </a:p>
        </p:txBody>
      </p:sp>
      <p:sp>
        <p:nvSpPr>
          <p:cNvPr id="14342" name="Rectangle 2"/>
          <p:cNvSpPr>
            <a:spLocks noGrp="1" noRot="1" noChangeAspect="1" noChangeArrowheads="1" noTextEdit="1"/>
          </p:cNvSpPr>
          <p:nvPr>
            <p:ph type="sldImg"/>
          </p:nvPr>
        </p:nvSpPr>
        <p:spPr>
          <a:xfrm>
            <a:off x="384175" y="701675"/>
            <a:ext cx="6165850" cy="3468688"/>
          </a:xfrm>
          <a:ln cap="flat"/>
        </p:spPr>
      </p:sp>
      <p:sp>
        <p:nvSpPr>
          <p:cNvPr id="14343" name="Rectangle 3"/>
          <p:cNvSpPr>
            <a:spLocks noGrp="1" noChangeArrowheads="1"/>
          </p:cNvSpPr>
          <p:nvPr>
            <p:ph type="body" idx="1"/>
          </p:nvPr>
        </p:nvSpPr>
        <p:spPr>
          <a:noFill/>
          <a:ln/>
        </p:spPr>
        <p:txBody>
          <a:bodyPr lIns="95250" rIns="95250"/>
          <a:lstStyle/>
          <a:p>
            <a:endParaRPr lang="en-US" smtClean="0"/>
          </a:p>
        </p:txBody>
      </p:sp>
    </p:spTree>
    <p:extLst>
      <p:ext uri="{BB962C8B-B14F-4D97-AF65-F5344CB8AC3E}">
        <p14:creationId xmlns:p14="http://schemas.microsoft.com/office/powerpoint/2010/main" val="2408589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802.11-11/0xxxr0</a:t>
            </a:r>
            <a:endParaRPr lang="en-US"/>
          </a:p>
        </p:txBody>
      </p:sp>
      <p:sp>
        <p:nvSpPr>
          <p:cNvPr id="5" name="Date Placeholder 4"/>
          <p:cNvSpPr>
            <a:spLocks noGrp="1"/>
          </p:cNvSpPr>
          <p:nvPr>
            <p:ph type="dt" idx="11"/>
          </p:nvPr>
        </p:nvSpPr>
        <p:spPr/>
        <p:txBody>
          <a:bodyPr/>
          <a:lstStyle/>
          <a:p>
            <a:pPr>
              <a:defRPr/>
            </a:pPr>
            <a:r>
              <a:rPr lang="en-US" smtClean="0"/>
              <a:t>November 2011</a:t>
            </a:r>
            <a:endParaRPr lang="en-US"/>
          </a:p>
        </p:txBody>
      </p:sp>
      <p:sp>
        <p:nvSpPr>
          <p:cNvPr id="6" name="Footer Placeholder 5"/>
          <p:cNvSpPr>
            <a:spLocks noGrp="1"/>
          </p:cNvSpPr>
          <p:nvPr>
            <p:ph type="ftr" sz="quarter" idx="12"/>
          </p:nvPr>
        </p:nvSpPr>
        <p:spPr/>
        <p:txBody>
          <a:bodyPr/>
          <a:lstStyle/>
          <a:p>
            <a:pPr lvl="4">
              <a:defRPr/>
            </a:pPr>
            <a:r>
              <a:rPr lang="en-US" smtClean="0"/>
              <a:t>Osama Aboul-Magd (Samsung)</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8494B09C-02D3-414B-B0EE-19148CC64A93}" type="slidenum">
              <a:rPr lang="en-US" smtClean="0"/>
              <a:pPr>
                <a:defRPr/>
              </a:pPr>
              <a:t>112</a:t>
            </a:fld>
            <a:endParaRPr lang="en-US"/>
          </a:p>
        </p:txBody>
      </p:sp>
    </p:spTree>
    <p:extLst>
      <p:ext uri="{BB962C8B-B14F-4D97-AF65-F5344CB8AC3E}">
        <p14:creationId xmlns:p14="http://schemas.microsoft.com/office/powerpoint/2010/main" val="3573792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081815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113</a:t>
            </a:fld>
            <a:endParaRPr lang="en-US"/>
          </a:p>
        </p:txBody>
      </p:sp>
    </p:spTree>
    <p:extLst>
      <p:ext uri="{BB962C8B-B14F-4D97-AF65-F5344CB8AC3E}">
        <p14:creationId xmlns:p14="http://schemas.microsoft.com/office/powerpoint/2010/main" val="31543436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doc.: 15-13/0083r0</a:t>
            </a:r>
          </a:p>
        </p:txBody>
      </p:sp>
      <p:sp>
        <p:nvSpPr>
          <p:cNvPr id="5" name="Date Placeholder 4"/>
          <p:cNvSpPr>
            <a:spLocks noGrp="1"/>
          </p:cNvSpPr>
          <p:nvPr>
            <p:ph type="dt" idx="11"/>
          </p:nvPr>
        </p:nvSpPr>
        <p:spPr/>
        <p:txBody>
          <a:bodyPr/>
          <a:lstStyle/>
          <a:p>
            <a:r>
              <a:rPr lang="en-US"/>
              <a:t>Month Year</a:t>
            </a:r>
          </a:p>
        </p:txBody>
      </p:sp>
      <p:sp>
        <p:nvSpPr>
          <p:cNvPr id="6" name="Footer Placeholder 5"/>
          <p:cNvSpPr>
            <a:spLocks noGrp="1"/>
          </p:cNvSpPr>
          <p:nvPr>
            <p:ph type="ftr" sz="quarter" idx="12"/>
          </p:nvPr>
        </p:nvSpPr>
        <p:spPr/>
        <p:txBody>
          <a:bodyPr/>
          <a:lstStyle/>
          <a:p>
            <a:pPr lvl="4"/>
            <a:r>
              <a:rPr lang="en-US"/>
              <a:t>John Doe, Some Company</a:t>
            </a:r>
          </a:p>
        </p:txBody>
      </p:sp>
      <p:sp>
        <p:nvSpPr>
          <p:cNvPr id="7" name="Slide Number Placeholder 6"/>
          <p:cNvSpPr>
            <a:spLocks noGrp="1"/>
          </p:cNvSpPr>
          <p:nvPr>
            <p:ph type="sldNum" sz="quarter" idx="13"/>
          </p:nvPr>
        </p:nvSpPr>
        <p:spPr/>
        <p:txBody>
          <a:bodyPr/>
          <a:lstStyle/>
          <a:p>
            <a:r>
              <a:rPr lang="en-US"/>
              <a:t>Page </a:t>
            </a:r>
            <a:fld id="{2474B621-0683-2C49-85C4-D962E663A1EC}" type="slidenum">
              <a:rPr lang="en-US" smtClean="0"/>
              <a:pPr/>
              <a:t>114</a:t>
            </a:fld>
            <a:endParaRPr lang="en-US"/>
          </a:p>
        </p:txBody>
      </p:sp>
    </p:spTree>
    <p:extLst>
      <p:ext uri="{BB962C8B-B14F-4D97-AF65-F5344CB8AC3E}">
        <p14:creationId xmlns:p14="http://schemas.microsoft.com/office/powerpoint/2010/main" val="9724471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doc.: 15-13/0083r0</a:t>
            </a:r>
          </a:p>
        </p:txBody>
      </p:sp>
      <p:sp>
        <p:nvSpPr>
          <p:cNvPr id="5" name="Date Placeholder 4"/>
          <p:cNvSpPr>
            <a:spLocks noGrp="1"/>
          </p:cNvSpPr>
          <p:nvPr>
            <p:ph type="dt" idx="11"/>
          </p:nvPr>
        </p:nvSpPr>
        <p:spPr/>
        <p:txBody>
          <a:bodyPr/>
          <a:lstStyle/>
          <a:p>
            <a:r>
              <a:rPr lang="en-US"/>
              <a:t>Month Year</a:t>
            </a:r>
          </a:p>
        </p:txBody>
      </p:sp>
      <p:sp>
        <p:nvSpPr>
          <p:cNvPr id="6" name="Footer Placeholder 5"/>
          <p:cNvSpPr>
            <a:spLocks noGrp="1"/>
          </p:cNvSpPr>
          <p:nvPr>
            <p:ph type="ftr" sz="quarter" idx="12"/>
          </p:nvPr>
        </p:nvSpPr>
        <p:spPr/>
        <p:txBody>
          <a:bodyPr/>
          <a:lstStyle/>
          <a:p>
            <a:pPr lvl="4"/>
            <a:r>
              <a:rPr lang="en-US"/>
              <a:t>John Doe, Some Company</a:t>
            </a:r>
          </a:p>
        </p:txBody>
      </p:sp>
      <p:sp>
        <p:nvSpPr>
          <p:cNvPr id="7" name="Slide Number Placeholder 6"/>
          <p:cNvSpPr>
            <a:spLocks noGrp="1"/>
          </p:cNvSpPr>
          <p:nvPr>
            <p:ph type="sldNum" sz="quarter" idx="13"/>
          </p:nvPr>
        </p:nvSpPr>
        <p:spPr/>
        <p:txBody>
          <a:bodyPr/>
          <a:lstStyle/>
          <a:p>
            <a:r>
              <a:rPr lang="en-US"/>
              <a:t>Page </a:t>
            </a:r>
            <a:fld id="{2474B621-0683-2C49-85C4-D962E663A1EC}" type="slidenum">
              <a:rPr lang="en-US" smtClean="0"/>
              <a:pPr/>
              <a:t>115</a:t>
            </a:fld>
            <a:endParaRPr lang="en-US"/>
          </a:p>
        </p:txBody>
      </p:sp>
    </p:spTree>
    <p:extLst>
      <p:ext uri="{BB962C8B-B14F-4D97-AF65-F5344CB8AC3E}">
        <p14:creationId xmlns:p14="http://schemas.microsoft.com/office/powerpoint/2010/main" val="42723209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doc.: 15-13/0083r0</a:t>
            </a:r>
          </a:p>
        </p:txBody>
      </p:sp>
      <p:sp>
        <p:nvSpPr>
          <p:cNvPr id="5" name="Date Placeholder 4"/>
          <p:cNvSpPr>
            <a:spLocks noGrp="1"/>
          </p:cNvSpPr>
          <p:nvPr>
            <p:ph type="dt" idx="11"/>
          </p:nvPr>
        </p:nvSpPr>
        <p:spPr/>
        <p:txBody>
          <a:bodyPr/>
          <a:lstStyle/>
          <a:p>
            <a:r>
              <a:rPr lang="en-US"/>
              <a:t>Month Year</a:t>
            </a:r>
          </a:p>
        </p:txBody>
      </p:sp>
      <p:sp>
        <p:nvSpPr>
          <p:cNvPr id="6" name="Footer Placeholder 5"/>
          <p:cNvSpPr>
            <a:spLocks noGrp="1"/>
          </p:cNvSpPr>
          <p:nvPr>
            <p:ph type="ftr" sz="quarter" idx="12"/>
          </p:nvPr>
        </p:nvSpPr>
        <p:spPr/>
        <p:txBody>
          <a:bodyPr/>
          <a:lstStyle/>
          <a:p>
            <a:pPr lvl="4"/>
            <a:r>
              <a:rPr lang="en-US"/>
              <a:t>John Doe, Some Company</a:t>
            </a:r>
          </a:p>
        </p:txBody>
      </p:sp>
      <p:sp>
        <p:nvSpPr>
          <p:cNvPr id="7" name="Slide Number Placeholder 6"/>
          <p:cNvSpPr>
            <a:spLocks noGrp="1"/>
          </p:cNvSpPr>
          <p:nvPr>
            <p:ph type="sldNum" sz="quarter" idx="13"/>
          </p:nvPr>
        </p:nvSpPr>
        <p:spPr/>
        <p:txBody>
          <a:bodyPr/>
          <a:lstStyle/>
          <a:p>
            <a:r>
              <a:rPr lang="en-US"/>
              <a:t>Page </a:t>
            </a:r>
            <a:fld id="{2474B621-0683-2C49-85C4-D962E663A1EC}" type="slidenum">
              <a:rPr lang="en-US" smtClean="0"/>
              <a:pPr/>
              <a:t>116</a:t>
            </a:fld>
            <a:endParaRPr lang="en-US"/>
          </a:p>
        </p:txBody>
      </p:sp>
    </p:spTree>
    <p:extLst>
      <p:ext uri="{BB962C8B-B14F-4D97-AF65-F5344CB8AC3E}">
        <p14:creationId xmlns:p14="http://schemas.microsoft.com/office/powerpoint/2010/main" val="39592062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doc.: 15-13/0083r0</a:t>
            </a:r>
          </a:p>
        </p:txBody>
      </p:sp>
      <p:sp>
        <p:nvSpPr>
          <p:cNvPr id="5" name="Date Placeholder 4"/>
          <p:cNvSpPr>
            <a:spLocks noGrp="1"/>
          </p:cNvSpPr>
          <p:nvPr>
            <p:ph type="dt" idx="11"/>
          </p:nvPr>
        </p:nvSpPr>
        <p:spPr/>
        <p:txBody>
          <a:bodyPr/>
          <a:lstStyle/>
          <a:p>
            <a:r>
              <a:rPr lang="en-US"/>
              <a:t>Month Year</a:t>
            </a:r>
          </a:p>
        </p:txBody>
      </p:sp>
      <p:sp>
        <p:nvSpPr>
          <p:cNvPr id="6" name="Footer Placeholder 5"/>
          <p:cNvSpPr>
            <a:spLocks noGrp="1"/>
          </p:cNvSpPr>
          <p:nvPr>
            <p:ph type="ftr" sz="quarter" idx="12"/>
          </p:nvPr>
        </p:nvSpPr>
        <p:spPr/>
        <p:txBody>
          <a:bodyPr/>
          <a:lstStyle/>
          <a:p>
            <a:pPr lvl="4"/>
            <a:r>
              <a:rPr lang="en-US"/>
              <a:t>John Doe, Some Company</a:t>
            </a:r>
          </a:p>
        </p:txBody>
      </p:sp>
      <p:sp>
        <p:nvSpPr>
          <p:cNvPr id="7" name="Slide Number Placeholder 6"/>
          <p:cNvSpPr>
            <a:spLocks noGrp="1"/>
          </p:cNvSpPr>
          <p:nvPr>
            <p:ph type="sldNum" sz="quarter" idx="13"/>
          </p:nvPr>
        </p:nvSpPr>
        <p:spPr/>
        <p:txBody>
          <a:bodyPr/>
          <a:lstStyle/>
          <a:p>
            <a:r>
              <a:rPr lang="en-US"/>
              <a:t>Page </a:t>
            </a:r>
            <a:fld id="{2474B621-0683-2C49-85C4-D962E663A1EC}" type="slidenum">
              <a:rPr lang="en-US" smtClean="0"/>
              <a:pPr/>
              <a:t>117</a:t>
            </a:fld>
            <a:endParaRPr lang="en-US"/>
          </a:p>
        </p:txBody>
      </p:sp>
    </p:spTree>
    <p:extLst>
      <p:ext uri="{BB962C8B-B14F-4D97-AF65-F5344CB8AC3E}">
        <p14:creationId xmlns:p14="http://schemas.microsoft.com/office/powerpoint/2010/main" val="11126529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doc.: 15-13/0083r0</a:t>
            </a:r>
          </a:p>
        </p:txBody>
      </p:sp>
      <p:sp>
        <p:nvSpPr>
          <p:cNvPr id="5" name="Date Placeholder 4"/>
          <p:cNvSpPr>
            <a:spLocks noGrp="1"/>
          </p:cNvSpPr>
          <p:nvPr>
            <p:ph type="dt" idx="11"/>
          </p:nvPr>
        </p:nvSpPr>
        <p:spPr/>
        <p:txBody>
          <a:bodyPr/>
          <a:lstStyle/>
          <a:p>
            <a:r>
              <a:rPr lang="en-US"/>
              <a:t>Month Year</a:t>
            </a:r>
          </a:p>
        </p:txBody>
      </p:sp>
      <p:sp>
        <p:nvSpPr>
          <p:cNvPr id="6" name="Footer Placeholder 5"/>
          <p:cNvSpPr>
            <a:spLocks noGrp="1"/>
          </p:cNvSpPr>
          <p:nvPr>
            <p:ph type="ftr" sz="quarter" idx="12"/>
          </p:nvPr>
        </p:nvSpPr>
        <p:spPr/>
        <p:txBody>
          <a:bodyPr/>
          <a:lstStyle/>
          <a:p>
            <a:pPr lvl="4"/>
            <a:r>
              <a:rPr lang="en-US"/>
              <a:t>John Doe, Some Company</a:t>
            </a:r>
          </a:p>
        </p:txBody>
      </p:sp>
      <p:sp>
        <p:nvSpPr>
          <p:cNvPr id="7" name="Slide Number Placeholder 6"/>
          <p:cNvSpPr>
            <a:spLocks noGrp="1"/>
          </p:cNvSpPr>
          <p:nvPr>
            <p:ph type="sldNum" sz="quarter" idx="13"/>
          </p:nvPr>
        </p:nvSpPr>
        <p:spPr/>
        <p:txBody>
          <a:bodyPr/>
          <a:lstStyle/>
          <a:p>
            <a:r>
              <a:rPr lang="en-US"/>
              <a:t>Page </a:t>
            </a:r>
            <a:fld id="{2474B621-0683-2C49-85C4-D962E663A1EC}" type="slidenum">
              <a:rPr lang="en-US" smtClean="0"/>
              <a:pPr/>
              <a:t>118</a:t>
            </a:fld>
            <a:endParaRPr lang="en-US"/>
          </a:p>
        </p:txBody>
      </p:sp>
    </p:spTree>
    <p:extLst>
      <p:ext uri="{BB962C8B-B14F-4D97-AF65-F5344CB8AC3E}">
        <p14:creationId xmlns:p14="http://schemas.microsoft.com/office/powerpoint/2010/main" val="298241397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121</a:t>
            </a:fld>
            <a:endParaRPr lang="en-US"/>
          </a:p>
        </p:txBody>
      </p:sp>
    </p:spTree>
    <p:extLst>
      <p:ext uri="{BB962C8B-B14F-4D97-AF65-F5344CB8AC3E}">
        <p14:creationId xmlns:p14="http://schemas.microsoft.com/office/powerpoint/2010/main" val="404385470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122</a:t>
            </a:fld>
            <a:endParaRPr lang="en-US" dirty="0"/>
          </a:p>
        </p:txBody>
      </p:sp>
      <p:sp>
        <p:nvSpPr>
          <p:cNvPr id="12289" name="Text Box 1"/>
          <p:cNvSpPr txBox="1">
            <a:spLocks noChangeArrowheads="1"/>
          </p:cNvSpPr>
          <p:nvPr/>
        </p:nvSpPr>
        <p:spPr bwMode="auto">
          <a:xfrm>
            <a:off x="1217527" y="725921"/>
            <a:ext cx="4880149" cy="3588543"/>
          </a:xfrm>
          <a:prstGeom prst="rect">
            <a:avLst/>
          </a:prstGeom>
          <a:solidFill>
            <a:srgbClr val="FFFFFF"/>
          </a:solidFill>
          <a:ln w="9525">
            <a:solidFill>
              <a:srgbClr val="000000"/>
            </a:solidFill>
            <a:miter lim="800000"/>
            <a:headEnd/>
            <a:tailEnd/>
          </a:ln>
          <a:effectLst/>
        </p:spPr>
        <p:txBody>
          <a:bodyPr wrap="none" lIns="95390" tIns="47695" rIns="95390" bIns="47695" anchor="ctr"/>
          <a:lstStyle/>
          <a:p>
            <a:endParaRPr lang="en-GB" dirty="0"/>
          </a:p>
        </p:txBody>
      </p:sp>
      <p:sp>
        <p:nvSpPr>
          <p:cNvPr id="12290" name="Rectangle 2"/>
          <p:cNvSpPr txBox="1">
            <a:spLocks noGrp="1" noChangeArrowheads="1"/>
          </p:cNvSpPr>
          <p:nvPr>
            <p:ph type="body"/>
          </p:nvPr>
        </p:nvSpPr>
        <p:spPr bwMode="auto">
          <a:xfrm>
            <a:off x="974690" y="4560817"/>
            <a:ext cx="5365820" cy="4417932"/>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59995019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128</a:t>
            </a:fld>
            <a:endParaRPr lang="en-US"/>
          </a:p>
        </p:txBody>
      </p:sp>
    </p:spTree>
    <p:extLst>
      <p:ext uri="{BB962C8B-B14F-4D97-AF65-F5344CB8AC3E}">
        <p14:creationId xmlns:p14="http://schemas.microsoft.com/office/powerpoint/2010/main" val="114806488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130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91550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14</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550880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15</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2329517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smtClean="0"/>
              <a:t>May 2018</a:t>
            </a:r>
            <a:endParaRPr lang="en-GB"/>
          </a:p>
        </p:txBody>
      </p:sp>
      <p:sp>
        <p:nvSpPr>
          <p:cNvPr id="5" name="Footer Placeholder 4"/>
          <p:cNvSpPr>
            <a:spLocks noGrp="1"/>
          </p:cNvSpPr>
          <p:nvPr>
            <p:ph type="ftr" idx="11"/>
          </p:nvPr>
        </p:nvSpPr>
        <p:spPr/>
        <p:txBody>
          <a:bodyPr/>
          <a:lstStyle>
            <a:lvl1pPr>
              <a:defRPr/>
            </a:lvl1pPr>
          </a:lstStyle>
          <a:p>
            <a:r>
              <a:rPr lang="en-GB" smtClean="0"/>
              <a:t>Robert Stacey,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Bulle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09600" y="209629"/>
            <a:ext cx="10972800" cy="1152000"/>
          </a:xfrm>
        </p:spPr>
        <p:txBody>
          <a:bodyPr>
            <a:normAutofit/>
          </a:bodyPr>
          <a:lstStyle>
            <a:lvl1pPr>
              <a:defRPr sz="2400">
                <a:latin typeface="Intel Clear" panose="020B0604020203020204" pitchFamily="34" charset="0"/>
              </a:defRPr>
            </a:lvl1pPr>
          </a:lstStyle>
          <a:p>
            <a:r>
              <a:rPr lang="de-DE" dirty="0"/>
              <a:t>24pt Headline</a:t>
            </a:r>
          </a:p>
        </p:txBody>
      </p:sp>
      <p:sp>
        <p:nvSpPr>
          <p:cNvPr id="3" name="Datumsplatzhalter 2"/>
          <p:cNvSpPr>
            <a:spLocks noGrp="1"/>
          </p:cNvSpPr>
          <p:nvPr>
            <p:ph type="dt" sz="half" idx="10"/>
          </p:nvPr>
        </p:nvSpPr>
        <p:spPr>
          <a:xfrm>
            <a:off x="609600" y="6356353"/>
            <a:ext cx="2844800" cy="365125"/>
          </a:xfrm>
          <a:prstGeom prst="rect">
            <a:avLst/>
          </a:prstGeom>
        </p:spPr>
        <p:txBody>
          <a:bodyPr/>
          <a:lstStyle>
            <a:lvl1pPr>
              <a:defRPr>
                <a:latin typeface="Intel Clear" panose="020B0604020203020204" pitchFamily="34" charset="0"/>
              </a:defRPr>
            </a:lvl1pPr>
          </a:lstStyle>
          <a:p>
            <a:r>
              <a:rPr lang="en-CA"/>
              <a:t>July 2018</a:t>
            </a:r>
            <a:endParaRPr lang="en-US" dirty="0"/>
          </a:p>
        </p:txBody>
      </p:sp>
      <p:sp>
        <p:nvSpPr>
          <p:cNvPr id="9" name="Textplatzhalter 8"/>
          <p:cNvSpPr>
            <a:spLocks noGrp="1"/>
          </p:cNvSpPr>
          <p:nvPr>
            <p:ph type="body" sz="quarter" idx="13"/>
          </p:nvPr>
        </p:nvSpPr>
        <p:spPr>
          <a:xfrm>
            <a:off x="607484" y="1598400"/>
            <a:ext cx="10972800" cy="4526400"/>
          </a:xfrm>
        </p:spPr>
        <p:txBody>
          <a:bodyPr/>
          <a:lstStyle>
            <a:lvl1pPr>
              <a:spcBef>
                <a:spcPts val="600"/>
              </a:spcBef>
              <a:defRPr>
                <a:latin typeface="Intel Clear" panose="020B0604020203020204" pitchFamily="34" charset="0"/>
              </a:defRPr>
            </a:lvl1pPr>
            <a:lvl2pPr marL="360000" indent="-180000">
              <a:spcBef>
                <a:spcPts val="300"/>
              </a:spcBef>
              <a:buFont typeface="Verdana" panose="020B0604030504040204" pitchFamily="34" charset="0"/>
              <a:buChar char="−"/>
              <a:defRPr>
                <a:solidFill>
                  <a:schemeClr val="tx1"/>
                </a:solidFill>
                <a:latin typeface="Intel Clear" panose="020B0604020203020204" pitchFamily="34" charset="0"/>
              </a:defRPr>
            </a:lvl2pPr>
            <a:lvl3pPr marL="541338" indent="-180000">
              <a:spcBef>
                <a:spcPts val="300"/>
              </a:spcBef>
              <a:buFont typeface="Arial" panose="020B0604020202020204" pitchFamily="34" charset="0"/>
              <a:buChar char="»"/>
              <a:defRPr>
                <a:latin typeface="Intel Clear" panose="020B0604020203020204" pitchFamily="34" charset="0"/>
              </a:defRPr>
            </a:lvl3pPr>
            <a:lvl4pPr>
              <a:defRPr>
                <a:latin typeface="Intel Clear" panose="020B0604020203020204" pitchFamily="34" charset="0"/>
              </a:defRPr>
            </a:lvl4pPr>
            <a:lvl5pPr marL="900000" indent="-180000">
              <a:spcBef>
                <a:spcPts val="300"/>
              </a:spcBef>
              <a:defRPr sz="1200">
                <a:latin typeface="Intel Clear" panose="020B0604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49445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521" y="685801"/>
            <a:ext cx="10968196" cy="911225"/>
          </a:xfrm>
        </p:spPr>
        <p:txBody>
          <a:bodyPr/>
          <a:lstStyle/>
          <a:p>
            <a:r>
              <a:rPr lang="en-US"/>
              <a:t>Click to edit Master title style</a:t>
            </a:r>
          </a:p>
        </p:txBody>
      </p:sp>
      <p:sp>
        <p:nvSpPr>
          <p:cNvPr id="3" name="Date Placeholder 2"/>
          <p:cNvSpPr>
            <a:spLocks noGrp="1"/>
          </p:cNvSpPr>
          <p:nvPr>
            <p:ph type="dt" idx="10"/>
          </p:nvPr>
        </p:nvSpPr>
        <p:spPr>
          <a:xfrm>
            <a:off x="609521" y="333375"/>
            <a:ext cx="2493638" cy="268288"/>
          </a:xfrm>
        </p:spPr>
        <p:txBody>
          <a:bodyPr/>
          <a:lstStyle>
            <a:lvl1pPr>
              <a:defRPr/>
            </a:lvl1pPr>
          </a:lstStyle>
          <a:p>
            <a:r>
              <a:rPr lang="en-US" altLang="en-US"/>
              <a:t>July 2018</a:t>
            </a:r>
          </a:p>
        </p:txBody>
      </p:sp>
      <p:sp>
        <p:nvSpPr>
          <p:cNvPr id="4" name="Footer Placeholder 3"/>
          <p:cNvSpPr>
            <a:spLocks noGrp="1"/>
          </p:cNvSpPr>
          <p:nvPr>
            <p:ph type="ftr" idx="11"/>
          </p:nvPr>
        </p:nvSpPr>
        <p:spPr>
          <a:xfrm>
            <a:off x="7366628" y="6496051"/>
            <a:ext cx="4241248" cy="176213"/>
          </a:xfrm>
        </p:spPr>
        <p:txBody>
          <a:bodyPr/>
          <a:lstStyle>
            <a:lvl1pPr>
              <a:defRPr/>
            </a:lvl1pPr>
          </a:lstStyle>
          <a:p>
            <a:r>
              <a:rPr lang="en-US" altLang="en-US"/>
              <a:t>James Gilb (GA-ASI, GenXComm)</a:t>
            </a:r>
          </a:p>
        </p:txBody>
      </p:sp>
      <p:sp>
        <p:nvSpPr>
          <p:cNvPr id="5" name="Slide Number Placeholder 4"/>
          <p:cNvSpPr>
            <a:spLocks noGrp="1"/>
          </p:cNvSpPr>
          <p:nvPr>
            <p:ph type="sldNum" idx="12"/>
          </p:nvPr>
        </p:nvSpPr>
        <p:spPr>
          <a:xfrm>
            <a:off x="5120608" y="6475414"/>
            <a:ext cx="1733324" cy="358775"/>
          </a:xfrm>
        </p:spPr>
        <p:txBody>
          <a:bodyPr/>
          <a:lstStyle>
            <a:lvl1pPr>
              <a:defRPr/>
            </a:lvl1pPr>
          </a:lstStyle>
          <a:p>
            <a:r>
              <a:rPr lang="en-US" altLang="en-US"/>
              <a:t>Slide </a:t>
            </a:r>
            <a:fld id="{ABF22AB2-AE61-4A24-BAAF-E567CEE3F099}" type="slidenum">
              <a:rPr lang="en-US" altLang="en-US"/>
              <a:pPr/>
              <a:t>‹#›</a:t>
            </a:fld>
            <a:endParaRPr lang="en-US" altLang="en-US"/>
          </a:p>
        </p:txBody>
      </p:sp>
    </p:spTree>
    <p:extLst>
      <p:ext uri="{BB962C8B-B14F-4D97-AF65-F5344CB8AC3E}">
        <p14:creationId xmlns:p14="http://schemas.microsoft.com/office/powerpoint/2010/main" val="323730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May 2018</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smtClean="0"/>
              <a:t>May 2018</a:t>
            </a:r>
            <a:endParaRPr lang="en-GB"/>
          </a:p>
        </p:txBody>
      </p:sp>
      <p:sp>
        <p:nvSpPr>
          <p:cNvPr id="5" name="Footer Placeholder 4"/>
          <p:cNvSpPr>
            <a:spLocks noGrp="1"/>
          </p:cNvSpPr>
          <p:nvPr>
            <p:ph type="ftr" idx="11"/>
          </p:nvPr>
        </p:nvSpPr>
        <p:spPr/>
        <p:txBody>
          <a:bodyPr/>
          <a:lstStyle>
            <a:lvl1pPr>
              <a:defRPr/>
            </a:lvl1pPr>
          </a:lstStyle>
          <a:p>
            <a:r>
              <a:rPr lang="en-GB" smtClean="0"/>
              <a:t>Robert Stacey,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smtClean="0"/>
              <a:t>May 2018</a:t>
            </a:r>
            <a:endParaRPr lang="en-GB"/>
          </a:p>
        </p:txBody>
      </p:sp>
      <p:sp>
        <p:nvSpPr>
          <p:cNvPr id="6" name="Footer Placeholder 5"/>
          <p:cNvSpPr>
            <a:spLocks noGrp="1"/>
          </p:cNvSpPr>
          <p:nvPr>
            <p:ph type="ftr" idx="11"/>
          </p:nvPr>
        </p:nvSpPr>
        <p:spPr/>
        <p:txBody>
          <a:bodyPr/>
          <a:lstStyle>
            <a:lvl1pPr>
              <a:defRPr/>
            </a:lvl1pPr>
          </a:lstStyle>
          <a:p>
            <a:r>
              <a:rPr lang="en-GB" smtClean="0"/>
              <a:t>Robert Stacey, Intel</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defRPr/>
            </a:lvl1pPr>
          </a:lstStyle>
          <a:p>
            <a:r>
              <a:rPr lang="en-US" smtClean="0"/>
              <a:t>May 2018</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smtClean="0"/>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smtClean="0"/>
              <a:t>May 2018</a:t>
            </a:r>
            <a:endParaRPr lang="en-GB"/>
          </a:p>
        </p:txBody>
      </p:sp>
      <p:sp>
        <p:nvSpPr>
          <p:cNvPr id="4" name="Footer Placeholder 3"/>
          <p:cNvSpPr>
            <a:spLocks noGrp="1"/>
          </p:cNvSpPr>
          <p:nvPr>
            <p:ph type="ftr" idx="11"/>
          </p:nvPr>
        </p:nvSpPr>
        <p:spPr/>
        <p:txBody>
          <a:bodyPr/>
          <a:lstStyle>
            <a:lvl1pPr>
              <a:defRPr/>
            </a:lvl1pPr>
          </a:lstStyle>
          <a:p>
            <a:r>
              <a:rPr lang="en-GB" smtClean="0"/>
              <a:t>Robert Stacey, Intel</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smtClean="0"/>
              <a:t>May 2018</a:t>
            </a:r>
            <a:endParaRPr lang="en-GB"/>
          </a:p>
        </p:txBody>
      </p:sp>
      <p:sp>
        <p:nvSpPr>
          <p:cNvPr id="3" name="Footer Placeholder 2"/>
          <p:cNvSpPr>
            <a:spLocks noGrp="1"/>
          </p:cNvSpPr>
          <p:nvPr>
            <p:ph type="ftr" idx="11"/>
          </p:nvPr>
        </p:nvSpPr>
        <p:spPr/>
        <p:txBody>
          <a:bodyPr/>
          <a:lstStyle>
            <a:lvl1pPr>
              <a:defRPr/>
            </a:lvl1pPr>
          </a:lstStyle>
          <a:p>
            <a:r>
              <a:rPr lang="en-GB" smtClean="0"/>
              <a:t>Robert Stacey, Intel</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May 2018</a:t>
            </a:r>
            <a:endParaRPr lang="en-GB"/>
          </a:p>
        </p:txBody>
      </p:sp>
      <p:sp>
        <p:nvSpPr>
          <p:cNvPr id="5" name="Footer Placeholder 4"/>
          <p:cNvSpPr>
            <a:spLocks noGrp="1"/>
          </p:cNvSpPr>
          <p:nvPr>
            <p:ph type="ftr" idx="11"/>
          </p:nvPr>
        </p:nvSpPr>
        <p:spPr/>
        <p:txBody>
          <a:bodyPr/>
          <a:lstStyle>
            <a:lvl1pPr>
              <a:defRPr/>
            </a:lvl1pPr>
          </a:lstStyle>
          <a:p>
            <a:r>
              <a:rPr lang="en-GB" smtClean="0"/>
              <a:t>Robert Stacey,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May 2018</a:t>
            </a:r>
            <a:endParaRPr lang="en-GB"/>
          </a:p>
        </p:txBody>
      </p:sp>
      <p:sp>
        <p:nvSpPr>
          <p:cNvPr id="5" name="Footer Placeholder 4"/>
          <p:cNvSpPr>
            <a:spLocks noGrp="1"/>
          </p:cNvSpPr>
          <p:nvPr>
            <p:ph type="ftr" idx="11"/>
          </p:nvPr>
        </p:nvSpPr>
        <p:spPr/>
        <p:txBody>
          <a:bodyPr/>
          <a:lstStyle>
            <a:lvl1pPr>
              <a:defRPr/>
            </a:lvl1pPr>
          </a:lstStyle>
          <a:p>
            <a:r>
              <a:rPr lang="en-GB" smtClean="0"/>
              <a:t>Robert Stacey,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May 2018</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802.11-18/1060r0</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 id="2147483661" r:id="rId11"/>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9.emf"/><Relationship Id="rId4" Type="http://schemas.openxmlformats.org/officeDocument/2006/relationships/oleObject" Target="../embeddings/Microsoft_Word_97_-_2003_Document8.doc"/></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8/11-18-1264-01-AANI-aani-july-2018-meeting-minutes.docx" TargetMode="External"/><Relationship Id="rId2" Type="http://schemas.openxmlformats.org/officeDocument/2006/relationships/hyperlink" Target="https://mentor.ieee.org/802.11/dcn/18/11-18-1039-02-AANI-aani-sc-agenda-july-2018.pptx" TargetMode="External"/><Relationship Id="rId1" Type="http://schemas.openxmlformats.org/officeDocument/2006/relationships/slideLayout" Target="../slideLayouts/slideLayout2.xml"/><Relationship Id="rId5" Type="http://schemas.openxmlformats.org/officeDocument/2006/relationships/hyperlink" Target="https://mentor.ieee.org/802.11/dcn/18/11-18-1243-00-AANI-3gpp-update-status-release-15-june-2018.pptx" TargetMode="External"/><Relationship Id="rId4" Type="http://schemas.openxmlformats.org/officeDocument/2006/relationships/hyperlink" Target="https://mentor.ieee.org/802.11/dcn/18/11-18-1240-00-AANI-802-11ax-for-imt-2020-embb-indoor-hotspot.pptx" TargetMode="Externa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8.emf"/><Relationship Id="rId4" Type="http://schemas.openxmlformats.org/officeDocument/2006/relationships/oleObject" Target="../embeddings/Microsoft_Word_97_-_2003_Document9.doc"/></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s://mentor.ieee.org/802.11/dcn/18/11-18-1124-03-0000-ecr-ad-hoc-output-report.pptx"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0.emf"/><Relationship Id="rId4" Type="http://schemas.openxmlformats.org/officeDocument/2006/relationships/oleObject" Target="../embeddings/oleObject8.bin"/></Relationships>
</file>

<file path=ppt/slides/_rels/slide115.xml.rels><?xml version="1.0" encoding="UTF-8" standalone="yes"?>
<Relationships xmlns="http://schemas.openxmlformats.org/package/2006/relationships"><Relationship Id="rId3" Type="http://schemas.openxmlformats.org/officeDocument/2006/relationships/hyperlink" Target="https://www.ofcom.org.uk/consultations-and-statements/category-1/uk-preparations-wrc-19"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s://mentor.ieee.org/802.18/dcn/18/18-18-0069-00-0000-ofcom-consultation-on-preparations-for-wrc-19.pdf"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s://mentor.ieee.org/802.18/dcn/18/18-18-0076-00-0000-nprm-3-9-4-2ghz-gn-18-122.pdf"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hyperlink" Target="https://www.fcc.gov/ecfs/search/filings?proceedings_name=18-122&amp;sort=date_disseminated,DESC" TargetMode="External"/></Relationships>
</file>

<file path=ppt/slides/_rels/slide117.xml.rels><?xml version="1.0" encoding="UTF-8" standalone="yes"?>
<Relationships xmlns="http://schemas.openxmlformats.org/package/2006/relationships"><Relationship Id="rId3" Type="http://schemas.openxmlformats.org/officeDocument/2006/relationships/hyperlink" Target="https://mentor.ieee.org/802.18/dcn/18/18-18-0027-00-0000-google-2018-03-07-soli-request-for-waiver-simulation-study.pdf"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hyperlink" Target="https://mentor.ieee.org/802.18/dcn/18/18-18-0081-00-0000-google-s-waiver-request-ncta-replies-supporting-ieee-802-comments-on-motion-sensing-57-64-ghz.pdf" TargetMode="External"/><Relationship Id="rId5" Type="http://schemas.openxmlformats.org/officeDocument/2006/relationships/hyperlink" Target="https://mentor.ieee.org/802.18/dcn/18/18-18-0080-00-0000-google-s-waiver-request-supplement-to-coexist-with-802-11-with-motion-sensing-57-64ghz.pdf" TargetMode="External"/><Relationship Id="rId4" Type="http://schemas.openxmlformats.org/officeDocument/2006/relationships/hyperlink" Target="https://mentor.ieee.org/802.18/dcn/18/18-18-0032-05-0000-google-s-waiver-request-ieee-802-comments-motion-sensing-57-64-ghz.pdf" TargetMode="External"/></Relationships>
</file>

<file path=ppt/slides/_rels/slide118.xml.rels><?xml version="1.0" encoding="UTF-8" standalone="yes"?>
<Relationships xmlns="http://schemas.openxmlformats.org/package/2006/relationships"><Relationship Id="rId3" Type="http://schemas.openxmlformats.org/officeDocument/2006/relationships/hyperlink" Target="https://mentor.ieee.org/802-ec/dcn/18/ec-18-0133-00-00EC-how-can-ieee-802-get-to-a-single-voice-for-6ghz-band.pptx"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s://mentor.ieee.org/802.18/dcn/17/18-17-0051-01-0000-meeting-minutes-march-2017-vancouver.docx" TargetMode="External"/><Relationship Id="rId2" Type="http://schemas.openxmlformats.org/officeDocument/2006/relationships/hyperlink" Target="https://mentor.ieee.org/802.18/dcn/18/18-18-0079-02-0000-agenda-san-pleanry-10-12-july-2018-rr-tag.pptx" TargetMode="External"/><Relationship Id="rId1" Type="http://schemas.openxmlformats.org/officeDocument/2006/relationships/slideLayout" Target="../slideLayouts/slideLayout2.xml"/><Relationship Id="rId4" Type="http://schemas.openxmlformats.org/officeDocument/2006/relationships/hyperlink" Target="https://mentor.ieee.org/802.18/dcn/18/18-18-0055-00-0000-meeting-minutes-may-2018-f2f-warsaw.docx"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hyperlink" Target="https://mentor.ieee.org/802.18/dcn/18/18-18-0079-02-0000-agenda-san-pleanry-10-12-july-2018-rr-tag.pptx"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1.emf"/><Relationship Id="rId4" Type="http://schemas.openxmlformats.org/officeDocument/2006/relationships/oleObject" Target="../embeddings/Microsoft_Word_97_-_2003_Document10.doc"/></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xml"/><Relationship Id="rId1" Type="http://schemas.openxmlformats.org/officeDocument/2006/relationships/vmlDrawing" Target="../drawings/vmlDrawing19.vml"/><Relationship Id="rId5" Type="http://schemas.openxmlformats.org/officeDocument/2006/relationships/image" Target="../media/image22.emf"/><Relationship Id="rId4" Type="http://schemas.openxmlformats.org/officeDocument/2006/relationships/oleObject" Target="../embeddings/oleObject9.bin"/></Relationships>
</file>

<file path=ppt/slides/_rels/slide131.xml.rels><?xml version="1.0" encoding="UTF-8" standalone="yes"?>
<Relationships xmlns="http://schemas.openxmlformats.org/package/2006/relationships"><Relationship Id="rId3" Type="http://schemas.openxmlformats.org/officeDocument/2006/relationships/hyperlink" Target="https://mentor.ieee.org/omniran/documents" TargetMode="External"/><Relationship Id="rId2" Type="http://schemas.openxmlformats.org/officeDocument/2006/relationships/hyperlink" Target="https://1.ieee802.org/omniran/" TargetMode="External"/><Relationship Id="rId1" Type="http://schemas.openxmlformats.org/officeDocument/2006/relationships/slideLayout" Target="../slideLayouts/slideLayout2.xml"/><Relationship Id="rId5" Type="http://schemas.openxmlformats.org/officeDocument/2006/relationships/hyperlink" Target="https://development.standards.ieee.org/get-file/P802.1CF.pdf?t=81644900003" TargetMode="External"/><Relationship Id="rId4" Type="http://schemas.openxmlformats.org/officeDocument/2006/relationships/hyperlink" Target="http://www.ieee802.org/1/files/private/cf-drafts/d2/802-1cf-d2-2.pdf" TargetMode="Externa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mentor.ieee.org/802.11/dcn/18/11-18-1049-04-0arc-arc-sc-agenda-july-2018.ppt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mentor.ieee.org/802.11/dcn/18/11-18-1020-04-0arc-discussion-on-wur-802-11ba-states.pptx"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5.emf"/><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8" Type="http://schemas.openxmlformats.org/officeDocument/2006/relationships/hyperlink" Target="http://www.ieee802.org/1/files/public/docs2018/dd-draft-PAR-0518-v01.pdf" TargetMode="External"/><Relationship Id="rId13" Type="http://schemas.openxmlformats.org/officeDocument/2006/relationships/hyperlink" Target="https://mentor.ieee.org/802.11/dcn/14/11-14-0169-01-0hew-ieee-802-11-hew-sg-proposed-csd.docx" TargetMode="External"/><Relationship Id="rId3" Type="http://schemas.openxmlformats.org/officeDocument/2006/relationships/hyperlink" Target="http://grouper.ieee.org/groups/802/PARs.shtml" TargetMode="External"/><Relationship Id="rId7" Type="http://schemas.openxmlformats.org/officeDocument/2006/relationships/hyperlink" Target="http://www.ieee802.org/1/files/public/docs2018/cz-draft-CSD-0518-v01.pdf" TargetMode="External"/><Relationship Id="rId12" Type="http://schemas.openxmlformats.org/officeDocument/2006/relationships/hyperlink" Target="https://mentor.ieee.org/802.11/dcn/18/11-18-0870-00-00ax-tgax-par-extension-request.doc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ieee802.org/1/files/public/docs2018/cz-draft-PAR-0518-v02.pdf" TargetMode="External"/><Relationship Id="rId11" Type="http://schemas.openxmlformats.org/officeDocument/2006/relationships/hyperlink" Target="http://www.ieee802.org/3/B10K/project_docs/CSD_P8023cn_180521_draft.pdf" TargetMode="External"/><Relationship Id="rId5" Type="http://schemas.openxmlformats.org/officeDocument/2006/relationships/hyperlink" Target="https://mentor.ieee.org/802-ec/dcn/16/ec-16-0056-00-ACSD-802-1qcr.pdf" TargetMode="External"/><Relationship Id="rId10" Type="http://schemas.openxmlformats.org/officeDocument/2006/relationships/hyperlink" Target="http://www.ieee802.org/3/B10K/project_docs/PAR_P8023cn_180521_draft.pdf" TargetMode="External"/><Relationship Id="rId4" Type="http://schemas.openxmlformats.org/officeDocument/2006/relationships/hyperlink" Target="http://www.ieee802.org/1/files/public/docs2018/cr-PAR-modification-draft-0518-v01.pdf" TargetMode="External"/><Relationship Id="rId9" Type="http://schemas.openxmlformats.org/officeDocument/2006/relationships/hyperlink" Target="http://www.ieee802.org/1/files/public/docs2018/dd-draft-CSD-0518-v01.pdf"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mentor.ieee.org/802.11/dcn/18/11-18-0524-00-0PAR-minutes-march-2018-session.doc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ieee802.org/3/B10K/project_docs/CSD_P8023cn_180521_draft.pdf" TargetMode="External"/><Relationship Id="rId2" Type="http://schemas.openxmlformats.org/officeDocument/2006/relationships/hyperlink" Target="http://www.ieee802.org/3/B10K/project_docs/PAR_P8023cn_180521_draft.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ieee802.org/3/B10K/project_docs/CSD_P8023cn_180521_draft.pdf" TargetMode="External"/><Relationship Id="rId2" Type="http://schemas.openxmlformats.org/officeDocument/2006/relationships/hyperlink" Target="http://www.ieee802.org/3/B10K/project_docs/PAR_P8023cn_180521_draft.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mentor.ieee.org/802-ec/dcn/16/ec-16-0056-00-ACSD-802-1qcr.pdf" TargetMode="External"/><Relationship Id="rId2" Type="http://schemas.openxmlformats.org/officeDocument/2006/relationships/hyperlink" Target="http://www.ieee802.org/1/files/public/docs2018/cr-PAR-modification-draft-0518-v01.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ieee802.org/1/files/public/docs2018/cz-draft-CSD-0518-v01.pdf" TargetMode="External"/><Relationship Id="rId2" Type="http://schemas.openxmlformats.org/officeDocument/2006/relationships/hyperlink" Target="http://ieee802.org/1/files/public/docs2018/cz-draft-PAR-0518-v02.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hyperlink" Target="http://www.ieee802.org/1/files/public/docs2018/dd-draft-CSD-0518-v01.pdf" TargetMode="External"/><Relationship Id="rId2" Type="http://schemas.openxmlformats.org/officeDocument/2006/relationships/hyperlink" Target="http://www.ieee802.org/1/files/public/docs2018/dd-draft-PAR-0518-v01.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hyperlink" Target="http://www.ieee802.org/1/files/public/docs2018/dd-PAR-0718-v01.pdf" TargetMode="External"/><Relationship Id="rId3" Type="http://schemas.openxmlformats.org/officeDocument/2006/relationships/hyperlink" Target="https://mentor.ieee.org/802-ec/dcn/16/ec-16-0056-00-ACSD-802-1qcr.pdf" TargetMode="External"/><Relationship Id="rId7" Type="http://schemas.openxmlformats.org/officeDocument/2006/relationships/hyperlink" Target="http://www.ieee802.org/1/files/public/docs2018/cz-PAR-CSD-comments-0718-v01.pdf" TargetMode="External"/><Relationship Id="rId2" Type="http://schemas.openxmlformats.org/officeDocument/2006/relationships/hyperlink" Target="http://www.ieee802.org/1/files/public/docs2018/cr-PAR-modification-0718-v01.pdf" TargetMode="External"/><Relationship Id="rId1" Type="http://schemas.openxmlformats.org/officeDocument/2006/relationships/slideLayout" Target="../slideLayouts/slideLayout2.xml"/><Relationship Id="rId6" Type="http://schemas.openxmlformats.org/officeDocument/2006/relationships/hyperlink" Target="http://www.ieee802.org/1/files/public/docs2018/cz-CSD-0718-v01.pdf" TargetMode="External"/><Relationship Id="rId5" Type="http://schemas.openxmlformats.org/officeDocument/2006/relationships/hyperlink" Target="http://www.ieee802.org/1/files/public/docs2018/cz-PAR-0718-v01.pdf" TargetMode="External"/><Relationship Id="rId10" Type="http://schemas.openxmlformats.org/officeDocument/2006/relationships/hyperlink" Target="http://www.ieee802.org/1/files/public/docs2018/dd-PAR-CSD-comments-0718-v01.pdf" TargetMode="External"/><Relationship Id="rId4" Type="http://schemas.openxmlformats.org/officeDocument/2006/relationships/hyperlink" Target="http://www.ieee802.org/1/files/public/docs2018/cr-PAR-CSD-comments-0718-v01.pdf" TargetMode="External"/><Relationship Id="rId9" Type="http://schemas.openxmlformats.org/officeDocument/2006/relationships/hyperlink" Target="http://www.ieee802.org/1/files/public/docs2018/dd-CSD-0718-v01.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mentor.ieee.org/802-ec/dcn/16/ec-16-0056-00-ACSD-802-1qcr.pdf" TargetMode="External"/><Relationship Id="rId2" Type="http://schemas.openxmlformats.org/officeDocument/2006/relationships/hyperlink" Target="http://www.ieee802.org/1/files/public/docs2018/cr-PAR-modification-0718-v01.pdf" TargetMode="External"/><Relationship Id="rId1" Type="http://schemas.openxmlformats.org/officeDocument/2006/relationships/slideLayout" Target="../slideLayouts/slideLayout2.xml"/><Relationship Id="rId4" Type="http://schemas.openxmlformats.org/officeDocument/2006/relationships/hyperlink" Target="http://www.ieee802.org/1/files/public/docs2018/cr-PAR-CSD-comments-0718-v01.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ieee802.org/1/files/public/docs2018/cz-CSD-0718-v01.pdf" TargetMode="External"/><Relationship Id="rId2" Type="http://schemas.openxmlformats.org/officeDocument/2006/relationships/hyperlink" Target="http://www.ieee802.org/1/files/public/docs2018/cz-PAR-0718-v01.pdf" TargetMode="External"/><Relationship Id="rId1" Type="http://schemas.openxmlformats.org/officeDocument/2006/relationships/slideLayout" Target="../slideLayouts/slideLayout2.xml"/><Relationship Id="rId4" Type="http://schemas.openxmlformats.org/officeDocument/2006/relationships/hyperlink" Target="http://www.ieee802.org/1/files/public/docs2018/cz-PAR-CSD-comments-0718-v01.pd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ieee802.org/1/files/public/docs2018/dd-CSD-0718-v01.pdf" TargetMode="External"/><Relationship Id="rId2" Type="http://schemas.openxmlformats.org/officeDocument/2006/relationships/hyperlink" Target="http://www.ieee802.org/1/files/public/docs2018/dd-PAR-0718-v01.pdf" TargetMode="External"/><Relationship Id="rId1" Type="http://schemas.openxmlformats.org/officeDocument/2006/relationships/slideLayout" Target="../slideLayouts/slideLayout2.xml"/><Relationship Id="rId4" Type="http://schemas.openxmlformats.org/officeDocument/2006/relationships/hyperlink" Target="http://www.ieee802.org/1/files/public/docs2018/dd-PAR-CSD-comments-0718-v01.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mentor.ieee.org/802-ec/dcn/18/ec-18-0146-00-00EC-ieee-p802-3cn-draft-csd.pdf" TargetMode="External"/><Relationship Id="rId2" Type="http://schemas.openxmlformats.org/officeDocument/2006/relationships/hyperlink" Target="https://mentor.ieee.org/802-ec/dcn/18/ec-18-0145-00-00EC-ieee-p802-3cn-standard-for-ethernet-amendment-physical-layers-and-management-parameters-for-50-gb-s-100-gb-s-200-gb-s-and-400-gb-s-operation-over-single-mode-fiber-and-dwdm-dense-wavelength-division-multiplexing-systems.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grouper.ieee.org/groups/802/PARs.s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mentor.ieee.org/802.11/dcn/18/11-18-01245-00-0PAR-minutes-July-2018-session.docx" TargetMode="External"/><Relationship Id="rId4" Type="http://schemas.openxmlformats.org/officeDocument/2006/relationships/hyperlink" Target="https://mentor.ieee.org/802.11/dcn/18/11-18-0524-00-0PAR-minutes-march-2018-session.docx"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mentor.ieee.org/802.11/dcn/18/11-18-1045-05-coex-agenda-for-jul-2018-in-san-diego.ppt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mentor.ieee.org/802.11/dcn/18/11-18-1045-05-coex-agenda-for-jul-2018-in-san-diego.ppt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mentor.ieee.org/802.11/dcn/18/11-18-1305-00-coex-proposed-ls-to-3gpp-ran4-on-certain-channel-combinations-in-laa.doc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1/dcn/18/11-18-1327-02-coex-proposed-ls-to-3gpp-ran-on-the-joint-workshop-for-operation-on-the-6-ghz-band.doc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oleObject" Target="../embeddings/oleObject5.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s://mentor.ieee.org/802.11/dcn/18/11-18-1279-00-0wng-wng-sc-meeting-minutes-2018-july-san-diego.docx" TargetMode="External"/><Relationship Id="rId3" Type="http://schemas.openxmlformats.org/officeDocument/2006/relationships/hyperlink" Target="https://mentor.ieee.org/802.11/dcn/18/11-18-1040-02-0wng-agenda-for-wng-2018-july.ppt" TargetMode="External"/><Relationship Id="rId7" Type="http://schemas.openxmlformats.org/officeDocument/2006/relationships/hyperlink" Target="https://mentor.ieee.org/802.11/dcn/18/11-18-1160-00-0wng-controlling-latency-in-802-11.ppt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mentor.ieee.org/802.11/dcn/18/11-18-1234-00-0wng-real-time-mobile-game-vs-wi-fi.pptx" TargetMode="External"/><Relationship Id="rId5" Type="http://schemas.openxmlformats.org/officeDocument/2006/relationships/hyperlink" Target="https://mentor.ieee.org/802.11/dcn/18/11-18-1055-02-0wng-a-future-for-unlicensed-spectrum.pptx" TargetMode="External"/><Relationship Id="rId4" Type="http://schemas.openxmlformats.org/officeDocument/2006/relationships/hyperlink" Target="https://mentor.ieee.org/802.11/dcn/18/11-18-1210-00-0wng-a-resilient-mesh-for-dynamic-topologies.pptx"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mentor.ieee.org/802.11/dcn/09/11-09-1034-12-0000-802-11-editorial-style-guide.doc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development.standards.ieee.org/myproject/Public/mytools/draft/styleman.pdf"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mentor.ieee.org/802.11/dcn/18/11-18-1140-01-0jtc-proposed-invitation-to-sc6-for-security-workshop.doc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7.emf"/><Relationship Id="rId4" Type="http://schemas.openxmlformats.org/officeDocument/2006/relationships/oleObject" Target="../embeddings/Microsoft_Word_97_-_2003_Document2.doc"/></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11/dcn/18/11-18-1028-06-000m-2018-july-tgmd-agenda.pptx"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mentor.ieee.org/802.11/dcn/17/11-17-0004-03-0000-revision-par-proposal-tgmd.doc"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standards.ieee.org/about/sba/index.html" TargetMode="Externa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8.emf"/><Relationship Id="rId4" Type="http://schemas.openxmlformats.org/officeDocument/2006/relationships/oleObject" Target="../embeddings/Microsoft_Word_97_-_2003_Document3.doc"/></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mentor.ieee.org/802.11/dcn/18/11-18-1291-02-00ax-proposed-response-to-liaison-from-wba-on-11ax.docx"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mentor.ieee.org/802.11/dcn/18/11-18-1036-04-00ax-tgax-july-2018-meeting-agenda.pptx"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9.emf"/><Relationship Id="rId4" Type="http://schemas.openxmlformats.org/officeDocument/2006/relationships/oleObject" Target="../embeddings/Microsoft_Word_97_-_2003_Document4.doc"/></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0.emf"/><Relationship Id="rId4" Type="http://schemas.openxmlformats.org/officeDocument/2006/relationships/oleObject" Target="../embeddings/Microsoft_Word_97_-_2003_Document5.doc"/></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1.emf"/><Relationship Id="rId4" Type="http://schemas.openxmlformats.org/officeDocument/2006/relationships/oleObject" Target="../embeddings/Microsoft_Word_97_-_2003_Document6.doc"/></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2.emf"/><Relationship Id="rId4" Type="http://schemas.openxmlformats.org/officeDocument/2006/relationships/oleObject" Target="../embeddings/Microsoft_Word_97_-_2003_Document7.doc"/></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7.png"/><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emf"/></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8.emf"/><Relationship Id="rId4" Type="http://schemas.openxmlformats.org/officeDocument/2006/relationships/oleObject" Target="../embeddings/oleObject7.bin"/></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802.11 WG </a:t>
            </a:r>
            <a:r>
              <a:rPr lang="en-GB" dirty="0" smtClean="0"/>
              <a:t>July 2018 </a:t>
            </a:r>
            <a:r>
              <a:rPr lang="en-GB" dirty="0" smtClean="0"/>
              <a:t>Closing Reports</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2018-07-12</a:t>
            </a:r>
            <a:endParaRPr lang="en-GB" sz="2000" b="0" dirty="0"/>
          </a:p>
        </p:txBody>
      </p:sp>
      <p:sp>
        <p:nvSpPr>
          <p:cNvPr id="6" name="Date Placeholder 3"/>
          <p:cNvSpPr>
            <a:spLocks noGrp="1"/>
          </p:cNvSpPr>
          <p:nvPr>
            <p:ph type="dt" idx="10"/>
          </p:nvPr>
        </p:nvSpPr>
        <p:spPr/>
        <p:txBody>
          <a:bodyPr/>
          <a:lstStyle/>
          <a:p>
            <a:r>
              <a:rPr lang="en-US" smtClean="0"/>
              <a:t>July 2018</a:t>
            </a:r>
            <a:endParaRPr lang="en-GB" dirty="0"/>
          </a:p>
        </p:txBody>
      </p:sp>
      <p:sp>
        <p:nvSpPr>
          <p:cNvPr id="7" name="Footer Placeholder 4"/>
          <p:cNvSpPr>
            <a:spLocks noGrp="1"/>
          </p:cNvSpPr>
          <p:nvPr>
            <p:ph type="ftr" idx="11"/>
          </p:nvPr>
        </p:nvSpPr>
        <p:spPr/>
        <p:txBody>
          <a:bodyPr/>
          <a:lstStyle/>
          <a:p>
            <a:r>
              <a:rPr lang="en-GB" smtClean="0"/>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spid="_x0000_s3109" name="Document" r:id="rId4" imgW="10512000" imgH="2539535" progId="Word.Document.8">
                  <p:embed/>
                </p:oleObj>
              </mc:Choice>
              <mc:Fallback>
                <p:oleObj name="Document" r:id="rId4" imgW="10512000" imgH="2539535" progId="Word.Document.8">
                  <p:embed/>
                  <p:pic>
                    <p:nvPicPr>
                      <p:cNvPr id="0" name="Picture 3"/>
                      <p:cNvPicPr>
                        <a:picLocks noChangeAspect="1" noChangeArrowheads="1"/>
                      </p:cNvPicPr>
                      <p:nvPr/>
                    </p:nvPicPr>
                    <p:blipFill>
                      <a:blip r:embed="rId5"/>
                      <a:srcRect/>
                      <a:stretch>
                        <a:fillRect/>
                      </a:stretch>
                    </p:blipFill>
                    <p:spPr bwMode="auto">
                      <a:xfrm>
                        <a:off x="989013" y="2411413"/>
                        <a:ext cx="10039350" cy="2428875"/>
                      </a:xfrm>
                      <a:prstGeom prst="rect">
                        <a:avLst/>
                      </a:prstGeom>
                      <a:noFill/>
                      <a:extLst/>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dirty="0"/>
              <a:t>July 2018</a:t>
            </a:r>
            <a:endParaRPr lang="en-GB" dirty="0"/>
          </a:p>
        </p:txBody>
      </p:sp>
      <p:sp>
        <p:nvSpPr>
          <p:cNvPr id="3" name="Footer Placeholder 2"/>
          <p:cNvSpPr>
            <a:spLocks noGrp="1"/>
          </p:cNvSpPr>
          <p:nvPr>
            <p:ph type="ftr" idx="11"/>
          </p:nvPr>
        </p:nvSpPr>
        <p:spPr/>
        <p:txBody>
          <a:bodyPr/>
          <a:lstStyle/>
          <a:p>
            <a:r>
              <a:rPr lang="en-GB" dirty="0"/>
              <a:t>Joseph LEVY (Interdigital)</a:t>
            </a:r>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10</a:t>
            </a:fld>
            <a:endParaRPr lang="en-GB" dirty="0"/>
          </a:p>
        </p:txBody>
      </p:sp>
      <p:sp>
        <p:nvSpPr>
          <p:cNvPr id="5" name="TextBox 4"/>
          <p:cNvSpPr txBox="1">
            <a:spLocks noChangeArrowheads="1"/>
          </p:cNvSpPr>
          <p:nvPr/>
        </p:nvSpPr>
        <p:spPr bwMode="auto">
          <a:xfrm>
            <a:off x="2216945" y="725092"/>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kern="0" dirty="0"/>
              <a:t>Abstract</a:t>
            </a:r>
          </a:p>
        </p:txBody>
      </p:sp>
      <p:sp>
        <p:nvSpPr>
          <p:cNvPr id="6" name="TextBox 5"/>
          <p:cNvSpPr txBox="1">
            <a:spLocks noChangeArrowheads="1"/>
          </p:cNvSpPr>
          <p:nvPr/>
        </p:nvSpPr>
        <p:spPr bwMode="auto">
          <a:xfrm>
            <a:off x="2204245" y="2019698"/>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ctr">
              <a:buFontTx/>
              <a:buNone/>
            </a:pPr>
            <a:r>
              <a:rPr lang="en-US" kern="0" dirty="0"/>
              <a:t>This Document is the closing report for AANI SC, </a:t>
            </a:r>
          </a:p>
          <a:p>
            <a:pPr algn="ctr">
              <a:buFontTx/>
              <a:buNone/>
            </a:pPr>
            <a:r>
              <a:rPr lang="en-US" kern="0" dirty="0"/>
              <a:t>November 2016 Meeting in San Antonio, TX</a:t>
            </a:r>
          </a:p>
        </p:txBody>
      </p:sp>
      <p:sp>
        <p:nvSpPr>
          <p:cNvPr id="7" name="Rectangle 2"/>
          <p:cNvSpPr txBox="1">
            <a:spLocks noChangeArrowheads="1"/>
          </p:cNvSpPr>
          <p:nvPr/>
        </p:nvSpPr>
        <p:spPr bwMode="auto">
          <a:xfrm>
            <a:off x="2362201" y="838201"/>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Abstract</a:t>
            </a:r>
          </a:p>
        </p:txBody>
      </p:sp>
      <p:sp>
        <p:nvSpPr>
          <p:cNvPr id="8" name="Rectangle 3"/>
          <p:cNvSpPr txBox="1">
            <a:spLocks noChangeArrowheads="1"/>
          </p:cNvSpPr>
          <p:nvPr/>
        </p:nvSpPr>
        <p:spPr bwMode="auto">
          <a:xfrm>
            <a:off x="2362201" y="2019698"/>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Tx/>
              <a:buNone/>
            </a:pPr>
            <a:r>
              <a:rPr lang="en-US" kern="0" dirty="0"/>
              <a:t>This Document is the closing report for AANI SC, </a:t>
            </a:r>
          </a:p>
          <a:p>
            <a:pPr>
              <a:buFontTx/>
              <a:buNone/>
            </a:pPr>
            <a:r>
              <a:rPr lang="en-US" dirty="0"/>
              <a:t>July </a:t>
            </a:r>
            <a:r>
              <a:rPr lang="en-US" kern="0" dirty="0"/>
              <a:t>2018 Meeting in San Diego, CA, USA</a:t>
            </a:r>
          </a:p>
        </p:txBody>
      </p:sp>
    </p:spTree>
    <p:extLst>
      <p:ext uri="{BB962C8B-B14F-4D97-AF65-F5344CB8AC3E}">
        <p14:creationId xmlns:p14="http://schemas.microsoft.com/office/powerpoint/2010/main" val="16955125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229600" cy="1152000"/>
          </a:xfrm>
        </p:spPr>
        <p:txBody>
          <a:bodyPr>
            <a:normAutofit/>
          </a:bodyPr>
          <a:lstStyle/>
          <a:p>
            <a:r>
              <a:rPr lang="en-US" sz="3200" dirty="0">
                <a:latin typeface="+mj-lt"/>
              </a:rPr>
              <a:t>EHT study group motion</a:t>
            </a:r>
          </a:p>
        </p:txBody>
      </p:sp>
      <p:sp>
        <p:nvSpPr>
          <p:cNvPr id="3" name="Text Placeholder 2"/>
          <p:cNvSpPr>
            <a:spLocks noGrp="1"/>
          </p:cNvSpPr>
          <p:nvPr>
            <p:ph type="body" sz="quarter" idx="13"/>
          </p:nvPr>
        </p:nvSpPr>
        <p:spPr>
          <a:xfrm>
            <a:off x="2018071" y="1828800"/>
            <a:ext cx="8229600" cy="4526400"/>
          </a:xfrm>
        </p:spPr>
        <p:txBody>
          <a:bodyPr/>
          <a:lstStyle/>
          <a:p>
            <a:pPr marL="117475" indent="0">
              <a:spcAft>
                <a:spcPts val="600"/>
              </a:spcAft>
            </a:pPr>
            <a:r>
              <a:rPr lang="en-US" sz="1800" b="0" dirty="0">
                <a:latin typeface="+mj-lt"/>
              </a:rPr>
              <a:t>Move to approve formation of an EHT SG (Extreme High Throughput Study Group) to develop a Project Authorization Request (PAR) and a Criteria for Standards Development (CSD) for a new 802.11 amendment for operating in the bands between 1 to 7.125 GHz, with the primary objectives:</a:t>
            </a:r>
          </a:p>
          <a:p>
            <a:pPr lvl="1">
              <a:spcBef>
                <a:spcPts val="600"/>
              </a:spcBef>
              <a:spcAft>
                <a:spcPts val="600"/>
              </a:spcAft>
              <a:buFont typeface="Courier New" panose="02070309020205020404" pitchFamily="49" charset="0"/>
              <a:buChar char="o"/>
            </a:pPr>
            <a:r>
              <a:rPr lang="en-US" sz="1600" dirty="0">
                <a:latin typeface="+mj-lt"/>
                <a:cs typeface="Times New Roman" panose="02020603050405020304" pitchFamily="18" charset="0"/>
              </a:rPr>
              <a:t>To increase peak throughput and improve efficiency</a:t>
            </a:r>
          </a:p>
          <a:p>
            <a:pPr lvl="1">
              <a:spcBef>
                <a:spcPts val="600"/>
              </a:spcBef>
              <a:spcAft>
                <a:spcPts val="600"/>
              </a:spcAft>
              <a:buFont typeface="Courier New" panose="02070309020205020404" pitchFamily="49" charset="0"/>
              <a:buChar char="o"/>
            </a:pPr>
            <a:r>
              <a:rPr lang="en-US" sz="1600" dirty="0">
                <a:latin typeface="+mj-lt"/>
                <a:cs typeface="Times New Roman" panose="02020603050405020304" pitchFamily="18" charset="0"/>
              </a:rPr>
              <a:t>To support high throughput and low latency applications such as video-over-WLAN, gaming, AR and VR</a:t>
            </a:r>
            <a:endParaRPr lang="en-US" sz="1800" dirty="0">
              <a:latin typeface="+mj-lt"/>
              <a:cs typeface="Times New Roman" panose="02020603050405020304" pitchFamily="18" charset="0"/>
            </a:endParaRPr>
          </a:p>
          <a:p>
            <a:pPr marL="180000" lvl="1" indent="0">
              <a:spcBef>
                <a:spcPts val="600"/>
              </a:spcBef>
              <a:spcAft>
                <a:spcPts val="600"/>
              </a:spcAft>
              <a:buNone/>
            </a:pPr>
            <a:r>
              <a:rPr lang="en-US" sz="1600" dirty="0">
                <a:latin typeface="+mj-lt"/>
                <a:cs typeface="Times New Roman" panose="02020603050405020304" pitchFamily="18" charset="0"/>
              </a:rPr>
              <a:t>With target start of the task group in May 2019</a:t>
            </a:r>
          </a:p>
          <a:p>
            <a:pPr marL="180000" lvl="1" indent="0">
              <a:spcBef>
                <a:spcPts val="600"/>
              </a:spcBef>
              <a:spcAft>
                <a:spcPts val="600"/>
              </a:spcAft>
              <a:buNone/>
            </a:pPr>
            <a:r>
              <a:rPr lang="en-US" sz="1600" b="1" dirty="0">
                <a:latin typeface="+mj-lt"/>
                <a:cs typeface="Times New Roman" panose="02020603050405020304" pitchFamily="18" charset="0"/>
              </a:rPr>
              <a:t>Moved:</a:t>
            </a:r>
            <a:r>
              <a:rPr lang="en-US" sz="1600" dirty="0">
                <a:latin typeface="+mj-lt"/>
                <a:cs typeface="Times New Roman" panose="02020603050405020304" pitchFamily="18" charset="0"/>
              </a:rPr>
              <a:t> &lt;&gt; 	</a:t>
            </a:r>
            <a:r>
              <a:rPr lang="en-US" sz="1600" b="1" dirty="0">
                <a:latin typeface="+mj-lt"/>
                <a:cs typeface="Times New Roman" panose="02020603050405020304" pitchFamily="18" charset="0"/>
              </a:rPr>
              <a:t>Second:</a:t>
            </a:r>
            <a:r>
              <a:rPr lang="en-US" sz="1600" dirty="0">
                <a:latin typeface="+mj-lt"/>
                <a:cs typeface="Times New Roman" panose="02020603050405020304" pitchFamily="18" charset="0"/>
              </a:rPr>
              <a:t> &lt;&gt;</a:t>
            </a:r>
          </a:p>
          <a:p>
            <a:pPr marL="180000" lvl="1" indent="0">
              <a:spcBef>
                <a:spcPts val="600"/>
              </a:spcBef>
              <a:spcAft>
                <a:spcPts val="600"/>
              </a:spcAft>
              <a:buNone/>
            </a:pPr>
            <a:r>
              <a:rPr lang="en-US" sz="1600" b="1" dirty="0">
                <a:latin typeface="+mj-lt"/>
                <a:cs typeface="Times New Roman" panose="02020603050405020304" pitchFamily="18" charset="0"/>
              </a:rPr>
              <a:t>Result: Y/N/A</a:t>
            </a:r>
          </a:p>
          <a:p>
            <a:pPr marL="180000" lvl="1" indent="0">
              <a:spcBef>
                <a:spcPts val="600"/>
              </a:spcBef>
              <a:spcAft>
                <a:spcPts val="600"/>
              </a:spcAft>
              <a:buNone/>
            </a:pPr>
            <a:r>
              <a:rPr lang="en-US" sz="1600" b="1" dirty="0">
                <a:latin typeface="+mj-lt"/>
                <a:cs typeface="Times New Roman" panose="02020603050405020304" pitchFamily="18" charset="0"/>
              </a:rPr>
              <a:t>(Straw Poll Result in EHT TIG: Do you support using the above text as the motion text for EHT study group creation?</a:t>
            </a:r>
          </a:p>
          <a:p>
            <a:pPr marL="180000" lvl="1" indent="0">
              <a:spcBef>
                <a:spcPts val="600"/>
              </a:spcBef>
              <a:spcAft>
                <a:spcPts val="600"/>
              </a:spcAft>
              <a:buNone/>
            </a:pPr>
            <a:r>
              <a:rPr lang="en-US" sz="1600" b="1" dirty="0">
                <a:latin typeface="+mj-lt"/>
                <a:cs typeface="Times New Roman" panose="02020603050405020304" pitchFamily="18" charset="0"/>
              </a:rPr>
              <a:t>Y 101 / N 40 / A 11)</a:t>
            </a:r>
          </a:p>
          <a:p>
            <a:pPr marL="180000" lvl="1" indent="0">
              <a:spcBef>
                <a:spcPts val="600"/>
              </a:spcBef>
              <a:spcAft>
                <a:spcPts val="600"/>
              </a:spcAft>
              <a:buNone/>
            </a:pPr>
            <a:endParaRPr lang="en-US" sz="1800" dirty="0">
              <a:latin typeface="+mj-lt"/>
              <a:cs typeface="Times New Roman" panose="02020603050405020304" pitchFamily="18" charset="0"/>
            </a:endParaRPr>
          </a:p>
        </p:txBody>
      </p:sp>
    </p:spTree>
    <p:extLst>
      <p:ext uri="{BB962C8B-B14F-4D97-AF65-F5344CB8AC3E}">
        <p14:creationId xmlns:p14="http://schemas.microsoft.com/office/powerpoint/2010/main" val="34191344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5792034" y="6475016"/>
            <a:ext cx="703170" cy="361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gn="ctr">
              <a:lnSpc>
                <a:spcPct val="100000"/>
              </a:lnSpc>
              <a:buClrTx/>
              <a:buFontTx/>
              <a:buNone/>
            </a:pPr>
            <a:r>
              <a:rPr lang="en-US" altLang="en-US" sz="1200">
                <a:latin typeface="Times New Roman" panose="02020603050405020304" pitchFamily="18" charset="0"/>
              </a:rPr>
              <a:t>Slide </a:t>
            </a:r>
            <a:fld id="{6CF4D616-AB8C-400F-9660-CEAE0B694A44}" type="slidenum">
              <a:rPr lang="en-US" altLang="en-US" sz="1200">
                <a:latin typeface="Times New Roman" panose="02020603050405020304" pitchFamily="18" charset="0"/>
              </a:rPr>
              <a:pPr algn="ctr">
                <a:lnSpc>
                  <a:spcPct val="100000"/>
                </a:lnSpc>
                <a:buClrTx/>
                <a:buFontTx/>
                <a:buNone/>
              </a:pPr>
              <a:t>101</a:t>
            </a:fld>
            <a:endParaRPr lang="en-US" altLang="en-US" sz="1200">
              <a:latin typeface="Times New Roman" panose="02020603050405020304" pitchFamily="18" charset="0"/>
            </a:endParaRPr>
          </a:p>
        </p:txBody>
      </p:sp>
      <p:sp>
        <p:nvSpPr>
          <p:cNvPr id="3074" name="Text Box 2"/>
          <p:cNvSpPr txBox="1">
            <a:spLocks noChangeArrowheads="1"/>
          </p:cNvSpPr>
          <p:nvPr/>
        </p:nvSpPr>
        <p:spPr bwMode="auto">
          <a:xfrm>
            <a:off x="928567" y="333778"/>
            <a:ext cx="2496812" cy="271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nSpc>
                <a:spcPct val="100000"/>
              </a:lnSpc>
              <a:buClrTx/>
              <a:buFontTx/>
              <a:buNone/>
            </a:pPr>
            <a:r>
              <a:rPr lang="en-US" altLang="en-US" b="1">
                <a:latin typeface="Times New Roman" panose="02020603050405020304" pitchFamily="18" charset="0"/>
              </a:rPr>
              <a:t>July 2018</a:t>
            </a:r>
          </a:p>
        </p:txBody>
      </p:sp>
      <p:sp>
        <p:nvSpPr>
          <p:cNvPr id="3075" name="Text Box 3"/>
          <p:cNvSpPr txBox="1">
            <a:spLocks noChangeArrowheads="1"/>
          </p:cNvSpPr>
          <p:nvPr/>
        </p:nvSpPr>
        <p:spPr bwMode="auto">
          <a:xfrm>
            <a:off x="914281" y="470286"/>
            <a:ext cx="10361851" cy="14698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48" tIns="46074" rIns="92148" bIns="46074"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9pPr>
          </a:lstStyle>
          <a:p>
            <a:pPr hangingPunct="1">
              <a:lnSpc>
                <a:spcPct val="100000"/>
              </a:lnSpc>
              <a:buClrTx/>
              <a:buFontTx/>
              <a:buNone/>
            </a:pPr>
            <a:r>
              <a:rPr lang="en-GB" altLang="en-US" sz="3200">
                <a:latin typeface="Times New Roman" panose="02020603050405020304" pitchFamily="18" charset="0"/>
              </a:rPr>
              <a:t>FD TIG Closing Report</a:t>
            </a:r>
          </a:p>
        </p:txBody>
      </p:sp>
      <p:sp>
        <p:nvSpPr>
          <p:cNvPr id="3076" name="Text Box 4"/>
          <p:cNvSpPr txBox="1">
            <a:spLocks noChangeArrowheads="1"/>
          </p:cNvSpPr>
          <p:nvPr/>
        </p:nvSpPr>
        <p:spPr bwMode="auto">
          <a:xfrm>
            <a:off x="1828562" y="1463931"/>
            <a:ext cx="8533289" cy="476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48" tIns="46074" rIns="92148" bIns="46074"/>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gn="ctr" hangingPunct="1">
              <a:lnSpc>
                <a:spcPct val="93000"/>
              </a:lnSpc>
              <a:spcBef>
                <a:spcPts val="500"/>
              </a:spcBef>
              <a:buClrTx/>
            </a:pPr>
            <a:r>
              <a:rPr lang="en-US" altLang="en-US" sz="2000" b="1">
                <a:latin typeface="Times New Roman" panose="02020603050405020304" pitchFamily="18" charset="0"/>
              </a:rPr>
              <a:t>Date:</a:t>
            </a:r>
            <a:r>
              <a:rPr lang="en-US" altLang="en-US" sz="2000">
                <a:latin typeface="Times New Roman" panose="02020603050405020304" pitchFamily="18" charset="0"/>
              </a:rPr>
              <a:t> 2018-07-13</a:t>
            </a:r>
          </a:p>
        </p:txBody>
      </p:sp>
      <p:sp>
        <p:nvSpPr>
          <p:cNvPr id="3077" name="AutoShape 5"/>
          <p:cNvSpPr>
            <a:spLocks noChangeArrowheads="1"/>
          </p:cNvSpPr>
          <p:nvPr/>
        </p:nvSpPr>
        <p:spPr bwMode="auto">
          <a:xfrm>
            <a:off x="993645" y="1973453"/>
            <a:ext cx="1447612" cy="380950"/>
          </a:xfrm>
          <a:custGeom>
            <a:avLst/>
            <a:gdLst>
              <a:gd name="G0" fmla="+- 4022 0 0"/>
              <a:gd name="G1" fmla="+- 1 0 0"/>
              <a:gd name="G2" fmla="+- 2 0 0"/>
              <a:gd name="G3" fmla="*/ 1 61307 45568"/>
              <a:gd name="T0" fmla="*/ 1447800 w 1447800"/>
              <a:gd name="T1" fmla="*/ 190500 h 381000"/>
              <a:gd name="T2" fmla="*/ 723900 w 1447800"/>
              <a:gd name="T3" fmla="*/ 381000 h 381000"/>
              <a:gd name="T4" fmla="*/ 0 w 1447800"/>
              <a:gd name="T5" fmla="*/ 190500 h 381000"/>
              <a:gd name="T6" fmla="*/ 723900 w 1447800"/>
              <a:gd name="T7" fmla="*/ 0 h 381000"/>
              <a:gd name="T8" fmla="*/ 0 w 1447800"/>
              <a:gd name="T9" fmla="*/ 0 h 381000"/>
              <a:gd name="T10" fmla="*/ 1447800 w 1447800"/>
              <a:gd name="T11" fmla="*/ 381000 h 381000"/>
            </a:gdLst>
            <a:ahLst/>
            <a:cxnLst>
              <a:cxn ang="0">
                <a:pos x="T0" y="T1"/>
              </a:cxn>
              <a:cxn ang="0">
                <a:pos x="T2" y="T3"/>
              </a:cxn>
              <a:cxn ang="0">
                <a:pos x="T4" y="T5"/>
              </a:cxn>
              <a:cxn ang="0">
                <a:pos x="T6" y="T7"/>
              </a:cxn>
            </a:cxnLst>
            <a:rect l="T8" t="T9" r="T10" b="T11"/>
            <a:pathLst>
              <a:path w="1447800" h="381000">
                <a:moveTo>
                  <a:pt x="0" y="0"/>
                </a:moveTo>
                <a:lnTo>
                  <a:pt x="4022" y="0"/>
                </a:lnTo>
                <a:lnTo>
                  <a:pt x="4022" y="1058"/>
                </a:lnTo>
                <a:lnTo>
                  <a:pt x="0" y="1058"/>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48" tIns="46074" rIns="92148" bIns="46074"/>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spcBef>
                <a:spcPts val="500"/>
              </a:spcBef>
              <a:buClrTx/>
            </a:pPr>
            <a:r>
              <a:rPr lang="en-US" altLang="en-US" sz="2000">
                <a:latin typeface="Times New Roman" panose="02020603050405020304" pitchFamily="18" charset="0"/>
              </a:rPr>
              <a:t>Authors:</a:t>
            </a:r>
          </a:p>
        </p:txBody>
      </p:sp>
      <p:graphicFrame>
        <p:nvGraphicFramePr>
          <p:cNvPr id="3078" name="Group 6"/>
          <p:cNvGraphicFramePr>
            <a:graphicFrameLocks noGrp="1"/>
          </p:cNvGraphicFramePr>
          <p:nvPr/>
        </p:nvGraphicFramePr>
        <p:xfrm>
          <a:off x="1060312" y="2498847"/>
          <a:ext cx="9890426" cy="3146016"/>
        </p:xfrm>
        <a:graphic>
          <a:graphicData uri="http://schemas.openxmlformats.org/drawingml/2006/table">
            <a:tbl>
              <a:tblPr/>
              <a:tblGrid>
                <a:gridCol w="1976181"/>
                <a:gridCol w="1976180"/>
                <a:gridCol w="1979355"/>
                <a:gridCol w="1976180"/>
                <a:gridCol w="1982530"/>
              </a:tblGrid>
              <a:tr h="523807">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8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800" b="1" i="0" u="none" strike="noStrike" cap="none" normalizeH="0" baseline="0" smtClean="0">
                          <a:ln>
                            <a:noFill/>
                          </a:ln>
                          <a:solidFill>
                            <a:srgbClr val="000000"/>
                          </a:solidFill>
                          <a:effectLst/>
                          <a:latin typeface="Times New Roman" panose="02020603050405020304" pitchFamily="18" charset="0"/>
                          <a:ea typeface="MS Gothic" panose="020B0609070205080204" pitchFamily="49" charset="-128"/>
                        </a:rPr>
                        <a:t>Name</a:t>
                      </a:r>
                    </a:p>
                  </a:txBody>
                  <a:tcPr marL="89988" marR="89988" marT="140382"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8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800" b="1" i="0" u="none" strike="noStrike" cap="none" normalizeH="0" baseline="0" smtClean="0">
                          <a:ln>
                            <a:noFill/>
                          </a:ln>
                          <a:solidFill>
                            <a:srgbClr val="000000"/>
                          </a:solidFill>
                          <a:effectLst/>
                          <a:latin typeface="Times New Roman" panose="02020603050405020304" pitchFamily="18" charset="0"/>
                          <a:ea typeface="MS Gothic" panose="020B0609070205080204" pitchFamily="49" charset="-128"/>
                        </a:rPr>
                        <a:t>Affiliations</a:t>
                      </a:r>
                    </a:p>
                  </a:txBody>
                  <a:tcPr marL="89988" marR="89988" marT="140382"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8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800" b="1" i="0" u="none" strike="noStrike" cap="none" normalizeH="0" baseline="0" smtClean="0">
                          <a:ln>
                            <a:noFill/>
                          </a:ln>
                          <a:solidFill>
                            <a:srgbClr val="000000"/>
                          </a:solidFill>
                          <a:effectLst/>
                          <a:latin typeface="Times New Roman" panose="02020603050405020304" pitchFamily="18" charset="0"/>
                          <a:ea typeface="MS Gothic" panose="020B0609070205080204" pitchFamily="49" charset="-128"/>
                        </a:rPr>
                        <a:t>Address</a:t>
                      </a:r>
                    </a:p>
                  </a:txBody>
                  <a:tcPr marL="89988" marR="89988" marT="140382"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8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800" b="1" i="0" u="none" strike="noStrike" cap="none" normalizeH="0" baseline="0" smtClean="0">
                          <a:ln>
                            <a:noFill/>
                          </a:ln>
                          <a:solidFill>
                            <a:srgbClr val="000000"/>
                          </a:solidFill>
                          <a:effectLst/>
                          <a:latin typeface="Times New Roman" panose="02020603050405020304" pitchFamily="18" charset="0"/>
                          <a:ea typeface="MS Gothic" panose="020B0609070205080204" pitchFamily="49" charset="-128"/>
                        </a:rPr>
                        <a:t>Phone</a:t>
                      </a:r>
                    </a:p>
                  </a:txBody>
                  <a:tcPr marL="89988" marR="89988" marT="140382"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8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800" b="1" i="0" u="none" strike="noStrike" cap="none" normalizeH="0" baseline="0" smtClean="0">
                          <a:ln>
                            <a:noFill/>
                          </a:ln>
                          <a:solidFill>
                            <a:srgbClr val="000000"/>
                          </a:solidFill>
                          <a:effectLst/>
                          <a:latin typeface="Times New Roman" panose="02020603050405020304" pitchFamily="18" charset="0"/>
                          <a:ea typeface="MS Gothic" panose="020B0609070205080204" pitchFamily="49" charset="-128"/>
                        </a:rPr>
                        <a:t>email</a:t>
                      </a:r>
                    </a:p>
                  </a:txBody>
                  <a:tcPr marL="89988" marR="89988" marT="140382"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r>
              <a:tr h="526981">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8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400" b="0" i="0" u="none" strike="noStrike" cap="none" normalizeH="0" baseline="0" smtClean="0">
                          <a:ln>
                            <a:noFill/>
                          </a:ln>
                          <a:solidFill>
                            <a:srgbClr val="000000"/>
                          </a:solidFill>
                          <a:effectLst/>
                          <a:latin typeface="Times New Roman" panose="02020603050405020304" pitchFamily="18" charset="0"/>
                          <a:ea typeface="MS Gothic" panose="020B0609070205080204" pitchFamily="49" charset="-128"/>
                        </a:rPr>
                        <a:t>James Gilb</a:t>
                      </a:r>
                    </a:p>
                  </a:txBody>
                  <a:tcPr marL="89988" marR="89988" marT="119424"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8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400" b="0" i="0" u="none" strike="noStrike" cap="none" normalizeH="0" baseline="0" smtClean="0">
                          <a:ln>
                            <a:noFill/>
                          </a:ln>
                          <a:solidFill>
                            <a:srgbClr val="000000"/>
                          </a:solidFill>
                          <a:effectLst/>
                          <a:latin typeface="Times New Roman" panose="02020603050405020304" pitchFamily="18" charset="0"/>
                          <a:ea typeface="MS Gothic" panose="020B0609070205080204" pitchFamily="49" charset="-128"/>
                        </a:rPr>
                        <a:t>GA-ASI, GenXComm, Gilb Consulting</a:t>
                      </a:r>
                    </a:p>
                  </a:txBody>
                  <a:tcPr marL="89988" marR="89988" marT="119424"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8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400" b="0" i="0" u="none" strike="noStrike" cap="none" normalizeH="0" baseline="0" smtClean="0">
                          <a:ln>
                            <a:noFill/>
                          </a:ln>
                          <a:solidFill>
                            <a:srgbClr val="000000"/>
                          </a:solidFill>
                          <a:effectLst/>
                          <a:latin typeface="Times New Roman" panose="02020603050405020304" pitchFamily="18" charset="0"/>
                          <a:ea typeface="MS Gothic" panose="020B0609070205080204" pitchFamily="49" charset="-128"/>
                        </a:rPr>
                        <a:t>Gilb_IEEE@yahoo.com</a:t>
                      </a:r>
                    </a:p>
                  </a:txBody>
                  <a:tcPr marL="89988" marR="89988" marT="119424"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r>
              <a:tr h="523807">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r>
              <a:tr h="523807">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r>
              <a:tr h="523807">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r>
              <a:tr h="523807">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151083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1"/>
          </p:nvPr>
        </p:nvSpPr>
        <p:spPr/>
        <p:txBody>
          <a:bodyPr/>
          <a:lstStyle/>
          <a:p>
            <a:r>
              <a:rPr lang="en-US" altLang="en-US"/>
              <a:t>James Gilb (GA-ASI, GenXComm)</a:t>
            </a:r>
          </a:p>
        </p:txBody>
      </p:sp>
      <p:sp>
        <p:nvSpPr>
          <p:cNvPr id="6" name="Slide Number Placeholder 5"/>
          <p:cNvSpPr>
            <a:spLocks noGrp="1"/>
          </p:cNvSpPr>
          <p:nvPr>
            <p:ph type="sldNum" idx="12"/>
          </p:nvPr>
        </p:nvSpPr>
        <p:spPr/>
        <p:txBody>
          <a:bodyPr/>
          <a:lstStyle/>
          <a:p>
            <a:r>
              <a:rPr lang="en-US" altLang="en-US"/>
              <a:t>Slide </a:t>
            </a:r>
            <a:fld id="{14E84CB2-94E0-490A-9739-9F6203CBD4D7}" type="slidenum">
              <a:rPr lang="en-US" altLang="en-US"/>
              <a:pPr/>
              <a:t>102</a:t>
            </a:fld>
            <a:endParaRPr lang="en-US" altLang="en-US"/>
          </a:p>
        </p:txBody>
      </p:sp>
      <p:sp>
        <p:nvSpPr>
          <p:cNvPr id="4097" name="Text Box 1"/>
          <p:cNvSpPr txBox="1">
            <a:spLocks noChangeArrowheads="1"/>
          </p:cNvSpPr>
          <p:nvPr/>
        </p:nvSpPr>
        <p:spPr bwMode="auto">
          <a:xfrm>
            <a:off x="928567" y="333778"/>
            <a:ext cx="2496812" cy="271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nSpc>
                <a:spcPct val="100000"/>
              </a:lnSpc>
              <a:buClrTx/>
              <a:buFontTx/>
              <a:buNone/>
            </a:pPr>
            <a:r>
              <a:rPr lang="en-US" altLang="en-US" b="1">
                <a:latin typeface="Times New Roman" panose="02020603050405020304" pitchFamily="18" charset="0"/>
              </a:rPr>
              <a:t>July 2018</a:t>
            </a:r>
          </a:p>
        </p:txBody>
      </p:sp>
      <p:sp>
        <p:nvSpPr>
          <p:cNvPr id="4098" name="Text Box 2"/>
          <p:cNvSpPr txBox="1">
            <a:spLocks noChangeArrowheads="1"/>
          </p:cNvSpPr>
          <p:nvPr/>
        </p:nvSpPr>
        <p:spPr bwMode="auto">
          <a:xfrm>
            <a:off x="914281" y="686158"/>
            <a:ext cx="10358676" cy="10650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48" tIns="46074" rIns="92148" bIns="46074"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9pPr>
          </a:lstStyle>
          <a:p>
            <a:pPr hangingPunct="1">
              <a:lnSpc>
                <a:spcPct val="100000"/>
              </a:lnSpc>
              <a:buClrTx/>
              <a:buFontTx/>
              <a:buNone/>
            </a:pPr>
            <a:r>
              <a:rPr lang="en-GB" altLang="en-US" sz="3200">
                <a:latin typeface="Times New Roman" panose="02020603050405020304" pitchFamily="18" charset="0"/>
              </a:rPr>
              <a:t>Abstract</a:t>
            </a:r>
          </a:p>
        </p:txBody>
      </p:sp>
      <p:sp>
        <p:nvSpPr>
          <p:cNvPr id="4099" name="Text Box 3"/>
          <p:cNvSpPr txBox="1">
            <a:spLocks noChangeArrowheads="1"/>
          </p:cNvSpPr>
          <p:nvPr/>
        </p:nvSpPr>
        <p:spPr bwMode="auto">
          <a:xfrm>
            <a:off x="914281" y="1981389"/>
            <a:ext cx="10358676" cy="41126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48" tIns="46074" rIns="92148" bIns="46074"/>
          <a:lstStyle>
            <a:lvl1pPr marL="342900" indent="-338138">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000000"/>
                </a:solidFill>
                <a:latin typeface="Arial" panose="020B0604020202020204" pitchFamily="34" charset="0"/>
                <a:ea typeface="MS Gothic" panose="020B0609070205080204" pitchFamily="49"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000000"/>
                </a:solidFill>
                <a:latin typeface="Arial" panose="020B0604020202020204" pitchFamily="34" charset="0"/>
                <a:ea typeface="MS Gothic" panose="020B0609070205080204" pitchFamily="49"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000000"/>
                </a:solidFill>
                <a:latin typeface="Arial" panose="020B0604020202020204" pitchFamily="34" charset="0"/>
                <a:ea typeface="MS Gothic" panose="020B0609070205080204" pitchFamily="49"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000000"/>
                </a:solidFill>
                <a:latin typeface="Arial" panose="020B0604020202020204" pitchFamily="34" charset="0"/>
                <a:ea typeface="MS Gothic" panose="020B0609070205080204" pitchFamily="49"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000000"/>
                </a:solidFill>
                <a:latin typeface="Arial" panose="020B0604020202020204" pitchFamily="34" charset="0"/>
                <a:ea typeface="MS Gothic" panose="020B0609070205080204" pitchFamily="49" charset="-128"/>
              </a:defRPr>
            </a:lvl9pPr>
          </a:lstStyle>
          <a:p>
            <a:pPr algn="ctr" hangingPunct="1">
              <a:spcBef>
                <a:spcPts val="600"/>
              </a:spcBef>
              <a:buClrTx/>
            </a:pPr>
            <a:r>
              <a:rPr lang="en-GB" altLang="en-US" b="1">
                <a:latin typeface="Times New Roman" panose="02020603050405020304" pitchFamily="18" charset="0"/>
              </a:rPr>
              <a:t>Closing Report:</a:t>
            </a:r>
          </a:p>
          <a:p>
            <a:pPr algn="ctr" hangingPunct="1">
              <a:spcBef>
                <a:spcPts val="600"/>
              </a:spcBef>
              <a:buClrTx/>
            </a:pPr>
            <a:r>
              <a:rPr lang="en-GB" altLang="en-US" b="1">
                <a:latin typeface="Times New Roman" panose="02020603050405020304" pitchFamily="18" charset="0"/>
              </a:rPr>
              <a:t> 802.11 FD TIG</a:t>
            </a:r>
            <a:br>
              <a:rPr lang="en-GB" altLang="en-US" b="1">
                <a:latin typeface="Times New Roman" panose="02020603050405020304" pitchFamily="18" charset="0"/>
              </a:rPr>
            </a:br>
            <a:r>
              <a:rPr lang="en-GB" altLang="en-US" sz="2000" b="1">
                <a:latin typeface="Times New Roman" panose="02020603050405020304" pitchFamily="18" charset="0"/>
              </a:rPr>
              <a:t>(Full Duplex Technical Interest Group)</a:t>
            </a:r>
          </a:p>
          <a:p>
            <a:pPr algn="ctr" hangingPunct="1">
              <a:spcBef>
                <a:spcPts val="600"/>
              </a:spcBef>
              <a:buClrTx/>
            </a:pPr>
            <a:r>
              <a:rPr lang="en-GB" altLang="en-US" b="1">
                <a:latin typeface="Times New Roman" panose="02020603050405020304" pitchFamily="18" charset="0"/>
              </a:rPr>
              <a:t>July 2018</a:t>
            </a:r>
          </a:p>
          <a:p>
            <a:pPr algn="ctr" hangingPunct="1">
              <a:spcBef>
                <a:spcPts val="600"/>
              </a:spcBef>
              <a:buClrTx/>
            </a:pPr>
            <a:r>
              <a:rPr lang="en-GB" altLang="en-US" b="1">
                <a:latin typeface="Times New Roman" panose="02020603050405020304" pitchFamily="18" charset="0"/>
              </a:rPr>
              <a:t>Manchester Grand Hyatt  Hotel, San Diego, CA USA</a:t>
            </a:r>
          </a:p>
          <a:p>
            <a:pPr algn="ctr" hangingPunct="1">
              <a:spcBef>
                <a:spcPts val="600"/>
              </a:spcBef>
              <a:buClrTx/>
            </a:pPr>
            <a:endParaRPr lang="en-GB" altLang="en-US" b="1">
              <a:latin typeface="Times New Roman" panose="02020603050405020304" pitchFamily="18" charset="0"/>
            </a:endParaRPr>
          </a:p>
        </p:txBody>
      </p:sp>
    </p:spTree>
    <p:extLst>
      <p:ext uri="{BB962C8B-B14F-4D97-AF65-F5344CB8AC3E}">
        <p14:creationId xmlns:p14="http://schemas.microsoft.com/office/powerpoint/2010/main" val="28711924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609521" y="686158"/>
            <a:ext cx="10969785" cy="912694"/>
          </a:xfrm>
          <a:ln/>
        </p:spPr>
        <p:txBody>
          <a:bodyPr/>
          <a:lstStyle/>
          <a:p>
            <a:pPr>
              <a:tabLst>
                <a:tab pos="0" algn="l"/>
                <a:tab pos="457154" algn="l"/>
                <a:tab pos="914309" algn="l"/>
                <a:tab pos="1371463" algn="l"/>
                <a:tab pos="1828617" algn="l"/>
                <a:tab pos="2285771" algn="l"/>
                <a:tab pos="2742926" algn="l"/>
                <a:tab pos="3200080" algn="l"/>
                <a:tab pos="3657234" algn="l"/>
                <a:tab pos="4114389" algn="l"/>
                <a:tab pos="4571543" algn="l"/>
                <a:tab pos="5028697" algn="l"/>
                <a:tab pos="5485851" algn="l"/>
                <a:tab pos="5943006" algn="l"/>
                <a:tab pos="6400160" algn="l"/>
                <a:tab pos="6857314" algn="l"/>
                <a:tab pos="7314468" algn="l"/>
                <a:tab pos="7771623" algn="l"/>
                <a:tab pos="8228777" algn="l"/>
                <a:tab pos="8685931" algn="l"/>
                <a:tab pos="9143086" algn="l"/>
                <a:tab pos="9600240" algn="l"/>
                <a:tab pos="10057394" algn="l"/>
                <a:tab pos="10514548" algn="l"/>
              </a:tabLst>
            </a:pPr>
            <a:r>
              <a:rPr lang="en-US" altLang="en-US"/>
              <a:t>Accomplishments</a:t>
            </a:r>
          </a:p>
        </p:txBody>
      </p:sp>
      <p:sp>
        <p:nvSpPr>
          <p:cNvPr id="5122" name="Rectangle 2"/>
          <p:cNvSpPr>
            <a:spLocks noGrp="1" noChangeArrowheads="1"/>
          </p:cNvSpPr>
          <p:nvPr>
            <p:ph idx="1"/>
          </p:nvPr>
        </p:nvSpPr>
        <p:spPr>
          <a:xfrm>
            <a:off x="609521" y="1740121"/>
            <a:ext cx="10968197" cy="4582516"/>
          </a:xfrm>
          <a:ln/>
        </p:spPr>
        <p:txBody>
          <a:bodyPr/>
          <a:lstStyle/>
          <a:p>
            <a:pPr marL="228577" indent="-228577">
              <a:buFont typeface="Times New Roman" panose="02020603050405020304" pitchFamily="18" charset="0"/>
              <a:buChar char="»"/>
              <a:tabLst>
                <a:tab pos="228577" algn="l"/>
                <a:tab pos="341279" algn="l"/>
                <a:tab pos="798433" algn="l"/>
                <a:tab pos="1255587" algn="l"/>
                <a:tab pos="1712742" algn="l"/>
                <a:tab pos="2169896" algn="l"/>
                <a:tab pos="2627050" algn="l"/>
                <a:tab pos="3084205" algn="l"/>
                <a:tab pos="3541359" algn="l"/>
                <a:tab pos="3998513" algn="l"/>
                <a:tab pos="4455667" algn="l"/>
                <a:tab pos="4912822" algn="l"/>
                <a:tab pos="5369976" algn="l"/>
                <a:tab pos="5827130" algn="l"/>
                <a:tab pos="6284285" algn="l"/>
                <a:tab pos="6741439" algn="l"/>
                <a:tab pos="7198593" algn="l"/>
                <a:tab pos="7655747" algn="l"/>
                <a:tab pos="8112902" algn="l"/>
                <a:tab pos="8570056" algn="l"/>
                <a:tab pos="9027210" algn="l"/>
                <a:tab pos="9143086" algn="l"/>
                <a:tab pos="9600240" algn="l"/>
                <a:tab pos="10057394" algn="l"/>
                <a:tab pos="10514548" algn="l"/>
              </a:tabLst>
            </a:pPr>
            <a:r>
              <a:rPr lang="en-US" altLang="en-US"/>
              <a:t>Approval of minutes from May 2018 and teleconferences</a:t>
            </a:r>
          </a:p>
          <a:p>
            <a:pPr marL="228577" indent="-228577">
              <a:buFont typeface="Times New Roman" panose="02020603050405020304" pitchFamily="18" charset="0"/>
              <a:buChar char="»"/>
              <a:tabLst>
                <a:tab pos="228577" algn="l"/>
                <a:tab pos="341279" algn="l"/>
                <a:tab pos="798433" algn="l"/>
                <a:tab pos="1255587" algn="l"/>
                <a:tab pos="1712742" algn="l"/>
                <a:tab pos="2169896" algn="l"/>
                <a:tab pos="2627050" algn="l"/>
                <a:tab pos="3084205" algn="l"/>
                <a:tab pos="3541359" algn="l"/>
                <a:tab pos="3998513" algn="l"/>
                <a:tab pos="4455667" algn="l"/>
                <a:tab pos="4912822" algn="l"/>
                <a:tab pos="5369976" algn="l"/>
                <a:tab pos="5827130" algn="l"/>
                <a:tab pos="6284285" algn="l"/>
                <a:tab pos="6741439" algn="l"/>
                <a:tab pos="7198593" algn="l"/>
                <a:tab pos="7655747" algn="l"/>
                <a:tab pos="8112902" algn="l"/>
                <a:tab pos="8570056" algn="l"/>
                <a:tab pos="9027210" algn="l"/>
                <a:tab pos="9143086" algn="l"/>
                <a:tab pos="9600240" algn="l"/>
                <a:tab pos="10057394" algn="l"/>
                <a:tab pos="10514548" algn="l"/>
              </a:tabLst>
            </a:pPr>
            <a:r>
              <a:rPr lang="en-US" altLang="en-US"/>
              <a:t>Status of FD-TIG report: 11-18-1113-01</a:t>
            </a:r>
          </a:p>
          <a:p>
            <a:pPr marL="228577" indent="-228577">
              <a:buFont typeface="Times New Roman" panose="02020603050405020304" pitchFamily="18" charset="0"/>
              <a:buChar char="»"/>
              <a:tabLst>
                <a:tab pos="228577" algn="l"/>
                <a:tab pos="341279" algn="l"/>
                <a:tab pos="798433" algn="l"/>
                <a:tab pos="1255587" algn="l"/>
                <a:tab pos="1712742" algn="l"/>
                <a:tab pos="2169896" algn="l"/>
                <a:tab pos="2627050" algn="l"/>
                <a:tab pos="3084205" algn="l"/>
                <a:tab pos="3541359" algn="l"/>
                <a:tab pos="3998513" algn="l"/>
                <a:tab pos="4455667" algn="l"/>
                <a:tab pos="4912822" algn="l"/>
                <a:tab pos="5369976" algn="l"/>
                <a:tab pos="5827130" algn="l"/>
                <a:tab pos="6284285" algn="l"/>
                <a:tab pos="6741439" algn="l"/>
                <a:tab pos="7198593" algn="l"/>
                <a:tab pos="7655747" algn="l"/>
                <a:tab pos="8112902" algn="l"/>
                <a:tab pos="8570056" algn="l"/>
                <a:tab pos="9027210" algn="l"/>
                <a:tab pos="9143086" algn="l"/>
                <a:tab pos="9600240" algn="l"/>
                <a:tab pos="10057394" algn="l"/>
                <a:tab pos="10514548" algn="l"/>
              </a:tabLst>
            </a:pPr>
            <a:r>
              <a:rPr lang="en-US" altLang="en-US"/>
              <a:t>New contributions for FD-TIG report</a:t>
            </a:r>
          </a:p>
          <a:p>
            <a:pPr marL="547633" lvl="1" indent="-182545">
              <a:buFont typeface="Times New Roman" panose="02020603050405020304" pitchFamily="18" charset="0"/>
              <a:buChar char="–"/>
              <a:tabLst>
                <a:tab pos="228577" algn="l"/>
                <a:tab pos="341279" algn="l"/>
                <a:tab pos="798433" algn="l"/>
                <a:tab pos="1255587" algn="l"/>
                <a:tab pos="1712742" algn="l"/>
                <a:tab pos="2169896" algn="l"/>
                <a:tab pos="2627050" algn="l"/>
                <a:tab pos="3084205" algn="l"/>
                <a:tab pos="3541359" algn="l"/>
                <a:tab pos="3998513" algn="l"/>
                <a:tab pos="4455667" algn="l"/>
                <a:tab pos="4912822" algn="l"/>
                <a:tab pos="5369976" algn="l"/>
                <a:tab pos="5827130" algn="l"/>
                <a:tab pos="6284285" algn="l"/>
                <a:tab pos="6741439" algn="l"/>
                <a:tab pos="7198593" algn="l"/>
                <a:tab pos="7655747" algn="l"/>
                <a:tab pos="8112902" algn="l"/>
                <a:tab pos="8570056" algn="l"/>
                <a:tab pos="9027210" algn="l"/>
                <a:tab pos="9143086" algn="l"/>
                <a:tab pos="9600240" algn="l"/>
                <a:tab pos="10057394" algn="l"/>
                <a:tab pos="10514548" algn="l"/>
              </a:tabLst>
            </a:pPr>
            <a:r>
              <a:rPr lang="en-US" altLang="en-US"/>
              <a:t> 11-18-1224-00-00fd FD Architecture in 802.11</a:t>
            </a:r>
          </a:p>
          <a:p>
            <a:pPr marL="547633" lvl="1" indent="-182545">
              <a:buFont typeface="Times New Roman" panose="02020603050405020304" pitchFamily="18" charset="0"/>
              <a:buChar char="–"/>
              <a:tabLst>
                <a:tab pos="228577" algn="l"/>
                <a:tab pos="341279" algn="l"/>
                <a:tab pos="798433" algn="l"/>
                <a:tab pos="1255587" algn="l"/>
                <a:tab pos="1712742" algn="l"/>
                <a:tab pos="2169896" algn="l"/>
                <a:tab pos="2627050" algn="l"/>
                <a:tab pos="3084205" algn="l"/>
                <a:tab pos="3541359" algn="l"/>
                <a:tab pos="3998513" algn="l"/>
                <a:tab pos="4455667" algn="l"/>
                <a:tab pos="4912822" algn="l"/>
                <a:tab pos="5369976" algn="l"/>
                <a:tab pos="5827130" algn="l"/>
                <a:tab pos="6284285" algn="l"/>
                <a:tab pos="6741439" algn="l"/>
                <a:tab pos="7198593" algn="l"/>
                <a:tab pos="7655747" algn="l"/>
                <a:tab pos="8112902" algn="l"/>
                <a:tab pos="8570056" algn="l"/>
                <a:tab pos="9027210" algn="l"/>
                <a:tab pos="9143086" algn="l"/>
                <a:tab pos="9600240" algn="l"/>
                <a:tab pos="10057394" algn="l"/>
                <a:tab pos="10514548" algn="l"/>
              </a:tabLst>
            </a:pPr>
            <a:r>
              <a:rPr lang="en-US" altLang="en-US"/>
              <a:t> 11-18-1225-00-00fd Technical Report on Full Duplex for 802.11 - FD Architecture</a:t>
            </a:r>
          </a:p>
          <a:p>
            <a:pPr marL="547633" lvl="1" indent="-182545">
              <a:buFont typeface="Times New Roman" panose="02020603050405020304" pitchFamily="18" charset="0"/>
              <a:buChar char="–"/>
              <a:tabLst>
                <a:tab pos="228577" algn="l"/>
                <a:tab pos="341279" algn="l"/>
                <a:tab pos="798433" algn="l"/>
                <a:tab pos="1255587" algn="l"/>
                <a:tab pos="1712742" algn="l"/>
                <a:tab pos="2169896" algn="l"/>
                <a:tab pos="2627050" algn="l"/>
                <a:tab pos="3084205" algn="l"/>
                <a:tab pos="3541359" algn="l"/>
                <a:tab pos="3998513" algn="l"/>
                <a:tab pos="4455667" algn="l"/>
                <a:tab pos="4912822" algn="l"/>
                <a:tab pos="5369976" algn="l"/>
                <a:tab pos="5827130" algn="l"/>
                <a:tab pos="6284285" algn="l"/>
                <a:tab pos="6741439" algn="l"/>
                <a:tab pos="7198593" algn="l"/>
                <a:tab pos="7655747" algn="l"/>
                <a:tab pos="8112902" algn="l"/>
                <a:tab pos="8570056" algn="l"/>
                <a:tab pos="9027210" algn="l"/>
                <a:tab pos="9143086" algn="l"/>
                <a:tab pos="9600240" algn="l"/>
                <a:tab pos="10057394" algn="l"/>
                <a:tab pos="10514548" algn="l"/>
              </a:tabLst>
            </a:pPr>
            <a:r>
              <a:rPr lang="en-US" altLang="en-US"/>
              <a:t> 11-18-1019-01-00fd Improving System Efficiency using Full Duplex Based Collision Detection</a:t>
            </a:r>
          </a:p>
          <a:p>
            <a:pPr marL="547633" lvl="1" indent="-182545">
              <a:buFont typeface="Times New Roman" panose="02020603050405020304" pitchFamily="18" charset="0"/>
              <a:buChar char="–"/>
              <a:tabLst>
                <a:tab pos="228577" algn="l"/>
                <a:tab pos="341279" algn="l"/>
                <a:tab pos="798433" algn="l"/>
                <a:tab pos="1255587" algn="l"/>
                <a:tab pos="1712742" algn="l"/>
                <a:tab pos="2169896" algn="l"/>
                <a:tab pos="2627050" algn="l"/>
                <a:tab pos="3084205" algn="l"/>
                <a:tab pos="3541359" algn="l"/>
                <a:tab pos="3998513" algn="l"/>
                <a:tab pos="4455667" algn="l"/>
                <a:tab pos="4912822" algn="l"/>
                <a:tab pos="5369976" algn="l"/>
                <a:tab pos="5827130" algn="l"/>
                <a:tab pos="6284285" algn="l"/>
                <a:tab pos="6741439" algn="l"/>
                <a:tab pos="7198593" algn="l"/>
                <a:tab pos="7655747" algn="l"/>
                <a:tab pos="8112902" algn="l"/>
                <a:tab pos="8570056" algn="l"/>
                <a:tab pos="9027210" algn="l"/>
                <a:tab pos="9143086" algn="l"/>
                <a:tab pos="9600240" algn="l"/>
                <a:tab pos="10057394" algn="l"/>
                <a:tab pos="10514548" algn="l"/>
              </a:tabLst>
            </a:pPr>
            <a:r>
              <a:rPr lang="en-US" altLang="en-US"/>
              <a:t> 11-18-1222-00-00fd system-level-simulation-results-of-full-duplex-transmission</a:t>
            </a:r>
          </a:p>
          <a:p>
            <a:pPr marL="547633" lvl="1" indent="-182545">
              <a:buFont typeface="Times New Roman" panose="02020603050405020304" pitchFamily="18" charset="0"/>
              <a:buChar char="–"/>
              <a:tabLst>
                <a:tab pos="228577" algn="l"/>
                <a:tab pos="341279" algn="l"/>
                <a:tab pos="798433" algn="l"/>
                <a:tab pos="1255587" algn="l"/>
                <a:tab pos="1712742" algn="l"/>
                <a:tab pos="2169896" algn="l"/>
                <a:tab pos="2627050" algn="l"/>
                <a:tab pos="3084205" algn="l"/>
                <a:tab pos="3541359" algn="l"/>
                <a:tab pos="3998513" algn="l"/>
                <a:tab pos="4455667" algn="l"/>
                <a:tab pos="4912822" algn="l"/>
                <a:tab pos="5369976" algn="l"/>
                <a:tab pos="5827130" algn="l"/>
                <a:tab pos="6284285" algn="l"/>
                <a:tab pos="6741439" algn="l"/>
                <a:tab pos="7198593" algn="l"/>
                <a:tab pos="7655747" algn="l"/>
                <a:tab pos="8112902" algn="l"/>
                <a:tab pos="8570056" algn="l"/>
                <a:tab pos="9027210" algn="l"/>
                <a:tab pos="9143086" algn="l"/>
                <a:tab pos="9600240" algn="l"/>
                <a:tab pos="10057394" algn="l"/>
                <a:tab pos="10514548" algn="l"/>
              </a:tabLst>
            </a:pPr>
            <a:r>
              <a:rPr lang="en-US" altLang="en-US"/>
              <a:t> 11-18-1242-00-00fd proposed-FD-TIG-report-text-on-self-interference-cancellation</a:t>
            </a:r>
          </a:p>
          <a:p>
            <a:pPr marL="547633" lvl="1" indent="-182545">
              <a:buFont typeface="Times New Roman" panose="02020603050405020304" pitchFamily="18" charset="0"/>
              <a:buChar char="–"/>
              <a:tabLst>
                <a:tab pos="228577" algn="l"/>
                <a:tab pos="341279" algn="l"/>
                <a:tab pos="798433" algn="l"/>
                <a:tab pos="1255587" algn="l"/>
                <a:tab pos="1712742" algn="l"/>
                <a:tab pos="2169896" algn="l"/>
                <a:tab pos="2627050" algn="l"/>
                <a:tab pos="3084205" algn="l"/>
                <a:tab pos="3541359" algn="l"/>
                <a:tab pos="3998513" algn="l"/>
                <a:tab pos="4455667" algn="l"/>
                <a:tab pos="4912822" algn="l"/>
                <a:tab pos="5369976" algn="l"/>
                <a:tab pos="5827130" algn="l"/>
                <a:tab pos="6284285" algn="l"/>
                <a:tab pos="6741439" algn="l"/>
                <a:tab pos="7198593" algn="l"/>
                <a:tab pos="7655747" algn="l"/>
                <a:tab pos="8112902" algn="l"/>
                <a:tab pos="8570056" algn="l"/>
                <a:tab pos="9027210" algn="l"/>
                <a:tab pos="9143086" algn="l"/>
                <a:tab pos="9600240" algn="l"/>
                <a:tab pos="10057394" algn="l"/>
                <a:tab pos="10514548" algn="l"/>
              </a:tabLst>
            </a:pPr>
            <a:r>
              <a:rPr lang="en-US" altLang="en-US"/>
              <a:t> 11-18-1223-00-00fd Proposed FD Functional Requirements</a:t>
            </a:r>
          </a:p>
          <a:p>
            <a:pPr marL="228577" indent="-228577">
              <a:buFont typeface="Times New Roman" panose="02020603050405020304" pitchFamily="18" charset="0"/>
              <a:buChar char="»"/>
              <a:tabLst>
                <a:tab pos="228577" algn="l"/>
                <a:tab pos="341279" algn="l"/>
                <a:tab pos="798433" algn="l"/>
                <a:tab pos="1255587" algn="l"/>
                <a:tab pos="1712742" algn="l"/>
                <a:tab pos="2169896" algn="l"/>
                <a:tab pos="2627050" algn="l"/>
                <a:tab pos="3084205" algn="l"/>
                <a:tab pos="3541359" algn="l"/>
                <a:tab pos="3998513" algn="l"/>
                <a:tab pos="4455667" algn="l"/>
                <a:tab pos="4912822" algn="l"/>
                <a:tab pos="5369976" algn="l"/>
                <a:tab pos="5827130" algn="l"/>
                <a:tab pos="6284285" algn="l"/>
                <a:tab pos="6741439" algn="l"/>
                <a:tab pos="7198593" algn="l"/>
                <a:tab pos="7655747" algn="l"/>
                <a:tab pos="8112902" algn="l"/>
                <a:tab pos="8570056" algn="l"/>
                <a:tab pos="9027210" algn="l"/>
                <a:tab pos="9143086" algn="l"/>
                <a:tab pos="9600240" algn="l"/>
                <a:tab pos="10057394" algn="l"/>
                <a:tab pos="10514548" algn="l"/>
              </a:tabLst>
            </a:pPr>
            <a:r>
              <a:rPr lang="en-US" altLang="en-US"/>
              <a:t>Current FD-TIG report, 11-18-0498-0x</a:t>
            </a:r>
          </a:p>
          <a:p>
            <a:pPr marL="228577" indent="-228577">
              <a:buFont typeface="Times New Roman" panose="02020603050405020304" pitchFamily="18" charset="0"/>
              <a:buChar char="»"/>
              <a:tabLst>
                <a:tab pos="228577" algn="l"/>
                <a:tab pos="341279" algn="l"/>
                <a:tab pos="798433" algn="l"/>
                <a:tab pos="1255587" algn="l"/>
                <a:tab pos="1712742" algn="l"/>
                <a:tab pos="2169896" algn="l"/>
                <a:tab pos="2627050" algn="l"/>
                <a:tab pos="3084205" algn="l"/>
                <a:tab pos="3541359" algn="l"/>
                <a:tab pos="3998513" algn="l"/>
                <a:tab pos="4455667" algn="l"/>
                <a:tab pos="4912822" algn="l"/>
                <a:tab pos="5369976" algn="l"/>
                <a:tab pos="5827130" algn="l"/>
                <a:tab pos="6284285" algn="l"/>
                <a:tab pos="6741439" algn="l"/>
                <a:tab pos="7198593" algn="l"/>
                <a:tab pos="7655747" algn="l"/>
                <a:tab pos="8112902" algn="l"/>
                <a:tab pos="8570056" algn="l"/>
                <a:tab pos="9027210" algn="l"/>
                <a:tab pos="9143086" algn="l"/>
                <a:tab pos="9600240" algn="l"/>
                <a:tab pos="10057394" algn="l"/>
                <a:tab pos="10514548" algn="l"/>
              </a:tabLst>
            </a:pPr>
            <a:r>
              <a:rPr lang="en-US" altLang="en-US"/>
              <a:t>Future Sessions planning</a:t>
            </a:r>
          </a:p>
        </p:txBody>
      </p:sp>
      <p:sp>
        <p:nvSpPr>
          <p:cNvPr id="5" name="Slide Number Placeholder 4"/>
          <p:cNvSpPr>
            <a:spLocks noGrp="1"/>
          </p:cNvSpPr>
          <p:nvPr>
            <p:ph type="sldNum" idx="12"/>
          </p:nvPr>
        </p:nvSpPr>
        <p:spPr/>
        <p:txBody>
          <a:bodyPr/>
          <a:lstStyle/>
          <a:p>
            <a:r>
              <a:rPr lang="en-US" altLang="en-US"/>
              <a:t>Slide </a:t>
            </a:r>
            <a:fld id="{3C6E1E09-33D8-4064-BFE6-779ADF8848EC}" type="slidenum">
              <a:rPr lang="en-US" altLang="en-US"/>
              <a:pPr/>
              <a:t>103</a:t>
            </a:fld>
            <a:endParaRPr lang="en-US" altLang="en-US"/>
          </a:p>
        </p:txBody>
      </p:sp>
      <p:sp>
        <p:nvSpPr>
          <p:cNvPr id="4" name="Footer Placeholder 3"/>
          <p:cNvSpPr>
            <a:spLocks noGrp="1"/>
          </p:cNvSpPr>
          <p:nvPr>
            <p:ph type="ftr" idx="14"/>
          </p:nvPr>
        </p:nvSpPr>
        <p:spPr>
          <a:xfrm>
            <a:off x="7366628" y="6495651"/>
            <a:ext cx="4241248" cy="176190"/>
          </a:xfrm>
          <a:prstGeom prst="rect">
            <a:avLst/>
          </a:prstGeom>
        </p:spPr>
        <p:txBody>
          <a:bodyPr/>
          <a:lstStyle/>
          <a:p>
            <a:r>
              <a:rPr lang="en-US" altLang="en-US"/>
              <a:t>James Gilb (GA-ASI, GenXComm)</a:t>
            </a:r>
          </a:p>
        </p:txBody>
      </p:sp>
    </p:spTree>
    <p:extLst>
      <p:ext uri="{BB962C8B-B14F-4D97-AF65-F5344CB8AC3E}">
        <p14:creationId xmlns:p14="http://schemas.microsoft.com/office/powerpoint/2010/main" val="34854629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609521" y="686158"/>
            <a:ext cx="10969785" cy="912694"/>
          </a:xfrm>
          <a:ln/>
        </p:spPr>
        <p:txBody>
          <a:bodyPr/>
          <a:lstStyle/>
          <a:p>
            <a:pPr>
              <a:tabLst>
                <a:tab pos="0" algn="l"/>
                <a:tab pos="457154" algn="l"/>
                <a:tab pos="914309" algn="l"/>
                <a:tab pos="1371463" algn="l"/>
                <a:tab pos="1828617" algn="l"/>
                <a:tab pos="2285771" algn="l"/>
                <a:tab pos="2742926" algn="l"/>
                <a:tab pos="3200080" algn="l"/>
                <a:tab pos="3657234" algn="l"/>
                <a:tab pos="4114389" algn="l"/>
                <a:tab pos="4571543" algn="l"/>
                <a:tab pos="5028697" algn="l"/>
                <a:tab pos="5485851" algn="l"/>
                <a:tab pos="5943006" algn="l"/>
                <a:tab pos="6400160" algn="l"/>
                <a:tab pos="6857314" algn="l"/>
                <a:tab pos="7314468" algn="l"/>
                <a:tab pos="7771623" algn="l"/>
                <a:tab pos="8228777" algn="l"/>
                <a:tab pos="8685931" algn="l"/>
                <a:tab pos="9143086" algn="l"/>
                <a:tab pos="9600240" algn="l"/>
                <a:tab pos="10057394" algn="l"/>
                <a:tab pos="10514548" algn="l"/>
              </a:tabLst>
            </a:pPr>
            <a:r>
              <a:rPr lang="en-US" altLang="en-US"/>
              <a:t>Future plans</a:t>
            </a:r>
          </a:p>
        </p:txBody>
      </p:sp>
      <p:sp>
        <p:nvSpPr>
          <p:cNvPr id="6146" name="Rectangle 2"/>
          <p:cNvSpPr>
            <a:spLocks noGrp="1" noChangeArrowheads="1"/>
          </p:cNvSpPr>
          <p:nvPr>
            <p:ph idx="1"/>
          </p:nvPr>
        </p:nvSpPr>
        <p:spPr>
          <a:xfrm>
            <a:off x="609521" y="1740121"/>
            <a:ext cx="10968197" cy="4582516"/>
          </a:xfrm>
          <a:ln/>
        </p:spPr>
        <p:txBody>
          <a:bodyPr/>
          <a:lstStyle/>
          <a:p>
            <a:pPr marL="228577" indent="-228577">
              <a:buFont typeface="Times New Roman" panose="02020603050405020304" pitchFamily="18" charset="0"/>
              <a:buChar char="»"/>
              <a:tabLst>
                <a:tab pos="228577" algn="l"/>
                <a:tab pos="341279" algn="l"/>
                <a:tab pos="798433" algn="l"/>
                <a:tab pos="1255587" algn="l"/>
                <a:tab pos="1712742" algn="l"/>
                <a:tab pos="2169896" algn="l"/>
                <a:tab pos="2627050" algn="l"/>
                <a:tab pos="3084205" algn="l"/>
                <a:tab pos="3541359" algn="l"/>
                <a:tab pos="3998513" algn="l"/>
                <a:tab pos="4455667" algn="l"/>
                <a:tab pos="4912822" algn="l"/>
                <a:tab pos="5369976" algn="l"/>
                <a:tab pos="5827130" algn="l"/>
                <a:tab pos="6284285" algn="l"/>
                <a:tab pos="6741439" algn="l"/>
                <a:tab pos="7198593" algn="l"/>
                <a:tab pos="7655747" algn="l"/>
                <a:tab pos="8112902" algn="l"/>
                <a:tab pos="8570056" algn="l"/>
                <a:tab pos="9027210" algn="l"/>
                <a:tab pos="9143086" algn="l"/>
                <a:tab pos="9600240" algn="l"/>
                <a:tab pos="10057394" algn="l"/>
                <a:tab pos="10514548" algn="l"/>
              </a:tabLst>
            </a:pPr>
            <a:r>
              <a:rPr lang="en-US" altLang="en-US"/>
              <a:t>First draft of report distributed, 8/2</a:t>
            </a:r>
          </a:p>
          <a:p>
            <a:pPr marL="228577" indent="-228577">
              <a:buFont typeface="Times New Roman" panose="02020603050405020304" pitchFamily="18" charset="0"/>
              <a:buChar char="»"/>
              <a:tabLst>
                <a:tab pos="228577" algn="l"/>
                <a:tab pos="341279" algn="l"/>
                <a:tab pos="798433" algn="l"/>
                <a:tab pos="1255587" algn="l"/>
                <a:tab pos="1712742" algn="l"/>
                <a:tab pos="2169896" algn="l"/>
                <a:tab pos="2627050" algn="l"/>
                <a:tab pos="3084205" algn="l"/>
                <a:tab pos="3541359" algn="l"/>
                <a:tab pos="3998513" algn="l"/>
                <a:tab pos="4455667" algn="l"/>
                <a:tab pos="4912822" algn="l"/>
                <a:tab pos="5369976" algn="l"/>
                <a:tab pos="5827130" algn="l"/>
                <a:tab pos="6284285" algn="l"/>
                <a:tab pos="6741439" algn="l"/>
                <a:tab pos="7198593" algn="l"/>
                <a:tab pos="7655747" algn="l"/>
                <a:tab pos="8112902" algn="l"/>
                <a:tab pos="8570056" algn="l"/>
                <a:tab pos="9027210" algn="l"/>
                <a:tab pos="9143086" algn="l"/>
                <a:tab pos="9600240" algn="l"/>
                <a:tab pos="10057394" algn="l"/>
                <a:tab pos="10514548" algn="l"/>
              </a:tabLst>
            </a:pPr>
            <a:r>
              <a:rPr lang="en-US" altLang="en-US"/>
              <a:t>Conference call 8/9, 7 am PDT.</a:t>
            </a:r>
          </a:p>
          <a:p>
            <a:pPr marL="547633" lvl="1" indent="-182545">
              <a:buFont typeface="Times New Roman" panose="02020603050405020304" pitchFamily="18" charset="0"/>
              <a:buChar char="–"/>
              <a:tabLst>
                <a:tab pos="228577" algn="l"/>
                <a:tab pos="341279" algn="l"/>
                <a:tab pos="798433" algn="l"/>
                <a:tab pos="1255587" algn="l"/>
                <a:tab pos="1712742" algn="l"/>
                <a:tab pos="2169896" algn="l"/>
                <a:tab pos="2627050" algn="l"/>
                <a:tab pos="3084205" algn="l"/>
                <a:tab pos="3541359" algn="l"/>
                <a:tab pos="3998513" algn="l"/>
                <a:tab pos="4455667" algn="l"/>
                <a:tab pos="4912822" algn="l"/>
                <a:tab pos="5369976" algn="l"/>
                <a:tab pos="5827130" algn="l"/>
                <a:tab pos="6284285" algn="l"/>
                <a:tab pos="6741439" algn="l"/>
                <a:tab pos="7198593" algn="l"/>
                <a:tab pos="7655747" algn="l"/>
                <a:tab pos="8112902" algn="l"/>
                <a:tab pos="8570056" algn="l"/>
                <a:tab pos="9027210" algn="l"/>
                <a:tab pos="9143086" algn="l"/>
                <a:tab pos="9600240" algn="l"/>
                <a:tab pos="10057394" algn="l"/>
                <a:tab pos="10514548" algn="l"/>
              </a:tabLst>
            </a:pPr>
            <a:r>
              <a:rPr lang="en-US" altLang="en-US"/>
              <a:t>Overview of draft and collection of comments.</a:t>
            </a:r>
          </a:p>
          <a:p>
            <a:pPr marL="547633" lvl="1" indent="-182545">
              <a:buFont typeface="Times New Roman" panose="02020603050405020304" pitchFamily="18" charset="0"/>
              <a:buChar char="–"/>
              <a:tabLst>
                <a:tab pos="228577" algn="l"/>
                <a:tab pos="341279" algn="l"/>
                <a:tab pos="798433" algn="l"/>
                <a:tab pos="1255587" algn="l"/>
                <a:tab pos="1712742" algn="l"/>
                <a:tab pos="2169896" algn="l"/>
                <a:tab pos="2627050" algn="l"/>
                <a:tab pos="3084205" algn="l"/>
                <a:tab pos="3541359" algn="l"/>
                <a:tab pos="3998513" algn="l"/>
                <a:tab pos="4455667" algn="l"/>
                <a:tab pos="4912822" algn="l"/>
                <a:tab pos="5369976" algn="l"/>
                <a:tab pos="5827130" algn="l"/>
                <a:tab pos="6284285" algn="l"/>
                <a:tab pos="6741439" algn="l"/>
                <a:tab pos="7198593" algn="l"/>
                <a:tab pos="7655747" algn="l"/>
                <a:tab pos="8112902" algn="l"/>
                <a:tab pos="8570056" algn="l"/>
                <a:tab pos="9027210" algn="l"/>
                <a:tab pos="9143086" algn="l"/>
                <a:tab pos="9600240" algn="l"/>
                <a:tab pos="10057394" algn="l"/>
                <a:tab pos="10514548" algn="l"/>
              </a:tabLst>
            </a:pPr>
            <a:r>
              <a:rPr lang="en-US" altLang="en-US"/>
              <a:t>Discuss NGV and EHT requirements</a:t>
            </a:r>
          </a:p>
          <a:p>
            <a:pPr marL="228577" indent="-228577">
              <a:buFont typeface="Times New Roman" panose="02020603050405020304" pitchFamily="18" charset="0"/>
              <a:buChar char="»"/>
              <a:tabLst>
                <a:tab pos="228577" algn="l"/>
                <a:tab pos="341279" algn="l"/>
                <a:tab pos="798433" algn="l"/>
                <a:tab pos="1255587" algn="l"/>
                <a:tab pos="1712742" algn="l"/>
                <a:tab pos="2169896" algn="l"/>
                <a:tab pos="2627050" algn="l"/>
                <a:tab pos="3084205" algn="l"/>
                <a:tab pos="3541359" algn="l"/>
                <a:tab pos="3998513" algn="l"/>
                <a:tab pos="4455667" algn="l"/>
                <a:tab pos="4912822" algn="l"/>
                <a:tab pos="5369976" algn="l"/>
                <a:tab pos="5827130" algn="l"/>
                <a:tab pos="6284285" algn="l"/>
                <a:tab pos="6741439" algn="l"/>
                <a:tab pos="7198593" algn="l"/>
                <a:tab pos="7655747" algn="l"/>
                <a:tab pos="8112902" algn="l"/>
                <a:tab pos="8570056" algn="l"/>
                <a:tab pos="9027210" algn="l"/>
                <a:tab pos="9143086" algn="l"/>
                <a:tab pos="9600240" algn="l"/>
                <a:tab pos="10057394" algn="l"/>
                <a:tab pos="10514548" algn="l"/>
              </a:tabLst>
            </a:pPr>
            <a:r>
              <a:rPr lang="en-US" altLang="en-US"/>
              <a:t>Second draft of report distributed 8/24</a:t>
            </a:r>
          </a:p>
          <a:p>
            <a:pPr marL="228577" indent="-228577">
              <a:buFont typeface="Times New Roman" panose="02020603050405020304" pitchFamily="18" charset="0"/>
              <a:buChar char="»"/>
              <a:tabLst>
                <a:tab pos="228577" algn="l"/>
                <a:tab pos="341279" algn="l"/>
                <a:tab pos="798433" algn="l"/>
                <a:tab pos="1255587" algn="l"/>
                <a:tab pos="1712742" algn="l"/>
                <a:tab pos="2169896" algn="l"/>
                <a:tab pos="2627050" algn="l"/>
                <a:tab pos="3084205" algn="l"/>
                <a:tab pos="3541359" algn="l"/>
                <a:tab pos="3998513" algn="l"/>
                <a:tab pos="4455667" algn="l"/>
                <a:tab pos="4912822" algn="l"/>
                <a:tab pos="5369976" algn="l"/>
                <a:tab pos="5827130" algn="l"/>
                <a:tab pos="6284285" algn="l"/>
                <a:tab pos="6741439" algn="l"/>
                <a:tab pos="7198593" algn="l"/>
                <a:tab pos="7655747" algn="l"/>
                <a:tab pos="8112902" algn="l"/>
                <a:tab pos="8570056" algn="l"/>
                <a:tab pos="9027210" algn="l"/>
                <a:tab pos="9143086" algn="l"/>
                <a:tab pos="9600240" algn="l"/>
                <a:tab pos="10057394" algn="l"/>
                <a:tab pos="10514548" algn="l"/>
              </a:tabLst>
            </a:pPr>
            <a:r>
              <a:rPr lang="en-US" altLang="en-US"/>
              <a:t>Conference call 8/30, 7 am PDT</a:t>
            </a:r>
          </a:p>
          <a:p>
            <a:pPr marL="547633" lvl="1" indent="-182545">
              <a:buFont typeface="Times New Roman" panose="02020603050405020304" pitchFamily="18" charset="0"/>
              <a:buChar char="–"/>
              <a:tabLst>
                <a:tab pos="228577" algn="l"/>
                <a:tab pos="341279" algn="l"/>
                <a:tab pos="798433" algn="l"/>
                <a:tab pos="1255587" algn="l"/>
                <a:tab pos="1712742" algn="l"/>
                <a:tab pos="2169896" algn="l"/>
                <a:tab pos="2627050" algn="l"/>
                <a:tab pos="3084205" algn="l"/>
                <a:tab pos="3541359" algn="l"/>
                <a:tab pos="3998513" algn="l"/>
                <a:tab pos="4455667" algn="l"/>
                <a:tab pos="4912822" algn="l"/>
                <a:tab pos="5369976" algn="l"/>
                <a:tab pos="5827130" algn="l"/>
                <a:tab pos="6284285" algn="l"/>
                <a:tab pos="6741439" algn="l"/>
                <a:tab pos="7198593" algn="l"/>
                <a:tab pos="7655747" algn="l"/>
                <a:tab pos="8112902" algn="l"/>
                <a:tab pos="8570056" algn="l"/>
                <a:tab pos="9027210" algn="l"/>
                <a:tab pos="9143086" algn="l"/>
                <a:tab pos="9600240" algn="l"/>
                <a:tab pos="10057394" algn="l"/>
                <a:tab pos="10514548" algn="l"/>
              </a:tabLst>
            </a:pPr>
            <a:r>
              <a:rPr lang="en-US" altLang="en-US"/>
              <a:t>Continue draft improvement</a:t>
            </a:r>
          </a:p>
          <a:p>
            <a:pPr marL="547633" lvl="1" indent="-182545">
              <a:buFont typeface="Times New Roman" panose="02020603050405020304" pitchFamily="18" charset="0"/>
              <a:buChar char="–"/>
              <a:tabLst>
                <a:tab pos="228577" algn="l"/>
                <a:tab pos="341279" algn="l"/>
                <a:tab pos="798433" algn="l"/>
                <a:tab pos="1255587" algn="l"/>
                <a:tab pos="1712742" algn="l"/>
                <a:tab pos="2169896" algn="l"/>
                <a:tab pos="2627050" algn="l"/>
                <a:tab pos="3084205" algn="l"/>
                <a:tab pos="3541359" algn="l"/>
                <a:tab pos="3998513" algn="l"/>
                <a:tab pos="4455667" algn="l"/>
                <a:tab pos="4912822" algn="l"/>
                <a:tab pos="5369976" algn="l"/>
                <a:tab pos="5827130" algn="l"/>
                <a:tab pos="6284285" algn="l"/>
                <a:tab pos="6741439" algn="l"/>
                <a:tab pos="7198593" algn="l"/>
                <a:tab pos="7655747" algn="l"/>
                <a:tab pos="8112902" algn="l"/>
                <a:tab pos="8570056" algn="l"/>
                <a:tab pos="9027210" algn="l"/>
                <a:tab pos="9143086" algn="l"/>
                <a:tab pos="9600240" algn="l"/>
                <a:tab pos="10057394" algn="l"/>
                <a:tab pos="10514548" algn="l"/>
              </a:tabLst>
            </a:pPr>
            <a:r>
              <a:rPr lang="en-US" altLang="en-US"/>
              <a:t>Prepare recommendations and presentation</a:t>
            </a:r>
          </a:p>
          <a:p>
            <a:pPr marL="547633" lvl="1" indent="-182545">
              <a:buFont typeface="Times New Roman" panose="02020603050405020304" pitchFamily="18" charset="0"/>
              <a:buChar char="–"/>
              <a:tabLst>
                <a:tab pos="228577" algn="l"/>
                <a:tab pos="341279" algn="l"/>
                <a:tab pos="798433" algn="l"/>
                <a:tab pos="1255587" algn="l"/>
                <a:tab pos="1712742" algn="l"/>
                <a:tab pos="2169896" algn="l"/>
                <a:tab pos="2627050" algn="l"/>
                <a:tab pos="3084205" algn="l"/>
                <a:tab pos="3541359" algn="l"/>
                <a:tab pos="3998513" algn="l"/>
                <a:tab pos="4455667" algn="l"/>
                <a:tab pos="4912822" algn="l"/>
                <a:tab pos="5369976" algn="l"/>
                <a:tab pos="5827130" algn="l"/>
                <a:tab pos="6284285" algn="l"/>
                <a:tab pos="6741439" algn="l"/>
                <a:tab pos="7198593" algn="l"/>
                <a:tab pos="7655747" algn="l"/>
                <a:tab pos="8112902" algn="l"/>
                <a:tab pos="8570056" algn="l"/>
                <a:tab pos="9027210" algn="l"/>
                <a:tab pos="9143086" algn="l"/>
                <a:tab pos="9600240" algn="l"/>
                <a:tab pos="10057394" algn="l"/>
                <a:tab pos="10514548" algn="l"/>
              </a:tabLst>
            </a:pPr>
            <a:r>
              <a:rPr lang="en-US" altLang="en-US"/>
              <a:t>Planning for September.</a:t>
            </a:r>
          </a:p>
          <a:p>
            <a:pPr marL="228577" indent="-228577">
              <a:buFont typeface="Times New Roman" panose="02020603050405020304" pitchFamily="18" charset="0"/>
              <a:buChar char="»"/>
              <a:tabLst>
                <a:tab pos="228577" algn="l"/>
                <a:tab pos="341279" algn="l"/>
                <a:tab pos="798433" algn="l"/>
                <a:tab pos="1255587" algn="l"/>
                <a:tab pos="1712742" algn="l"/>
                <a:tab pos="2169896" algn="l"/>
                <a:tab pos="2627050" algn="l"/>
                <a:tab pos="3084205" algn="l"/>
                <a:tab pos="3541359" algn="l"/>
                <a:tab pos="3998513" algn="l"/>
                <a:tab pos="4455667" algn="l"/>
                <a:tab pos="4912822" algn="l"/>
                <a:tab pos="5369976" algn="l"/>
                <a:tab pos="5827130" algn="l"/>
                <a:tab pos="6284285" algn="l"/>
                <a:tab pos="6741439" algn="l"/>
                <a:tab pos="7198593" algn="l"/>
                <a:tab pos="7655747" algn="l"/>
                <a:tab pos="8112902" algn="l"/>
                <a:tab pos="8570056" algn="l"/>
                <a:tab pos="9027210" algn="l"/>
                <a:tab pos="9143086" algn="l"/>
                <a:tab pos="9600240" algn="l"/>
                <a:tab pos="10057394" algn="l"/>
                <a:tab pos="10514548" algn="l"/>
              </a:tabLst>
            </a:pPr>
            <a:r>
              <a:rPr lang="en-US" altLang="en-US"/>
              <a:t>Third draft of report distributed 9/5</a:t>
            </a:r>
          </a:p>
        </p:txBody>
      </p:sp>
      <p:sp>
        <p:nvSpPr>
          <p:cNvPr id="5" name="Slide Number Placeholder 4"/>
          <p:cNvSpPr>
            <a:spLocks noGrp="1"/>
          </p:cNvSpPr>
          <p:nvPr>
            <p:ph type="sldNum" idx="12"/>
          </p:nvPr>
        </p:nvSpPr>
        <p:spPr/>
        <p:txBody>
          <a:bodyPr/>
          <a:lstStyle/>
          <a:p>
            <a:r>
              <a:rPr lang="en-US" altLang="en-US"/>
              <a:t>Slide </a:t>
            </a:r>
            <a:fld id="{E46561DD-C4B2-49EF-A692-0270E52865AD}" type="slidenum">
              <a:rPr lang="en-US" altLang="en-US"/>
              <a:pPr/>
              <a:t>104</a:t>
            </a:fld>
            <a:endParaRPr lang="en-US" altLang="en-US"/>
          </a:p>
        </p:txBody>
      </p:sp>
      <p:sp>
        <p:nvSpPr>
          <p:cNvPr id="4" name="Footer Placeholder 3"/>
          <p:cNvSpPr>
            <a:spLocks noGrp="1"/>
          </p:cNvSpPr>
          <p:nvPr>
            <p:ph type="ftr" idx="14"/>
          </p:nvPr>
        </p:nvSpPr>
        <p:spPr>
          <a:xfrm>
            <a:off x="7366628" y="6495651"/>
            <a:ext cx="4241248" cy="176190"/>
          </a:xfrm>
          <a:prstGeom prst="rect">
            <a:avLst/>
          </a:prstGeom>
        </p:spPr>
        <p:txBody>
          <a:bodyPr/>
          <a:lstStyle/>
          <a:p>
            <a:r>
              <a:rPr lang="en-US" altLang="en-US"/>
              <a:t>James Gilb (GA-ASI, GenXComm)</a:t>
            </a:r>
          </a:p>
        </p:txBody>
      </p:sp>
    </p:spTree>
    <p:extLst>
      <p:ext uri="{BB962C8B-B14F-4D97-AF65-F5344CB8AC3E}">
        <p14:creationId xmlns:p14="http://schemas.microsoft.com/office/powerpoint/2010/main" val="8219625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NGV SG Closing Report </a:t>
            </a:r>
            <a:r>
              <a:rPr lang="en-GB" dirty="0" smtClean="0"/>
              <a:t>– San Diego</a:t>
            </a:r>
            <a:endParaRPr lang="en-GB" dirty="0"/>
          </a:p>
        </p:txBody>
      </p:sp>
      <p:sp>
        <p:nvSpPr>
          <p:cNvPr id="3074" name="Rectangle 2"/>
          <p:cNvSpPr>
            <a:spLocks noGrp="1" noChangeArrowheads="1"/>
          </p:cNvSpPr>
          <p:nvPr>
            <p:ph idx="1"/>
          </p:nvPr>
        </p:nvSpPr>
        <p:spPr>
          <a:xfrm>
            <a:off x="2209800" y="1524001"/>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a:t>2018-07-13</a:t>
            </a:r>
            <a:endParaRPr lang="en-GB" sz="2000" b="0"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105</a:t>
            </a:fld>
            <a:endParaRPr lang="en-GB" dirty="0"/>
          </a:p>
        </p:txBody>
      </p:sp>
      <p:sp>
        <p:nvSpPr>
          <p:cNvPr id="7" name="Footer Placeholder 4"/>
          <p:cNvSpPr>
            <a:spLocks noGrp="1"/>
          </p:cNvSpPr>
          <p:nvPr>
            <p:ph type="ftr" idx="14"/>
          </p:nvPr>
        </p:nvSpPr>
        <p:spPr>
          <a:xfrm>
            <a:off x="7024694" y="6475414"/>
            <a:ext cx="3041644" cy="180975"/>
          </a:xfrm>
        </p:spPr>
        <p:txBody>
          <a:bodyPr/>
          <a:lstStyle/>
          <a:p>
            <a:r>
              <a:rPr lang="en-GB" dirty="0" smtClean="0"/>
              <a:t>Bo Sun (ZTE)</a:t>
            </a:r>
            <a:endParaRPr lang="en-GB" dirty="0"/>
          </a:p>
        </p:txBody>
      </p:sp>
      <p:sp>
        <p:nvSpPr>
          <p:cNvPr id="6" name="Date Placeholder 3"/>
          <p:cNvSpPr>
            <a:spLocks noGrp="1"/>
          </p:cNvSpPr>
          <p:nvPr>
            <p:ph type="dt" idx="15"/>
          </p:nvPr>
        </p:nvSpPr>
        <p:spPr>
          <a:xfrm>
            <a:off x="2220913" y="333375"/>
            <a:ext cx="2303451" cy="273050"/>
          </a:xfrm>
        </p:spPr>
        <p:txBody>
          <a:bodyPr/>
          <a:lstStyle/>
          <a:p>
            <a:r>
              <a:rPr lang="en-US" dirty="0" smtClean="0"/>
              <a:t>Jul </a:t>
            </a:r>
            <a:r>
              <a:rPr lang="en-US" dirty="0"/>
              <a:t>2018</a:t>
            </a:r>
            <a:endParaRPr lang="en-GB" dirty="0"/>
          </a:p>
        </p:txBody>
      </p:sp>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graphicFrame>
        <p:nvGraphicFramePr>
          <p:cNvPr id="9" name="Object 11"/>
          <p:cNvGraphicFramePr>
            <a:graphicFrameLocks noChangeAspect="1"/>
          </p:cNvGraphicFramePr>
          <p:nvPr>
            <p:extLst/>
          </p:nvPr>
        </p:nvGraphicFramePr>
        <p:xfrm>
          <a:off x="2243138" y="2599577"/>
          <a:ext cx="7780337" cy="955675"/>
        </p:xfrm>
        <a:graphic>
          <a:graphicData uri="http://schemas.openxmlformats.org/presentationml/2006/ole">
            <mc:AlternateContent xmlns:mc="http://schemas.openxmlformats.org/markup-compatibility/2006">
              <mc:Choice xmlns:v="urn:schemas-microsoft-com:vml" Requires="v">
                <p:oleObj spid="_x0000_s30731" name="Document" r:id="rId4" imgW="8302326" imgH="1017911" progId="Word.Document.8">
                  <p:embed/>
                </p:oleObj>
              </mc:Choice>
              <mc:Fallback>
                <p:oleObj name="Document" r:id="rId4" imgW="8302326" imgH="1017911"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3138" y="2599577"/>
                        <a:ext cx="778033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138978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xfrm>
            <a:off x="2209800" y="1981200"/>
            <a:ext cx="7772400" cy="4114800"/>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dirty="0"/>
              <a:t>Closing report for NGV SG for </a:t>
            </a:r>
            <a:r>
              <a:rPr lang="en-GB" altLang="en-US" dirty="0" smtClean="0"/>
              <a:t>Jul </a:t>
            </a:r>
            <a:r>
              <a:rPr lang="en-GB" altLang="en-US" dirty="0"/>
              <a:t>2018 in </a:t>
            </a:r>
            <a:r>
              <a:rPr lang="en-GB" altLang="en-US" dirty="0" smtClean="0"/>
              <a:t>San Diego, CA, USA</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106</a:t>
            </a:fld>
            <a:endParaRPr lang="en-GB"/>
          </a:p>
        </p:txBody>
      </p:sp>
      <p:sp>
        <p:nvSpPr>
          <p:cNvPr id="7" name="Footer Placeholder 4"/>
          <p:cNvSpPr>
            <a:spLocks noGrp="1"/>
          </p:cNvSpPr>
          <p:nvPr>
            <p:ph type="ftr" idx="14"/>
          </p:nvPr>
        </p:nvSpPr>
        <p:spPr>
          <a:xfrm>
            <a:off x="7024694" y="6475414"/>
            <a:ext cx="3041644" cy="180975"/>
          </a:xfrm>
        </p:spPr>
        <p:txBody>
          <a:bodyPr/>
          <a:lstStyle/>
          <a:p>
            <a:r>
              <a:rPr lang="en-GB" dirty="0" smtClean="0"/>
              <a:t>Bo Sun (ZTE)</a:t>
            </a:r>
            <a:endParaRPr lang="en-GB" dirty="0"/>
          </a:p>
        </p:txBody>
      </p:sp>
      <p:sp>
        <p:nvSpPr>
          <p:cNvPr id="4" name="Date Placeholder 3"/>
          <p:cNvSpPr>
            <a:spLocks noGrp="1"/>
          </p:cNvSpPr>
          <p:nvPr>
            <p:ph type="dt" idx="15"/>
          </p:nvPr>
        </p:nvSpPr>
        <p:spPr>
          <a:xfrm>
            <a:off x="2220913" y="333375"/>
            <a:ext cx="2589203" cy="273050"/>
          </a:xfrm>
        </p:spPr>
        <p:txBody>
          <a:bodyPr/>
          <a:lstStyle/>
          <a:p>
            <a:r>
              <a:rPr lang="en-US" dirty="0" smtClean="0"/>
              <a:t>Jul </a:t>
            </a:r>
            <a:r>
              <a:rPr lang="en-US" dirty="0"/>
              <a:t>2018</a:t>
            </a:r>
            <a:endParaRPr lang="en-GB" dirty="0"/>
          </a:p>
        </p:txBody>
      </p:sp>
    </p:spTree>
    <p:extLst>
      <p:ext uri="{BB962C8B-B14F-4D97-AF65-F5344CB8AC3E}">
        <p14:creationId xmlns:p14="http://schemas.microsoft.com/office/powerpoint/2010/main" val="22742283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BDFE0C-82E1-46BE-987F-B7EF866C9344}"/>
              </a:ext>
            </a:extLst>
          </p:cNvPr>
          <p:cNvSpPr>
            <a:spLocks noGrp="1"/>
          </p:cNvSpPr>
          <p:nvPr>
            <p:ph type="title"/>
          </p:nvPr>
        </p:nvSpPr>
        <p:spPr/>
        <p:txBody>
          <a:bodyPr/>
          <a:lstStyle/>
          <a:p>
            <a:r>
              <a:rPr lang="en-US" altLang="en-US" dirty="0" smtClean="0"/>
              <a:t>NGV SG Progress</a:t>
            </a:r>
            <a:endParaRPr lang="en-US" dirty="0"/>
          </a:p>
        </p:txBody>
      </p:sp>
      <p:sp>
        <p:nvSpPr>
          <p:cNvPr id="3" name="Content Placeholder 2">
            <a:extLst>
              <a:ext uri="{FF2B5EF4-FFF2-40B4-BE49-F238E27FC236}">
                <a16:creationId xmlns="" xmlns:a16="http://schemas.microsoft.com/office/drawing/2014/main" id="{CD7B87A0-10F9-4121-935C-57A81A40B92A}"/>
              </a:ext>
            </a:extLst>
          </p:cNvPr>
          <p:cNvSpPr>
            <a:spLocks noGrp="1"/>
          </p:cNvSpPr>
          <p:nvPr>
            <p:ph idx="1"/>
          </p:nvPr>
        </p:nvSpPr>
        <p:spPr/>
        <p:txBody>
          <a:bodyPr>
            <a:normAutofit fontScale="70000" lnSpcReduction="20000"/>
          </a:bodyPr>
          <a:lstStyle/>
          <a:p>
            <a:pPr>
              <a:spcBef>
                <a:spcPct val="20000"/>
              </a:spcBef>
              <a:buClrTx/>
              <a:buSzTx/>
            </a:pPr>
            <a:r>
              <a:rPr lang="en-US" altLang="en-US" dirty="0">
                <a:solidFill>
                  <a:schemeClr val="tx1"/>
                </a:solidFill>
                <a:ea typeface="MS PGothic" panose="020B0600070205080204" pitchFamily="34" charset="-128"/>
              </a:rPr>
              <a:t>Meeting Slot #1 - Tuesday, PM1 13:30 – 15:30</a:t>
            </a:r>
          </a:p>
          <a:p>
            <a:pPr>
              <a:spcBef>
                <a:spcPct val="20000"/>
              </a:spcBef>
              <a:buClrTx/>
              <a:buSzTx/>
            </a:pPr>
            <a:r>
              <a:rPr lang="en-US" altLang="en-US" dirty="0">
                <a:solidFill>
                  <a:schemeClr val="tx1"/>
                </a:solidFill>
                <a:ea typeface="MS PGothic" panose="020B0600070205080204" pitchFamily="34" charset="-128"/>
              </a:rPr>
              <a:t>Meeting Slot #2 - Wednesday, AM1 8:00-10:00</a:t>
            </a:r>
          </a:p>
          <a:p>
            <a:pPr>
              <a:spcBef>
                <a:spcPct val="20000"/>
              </a:spcBef>
              <a:buClrTx/>
              <a:buSzTx/>
            </a:pPr>
            <a:r>
              <a:rPr lang="en-US" altLang="en-US" dirty="0">
                <a:solidFill>
                  <a:schemeClr val="tx1"/>
                </a:solidFill>
                <a:ea typeface="MS PGothic" panose="020B0600070205080204" pitchFamily="34" charset="-128"/>
              </a:rPr>
              <a:t>Meeting Slot #3 </a:t>
            </a:r>
            <a:r>
              <a:rPr lang="en-US" altLang="en-US" dirty="0" smtClean="0">
                <a:solidFill>
                  <a:schemeClr val="tx1"/>
                </a:solidFill>
                <a:ea typeface="MS PGothic" panose="020B0600070205080204" pitchFamily="34" charset="-128"/>
              </a:rPr>
              <a:t>- Thursday</a:t>
            </a:r>
            <a:r>
              <a:rPr lang="en-US" altLang="en-US" dirty="0">
                <a:solidFill>
                  <a:schemeClr val="tx1"/>
                </a:solidFill>
                <a:ea typeface="MS PGothic" panose="020B0600070205080204" pitchFamily="34" charset="-128"/>
              </a:rPr>
              <a:t>, </a:t>
            </a:r>
            <a:r>
              <a:rPr lang="en-US" altLang="en-US" dirty="0" smtClean="0">
                <a:solidFill>
                  <a:schemeClr val="tx1"/>
                </a:solidFill>
                <a:ea typeface="MS PGothic" panose="020B0600070205080204" pitchFamily="34" charset="-128"/>
              </a:rPr>
              <a:t>AM1 8:00-10:00</a:t>
            </a:r>
          </a:p>
          <a:p>
            <a:pPr>
              <a:spcBef>
                <a:spcPct val="20000"/>
              </a:spcBef>
              <a:buClrTx/>
              <a:buSzTx/>
            </a:pPr>
            <a:r>
              <a:rPr lang="en-US" altLang="en-US" dirty="0" smtClean="0">
                <a:solidFill>
                  <a:schemeClr val="tx1"/>
                </a:solidFill>
                <a:ea typeface="MS PGothic" panose="020B0600070205080204" pitchFamily="34" charset="-128"/>
              </a:rPr>
              <a:t>Meeting Slot #4 - Thursday, PM2 16:00-20:00</a:t>
            </a:r>
            <a:endParaRPr lang="en-US" altLang="en-US" dirty="0">
              <a:solidFill>
                <a:schemeClr val="tx1"/>
              </a:solidFill>
              <a:ea typeface="MS PGothic" panose="020B0600070205080204" pitchFamily="34" charset="-128"/>
            </a:endParaRPr>
          </a:p>
          <a:p>
            <a:pPr>
              <a:spcBef>
                <a:spcPct val="20000"/>
              </a:spcBef>
              <a:buClrTx/>
              <a:buSzTx/>
            </a:pPr>
            <a:endParaRPr lang="en-US" altLang="en-US" dirty="0">
              <a:solidFill>
                <a:schemeClr val="tx1"/>
              </a:solidFill>
              <a:ea typeface="MS PGothic" panose="020B0600070205080204" pitchFamily="34" charset="-128"/>
            </a:endParaRPr>
          </a:p>
          <a:p>
            <a:pPr>
              <a:spcBef>
                <a:spcPct val="20000"/>
              </a:spcBef>
              <a:buClrTx/>
              <a:buSzTx/>
            </a:pPr>
            <a:r>
              <a:rPr lang="en-US" altLang="en-US" dirty="0" smtClean="0">
                <a:solidFill>
                  <a:schemeClr val="tx1"/>
                </a:solidFill>
                <a:ea typeface="MS PGothic" panose="020B0600070205080204" pitchFamily="34" charset="-128"/>
              </a:rPr>
              <a:t>Progress in this week: </a:t>
            </a:r>
            <a:endParaRPr lang="en-US" altLang="en-US" dirty="0">
              <a:solidFill>
                <a:schemeClr val="tx1"/>
              </a:solidFill>
              <a:ea typeface="MS PGothic" panose="020B0600070205080204" pitchFamily="34" charset="-128"/>
            </a:endParaRPr>
          </a:p>
          <a:p>
            <a:pPr>
              <a:spcBef>
                <a:spcPct val="20000"/>
              </a:spcBef>
              <a:buClrTx/>
              <a:buSzTx/>
              <a:buFontTx/>
              <a:buChar char="-"/>
            </a:pPr>
            <a:r>
              <a:rPr lang="en-US" altLang="en-US" dirty="0" smtClean="0">
                <a:solidFill>
                  <a:schemeClr val="tx1"/>
                </a:solidFill>
                <a:ea typeface="MS PGothic" panose="020B0600070205080204" pitchFamily="34" charset="-128"/>
              </a:rPr>
              <a:t>PAR reached consensus (11-18/0861r5) and will be send to WG for approval in Sep meeting</a:t>
            </a:r>
          </a:p>
          <a:p>
            <a:pPr>
              <a:spcBef>
                <a:spcPct val="20000"/>
              </a:spcBef>
              <a:buClrTx/>
              <a:buSzTx/>
              <a:buFontTx/>
              <a:buChar char="-"/>
            </a:pPr>
            <a:r>
              <a:rPr lang="en-US" altLang="en-US" dirty="0" smtClean="0">
                <a:solidFill>
                  <a:schemeClr val="tx1"/>
                </a:solidFill>
                <a:ea typeface="MS PGothic" panose="020B0600070205080204" pitchFamily="34" charset="-128"/>
              </a:rPr>
              <a:t>Use Case document was baselined (11-18/1323r0). </a:t>
            </a:r>
          </a:p>
          <a:p>
            <a:pPr>
              <a:spcBef>
                <a:spcPct val="20000"/>
              </a:spcBef>
              <a:buClrTx/>
              <a:buSzTx/>
              <a:buFontTx/>
              <a:buChar char="-"/>
            </a:pPr>
            <a:r>
              <a:rPr lang="en-US" altLang="en-US" dirty="0" smtClean="0">
                <a:solidFill>
                  <a:schemeClr val="tx1"/>
                </a:solidFill>
                <a:ea typeface="MS PGothic" panose="020B0600070205080204" pitchFamily="34" charset="-128"/>
              </a:rPr>
              <a:t>A liaison document (11-18/1303r2) for NGV use cases to relevant stakeholders was developed and approved by the group to forward to WG for approval</a:t>
            </a:r>
          </a:p>
          <a:p>
            <a:pPr>
              <a:spcBef>
                <a:spcPct val="20000"/>
              </a:spcBef>
              <a:buClrTx/>
              <a:buSzTx/>
              <a:buFontTx/>
              <a:buChar char="-"/>
            </a:pPr>
            <a:r>
              <a:rPr lang="en-US" altLang="en-US" dirty="0" smtClean="0">
                <a:solidFill>
                  <a:schemeClr val="tx1"/>
                </a:solidFill>
                <a:ea typeface="MS PGothic" panose="020B0600070205080204" pitchFamily="34" charset="-128"/>
              </a:rPr>
              <a:t>CSD draft was reviewed (11-18/0862r0) and will be improved in future.</a:t>
            </a:r>
          </a:p>
          <a:p>
            <a:pPr>
              <a:spcBef>
                <a:spcPct val="20000"/>
              </a:spcBef>
              <a:buClrTx/>
              <a:buSzTx/>
              <a:buFontTx/>
              <a:buChar char="-"/>
            </a:pPr>
            <a:r>
              <a:rPr lang="en-US" altLang="en-US" dirty="0" smtClean="0">
                <a:solidFill>
                  <a:schemeClr val="tx1"/>
                </a:solidFill>
                <a:ea typeface="MS PGothic" panose="020B0600070205080204" pitchFamily="34" charset="-128"/>
              </a:rPr>
              <a:t>The NGV SG timeline plan was settled.</a:t>
            </a:r>
          </a:p>
          <a:p>
            <a:pPr>
              <a:spcBef>
                <a:spcPct val="20000"/>
              </a:spcBef>
              <a:buClrTx/>
              <a:buSzTx/>
              <a:buFontTx/>
              <a:buChar char="-"/>
            </a:pPr>
            <a:r>
              <a:rPr lang="en-US" altLang="en-US" dirty="0" smtClean="0">
                <a:solidFill>
                  <a:schemeClr val="tx1"/>
                </a:solidFill>
                <a:ea typeface="MS PGothic" panose="020B0600070205080204" pitchFamily="34" charset="-128"/>
              </a:rPr>
              <a:t>Teleconference plan before Sep meeting was settled</a:t>
            </a:r>
          </a:p>
          <a:p>
            <a:pPr>
              <a:spcBef>
                <a:spcPct val="20000"/>
              </a:spcBef>
              <a:buClrTx/>
              <a:buSzTx/>
              <a:buFontTx/>
              <a:buChar char="-"/>
            </a:pPr>
            <a:r>
              <a:rPr lang="en-US" altLang="en-US" dirty="0" smtClean="0">
                <a:solidFill>
                  <a:schemeClr val="tx1"/>
                </a:solidFill>
                <a:ea typeface="MS PGothic" panose="020B0600070205080204" pitchFamily="34" charset="-128"/>
              </a:rPr>
              <a:t>11 </a:t>
            </a:r>
            <a:r>
              <a:rPr lang="en-US" altLang="en-US" dirty="0">
                <a:solidFill>
                  <a:schemeClr val="tx1"/>
                </a:solidFill>
                <a:ea typeface="MS PGothic" panose="020B0600070205080204" pitchFamily="34" charset="-128"/>
              </a:rPr>
              <a:t>submissions on topics of </a:t>
            </a:r>
            <a:r>
              <a:rPr lang="en-US" altLang="en-US" dirty="0" smtClean="0">
                <a:solidFill>
                  <a:schemeClr val="tx1"/>
                </a:solidFill>
                <a:ea typeface="MS PGothic" panose="020B0600070205080204" pitchFamily="34" charset="-128"/>
              </a:rPr>
              <a:t>use cases, channel model and technical feasibility were presented and discussed.</a:t>
            </a:r>
            <a:endParaRPr lang="en-US" altLang="en-US" dirty="0">
              <a:solidFill>
                <a:schemeClr val="tx1"/>
              </a:solidFill>
              <a:ea typeface="MS PGothic" panose="020B0600070205080204" pitchFamily="34" charset="-128"/>
            </a:endParaRPr>
          </a:p>
          <a:p>
            <a:endParaRPr lang="en-US" dirty="0"/>
          </a:p>
        </p:txBody>
      </p:sp>
      <p:sp>
        <p:nvSpPr>
          <p:cNvPr id="19460" name="灯片编号占位符 3">
            <a:extLst>
              <a:ext uri="{FF2B5EF4-FFF2-40B4-BE49-F238E27FC236}">
                <a16:creationId xmlns="" xmlns:a16="http://schemas.microsoft.com/office/drawing/2014/main" id="{548A6D8A-AFDC-4E13-A6E7-EED634F2E707}"/>
              </a:ext>
            </a:extLst>
          </p:cNvPr>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fontAlgn="base">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fontAlgn="base">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fontAlgn="base">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fontAlgn="base">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buFontTx/>
              <a:buNone/>
            </a:pPr>
            <a:r>
              <a:rPr lang="en-US" altLang="en-US" sz="1200" b="0">
                <a:solidFill>
                  <a:schemeClr val="tx1"/>
                </a:solidFill>
                <a:ea typeface="MS PGothic" panose="020B0600070205080204" pitchFamily="34" charset="-128"/>
                <a:cs typeface="Arial Unicode MS" panose="020B0604020202020204" pitchFamily="34" charset="-128"/>
              </a:rPr>
              <a:t>Slide </a:t>
            </a:r>
            <a:fld id="{2C41C87B-5680-448A-80C1-C50BF4FA17C2}" type="slidenum">
              <a:rPr lang="en-US" altLang="en-US" sz="1200" b="0">
                <a:solidFill>
                  <a:schemeClr val="tx1"/>
                </a:solidFill>
                <a:ea typeface="MS PGothic" panose="020B0600070205080204" pitchFamily="34" charset="-128"/>
                <a:cs typeface="Arial Unicode MS" panose="020B0604020202020204" pitchFamily="34" charset="-128"/>
              </a:rPr>
              <a:pPr>
                <a:spcBef>
                  <a:spcPct val="0"/>
                </a:spcBef>
                <a:buFontTx/>
                <a:buNone/>
              </a:pPr>
              <a:t>107</a:t>
            </a:fld>
            <a:endParaRPr lang="en-US" altLang="en-US" sz="1200" b="0">
              <a:solidFill>
                <a:schemeClr val="tx1"/>
              </a:solidFill>
              <a:ea typeface="MS PGothic" panose="020B0600070205080204" pitchFamily="34" charset="-128"/>
              <a:cs typeface="Arial Unicode MS" panose="020B0604020202020204" pitchFamily="34" charset="-128"/>
            </a:endParaRPr>
          </a:p>
        </p:txBody>
      </p:sp>
      <p:sp>
        <p:nvSpPr>
          <p:cNvPr id="7" name="Footer Placeholder 4"/>
          <p:cNvSpPr>
            <a:spLocks noGrp="1"/>
          </p:cNvSpPr>
          <p:nvPr>
            <p:ph type="ftr" idx="14"/>
          </p:nvPr>
        </p:nvSpPr>
        <p:spPr>
          <a:xfrm>
            <a:off x="7024694" y="6475414"/>
            <a:ext cx="3041644" cy="180975"/>
          </a:xfrm>
        </p:spPr>
        <p:txBody>
          <a:bodyPr/>
          <a:lstStyle/>
          <a:p>
            <a:r>
              <a:rPr lang="en-GB" dirty="0" smtClean="0"/>
              <a:t>Bo Sun (ZTE)</a:t>
            </a:r>
            <a:endParaRPr lang="en-GB" dirty="0"/>
          </a:p>
        </p:txBody>
      </p:sp>
      <p:sp>
        <p:nvSpPr>
          <p:cNvPr id="19458" name="日期占位符 1">
            <a:extLst>
              <a:ext uri="{FF2B5EF4-FFF2-40B4-BE49-F238E27FC236}">
                <a16:creationId xmlns="" xmlns:a16="http://schemas.microsoft.com/office/drawing/2014/main" id="{67D14339-D42D-45DB-8332-6253F8638EEC}"/>
              </a:ext>
            </a:extLst>
          </p:cNvPr>
          <p:cNvSpPr>
            <a:spLocks noGrp="1" noChangeArrowheads="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en-US" sz="1800" dirty="0">
                <a:solidFill>
                  <a:srgbClr val="000000"/>
                </a:solidFill>
                <a:ea typeface="Arial Unicode MS" panose="020B0604020202020204" pitchFamily="34" charset="-128"/>
                <a:cs typeface="Arial Unicode MS" panose="020B0604020202020204" pitchFamily="34" charset="-128"/>
              </a:rPr>
              <a:t>Jul </a:t>
            </a:r>
            <a:r>
              <a:rPr lang="en-US" altLang="en-US" sz="1800" dirty="0">
                <a:solidFill>
                  <a:srgbClr val="000000"/>
                </a:solidFill>
                <a:ea typeface="Arial Unicode MS" panose="020B0604020202020204" pitchFamily="34" charset="-128"/>
                <a:cs typeface="Arial Unicode MS" panose="020B0604020202020204" pitchFamily="34" charset="-128"/>
              </a:rPr>
              <a:t>2018</a:t>
            </a:r>
          </a:p>
        </p:txBody>
      </p:sp>
    </p:spTree>
    <p:extLst>
      <p:ext uri="{BB962C8B-B14F-4D97-AF65-F5344CB8AC3E}">
        <p14:creationId xmlns:p14="http://schemas.microsoft.com/office/powerpoint/2010/main" val="208517213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a:extLst>
              <a:ext uri="{FF2B5EF4-FFF2-40B4-BE49-F238E27FC236}">
                <a16:creationId xmlns="" xmlns:a16="http://schemas.microsoft.com/office/drawing/2014/main" id="{CB4F8DDF-7E6C-499D-8690-5B79DD1CDACF}"/>
              </a:ext>
            </a:extLst>
          </p:cNvPr>
          <p:cNvSpPr>
            <a:spLocks noGrp="1" noChangeArrowheads="1"/>
          </p:cNvSpPr>
          <p:nvPr>
            <p:ph type="title"/>
          </p:nvPr>
        </p:nvSpPr>
        <p:spPr>
          <a:xfrm>
            <a:off x="2209801" y="685800"/>
            <a:ext cx="7770813" cy="381000"/>
          </a:xfrm>
        </p:spPr>
        <p:txBody>
          <a:bodyPr/>
          <a:lstStyle/>
          <a:p>
            <a:r>
              <a:rPr lang="en-US" altLang="en-US" dirty="0"/>
              <a:t>Submissions from the week</a:t>
            </a:r>
          </a:p>
        </p:txBody>
      </p:sp>
      <p:sp>
        <p:nvSpPr>
          <p:cNvPr id="6" name="Content Placeholder 5">
            <a:extLst>
              <a:ext uri="{FF2B5EF4-FFF2-40B4-BE49-F238E27FC236}">
                <a16:creationId xmlns="" xmlns:a16="http://schemas.microsoft.com/office/drawing/2014/main" id="{24552FA6-D089-4140-B33B-138AA2EB50DF}"/>
              </a:ext>
            </a:extLst>
          </p:cNvPr>
          <p:cNvSpPr>
            <a:spLocks noGrp="1"/>
          </p:cNvSpPr>
          <p:nvPr>
            <p:ph idx="1"/>
          </p:nvPr>
        </p:nvSpPr>
        <p:spPr>
          <a:xfrm>
            <a:off x="1979614" y="1262064"/>
            <a:ext cx="8459787" cy="5170487"/>
          </a:xfrm>
        </p:spPr>
        <p:txBody>
          <a:bodyPr>
            <a:normAutofit fontScale="77500" lnSpcReduction="20000"/>
          </a:bodyPr>
          <a:lstStyle/>
          <a:p>
            <a:pPr algn="just">
              <a:defRPr/>
            </a:pPr>
            <a:r>
              <a:rPr lang="en-GB" altLang="en-US" dirty="0" smtClean="0"/>
              <a:t>Submissions</a:t>
            </a:r>
          </a:p>
          <a:p>
            <a:pPr lvl="1" algn="just">
              <a:defRPr/>
            </a:pPr>
            <a:r>
              <a:rPr lang="en-GB" altLang="en-US" dirty="0" smtClean="0"/>
              <a:t>11-18/1186</a:t>
            </a:r>
            <a:r>
              <a:rPr lang="en-GB" altLang="en-US" dirty="0"/>
              <a:t>, Interoperable NGV PHY Improvements, Michael Fisher (NXP)</a:t>
            </a:r>
          </a:p>
          <a:p>
            <a:pPr lvl="1" algn="just">
              <a:defRPr/>
            </a:pPr>
            <a:r>
              <a:rPr lang="en-GB" altLang="en-US" dirty="0"/>
              <a:t>11-18/1187, </a:t>
            </a:r>
            <a:r>
              <a:rPr lang="en-US" altLang="zh-CN" dirty="0" err="1"/>
              <a:t>mmW</a:t>
            </a:r>
            <a:r>
              <a:rPr lang="en-US" altLang="zh-CN" dirty="0"/>
              <a:t> for V2X use cases, Hiroyuki </a:t>
            </a:r>
            <a:r>
              <a:rPr lang="en-US" altLang="zh-CN" dirty="0" err="1"/>
              <a:t>Motozuka</a:t>
            </a:r>
            <a:r>
              <a:rPr lang="en-US" altLang="zh-CN" dirty="0"/>
              <a:t> (Panasonic)</a:t>
            </a:r>
            <a:endParaRPr lang="en-GB" altLang="en-US" dirty="0"/>
          </a:p>
          <a:p>
            <a:pPr lvl="1" algn="just">
              <a:defRPr/>
            </a:pPr>
            <a:r>
              <a:rPr lang="en-GB" altLang="en-US" dirty="0"/>
              <a:t>11-18/1214, backward compatible PHY feasibility, Onn Haran (</a:t>
            </a:r>
            <a:r>
              <a:rPr lang="en-GB" altLang="en-US" dirty="0" err="1"/>
              <a:t>Autotalks</a:t>
            </a:r>
            <a:r>
              <a:rPr lang="en-GB" altLang="en-US" dirty="0"/>
              <a:t>)</a:t>
            </a:r>
          </a:p>
          <a:p>
            <a:pPr lvl="1" algn="just">
              <a:defRPr/>
            </a:pPr>
            <a:r>
              <a:rPr lang="en-GB" altLang="en-US" dirty="0"/>
              <a:t>11-18/1221, Location use cases for NGV, </a:t>
            </a:r>
            <a:r>
              <a:rPr lang="en-GB" altLang="en-US" dirty="0" err="1"/>
              <a:t>Friedbert</a:t>
            </a:r>
            <a:r>
              <a:rPr lang="en-GB" altLang="en-US" dirty="0"/>
              <a:t> Berens (</a:t>
            </a:r>
            <a:r>
              <a:rPr lang="en-GB" altLang="en-US" dirty="0" err="1"/>
              <a:t>Fbconsulting</a:t>
            </a:r>
            <a:r>
              <a:rPr lang="en-GB" altLang="en-US" dirty="0"/>
              <a:t>)</a:t>
            </a:r>
          </a:p>
          <a:p>
            <a:pPr lvl="1" algn="just">
              <a:defRPr/>
            </a:pPr>
            <a:r>
              <a:rPr lang="en-GB" altLang="en-US" dirty="0"/>
              <a:t>11-18/1216, </a:t>
            </a:r>
            <a:r>
              <a:rPr lang="en-US" altLang="zh-CN" dirty="0"/>
              <a:t>Vehicular-to-Pedestrian Channel Models, Stephan Sand (German Aerospace Center (DLR))</a:t>
            </a:r>
            <a:endParaRPr lang="en-GB" altLang="en-US" dirty="0"/>
          </a:p>
          <a:p>
            <a:pPr lvl="1" algn="just">
              <a:defRPr/>
            </a:pPr>
            <a:r>
              <a:rPr lang="en-GB" altLang="en-US" dirty="0"/>
              <a:t>11-18/1217, Some (Measured) Characteristics of V2V Channels, Leif </a:t>
            </a:r>
            <a:r>
              <a:rPr lang="en-GB" altLang="en-US" dirty="0" err="1"/>
              <a:t>Wilhelmsson</a:t>
            </a:r>
            <a:r>
              <a:rPr lang="en-GB" altLang="en-US" dirty="0"/>
              <a:t> (Ericsson) / Wednesday</a:t>
            </a:r>
          </a:p>
          <a:p>
            <a:pPr lvl="1" algn="just">
              <a:defRPr/>
            </a:pPr>
            <a:r>
              <a:rPr lang="en-GB" altLang="en-US" dirty="0"/>
              <a:t>11-18/1249, NGV MAC discussion, </a:t>
            </a:r>
            <a:r>
              <a:rPr lang="en-GB" altLang="en-US" dirty="0" err="1"/>
              <a:t>Liwen</a:t>
            </a:r>
            <a:r>
              <a:rPr lang="en-GB" altLang="en-US" dirty="0"/>
              <a:t> (Marvell)</a:t>
            </a:r>
          </a:p>
          <a:p>
            <a:pPr lvl="1" algn="just">
              <a:defRPr/>
            </a:pPr>
            <a:r>
              <a:rPr lang="en-GB" altLang="en-US" dirty="0"/>
              <a:t>11-18/1250, NGV Ranging discussion, </a:t>
            </a:r>
            <a:r>
              <a:rPr lang="en-GB" altLang="en-US" dirty="0" err="1"/>
              <a:t>Liwen</a:t>
            </a:r>
            <a:r>
              <a:rPr lang="en-GB" altLang="en-US" dirty="0"/>
              <a:t> (Marvell)</a:t>
            </a:r>
          </a:p>
          <a:p>
            <a:pPr lvl="1" algn="just">
              <a:defRPr/>
            </a:pPr>
            <a:r>
              <a:rPr lang="en-GB" altLang="en-US" dirty="0"/>
              <a:t>11-18/1255, </a:t>
            </a:r>
            <a:r>
              <a:rPr lang="en-US" altLang="zh-CN" dirty="0"/>
              <a:t>NGV Target Use case frame sizes, James </a:t>
            </a:r>
            <a:r>
              <a:rPr lang="en-US" altLang="zh-CN" dirty="0" err="1"/>
              <a:t>Lepp</a:t>
            </a:r>
            <a:r>
              <a:rPr lang="en-US" altLang="zh-CN" dirty="0"/>
              <a:t> (BlackBerry)</a:t>
            </a:r>
          </a:p>
          <a:p>
            <a:pPr lvl="1" algn="just">
              <a:defRPr/>
            </a:pPr>
            <a:r>
              <a:rPr lang="en-GB" altLang="en-US" dirty="0"/>
              <a:t>11-18/1281, NGV use cases &amp; requirements, Onn Haran (</a:t>
            </a:r>
            <a:r>
              <a:rPr lang="en-GB" altLang="en-US" dirty="0" err="1"/>
              <a:t>Autotalks</a:t>
            </a:r>
            <a:r>
              <a:rPr lang="en-GB" altLang="en-US" dirty="0" smtClean="0"/>
              <a:t>)</a:t>
            </a:r>
          </a:p>
          <a:p>
            <a:pPr lvl="1" algn="just">
              <a:defRPr/>
            </a:pPr>
            <a:r>
              <a:rPr lang="en-GB" altLang="en-US" dirty="0">
                <a:solidFill>
                  <a:schemeClr val="tx1"/>
                </a:solidFill>
              </a:rPr>
              <a:t>11-18/1307, Terminology discussion, Onn (</a:t>
            </a:r>
            <a:r>
              <a:rPr lang="en-GB" altLang="en-US" dirty="0" err="1">
                <a:solidFill>
                  <a:schemeClr val="tx1"/>
                </a:solidFill>
              </a:rPr>
              <a:t>AutoTalks</a:t>
            </a:r>
            <a:r>
              <a:rPr lang="en-GB" altLang="en-US" dirty="0" smtClean="0">
                <a:solidFill>
                  <a:schemeClr val="tx1"/>
                </a:solidFill>
              </a:rPr>
              <a:t>)</a:t>
            </a:r>
          </a:p>
          <a:p>
            <a:pPr lvl="1" algn="just">
              <a:defRPr/>
            </a:pPr>
            <a:endParaRPr lang="en-GB" altLang="en-US" dirty="0" smtClean="0">
              <a:solidFill>
                <a:schemeClr val="tx1"/>
              </a:solidFill>
            </a:endParaRPr>
          </a:p>
          <a:p>
            <a:pPr algn="just">
              <a:defRPr/>
            </a:pPr>
            <a:r>
              <a:rPr lang="en-GB" altLang="en-US" dirty="0" smtClean="0">
                <a:solidFill>
                  <a:schemeClr val="tx1"/>
                </a:solidFill>
              </a:rPr>
              <a:t>Official SG documents</a:t>
            </a:r>
          </a:p>
          <a:p>
            <a:pPr lvl="1" algn="just">
              <a:defRPr/>
            </a:pPr>
            <a:r>
              <a:rPr lang="en-GB" altLang="en-US" dirty="0" smtClean="0">
                <a:solidFill>
                  <a:schemeClr val="tx1"/>
                </a:solidFill>
              </a:rPr>
              <a:t>PAR: 		11-18/0861r5, 	approved by SG </a:t>
            </a:r>
          </a:p>
          <a:p>
            <a:pPr lvl="1" algn="just">
              <a:defRPr/>
            </a:pPr>
            <a:r>
              <a:rPr lang="en-GB" altLang="en-US" dirty="0" smtClean="0">
                <a:solidFill>
                  <a:schemeClr val="tx1"/>
                </a:solidFill>
              </a:rPr>
              <a:t>CSD: 		11-18/0862r0,	not approved</a:t>
            </a:r>
          </a:p>
          <a:p>
            <a:pPr lvl="1" algn="just">
              <a:defRPr/>
            </a:pPr>
            <a:r>
              <a:rPr lang="en-GB" altLang="en-US" dirty="0" smtClean="0">
                <a:solidFill>
                  <a:schemeClr val="tx1"/>
                </a:solidFill>
              </a:rPr>
              <a:t>Use Cases: 	11-18/1323r0,	approved by SG</a:t>
            </a:r>
          </a:p>
          <a:p>
            <a:pPr lvl="1" algn="just">
              <a:defRPr/>
            </a:pPr>
            <a:r>
              <a:rPr lang="en-GB" altLang="en-US" dirty="0" smtClean="0">
                <a:solidFill>
                  <a:schemeClr val="tx1"/>
                </a:solidFill>
              </a:rPr>
              <a:t>Liaison:		11-18/1303r1, 	approved by SG, updated to r2 with updated reference link.</a:t>
            </a:r>
            <a:endParaRPr lang="en-GB" altLang="en-US" dirty="0">
              <a:solidFill>
                <a:schemeClr val="tx1"/>
              </a:solidFill>
            </a:endParaRPr>
          </a:p>
        </p:txBody>
      </p:sp>
      <p:sp>
        <p:nvSpPr>
          <p:cNvPr id="18438" name="Slide Number Placeholder 3">
            <a:extLst>
              <a:ext uri="{FF2B5EF4-FFF2-40B4-BE49-F238E27FC236}">
                <a16:creationId xmlns="" xmlns:a16="http://schemas.microsoft.com/office/drawing/2014/main" id="{69750D8E-6E36-4F0E-ADE9-9BE79651BD7A}"/>
              </a:ext>
            </a:extLst>
          </p:cNvPr>
          <p:cNvSpPr>
            <a:spLocks noGrp="1" noChangeArrowheads="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en-US" sz="1200">
                <a:solidFill>
                  <a:srgbClr val="000000"/>
                </a:solidFill>
                <a:ea typeface="Arial Unicode MS" panose="020B0604020202020204" pitchFamily="34" charset="-128"/>
                <a:cs typeface="Arial Unicode MS" panose="020B0604020202020204" pitchFamily="34" charset="-128"/>
              </a:rPr>
              <a:t>Slide </a:t>
            </a:r>
            <a:fld id="{9624B909-9AF8-4646-8E08-EADA318A5722}" type="slidenum">
              <a:rPr lang="en-US" altLang="en-US" sz="1200">
                <a:solidFill>
                  <a:srgbClr val="000000"/>
                </a:solidFill>
                <a:ea typeface="Arial Unicode MS" panose="020B0604020202020204" pitchFamily="34" charset="-128"/>
                <a:cs typeface="Arial Unicode MS" panose="020B0604020202020204" pitchFamily="34" charset="-128"/>
              </a:rPr>
              <a:pPr>
                <a:buFont typeface="Times New Roman" panose="02020603050405020304" pitchFamily="18" charset="0"/>
                <a:buNone/>
              </a:pPr>
              <a:t>108</a:t>
            </a:fld>
            <a:endParaRPr lang="en-US" altLang="en-US" sz="1200">
              <a:solidFill>
                <a:srgbClr val="000000"/>
              </a:solidFill>
              <a:ea typeface="Arial Unicode MS" panose="020B0604020202020204" pitchFamily="34" charset="-128"/>
              <a:cs typeface="Arial Unicode MS" panose="020B0604020202020204" pitchFamily="34" charset="-128"/>
            </a:endParaRPr>
          </a:p>
        </p:txBody>
      </p:sp>
      <p:sp>
        <p:nvSpPr>
          <p:cNvPr id="7" name="Footer Placeholder 4"/>
          <p:cNvSpPr>
            <a:spLocks noGrp="1"/>
          </p:cNvSpPr>
          <p:nvPr>
            <p:ph type="ftr" idx="14"/>
          </p:nvPr>
        </p:nvSpPr>
        <p:spPr>
          <a:xfrm>
            <a:off x="7024694" y="6475414"/>
            <a:ext cx="3041644" cy="180975"/>
          </a:xfrm>
        </p:spPr>
        <p:txBody>
          <a:bodyPr/>
          <a:lstStyle/>
          <a:p>
            <a:r>
              <a:rPr lang="en-GB" dirty="0" smtClean="0"/>
              <a:t>Bo Sun (ZTE)</a:t>
            </a:r>
            <a:endParaRPr lang="en-GB" dirty="0"/>
          </a:p>
        </p:txBody>
      </p:sp>
      <p:sp>
        <p:nvSpPr>
          <p:cNvPr id="18436" name="Date Placeholder 1">
            <a:extLst>
              <a:ext uri="{FF2B5EF4-FFF2-40B4-BE49-F238E27FC236}">
                <a16:creationId xmlns="" xmlns:a16="http://schemas.microsoft.com/office/drawing/2014/main" id="{AB388FD6-41F1-4448-9283-777761D3E9AF}"/>
              </a:ext>
            </a:extLst>
          </p:cNvPr>
          <p:cNvSpPr>
            <a:spLocks noGrp="1" noChangeArrowheads="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en-US" sz="1800" dirty="0">
                <a:solidFill>
                  <a:srgbClr val="000000"/>
                </a:solidFill>
                <a:ea typeface="Arial Unicode MS" panose="020B0604020202020204" pitchFamily="34" charset="-128"/>
                <a:cs typeface="Arial Unicode MS" panose="020B0604020202020204" pitchFamily="34" charset="-128"/>
              </a:rPr>
              <a:t>Jul </a:t>
            </a:r>
            <a:r>
              <a:rPr lang="en-US" altLang="en-US" sz="1800" dirty="0">
                <a:solidFill>
                  <a:srgbClr val="000000"/>
                </a:solidFill>
                <a:ea typeface="Arial Unicode MS" panose="020B0604020202020204" pitchFamily="34" charset="-128"/>
                <a:cs typeface="Arial Unicode MS" panose="020B0604020202020204" pitchFamily="34" charset="-128"/>
              </a:rPr>
              <a:t>2018</a:t>
            </a:r>
          </a:p>
        </p:txBody>
      </p:sp>
    </p:spTree>
    <p:extLst>
      <p:ext uri="{BB962C8B-B14F-4D97-AF65-F5344CB8AC3E}">
        <p14:creationId xmlns:p14="http://schemas.microsoft.com/office/powerpoint/2010/main" val="18064919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5B8BE7-048D-4C6C-95C1-5665FEF86B36}"/>
              </a:ext>
            </a:extLst>
          </p:cNvPr>
          <p:cNvSpPr>
            <a:spLocks noGrp="1"/>
          </p:cNvSpPr>
          <p:nvPr>
            <p:ph type="title"/>
          </p:nvPr>
        </p:nvSpPr>
        <p:spPr>
          <a:xfrm>
            <a:off x="2209801" y="685801"/>
            <a:ext cx="7770813" cy="685800"/>
          </a:xfrm>
        </p:spPr>
        <p:txBody>
          <a:bodyPr/>
          <a:lstStyle/>
          <a:p>
            <a:r>
              <a:rPr lang="en-US" dirty="0"/>
              <a:t>Next Steps</a:t>
            </a:r>
          </a:p>
        </p:txBody>
      </p:sp>
      <p:sp>
        <p:nvSpPr>
          <p:cNvPr id="3" name="Content Placeholder 2">
            <a:extLst>
              <a:ext uri="{FF2B5EF4-FFF2-40B4-BE49-F238E27FC236}">
                <a16:creationId xmlns="" xmlns:a16="http://schemas.microsoft.com/office/drawing/2014/main" id="{54D66123-1FE2-4F62-AE66-BEFF7B7022A0}"/>
              </a:ext>
            </a:extLst>
          </p:cNvPr>
          <p:cNvSpPr>
            <a:spLocks noGrp="1"/>
          </p:cNvSpPr>
          <p:nvPr>
            <p:ph idx="1"/>
          </p:nvPr>
        </p:nvSpPr>
        <p:spPr>
          <a:xfrm>
            <a:off x="2209801" y="1676401"/>
            <a:ext cx="7770813" cy="4418013"/>
          </a:xfrm>
        </p:spPr>
        <p:txBody>
          <a:bodyPr/>
          <a:lstStyle/>
          <a:p>
            <a:r>
              <a:rPr lang="en-US" dirty="0"/>
              <a:t>Telecon: </a:t>
            </a:r>
            <a:r>
              <a:rPr lang="en-US" dirty="0" smtClean="0"/>
              <a:t>Jul 31, Aug 21, 10:00am ~ 12:00am ET (to be confirmed by WG)</a:t>
            </a:r>
          </a:p>
          <a:p>
            <a:pPr lvl="1"/>
            <a:r>
              <a:rPr lang="en-US" dirty="0" smtClean="0"/>
              <a:t>CSD review and improvement</a:t>
            </a:r>
          </a:p>
          <a:p>
            <a:r>
              <a:rPr lang="en-US" altLang="en-US" dirty="0" smtClean="0"/>
              <a:t>Goal </a:t>
            </a:r>
            <a:r>
              <a:rPr lang="en-US" altLang="en-US" dirty="0"/>
              <a:t>For </a:t>
            </a:r>
            <a:r>
              <a:rPr lang="en-US" altLang="en-US" dirty="0" smtClean="0"/>
              <a:t>September: </a:t>
            </a:r>
          </a:p>
          <a:p>
            <a:pPr lvl="1"/>
            <a:r>
              <a:rPr lang="en-US" altLang="en-US" dirty="0" smtClean="0"/>
              <a:t>PAR/CSD to be approved by WG in Sep meeting</a:t>
            </a:r>
          </a:p>
          <a:p>
            <a:pPr lvl="1"/>
            <a:r>
              <a:rPr lang="en-US" dirty="0" smtClean="0"/>
              <a:t>Group lifecycle extension</a:t>
            </a:r>
          </a:p>
          <a:p>
            <a:pPr lvl="1"/>
            <a:r>
              <a:rPr lang="en-US" altLang="zh-CN" dirty="0" smtClean="0"/>
              <a:t>Call </a:t>
            </a:r>
            <a:r>
              <a:rPr lang="en-US" altLang="zh-CN" dirty="0"/>
              <a:t>for submissions assisting completing of PAR/CSD</a:t>
            </a:r>
          </a:p>
          <a:p>
            <a:pPr lvl="1"/>
            <a:endParaRPr lang="en-US" dirty="0" smtClean="0"/>
          </a:p>
          <a:p>
            <a:endParaRPr lang="en-US" dirty="0"/>
          </a:p>
        </p:txBody>
      </p:sp>
      <p:sp>
        <p:nvSpPr>
          <p:cNvPr id="4" name="Slide Number Placeholder 3">
            <a:extLst>
              <a:ext uri="{FF2B5EF4-FFF2-40B4-BE49-F238E27FC236}">
                <a16:creationId xmlns="" xmlns:a16="http://schemas.microsoft.com/office/drawing/2014/main" id="{EE925157-1A30-425D-8968-13D22408928B}"/>
              </a:ext>
            </a:extLst>
          </p:cNvPr>
          <p:cNvSpPr>
            <a:spLocks noGrp="1"/>
          </p:cNvSpPr>
          <p:nvPr>
            <p:ph type="sldNum" idx="12"/>
          </p:nvPr>
        </p:nvSpPr>
        <p:spPr/>
        <p:txBody>
          <a:bodyPr/>
          <a:lstStyle/>
          <a:p>
            <a:r>
              <a:rPr lang="en-GB"/>
              <a:t>Slide </a:t>
            </a:r>
            <a:fld id="{440F5867-744E-4AA6-B0ED-4C44D2DFBB7B}" type="slidenum">
              <a:rPr lang="en-GB" smtClean="0"/>
              <a:pPr/>
              <a:t>109</a:t>
            </a:fld>
            <a:endParaRPr lang="en-GB" dirty="0"/>
          </a:p>
        </p:txBody>
      </p:sp>
      <p:sp>
        <p:nvSpPr>
          <p:cNvPr id="7" name="Footer Placeholder 4"/>
          <p:cNvSpPr>
            <a:spLocks noGrp="1"/>
          </p:cNvSpPr>
          <p:nvPr>
            <p:ph type="ftr" idx="14"/>
          </p:nvPr>
        </p:nvSpPr>
        <p:spPr>
          <a:xfrm>
            <a:off x="7024694" y="6475414"/>
            <a:ext cx="3041644" cy="180975"/>
          </a:xfrm>
        </p:spPr>
        <p:txBody>
          <a:bodyPr/>
          <a:lstStyle/>
          <a:p>
            <a:r>
              <a:rPr lang="en-GB" dirty="0" smtClean="0"/>
              <a:t>Bo Sun (ZTE)</a:t>
            </a:r>
            <a:endParaRPr lang="en-GB" dirty="0"/>
          </a:p>
        </p:txBody>
      </p:sp>
      <p:sp>
        <p:nvSpPr>
          <p:cNvPr id="6" name="Date Placeholder 5">
            <a:extLst>
              <a:ext uri="{FF2B5EF4-FFF2-40B4-BE49-F238E27FC236}">
                <a16:creationId xmlns="" xmlns:a16="http://schemas.microsoft.com/office/drawing/2014/main" id="{BBDFAEF7-10ED-486D-A0CB-86AD6331A839}"/>
              </a:ext>
            </a:extLst>
          </p:cNvPr>
          <p:cNvSpPr>
            <a:spLocks noGrp="1"/>
          </p:cNvSpPr>
          <p:nvPr>
            <p:ph type="dt" idx="15"/>
          </p:nvPr>
        </p:nvSpPr>
        <p:spPr/>
        <p:txBody>
          <a:bodyPr/>
          <a:lstStyle/>
          <a:p>
            <a:r>
              <a:rPr lang="en-US" dirty="0" smtClean="0"/>
              <a:t>Jul </a:t>
            </a:r>
            <a:r>
              <a:rPr lang="en-US" dirty="0"/>
              <a:t>2018</a:t>
            </a:r>
            <a:endParaRPr lang="en-GB" dirty="0"/>
          </a:p>
        </p:txBody>
      </p:sp>
    </p:spTree>
    <p:extLst>
      <p:ext uri="{BB962C8B-B14F-4D97-AF65-F5344CB8AC3E}">
        <p14:creationId xmlns:p14="http://schemas.microsoft.com/office/powerpoint/2010/main" val="363173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20946"/>
            <a:ext cx="7770813" cy="609600"/>
          </a:xfrm>
        </p:spPr>
        <p:txBody>
          <a:bodyPr/>
          <a:lstStyle/>
          <a:p>
            <a:r>
              <a:rPr lang="en-US" dirty="0"/>
              <a:t>802.11 AANI SC – July 2018</a:t>
            </a:r>
          </a:p>
        </p:txBody>
      </p:sp>
      <p:sp>
        <p:nvSpPr>
          <p:cNvPr id="3" name="Content Placeholder 2"/>
          <p:cNvSpPr>
            <a:spLocks noGrp="1"/>
          </p:cNvSpPr>
          <p:nvPr>
            <p:ph idx="1"/>
          </p:nvPr>
        </p:nvSpPr>
        <p:spPr>
          <a:xfrm>
            <a:off x="870412" y="1245066"/>
            <a:ext cx="11321588" cy="5016361"/>
          </a:xfrm>
        </p:spPr>
        <p:txBody>
          <a:bodyPr/>
          <a:lstStyle/>
          <a:p>
            <a:pPr marL="400050">
              <a:buFont typeface="Arial" panose="020B0604020202020204" pitchFamily="34" charset="0"/>
              <a:buChar char="•"/>
            </a:pPr>
            <a:r>
              <a:rPr lang="en-US" altLang="en-US" sz="2000" dirty="0"/>
              <a:t>Meeting Goals: </a:t>
            </a:r>
          </a:p>
          <a:p>
            <a:pPr marL="971550" lvl="1" indent="-457200">
              <a:buFont typeface="+mj-lt"/>
              <a:buAutoNum type="arabicPeriod"/>
            </a:pPr>
            <a:r>
              <a:rPr lang="en-US" altLang="en-US" dirty="0"/>
              <a:t>Continue Discussion on: NENDICA activity, 3GPP Status </a:t>
            </a:r>
            <a:br>
              <a:rPr lang="en-US" altLang="en-US" dirty="0"/>
            </a:br>
            <a:r>
              <a:rPr lang="en-US" altLang="en-US" dirty="0"/>
              <a:t>802.11 Technical performance relative to IMT-2020 requirements</a:t>
            </a:r>
          </a:p>
          <a:p>
            <a:pPr marL="971550" lvl="1" indent="-457200">
              <a:buFont typeface="+mj-lt"/>
              <a:buAutoNum type="arabicPeriod"/>
            </a:pPr>
            <a:r>
              <a:rPr lang="en-US" dirty="0"/>
              <a:t>Elect a Vice-Chair</a:t>
            </a:r>
          </a:p>
          <a:p>
            <a:pPr marL="971550" lvl="1" indent="-457200">
              <a:buFont typeface="+mj-lt"/>
              <a:buAutoNum type="arabicPeriod"/>
            </a:pPr>
            <a:r>
              <a:rPr lang="en-US" altLang="en-US" dirty="0"/>
              <a:t>Future section planning </a:t>
            </a:r>
          </a:p>
          <a:p>
            <a:pPr marL="400050">
              <a:buFont typeface="Arial" panose="020B0604020202020204" pitchFamily="34" charset="0"/>
              <a:buChar char="•"/>
            </a:pPr>
            <a:r>
              <a:rPr lang="en-US" altLang="en-US" sz="2000" dirty="0"/>
              <a:t>Agenda:</a:t>
            </a:r>
            <a:r>
              <a:rPr lang="en-US" altLang="en-US" sz="2000" b="0" dirty="0"/>
              <a:t> </a:t>
            </a:r>
            <a:r>
              <a:rPr lang="en-US" altLang="en-US" sz="2000" b="0" dirty="0">
                <a:hlinkClick r:id="rId2"/>
              </a:rPr>
              <a:t>11-18/1039r2</a:t>
            </a:r>
            <a:r>
              <a:rPr lang="en-US" altLang="en-US" sz="2000" b="0" dirty="0"/>
              <a:t> , met for 2 hours one sessions  </a:t>
            </a:r>
            <a:r>
              <a:rPr lang="en-US" altLang="en-US" sz="2000" dirty="0"/>
              <a:t>Minutes: </a:t>
            </a:r>
            <a:r>
              <a:rPr lang="en-US" altLang="en-US" sz="2000" b="0" dirty="0">
                <a:hlinkClick r:id="rId3"/>
              </a:rPr>
              <a:t>11-18/1264r1</a:t>
            </a:r>
            <a:endParaRPr lang="en-US" altLang="en-US" sz="2000" b="0" dirty="0"/>
          </a:p>
          <a:p>
            <a:pPr marL="800100" lvl="1">
              <a:buFont typeface="Arial" panose="020B0604020202020204" pitchFamily="34" charset="0"/>
              <a:buChar char="•"/>
            </a:pPr>
            <a:r>
              <a:rPr lang="en-US" altLang="en-US" sz="1600" b="0" dirty="0"/>
              <a:t> </a:t>
            </a:r>
            <a:r>
              <a:rPr lang="en-US" altLang="en-US" dirty="0"/>
              <a:t>Reviewed AANI SC Status/Background</a:t>
            </a:r>
          </a:p>
          <a:p>
            <a:pPr marL="800100" lvl="1">
              <a:buFont typeface="Arial" panose="020B0604020202020204" pitchFamily="34" charset="0"/>
              <a:buChar char="•"/>
            </a:pPr>
            <a:r>
              <a:rPr lang="en-US" altLang="en-US" sz="2400" dirty="0"/>
              <a:t>No Vice-Chair was elected – No nominations</a:t>
            </a:r>
          </a:p>
          <a:p>
            <a:pPr marL="800100" lvl="1">
              <a:buFont typeface="Arial" panose="020B0604020202020204" pitchFamily="34" charset="0"/>
              <a:buChar char="•"/>
            </a:pPr>
            <a:r>
              <a:rPr lang="en-US" altLang="en-US" sz="2400" dirty="0"/>
              <a:t>Contributions: </a:t>
            </a:r>
          </a:p>
          <a:p>
            <a:pPr marL="457200" indent="-457200">
              <a:buFont typeface="+mj-lt"/>
              <a:buAutoNum type="arabicPeriod"/>
            </a:pPr>
            <a:r>
              <a:rPr lang="en-US" dirty="0">
                <a:hlinkClick r:id="rId4"/>
              </a:rPr>
              <a:t>11-18/1240r0</a:t>
            </a:r>
            <a:r>
              <a:rPr lang="en-US" dirty="0"/>
              <a:t> “802.11ax for IMT-2020 eMBB Indoor Hotspot” (Sindhu Verma)</a:t>
            </a:r>
          </a:p>
          <a:p>
            <a:pPr marL="457200" indent="-457200">
              <a:buFont typeface="+mj-lt"/>
              <a:buAutoNum type="arabicPeriod"/>
            </a:pPr>
            <a:r>
              <a:rPr lang="en-US" dirty="0">
                <a:hlinkClick r:id="rId5"/>
              </a:rPr>
              <a:t>11-18/1243r0</a:t>
            </a:r>
            <a:r>
              <a:rPr lang="en-US" dirty="0"/>
              <a:t> “</a:t>
            </a:r>
            <a:r>
              <a:rPr lang="en-GB" dirty="0"/>
              <a:t>3GPP Update/Status (Release 15 – June 2018)” (Joseph Levy)</a:t>
            </a:r>
            <a:endParaRPr lang="en-US" altLang="en-US" sz="2400" dirty="0"/>
          </a:p>
          <a:p>
            <a:pPr marL="800100" lvl="1">
              <a:buFont typeface="Arial" panose="020B0604020202020204" pitchFamily="34" charset="0"/>
              <a:buChar char="•"/>
            </a:pPr>
            <a:r>
              <a:rPr lang="en-US" altLang="en-US" sz="2400" dirty="0"/>
              <a:t>Future session planning</a:t>
            </a:r>
          </a:p>
          <a:p>
            <a:pPr marL="857250" lvl="1" indent="-457200">
              <a:buFont typeface="Arial" panose="020B0604020202020204" pitchFamily="34" charset="0"/>
              <a:buChar char="•"/>
            </a:pPr>
            <a:endParaRPr lang="en-US" sz="260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11</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dirty="0"/>
              <a:t>July 2018</a:t>
            </a:r>
            <a:endParaRPr lang="en-GB" dirty="0"/>
          </a:p>
        </p:txBody>
      </p:sp>
    </p:spTree>
    <p:extLst>
      <p:ext uri="{BB962C8B-B14F-4D97-AF65-F5344CB8AC3E}">
        <p14:creationId xmlns:p14="http://schemas.microsoft.com/office/powerpoint/2010/main" val="124078206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p:txBody>
          <a:bodyPr/>
          <a:lstStyle/>
          <a:p>
            <a:r>
              <a:rPr lang="en-US" dirty="0" smtClean="0"/>
              <a:t>ECR AHG July 2018 Closing Report</a:t>
            </a:r>
          </a:p>
        </p:txBody>
      </p:sp>
      <p:sp>
        <p:nvSpPr>
          <p:cNvPr id="1031" name="Rectangle 6"/>
          <p:cNvSpPr>
            <a:spLocks noGrp="1" noChangeArrowheads="1"/>
          </p:cNvSpPr>
          <p:nvPr>
            <p:ph idx="1"/>
          </p:nvPr>
        </p:nvSpPr>
        <p:spPr>
          <a:xfrm>
            <a:off x="2209800" y="1828800"/>
            <a:ext cx="7772400" cy="381000"/>
          </a:xfrm>
        </p:spPr>
        <p:txBody>
          <a:bodyPr/>
          <a:lstStyle/>
          <a:p>
            <a:pPr algn="ctr">
              <a:buFontTx/>
              <a:buNone/>
            </a:pPr>
            <a:r>
              <a:rPr lang="en-US" sz="2000" dirty="0"/>
              <a:t>Date:</a:t>
            </a:r>
            <a:r>
              <a:rPr lang="en-US" sz="2000" b="0" dirty="0"/>
              <a:t> 2018-07-12</a:t>
            </a:r>
          </a:p>
        </p:txBody>
      </p:sp>
      <p:sp>
        <p:nvSpPr>
          <p:cNvPr id="1029" name="Slide Number Placeholder 5"/>
          <p:cNvSpPr>
            <a:spLocks noGrp="1"/>
          </p:cNvSpPr>
          <p:nvPr>
            <p:ph type="sldNum" idx="12"/>
          </p:nvPr>
        </p:nvSpPr>
        <p:spPr>
          <a:noFill/>
        </p:spPr>
        <p:txBody>
          <a:bodyPr/>
          <a:lstStyle/>
          <a:p>
            <a:r>
              <a:rPr lang="en-US" smtClean="0"/>
              <a:t>Slide </a:t>
            </a:r>
            <a:fld id="{793F0BDF-8B5A-4F42-A460-6E03123FEBC0}" type="slidenum">
              <a:rPr lang="en-US" smtClean="0"/>
              <a:pPr/>
              <a:t>110</a:t>
            </a:fld>
            <a:endParaRPr lang="en-US" smtClean="0"/>
          </a:p>
        </p:txBody>
      </p:sp>
      <p:sp>
        <p:nvSpPr>
          <p:cNvPr id="3" name="Footer Placeholder 2"/>
          <p:cNvSpPr>
            <a:spLocks noGrp="1"/>
          </p:cNvSpPr>
          <p:nvPr>
            <p:ph type="ftr" idx="14"/>
          </p:nvPr>
        </p:nvSpPr>
        <p:spPr/>
        <p:txBody>
          <a:bodyPr/>
          <a:lstStyle/>
          <a:p>
            <a:r>
              <a:rPr lang="en-GB" smtClean="0"/>
              <a:t>Osama Aboul-Magd, Huawei</a:t>
            </a:r>
            <a:endParaRPr lang="en-GB" dirty="0"/>
          </a:p>
        </p:txBody>
      </p:sp>
      <p:sp>
        <p:nvSpPr>
          <p:cNvPr id="2" name="Date Placeholder 1"/>
          <p:cNvSpPr>
            <a:spLocks noGrp="1"/>
          </p:cNvSpPr>
          <p:nvPr>
            <p:ph type="dt" idx="15"/>
          </p:nvPr>
        </p:nvSpPr>
        <p:spPr/>
        <p:txBody>
          <a:bodyPr/>
          <a:lstStyle/>
          <a:p>
            <a:r>
              <a:rPr lang="en-US" smtClean="0"/>
              <a:t>July 2018</a:t>
            </a:r>
            <a:endParaRPr lang="en-GB" dirty="0"/>
          </a:p>
        </p:txBody>
      </p:sp>
      <p:graphicFrame>
        <p:nvGraphicFramePr>
          <p:cNvPr id="1026" name="Object 11"/>
          <p:cNvGraphicFramePr>
            <a:graphicFrameLocks noChangeAspect="1"/>
          </p:cNvGraphicFramePr>
          <p:nvPr/>
        </p:nvGraphicFramePr>
        <p:xfrm>
          <a:off x="2590801" y="2590800"/>
          <a:ext cx="7535863" cy="2286000"/>
        </p:xfrm>
        <a:graphic>
          <a:graphicData uri="http://schemas.openxmlformats.org/presentationml/2006/ole">
            <mc:AlternateContent xmlns:mc="http://schemas.openxmlformats.org/markup-compatibility/2006">
              <mc:Choice xmlns:v="urn:schemas-microsoft-com:vml" Requires="v">
                <p:oleObj spid="_x0000_s31756" name="Document" r:id="rId4" imgW="8610834" imgH="2617202" progId="Word.Document.8">
                  <p:embed/>
                </p:oleObj>
              </mc:Choice>
              <mc:Fallback>
                <p:oleObj name="Document" r:id="rId4" imgW="8610834" imgH="261720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1" y="2590800"/>
                        <a:ext cx="7535863" cy="2286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2133600"/>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spTree>
    <p:extLst>
      <p:ext uri="{BB962C8B-B14F-4D97-AF65-F5344CB8AC3E}">
        <p14:creationId xmlns:p14="http://schemas.microsoft.com/office/powerpoint/2010/main" val="305016890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p:txBody>
          <a:bodyPr/>
          <a:lstStyle/>
          <a:p>
            <a:r>
              <a:rPr lang="en-US" dirty="0" smtClean="0"/>
              <a:t>Abstract</a:t>
            </a:r>
          </a:p>
        </p:txBody>
      </p:sp>
      <p:sp>
        <p:nvSpPr>
          <p:cNvPr id="7174" name="Rectangle 3"/>
          <p:cNvSpPr>
            <a:spLocks noGrp="1" noChangeArrowheads="1"/>
          </p:cNvSpPr>
          <p:nvPr>
            <p:ph idx="1"/>
          </p:nvPr>
        </p:nvSpPr>
        <p:spPr/>
        <p:txBody>
          <a:bodyPr/>
          <a:lstStyle/>
          <a:p>
            <a:pPr>
              <a:buFontTx/>
              <a:buNone/>
            </a:pPr>
            <a:r>
              <a:rPr lang="en-US" dirty="0" smtClean="0"/>
              <a:t>This document is the closing report for the ECR AHG for the July 2018 session.</a:t>
            </a:r>
          </a:p>
        </p:txBody>
      </p:sp>
      <p:sp>
        <p:nvSpPr>
          <p:cNvPr id="7172" name="Slide Number Placeholder 5"/>
          <p:cNvSpPr>
            <a:spLocks noGrp="1"/>
          </p:cNvSpPr>
          <p:nvPr>
            <p:ph type="sldNum" idx="12"/>
          </p:nvPr>
        </p:nvSpPr>
        <p:spPr>
          <a:noFill/>
        </p:spPr>
        <p:txBody>
          <a:bodyPr/>
          <a:lstStyle/>
          <a:p>
            <a:r>
              <a:rPr lang="en-US" smtClean="0"/>
              <a:t>Slide </a:t>
            </a:r>
            <a:fld id="{9BDFEE4B-8411-40A8-8639-87B3C757CCB2}" type="slidenum">
              <a:rPr lang="en-US" smtClean="0"/>
              <a:pPr/>
              <a:t>111</a:t>
            </a:fld>
            <a:endParaRPr lang="en-US" smtClean="0"/>
          </a:p>
        </p:txBody>
      </p:sp>
      <p:sp>
        <p:nvSpPr>
          <p:cNvPr id="3" name="Footer Placeholder 2"/>
          <p:cNvSpPr>
            <a:spLocks noGrp="1"/>
          </p:cNvSpPr>
          <p:nvPr>
            <p:ph type="ftr" idx="14"/>
          </p:nvPr>
        </p:nvSpPr>
        <p:spPr/>
        <p:txBody>
          <a:bodyPr/>
          <a:lstStyle/>
          <a:p>
            <a:r>
              <a:rPr lang="en-GB" smtClean="0"/>
              <a:t>Osama Aboul-Magd, Huawei</a:t>
            </a:r>
            <a:endParaRPr lang="en-GB" dirty="0"/>
          </a:p>
        </p:txBody>
      </p:sp>
      <p:sp>
        <p:nvSpPr>
          <p:cNvPr id="2" name="Date Placeholder 1"/>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375728714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 Completed</a:t>
            </a:r>
            <a:endParaRPr lang="en-CA" dirty="0"/>
          </a:p>
        </p:txBody>
      </p:sp>
      <p:sp>
        <p:nvSpPr>
          <p:cNvPr id="3" name="Content Placeholder 2"/>
          <p:cNvSpPr>
            <a:spLocks noGrp="1"/>
          </p:cNvSpPr>
          <p:nvPr>
            <p:ph idx="1"/>
          </p:nvPr>
        </p:nvSpPr>
        <p:spPr>
          <a:xfrm>
            <a:off x="1981200" y="1524000"/>
            <a:ext cx="8458200" cy="4572000"/>
          </a:xfrm>
        </p:spPr>
        <p:txBody>
          <a:bodyPr/>
          <a:lstStyle/>
          <a:p>
            <a:r>
              <a:rPr lang="en-CA" dirty="0" smtClean="0"/>
              <a:t>The AHG met for a single time slot on Tuesday AM1 to discuss the draft output report.</a:t>
            </a:r>
            <a:endParaRPr lang="en-CA" dirty="0"/>
          </a:p>
          <a:p>
            <a:r>
              <a:rPr lang="en-CA" dirty="0" smtClean="0"/>
              <a:t>The draft </a:t>
            </a:r>
            <a:r>
              <a:rPr lang="en-CA" dirty="0"/>
              <a:t>o</a:t>
            </a:r>
            <a:r>
              <a:rPr lang="en-CA" dirty="0" smtClean="0"/>
              <a:t>utput report was presented to 802.11 WG during the mid-week plenary.</a:t>
            </a:r>
          </a:p>
          <a:p>
            <a:pPr lvl="1"/>
            <a:r>
              <a:rPr lang="en-CA" dirty="0">
                <a:hlinkClick r:id="rId3"/>
              </a:rPr>
              <a:t>https://mentor.ieee.org/802.11/dcn/18/11-18-1124-03-0000-ecr-ad-hoc-output-</a:t>
            </a:r>
            <a:r>
              <a:rPr lang="en-CA" dirty="0" smtClean="0">
                <a:hlinkClick r:id="rId3"/>
              </a:rPr>
              <a:t>report.pptx</a:t>
            </a:r>
            <a:r>
              <a:rPr lang="en-CA" dirty="0" smtClean="0"/>
              <a:t> </a:t>
            </a:r>
          </a:p>
          <a:p>
            <a:r>
              <a:rPr lang="en-CA" dirty="0" smtClean="0"/>
              <a:t>The report was presented to 802.3 WG during its closing plenary.</a:t>
            </a:r>
          </a:p>
          <a:p>
            <a:pPr lvl="1"/>
            <a:r>
              <a:rPr lang="en-CA" dirty="0" smtClean="0"/>
              <a:t>Discussion will continue in 802.3 WG with possible input from 802.11 WG</a:t>
            </a:r>
          </a:p>
          <a:p>
            <a:r>
              <a:rPr lang="en-CA" dirty="0" smtClean="0"/>
              <a:t>The ECR AHG completed its work.</a:t>
            </a:r>
          </a:p>
        </p:txBody>
      </p:sp>
      <p:sp>
        <p:nvSpPr>
          <p:cNvPr id="6" name="Slide Number Placeholder 5"/>
          <p:cNvSpPr>
            <a:spLocks noGrp="1"/>
          </p:cNvSpPr>
          <p:nvPr>
            <p:ph type="sldNum" idx="12"/>
          </p:nvPr>
        </p:nvSpPr>
        <p:spPr/>
        <p:txBody>
          <a:bodyPr/>
          <a:lstStyle/>
          <a:p>
            <a:pPr>
              <a:defRPr/>
            </a:pPr>
            <a:r>
              <a:rPr lang="en-US" smtClean="0"/>
              <a:t>Slide </a:t>
            </a:r>
            <a:fld id="{E7E6215C-0148-4EB1-A390-22B113FC486F}" type="slidenum">
              <a:rPr lang="en-US" smtClean="0"/>
              <a:pPr>
                <a:defRPr/>
              </a:pPr>
              <a:t>112</a:t>
            </a:fld>
            <a:endParaRPr lang="en-US"/>
          </a:p>
        </p:txBody>
      </p:sp>
      <p:sp>
        <p:nvSpPr>
          <p:cNvPr id="8" name="Footer Placeholder 7"/>
          <p:cNvSpPr>
            <a:spLocks noGrp="1"/>
          </p:cNvSpPr>
          <p:nvPr>
            <p:ph type="ftr" idx="14"/>
          </p:nvPr>
        </p:nvSpPr>
        <p:spPr/>
        <p:txBody>
          <a:bodyPr/>
          <a:lstStyle/>
          <a:p>
            <a:r>
              <a:rPr lang="en-GB" smtClean="0"/>
              <a:t>Osama Aboul-Magd, Huawei</a:t>
            </a:r>
            <a:endParaRPr lang="en-GB" dirty="0"/>
          </a:p>
        </p:txBody>
      </p:sp>
      <p:sp>
        <p:nvSpPr>
          <p:cNvPr id="7" name="Date Placeholder 6"/>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43439694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802.15</a:t>
            </a:r>
          </a:p>
        </p:txBody>
      </p:sp>
      <p:sp>
        <p:nvSpPr>
          <p:cNvPr id="7" name="Text Placeholder 6"/>
          <p:cNvSpPr>
            <a:spLocks noGrp="1"/>
          </p:cNvSpPr>
          <p:nvPr>
            <p:ph type="body" idx="1"/>
          </p:nvPr>
        </p:nvSpPr>
        <p:spPr/>
        <p:txBody>
          <a:bodyPr/>
          <a:lstStyle/>
          <a:p>
            <a:endParaRPr lang="en-US" dirty="0"/>
          </a:p>
        </p:txBody>
      </p:sp>
      <p:sp>
        <p:nvSpPr>
          <p:cNvPr id="6" name="Date Placeholder 5"/>
          <p:cNvSpPr>
            <a:spLocks noGrp="1"/>
          </p:cNvSpPr>
          <p:nvPr>
            <p:ph type="dt" idx="10"/>
          </p:nvPr>
        </p:nvSpPr>
        <p:spPr/>
        <p:txBody>
          <a:bodyPr/>
          <a:lstStyle/>
          <a:p>
            <a:r>
              <a:rPr lang="en-US" smtClean="0"/>
              <a:t>July 2018</a:t>
            </a:r>
            <a:endParaRPr lang="en-GB" dirty="0"/>
          </a:p>
        </p:txBody>
      </p:sp>
      <p:sp>
        <p:nvSpPr>
          <p:cNvPr id="5" name="Footer Placeholder 4"/>
          <p:cNvSpPr>
            <a:spLocks noGrp="1"/>
          </p:cNvSpPr>
          <p:nvPr>
            <p:ph type="ftr" idx="11"/>
          </p:nvPr>
        </p:nvSpPr>
        <p:spPr/>
        <p:txBody>
          <a:bodyPr/>
          <a:lstStyle/>
          <a:p>
            <a:r>
              <a:rPr lang="en-GB" smtClean="0"/>
              <a:t>Robert Stacey, Intel</a:t>
            </a:r>
            <a:endParaRPr lang="en-GB"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113</a:t>
            </a:fld>
            <a:endParaRPr lang="en-GB" dirty="0"/>
          </a:p>
        </p:txBody>
      </p:sp>
    </p:spTree>
    <p:extLst>
      <p:ext uri="{BB962C8B-B14F-4D97-AF65-F5344CB8AC3E}">
        <p14:creationId xmlns:p14="http://schemas.microsoft.com/office/powerpoint/2010/main" val="315236262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a:extLst>
              <a:ext uri="{FF2B5EF4-FFF2-40B4-BE49-F238E27FC236}">
                <a16:creationId xmlns="" xmlns:a16="http://schemas.microsoft.com/office/drawing/2014/main" id="{2473E782-B72C-4428-B60E-2195EFA1034A}"/>
              </a:ext>
            </a:extLst>
          </p:cNvPr>
          <p:cNvSpPr>
            <a:spLocks noGrp="1" noChangeArrowheads="1"/>
          </p:cNvSpPr>
          <p:nvPr>
            <p:ph type="title"/>
          </p:nvPr>
        </p:nvSpPr>
        <p:spPr>
          <a:xfrm>
            <a:off x="2209800" y="685800"/>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a:t>IEEE 802.18 RR-TAG</a:t>
            </a:r>
            <a:r>
              <a:rPr lang="en-US" dirty="0"/>
              <a:t/>
            </a:r>
            <a:br>
              <a:rPr lang="en-US" dirty="0"/>
            </a:br>
            <a:r>
              <a:rPr lang="en-US" sz="2400" dirty="0"/>
              <a:t>San Diego Plenary Meeting </a:t>
            </a:r>
            <a:r>
              <a:rPr lang="en-GB" sz="2400" dirty="0"/>
              <a:t>Liaison from 802.18 to 802.11</a:t>
            </a:r>
            <a:endParaRPr lang="en-GB" dirty="0"/>
          </a:p>
        </p:txBody>
      </p:sp>
      <p:sp>
        <p:nvSpPr>
          <p:cNvPr id="6" name="Slide Number Placeholder 5"/>
          <p:cNvSpPr>
            <a:spLocks noGrp="1"/>
          </p:cNvSpPr>
          <p:nvPr>
            <p:ph type="sldNum" idx="12"/>
          </p:nvPr>
        </p:nvSpPr>
        <p:spPr/>
        <p:txBody>
          <a:bodyPr/>
          <a:lstStyle/>
          <a:p>
            <a:r>
              <a:rPr lang="en-US"/>
              <a:t>Slide </a:t>
            </a:r>
            <a:fld id="{AA8A01DF-F7FD-444B-8432-819BBAFADCAE}" type="slidenum">
              <a:rPr lang="en-US" smtClean="0"/>
              <a:pPr/>
              <a:t>114</a:t>
            </a:fld>
            <a:endParaRPr lang="en-US"/>
          </a:p>
        </p:txBody>
      </p:sp>
      <p:sp>
        <p:nvSpPr>
          <p:cNvPr id="5" name="Footer Placeholder 4"/>
          <p:cNvSpPr>
            <a:spLocks noGrp="1"/>
          </p:cNvSpPr>
          <p:nvPr>
            <p:ph type="ftr" idx="14"/>
          </p:nvPr>
        </p:nvSpPr>
        <p:spPr>
          <a:xfrm>
            <a:off x="8771095" y="6475413"/>
            <a:ext cx="1296830" cy="184666"/>
          </a:xfrm>
          <a:prstGeom prst="rect">
            <a:avLst/>
          </a:prstGeom>
        </p:spPr>
        <p:txBody>
          <a:bodyPr/>
          <a:lstStyle/>
          <a:p>
            <a:r>
              <a:rPr lang="en-US" dirty="0"/>
              <a:t>Jay Holcomb (</a:t>
            </a:r>
            <a:r>
              <a:rPr lang="en-US" dirty="0" err="1"/>
              <a:t>Itron</a:t>
            </a:r>
            <a:r>
              <a:rPr lang="en-US" dirty="0"/>
              <a:t>)</a:t>
            </a:r>
          </a:p>
        </p:txBody>
      </p:sp>
      <p:sp>
        <p:nvSpPr>
          <p:cNvPr id="11" name="Rectangle 2">
            <a:extLst>
              <a:ext uri="{FF2B5EF4-FFF2-40B4-BE49-F238E27FC236}">
                <a16:creationId xmlns="" xmlns:a16="http://schemas.microsoft.com/office/drawing/2014/main" id="{922D0B4D-6157-453D-B582-E968662E5130}"/>
              </a:ext>
            </a:extLst>
          </p:cNvPr>
          <p:cNvSpPr txBox="1">
            <a:spLocks noChangeArrowheads="1"/>
          </p:cNvSpPr>
          <p:nvPr/>
        </p:nvSpPr>
        <p:spPr bwMode="auto">
          <a:xfrm>
            <a:off x="2209800" y="1905000"/>
            <a:ext cx="7772400" cy="771524"/>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128"/>
              </a:defRPr>
            </a:lvl2pPr>
            <a:lvl3pPr marL="1085850" indent="-228600" algn="l" rtl="0" eaLnBrk="0" fontAlgn="base" hangingPunct="0">
              <a:spcBef>
                <a:spcPct val="20000"/>
              </a:spcBef>
              <a:spcAft>
                <a:spcPct val="0"/>
              </a:spcAft>
              <a:buChar char="•"/>
              <a:defRPr>
                <a:solidFill>
                  <a:schemeClr val="tx1"/>
                </a:solidFill>
                <a:latin typeface="+mn-lt"/>
                <a:ea typeface="ＭＳ Ｐゴシック" charset="-128"/>
              </a:defRPr>
            </a:lvl3pPr>
            <a:lvl4pPr marL="1428750" indent="-228600" algn="l" rtl="0" eaLnBrk="0" fontAlgn="base" hangingPunct="0">
              <a:spcBef>
                <a:spcPct val="20000"/>
              </a:spcBef>
              <a:spcAft>
                <a:spcPct val="0"/>
              </a:spcAft>
              <a:buChar char="–"/>
              <a:defRPr sz="1600">
                <a:solidFill>
                  <a:schemeClr val="tx1"/>
                </a:solidFill>
                <a:latin typeface="+mn-lt"/>
                <a:ea typeface="ＭＳ Ｐゴシック" charset="-128"/>
              </a:defRPr>
            </a:lvl4pPr>
            <a:lvl5pPr marL="177165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228850" indent="-228600" algn="l" rtl="0" eaLnBrk="0" fontAlgn="base" hangingPunct="0">
              <a:spcBef>
                <a:spcPct val="20000"/>
              </a:spcBef>
              <a:spcAft>
                <a:spcPct val="0"/>
              </a:spcAft>
              <a:buChar char="•"/>
              <a:defRPr sz="1600">
                <a:solidFill>
                  <a:schemeClr val="tx1"/>
                </a:solidFill>
                <a:latin typeface="+mn-lt"/>
                <a:ea typeface="ＭＳ Ｐゴシック" charset="-128"/>
              </a:defRPr>
            </a:lvl6pPr>
            <a:lvl7pPr marL="2686050" indent="-228600" algn="l" rtl="0" eaLnBrk="0" fontAlgn="base" hangingPunct="0">
              <a:spcBef>
                <a:spcPct val="20000"/>
              </a:spcBef>
              <a:spcAft>
                <a:spcPct val="0"/>
              </a:spcAft>
              <a:buChar char="•"/>
              <a:defRPr sz="1600">
                <a:solidFill>
                  <a:schemeClr val="tx1"/>
                </a:solidFill>
                <a:latin typeface="+mn-lt"/>
                <a:ea typeface="ＭＳ Ｐゴシック" charset="-128"/>
              </a:defRPr>
            </a:lvl7pPr>
            <a:lvl8pPr marL="3143250" indent="-228600" algn="l" rtl="0" eaLnBrk="0" fontAlgn="base" hangingPunct="0">
              <a:spcBef>
                <a:spcPct val="20000"/>
              </a:spcBef>
              <a:spcAft>
                <a:spcPct val="0"/>
              </a:spcAft>
              <a:buChar char="•"/>
              <a:defRPr sz="1600">
                <a:solidFill>
                  <a:schemeClr val="tx1"/>
                </a:solidFill>
                <a:latin typeface="+mn-lt"/>
                <a:ea typeface="ＭＳ Ｐゴシック" charset="-128"/>
              </a:defRPr>
            </a:lvl8pPr>
            <a:lvl9pPr marL="3600450" indent="-228600" algn="l" rtl="0" eaLnBrk="0" fontAlgn="base" hangingPunct="0">
              <a:spcBef>
                <a:spcPct val="20000"/>
              </a:spcBef>
              <a:spcAft>
                <a:spcPct val="0"/>
              </a:spcAft>
              <a:buChar char="•"/>
              <a:defRPr sz="1600">
                <a:solidFill>
                  <a:schemeClr val="tx1"/>
                </a:solidFill>
                <a:latin typeface="+mn-lt"/>
                <a:ea typeface="ＭＳ Ｐゴシック" charset="-128"/>
              </a:defRPr>
            </a:lvl9pPr>
          </a:lstStyle>
          <a:p>
            <a:pPr marL="0" indent="0" algn="r">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Dates:</a:t>
            </a:r>
            <a:r>
              <a:rPr lang="en-GB" sz="2000" b="0" kern="0" dirty="0"/>
              <a:t> 10 July 18</a:t>
            </a:r>
          </a:p>
          <a:p>
            <a:pPr marL="0" indent="0" algn="r">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kern="0" dirty="0"/>
              <a:t>12 July 18</a:t>
            </a:r>
          </a:p>
        </p:txBody>
      </p:sp>
      <p:graphicFrame>
        <p:nvGraphicFramePr>
          <p:cNvPr id="12" name="Object 3">
            <a:extLst>
              <a:ext uri="{FF2B5EF4-FFF2-40B4-BE49-F238E27FC236}">
                <a16:creationId xmlns="" xmlns:a16="http://schemas.microsoft.com/office/drawing/2014/main" id="{CBF8EF22-59AA-407B-9065-E5F02544E75B}"/>
              </a:ext>
            </a:extLst>
          </p:cNvPr>
          <p:cNvGraphicFramePr>
            <a:graphicFrameLocks noChangeAspect="1"/>
          </p:cNvGraphicFramePr>
          <p:nvPr>
            <p:extLst/>
          </p:nvPr>
        </p:nvGraphicFramePr>
        <p:xfrm>
          <a:off x="2076450" y="3600450"/>
          <a:ext cx="8001000" cy="2552700"/>
        </p:xfrm>
        <a:graphic>
          <a:graphicData uri="http://schemas.openxmlformats.org/presentationml/2006/ole">
            <mc:AlternateContent xmlns:mc="http://schemas.openxmlformats.org/markup-compatibility/2006">
              <mc:Choice xmlns:v="urn:schemas-microsoft-com:vml" Requires="v">
                <p:oleObj spid="_x0000_s34820" name="Document" r:id="rId4" imgW="8253286" imgH="2641030" progId="Word.Document.8">
                  <p:embed/>
                </p:oleObj>
              </mc:Choice>
              <mc:Fallback>
                <p:oleObj name="Document" r:id="rId4" imgW="8253286" imgH="2641030" progId="Word.Document.8">
                  <p:embed/>
                  <p:pic>
                    <p:nvPicPr>
                      <p:cNvPr id="0" name=""/>
                      <p:cNvPicPr>
                        <a:picLocks noChangeAspect="1" noChangeArrowheads="1"/>
                      </p:cNvPicPr>
                      <p:nvPr/>
                    </p:nvPicPr>
                    <p:blipFill>
                      <a:blip r:embed="rId5"/>
                      <a:srcRect/>
                      <a:stretch>
                        <a:fillRect/>
                      </a:stretch>
                    </p:blipFill>
                    <p:spPr bwMode="auto">
                      <a:xfrm>
                        <a:off x="2076450" y="3600450"/>
                        <a:ext cx="8001000" cy="25527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3" name="Rectangle 4">
            <a:extLst>
              <a:ext uri="{FF2B5EF4-FFF2-40B4-BE49-F238E27FC236}">
                <a16:creationId xmlns="" xmlns:a16="http://schemas.microsoft.com/office/drawing/2014/main" id="{6035F870-CB2C-47E7-AA77-80949CEE64F7}"/>
              </a:ext>
            </a:extLst>
          </p:cNvPr>
          <p:cNvSpPr>
            <a:spLocks noChangeArrowheads="1"/>
          </p:cNvSpPr>
          <p:nvPr/>
        </p:nvSpPr>
        <p:spPr bwMode="auto">
          <a:xfrm>
            <a:off x="2073492" y="304006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Date Placeholder 1"/>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66214836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20913" y="471100"/>
            <a:ext cx="7772400" cy="1066800"/>
          </a:xfrm>
        </p:spPr>
        <p:txBody>
          <a:bodyPr/>
          <a:lstStyle/>
          <a:p>
            <a:r>
              <a:rPr lang="en-GB" sz="2400" dirty="0"/>
              <a:t>Items Reviewed/Discussed in the RR-TAG -1</a:t>
            </a:r>
            <a:endParaRPr lang="en-US" sz="2400" dirty="0"/>
          </a:p>
        </p:txBody>
      </p:sp>
      <p:sp>
        <p:nvSpPr>
          <p:cNvPr id="8" name="Content Placeholder 2"/>
          <p:cNvSpPr>
            <a:spLocks noGrp="1"/>
          </p:cNvSpPr>
          <p:nvPr>
            <p:ph idx="1"/>
          </p:nvPr>
        </p:nvSpPr>
        <p:spPr>
          <a:xfrm>
            <a:off x="2223090" y="1219201"/>
            <a:ext cx="8077200" cy="4114801"/>
          </a:xfrm>
        </p:spPr>
        <p:txBody>
          <a:bodyPr/>
          <a:lstStyle/>
          <a:p>
            <a:pPr>
              <a:buFont typeface="Arial" panose="020B0604020202020204" pitchFamily="34" charset="0"/>
              <a:buChar char="•"/>
            </a:pPr>
            <a:r>
              <a:rPr lang="en-US" sz="2000" b="0" dirty="0"/>
              <a:t>EU activity status: </a:t>
            </a:r>
          </a:p>
          <a:p>
            <a:pPr lvl="1">
              <a:spcBef>
                <a:spcPts val="600"/>
              </a:spcBef>
              <a:buFont typeface="Arial" panose="020B0604020202020204" pitchFamily="34" charset="0"/>
              <a:buChar char="•"/>
            </a:pPr>
            <a:r>
              <a:rPr lang="en-US" altLang="en-US" sz="1800" dirty="0"/>
              <a:t>Good discussion of what is happening in BRAN and also some ITS/rail discussions, which include 802.11p. </a:t>
            </a:r>
          </a:p>
          <a:p>
            <a:pPr>
              <a:spcBef>
                <a:spcPts val="0"/>
              </a:spcBef>
              <a:buFont typeface="Arial" panose="020B0604020202020204" pitchFamily="34" charset="0"/>
              <a:buChar char="•"/>
            </a:pPr>
            <a:endParaRPr lang="en-US" sz="2000" b="0" dirty="0"/>
          </a:p>
          <a:p>
            <a:pPr>
              <a:spcBef>
                <a:spcPts val="0"/>
              </a:spcBef>
              <a:buFont typeface="Arial" panose="020B0604020202020204" pitchFamily="34" charset="0"/>
              <a:buChar char="•"/>
            </a:pPr>
            <a:r>
              <a:rPr lang="en-US" sz="2000" b="0" dirty="0"/>
              <a:t>Ofcom-consultation-on-preparations-for-wrc-19</a:t>
            </a:r>
          </a:p>
          <a:p>
            <a:pPr lvl="1">
              <a:spcBef>
                <a:spcPts val="0"/>
              </a:spcBef>
              <a:buFont typeface="Arial" panose="020B0604020202020204" pitchFamily="34" charset="0"/>
              <a:buChar char="•"/>
            </a:pPr>
            <a:r>
              <a:rPr lang="en-US" sz="1800" dirty="0"/>
              <a:t>Reviewed questions on AIs (Agenda Items) we have view points on.  </a:t>
            </a:r>
          </a:p>
          <a:p>
            <a:pPr lvl="1">
              <a:spcBef>
                <a:spcPts val="0"/>
              </a:spcBef>
              <a:buFont typeface="Arial" panose="020B0604020202020204" pitchFamily="34" charset="0"/>
              <a:buChar char="•"/>
            </a:pPr>
            <a:r>
              <a:rPr lang="en-US" sz="1800" dirty="0"/>
              <a:t>Then Thursday a deeper review on some specific questions. </a:t>
            </a:r>
          </a:p>
          <a:p>
            <a:pPr lvl="1">
              <a:spcBef>
                <a:spcPts val="0"/>
              </a:spcBef>
              <a:buFont typeface="Arial" panose="020B0604020202020204" pitchFamily="34" charset="0"/>
              <a:buChar char="•"/>
            </a:pPr>
            <a:r>
              <a:rPr lang="en-US" sz="1800" dirty="0">
                <a:solidFill>
                  <a:srgbClr val="00B0F0"/>
                </a:solidFill>
              </a:rPr>
              <a:t>We will work on comments moving forward. Due 13 Sept. </a:t>
            </a:r>
          </a:p>
          <a:p>
            <a:pPr lvl="1">
              <a:spcBef>
                <a:spcPts val="0"/>
              </a:spcBef>
              <a:buFont typeface="Arial" panose="020B0604020202020204" pitchFamily="34" charset="0"/>
              <a:buChar char="•"/>
            </a:pPr>
            <a:endParaRPr lang="en-US" sz="1800" dirty="0"/>
          </a:p>
          <a:p>
            <a:pPr lvl="1">
              <a:spcBef>
                <a:spcPts val="0"/>
              </a:spcBef>
              <a:buFont typeface="Arial" panose="020B0604020202020204" pitchFamily="34" charset="0"/>
              <a:buChar char="•"/>
            </a:pPr>
            <a:r>
              <a:rPr lang="en-US" sz="1800" dirty="0"/>
              <a:t>Ofcom:  </a:t>
            </a:r>
            <a:r>
              <a:rPr lang="en-US" sz="1800" dirty="0">
                <a:hlinkClick r:id="rId3"/>
              </a:rPr>
              <a:t>https://www.ofcom.org.uk/consultations-and-statements/category-1/uk-preparations-wrc-19</a:t>
            </a:r>
            <a:r>
              <a:rPr lang="en-US" sz="1800" dirty="0"/>
              <a:t> </a:t>
            </a:r>
          </a:p>
          <a:p>
            <a:pPr lvl="1">
              <a:spcBef>
                <a:spcPts val="0"/>
              </a:spcBef>
              <a:buFont typeface="Arial" panose="020B0604020202020204" pitchFamily="34" charset="0"/>
              <a:buChar char="•"/>
            </a:pPr>
            <a:r>
              <a:rPr lang="en-US" sz="1800" dirty="0"/>
              <a:t>Mentor: </a:t>
            </a:r>
            <a:r>
              <a:rPr lang="en-US" sz="1800" dirty="0">
                <a:hlinkClick r:id="rId4"/>
              </a:rPr>
              <a:t>https://mentor.ieee.org/802.18/dcn/18/18-18-0069-00-0000-ofcom-consultation-on-preparations-for-wrc-19.pdf</a:t>
            </a:r>
            <a:r>
              <a:rPr lang="en-US" sz="1800" dirty="0"/>
              <a:t> </a:t>
            </a:r>
          </a:p>
          <a:p>
            <a:pPr lvl="2">
              <a:spcBef>
                <a:spcPts val="0"/>
              </a:spcBef>
              <a:buFont typeface="Arial" panose="020B0604020202020204" pitchFamily="34" charset="0"/>
              <a:buChar char="•"/>
            </a:pPr>
            <a:r>
              <a:rPr lang="en-US" sz="1600" dirty="0"/>
              <a:t>A version with our initial bullets for comments will be coming. </a:t>
            </a:r>
          </a:p>
          <a:p>
            <a:pPr>
              <a:buFont typeface="Arial" panose="020B0604020202020204" pitchFamily="34" charset="0"/>
              <a:buChar char="•"/>
            </a:pPr>
            <a:endParaRPr lang="en-US" altLang="en-US" sz="1800" b="0" dirty="0"/>
          </a:p>
          <a:p>
            <a:pPr lvl="2">
              <a:buFont typeface="Arial" panose="020B0604020202020204" pitchFamily="34" charset="0"/>
              <a:buChar char="•"/>
            </a:pPr>
            <a:endParaRPr lang="en-US" altLang="en-US" sz="2200" dirty="0"/>
          </a:p>
          <a:p>
            <a:pPr lvl="2">
              <a:buFont typeface="Arial" panose="020B0604020202020204" pitchFamily="34" charset="0"/>
              <a:buChar char="•"/>
            </a:pPr>
            <a:endParaRPr lang="en-US" altLang="en-US" sz="2000" dirty="0"/>
          </a:p>
          <a:p>
            <a:endParaRPr lang="en-US" altLang="en-US" sz="1400" dirty="0"/>
          </a:p>
        </p:txBody>
      </p:sp>
      <p:sp>
        <p:nvSpPr>
          <p:cNvPr id="6" name="Slide Number Placeholder 5"/>
          <p:cNvSpPr>
            <a:spLocks noGrp="1"/>
          </p:cNvSpPr>
          <p:nvPr>
            <p:ph type="sldNum" idx="12"/>
          </p:nvPr>
        </p:nvSpPr>
        <p:spPr/>
        <p:txBody>
          <a:bodyPr/>
          <a:lstStyle/>
          <a:p>
            <a:r>
              <a:rPr lang="en-US"/>
              <a:t>Slide </a:t>
            </a:r>
            <a:fld id="{AA8A01DF-F7FD-444B-8432-819BBAFADCAE}" type="slidenum">
              <a:rPr lang="en-US" smtClean="0"/>
              <a:pPr/>
              <a:t>115</a:t>
            </a:fld>
            <a:endParaRPr lang="en-US"/>
          </a:p>
        </p:txBody>
      </p:sp>
      <p:sp>
        <p:nvSpPr>
          <p:cNvPr id="2" name="Date Placeholder 1"/>
          <p:cNvSpPr>
            <a:spLocks noGrp="1"/>
          </p:cNvSpPr>
          <p:nvPr>
            <p:ph type="dt" idx="15"/>
          </p:nvPr>
        </p:nvSpPr>
        <p:spPr/>
        <p:txBody>
          <a:bodyPr/>
          <a:lstStyle/>
          <a:p>
            <a:r>
              <a:rPr lang="en-US" smtClean="0"/>
              <a:t>July 2018</a:t>
            </a:r>
            <a:endParaRPr lang="en-GB" dirty="0"/>
          </a:p>
        </p:txBody>
      </p:sp>
      <p:sp>
        <p:nvSpPr>
          <p:cNvPr id="3" name="Footer Placeholder 2"/>
          <p:cNvSpPr>
            <a:spLocks noGrp="1"/>
          </p:cNvSpPr>
          <p:nvPr>
            <p:ph type="ftr" idx="14"/>
          </p:nvPr>
        </p:nvSpPr>
        <p:spPr/>
        <p:txBody>
          <a:bodyPr/>
          <a:lstStyle/>
          <a:p>
            <a:r>
              <a:rPr lang="en-GB" smtClean="0"/>
              <a:t>Jay Holcomb (Itron)</a:t>
            </a:r>
            <a:endParaRPr lang="en-GB" dirty="0"/>
          </a:p>
        </p:txBody>
      </p:sp>
    </p:spTree>
    <p:extLst>
      <p:ext uri="{BB962C8B-B14F-4D97-AF65-F5344CB8AC3E}">
        <p14:creationId xmlns:p14="http://schemas.microsoft.com/office/powerpoint/2010/main" val="155577236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20913" y="471100"/>
            <a:ext cx="7772400" cy="1066800"/>
          </a:xfrm>
        </p:spPr>
        <p:txBody>
          <a:bodyPr/>
          <a:lstStyle/>
          <a:p>
            <a:r>
              <a:rPr lang="en-GB" sz="2400" dirty="0"/>
              <a:t>Items Reviewed/Discussed in the RR-TAG -2</a:t>
            </a:r>
            <a:endParaRPr lang="en-US" sz="2400" dirty="0"/>
          </a:p>
        </p:txBody>
      </p:sp>
      <p:sp>
        <p:nvSpPr>
          <p:cNvPr id="8" name="Content Placeholder 2"/>
          <p:cNvSpPr>
            <a:spLocks noGrp="1"/>
          </p:cNvSpPr>
          <p:nvPr>
            <p:ph idx="1"/>
          </p:nvPr>
        </p:nvSpPr>
        <p:spPr>
          <a:xfrm>
            <a:off x="2216272" y="1537900"/>
            <a:ext cx="8077200" cy="4405700"/>
          </a:xfrm>
        </p:spPr>
        <p:txBody>
          <a:bodyPr/>
          <a:lstStyle/>
          <a:p>
            <a:pPr>
              <a:spcBef>
                <a:spcPts val="0"/>
              </a:spcBef>
              <a:buFont typeface="Arial" panose="020B0604020202020204" pitchFamily="34" charset="0"/>
              <a:buChar char="•"/>
            </a:pPr>
            <a:r>
              <a:rPr lang="en-US" sz="2000" b="0" dirty="0"/>
              <a:t>NPRM, Expanding Flexible Use of 3.7 to 4.2GHz Band</a:t>
            </a:r>
          </a:p>
          <a:p>
            <a:pPr lvl="1">
              <a:spcBef>
                <a:spcPts val="600"/>
              </a:spcBef>
              <a:buFont typeface="Arial" panose="020B0604020202020204" pitchFamily="34" charset="0"/>
              <a:buChar char="•"/>
            </a:pPr>
            <a:r>
              <a:rPr lang="en-US" sz="1800" dirty="0"/>
              <a:t>Not much on ‘unlicensed’ so RR_TAG initially not a lot of interest.</a:t>
            </a:r>
          </a:p>
          <a:p>
            <a:pPr lvl="1">
              <a:spcBef>
                <a:spcPts val="600"/>
              </a:spcBef>
              <a:buFont typeface="Arial" panose="020B0604020202020204" pitchFamily="34" charset="0"/>
              <a:buChar char="•"/>
            </a:pPr>
            <a:r>
              <a:rPr lang="en-US" sz="1800" dirty="0"/>
              <a:t>Though 802.24 may have some inputs to consider, </a:t>
            </a:r>
          </a:p>
          <a:p>
            <a:pPr lvl="1">
              <a:spcBef>
                <a:spcPts val="600"/>
              </a:spcBef>
              <a:buFont typeface="Arial" panose="020B0604020202020204" pitchFamily="34" charset="0"/>
              <a:buChar char="•"/>
            </a:pPr>
            <a:r>
              <a:rPr lang="en-US" sz="1800" dirty="0"/>
              <a:t>and could this NPRM touch what was presented in 802.11 WNG on using data bases of some sort to gain more spectrum, tbd. </a:t>
            </a:r>
          </a:p>
          <a:p>
            <a:pPr lvl="1">
              <a:buFont typeface="Arial" panose="020B0604020202020204" pitchFamily="34" charset="0"/>
              <a:buChar char="•"/>
            </a:pPr>
            <a:endParaRPr lang="en-US" sz="1800" dirty="0"/>
          </a:p>
          <a:p>
            <a:pPr lvl="1">
              <a:buFont typeface="Arial" panose="020B0604020202020204" pitchFamily="34" charset="0"/>
              <a:buChar char="•"/>
            </a:pPr>
            <a:r>
              <a:rPr lang="en-US" sz="1800" dirty="0"/>
              <a:t>Original Draft, Mentor:  </a:t>
            </a:r>
            <a:r>
              <a:rPr lang="en-US" sz="1800" dirty="0">
                <a:hlinkClick r:id="rId3"/>
              </a:rPr>
              <a:t>https://mentor.ieee.org/802.18/dcn/18/18-18-0076-00-0000-nprm-3-9-4-2ghz-gn-18-122 (draft).pdf</a:t>
            </a:r>
            <a:r>
              <a:rPr lang="en-US" sz="1800" dirty="0"/>
              <a:t>   </a:t>
            </a:r>
          </a:p>
          <a:p>
            <a:pPr lvl="1">
              <a:buFont typeface="Arial" panose="020B0604020202020204" pitchFamily="34" charset="0"/>
              <a:buChar char="•"/>
            </a:pPr>
            <a:r>
              <a:rPr lang="en-US" sz="1800" dirty="0"/>
              <a:t>ECFS: </a:t>
            </a:r>
            <a:r>
              <a:rPr lang="en-US" sz="1800" dirty="0">
                <a:hlinkClick r:id="rId4"/>
              </a:rPr>
              <a:t>https://www.fcc.gov/ecfs/search/filings?proceedings_name=18-122&amp;sort=date_disseminated,DESC</a:t>
            </a:r>
            <a:r>
              <a:rPr lang="en-US" sz="1800" dirty="0"/>
              <a:t>   </a:t>
            </a:r>
          </a:p>
          <a:p>
            <a:pPr>
              <a:buFont typeface="Arial" panose="020B0604020202020204" pitchFamily="34" charset="0"/>
              <a:buChar char="•"/>
            </a:pPr>
            <a:endParaRPr lang="en-US" altLang="en-US" sz="2000" b="0" dirty="0"/>
          </a:p>
          <a:p>
            <a:pPr>
              <a:buFont typeface="Arial" panose="020B0604020202020204" pitchFamily="34" charset="0"/>
              <a:buChar char="•"/>
            </a:pPr>
            <a:r>
              <a:rPr lang="en-US" altLang="en-US" sz="2000" b="0" dirty="0"/>
              <a:t>From the FCC open meeting Thursday morning, the comments focused to clear out the band over time and open up for 5G. </a:t>
            </a:r>
          </a:p>
          <a:p>
            <a:pPr lvl="1">
              <a:buFont typeface="Arial" panose="020B0604020202020204" pitchFamily="34" charset="0"/>
              <a:buChar char="•"/>
            </a:pPr>
            <a:r>
              <a:rPr lang="en-US" altLang="en-US" sz="1800" dirty="0">
                <a:solidFill>
                  <a:srgbClr val="00B0F0"/>
                </a:solidFill>
              </a:rPr>
              <a:t>Still need to get final version when it comes out and see if other possible use beyond 5G, they do say expanding flexible use. </a:t>
            </a:r>
          </a:p>
          <a:p>
            <a:pPr>
              <a:buFont typeface="Arial" panose="020B0604020202020204" pitchFamily="34" charset="0"/>
              <a:buChar char="•"/>
            </a:pPr>
            <a:endParaRPr lang="en-US" altLang="en-US" b="0" dirty="0"/>
          </a:p>
          <a:p>
            <a:endParaRPr lang="en-US" altLang="en-US" sz="1400" dirty="0"/>
          </a:p>
        </p:txBody>
      </p:sp>
      <p:sp>
        <p:nvSpPr>
          <p:cNvPr id="6" name="Slide Number Placeholder 5"/>
          <p:cNvSpPr>
            <a:spLocks noGrp="1"/>
          </p:cNvSpPr>
          <p:nvPr>
            <p:ph type="sldNum" idx="12"/>
          </p:nvPr>
        </p:nvSpPr>
        <p:spPr/>
        <p:txBody>
          <a:bodyPr/>
          <a:lstStyle/>
          <a:p>
            <a:r>
              <a:rPr lang="en-US"/>
              <a:t>Slide </a:t>
            </a:r>
            <a:fld id="{AA8A01DF-F7FD-444B-8432-819BBAFADCAE}" type="slidenum">
              <a:rPr lang="en-US" smtClean="0"/>
              <a:pPr/>
              <a:t>116</a:t>
            </a:fld>
            <a:endParaRPr lang="en-US"/>
          </a:p>
        </p:txBody>
      </p:sp>
      <p:sp>
        <p:nvSpPr>
          <p:cNvPr id="5" name="Footer Placeholder 4"/>
          <p:cNvSpPr>
            <a:spLocks noGrp="1"/>
          </p:cNvSpPr>
          <p:nvPr>
            <p:ph type="ftr" idx="14"/>
          </p:nvPr>
        </p:nvSpPr>
        <p:spPr>
          <a:xfrm>
            <a:off x="8771095" y="6475413"/>
            <a:ext cx="1296830" cy="184666"/>
          </a:xfrm>
          <a:prstGeom prst="rect">
            <a:avLst/>
          </a:prstGeom>
        </p:spPr>
        <p:txBody>
          <a:bodyPr/>
          <a:lstStyle/>
          <a:p>
            <a:r>
              <a:rPr lang="en-US" dirty="0"/>
              <a:t>Jay Holcomb (</a:t>
            </a:r>
            <a:r>
              <a:rPr lang="en-US" dirty="0" err="1"/>
              <a:t>Itron</a:t>
            </a:r>
            <a:r>
              <a:rPr lang="en-US" dirty="0"/>
              <a:t>)</a:t>
            </a:r>
          </a:p>
        </p:txBody>
      </p:sp>
      <p:sp>
        <p:nvSpPr>
          <p:cNvPr id="2" name="Date Placeholder 1"/>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363643121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20913" y="471100"/>
            <a:ext cx="7772400" cy="1066800"/>
          </a:xfrm>
        </p:spPr>
        <p:txBody>
          <a:bodyPr/>
          <a:lstStyle/>
          <a:p>
            <a:r>
              <a:rPr lang="en-GB" sz="2400" dirty="0"/>
              <a:t>Items Reviewed/Discussed in the RR-TAG -2</a:t>
            </a:r>
            <a:endParaRPr lang="en-US" sz="2400" dirty="0"/>
          </a:p>
        </p:txBody>
      </p:sp>
      <p:sp>
        <p:nvSpPr>
          <p:cNvPr id="8" name="Content Placeholder 2"/>
          <p:cNvSpPr>
            <a:spLocks noGrp="1"/>
          </p:cNvSpPr>
          <p:nvPr>
            <p:ph idx="1"/>
          </p:nvPr>
        </p:nvSpPr>
        <p:spPr>
          <a:xfrm>
            <a:off x="2220913" y="1295400"/>
            <a:ext cx="8077200" cy="4405700"/>
          </a:xfrm>
        </p:spPr>
        <p:txBody>
          <a:bodyPr/>
          <a:lstStyle/>
          <a:p>
            <a:pPr>
              <a:buFont typeface="Arial" panose="020B0604020202020204" pitchFamily="34" charset="0"/>
              <a:buChar char="•"/>
            </a:pPr>
            <a:r>
              <a:rPr lang="en-US" altLang="en-US" sz="2000" dirty="0"/>
              <a:t>Google Waiver request, increased power at 60GHz </a:t>
            </a:r>
          </a:p>
          <a:p>
            <a:pPr lvl="1">
              <a:spcBef>
                <a:spcPts val="600"/>
              </a:spcBef>
              <a:buFont typeface="Arial" panose="020B0604020202020204" pitchFamily="34" charset="0"/>
              <a:buChar char="•"/>
            </a:pPr>
            <a:r>
              <a:rPr lang="en-US" altLang="en-US" sz="1800" dirty="0"/>
              <a:t>Reviewed their feedback on our comments and maybe more to it than what they are saying.  </a:t>
            </a:r>
            <a:r>
              <a:rPr lang="en-US" altLang="en-US" sz="1800" dirty="0">
                <a:solidFill>
                  <a:srgbClr val="00B0F0"/>
                </a:solidFill>
              </a:rPr>
              <a:t>Will be looking at an ex-</a:t>
            </a:r>
            <a:r>
              <a:rPr lang="en-US" altLang="en-US" sz="1800" dirty="0" err="1">
                <a:solidFill>
                  <a:srgbClr val="00B0F0"/>
                </a:solidFill>
              </a:rPr>
              <a:t>parte</a:t>
            </a:r>
            <a:r>
              <a:rPr lang="en-US" altLang="en-US" sz="1800" dirty="0">
                <a:solidFill>
                  <a:srgbClr val="00B0F0"/>
                </a:solidFill>
              </a:rPr>
              <a:t> to their reply.</a:t>
            </a:r>
          </a:p>
          <a:p>
            <a:pPr lvl="2">
              <a:spcBef>
                <a:spcPts val="600"/>
              </a:spcBef>
              <a:buFont typeface="Arial" panose="020B0604020202020204" pitchFamily="34" charset="0"/>
              <a:buChar char="•"/>
            </a:pPr>
            <a:r>
              <a:rPr lang="en-US" dirty="0"/>
              <a:t>NCTA did support our comments so will keep in touch with them on this. </a:t>
            </a:r>
          </a:p>
          <a:p>
            <a:pPr lvl="1">
              <a:buFont typeface="Arial" panose="020B0604020202020204" pitchFamily="34" charset="0"/>
              <a:buChar char="•"/>
            </a:pPr>
            <a:endParaRPr lang="en-US" altLang="en-US" b="0" dirty="0"/>
          </a:p>
          <a:p>
            <a:pPr lvl="1">
              <a:buFont typeface="Arial" panose="020B0604020202020204" pitchFamily="34" charset="0"/>
              <a:buChar char="•"/>
            </a:pPr>
            <a:r>
              <a:rPr lang="en-US" altLang="en-US" b="0" dirty="0"/>
              <a:t>Original waiver request</a:t>
            </a:r>
          </a:p>
          <a:p>
            <a:pPr lvl="2">
              <a:buFont typeface="Arial" panose="020B0604020202020204" pitchFamily="34" charset="0"/>
              <a:buChar char="•"/>
            </a:pPr>
            <a:r>
              <a:rPr lang="en-US" altLang="en-US" sz="1400" dirty="0">
                <a:hlinkClick r:id="rId3"/>
              </a:rPr>
              <a:t>https://mentor.ieee.org/802.18/dcn/18/18-18-0027-00-0000-google-2018-03-07-soli-request-for-waiver-simulation-study.pdf</a:t>
            </a:r>
            <a:r>
              <a:rPr lang="en-US" altLang="en-US" sz="1400" dirty="0"/>
              <a:t> </a:t>
            </a:r>
          </a:p>
          <a:p>
            <a:pPr lvl="1">
              <a:buFont typeface="Arial" panose="020B0604020202020204" pitchFamily="34" charset="0"/>
              <a:buChar char="•"/>
            </a:pPr>
            <a:r>
              <a:rPr lang="en-US" altLang="en-US" b="0" dirty="0"/>
              <a:t>Our comments:</a:t>
            </a:r>
          </a:p>
          <a:p>
            <a:pPr lvl="2">
              <a:buFont typeface="Arial" panose="020B0604020202020204" pitchFamily="34" charset="0"/>
              <a:buChar char="•"/>
            </a:pPr>
            <a:r>
              <a:rPr lang="en-US" altLang="en-US" sz="1400" dirty="0">
                <a:hlinkClick r:id="rId4"/>
              </a:rPr>
              <a:t>https://mentor.ieee.org/802.18/dcn/18/18-18-0032-05-0000-google-s-waiver-request-ieee-802-comments-motion-sensing-57-64-ghz.pdf</a:t>
            </a:r>
            <a:endParaRPr lang="en-US" altLang="en-US" sz="1400" dirty="0"/>
          </a:p>
          <a:p>
            <a:pPr lvl="1"/>
            <a:r>
              <a:rPr lang="en-US" altLang="en-US" b="0" dirty="0"/>
              <a:t>Google reply:</a:t>
            </a:r>
          </a:p>
          <a:p>
            <a:pPr lvl="2"/>
            <a:r>
              <a:rPr lang="en-US" sz="1400" dirty="0">
                <a:hlinkClick r:id="rId5"/>
              </a:rPr>
              <a:t>https://mentor.ieee.org/802.18/dcn/18/18-18-0080-00-0000-google-s-waiver-request-supplement-to-coexist-with-802-11-with-motion-sensing-57-64ghz.pdf</a:t>
            </a:r>
            <a:r>
              <a:rPr lang="en-US" sz="1400" dirty="0"/>
              <a:t> </a:t>
            </a:r>
          </a:p>
          <a:p>
            <a:pPr lvl="1"/>
            <a:r>
              <a:rPr lang="en-US" altLang="en-US" b="0" dirty="0"/>
              <a:t>NCTA support of IEEE comments</a:t>
            </a:r>
          </a:p>
          <a:p>
            <a:pPr lvl="2"/>
            <a:r>
              <a:rPr lang="en-US" sz="1400" dirty="0">
                <a:hlinkClick r:id="rId6"/>
              </a:rPr>
              <a:t>https://mentor.ieee.org/802.18/dcn/18/18-18-0081-00-0000-google-s-waiver-request-</a:t>
            </a:r>
            <a:r>
              <a:rPr lang="en-US" sz="1400" b="1" dirty="0">
                <a:hlinkClick r:id="rId6"/>
              </a:rPr>
              <a:t>ncta</a:t>
            </a:r>
            <a:r>
              <a:rPr lang="en-US" sz="1400" dirty="0">
                <a:hlinkClick r:id="rId6"/>
              </a:rPr>
              <a:t>-replies-supporting-ieee-802-comments-on-motion-sensing-57-64-ghz.pdf</a:t>
            </a:r>
            <a:r>
              <a:rPr lang="en-US" sz="1400" dirty="0"/>
              <a:t> </a:t>
            </a:r>
          </a:p>
          <a:p>
            <a:pPr lvl="1"/>
            <a:endParaRPr lang="en-US" altLang="en-US" sz="1000" dirty="0"/>
          </a:p>
        </p:txBody>
      </p:sp>
      <p:sp>
        <p:nvSpPr>
          <p:cNvPr id="6" name="Slide Number Placeholder 5"/>
          <p:cNvSpPr>
            <a:spLocks noGrp="1"/>
          </p:cNvSpPr>
          <p:nvPr>
            <p:ph type="sldNum" idx="12"/>
          </p:nvPr>
        </p:nvSpPr>
        <p:spPr/>
        <p:txBody>
          <a:bodyPr/>
          <a:lstStyle/>
          <a:p>
            <a:r>
              <a:rPr lang="en-US"/>
              <a:t>Slide </a:t>
            </a:r>
            <a:fld id="{AA8A01DF-F7FD-444B-8432-819BBAFADCAE}" type="slidenum">
              <a:rPr lang="en-US" smtClean="0"/>
              <a:pPr/>
              <a:t>117</a:t>
            </a:fld>
            <a:endParaRPr lang="en-US"/>
          </a:p>
        </p:txBody>
      </p:sp>
      <p:sp>
        <p:nvSpPr>
          <p:cNvPr id="5" name="Footer Placeholder 4"/>
          <p:cNvSpPr>
            <a:spLocks noGrp="1"/>
          </p:cNvSpPr>
          <p:nvPr>
            <p:ph type="ftr" idx="14"/>
          </p:nvPr>
        </p:nvSpPr>
        <p:spPr>
          <a:xfrm>
            <a:off x="8771095" y="6475413"/>
            <a:ext cx="1296830" cy="184666"/>
          </a:xfrm>
          <a:prstGeom prst="rect">
            <a:avLst/>
          </a:prstGeom>
        </p:spPr>
        <p:txBody>
          <a:bodyPr/>
          <a:lstStyle/>
          <a:p>
            <a:r>
              <a:rPr lang="en-US"/>
              <a:t>Jay Holcomb (Itron)</a:t>
            </a:r>
            <a:endParaRPr lang="en-US" dirty="0"/>
          </a:p>
        </p:txBody>
      </p:sp>
      <p:sp>
        <p:nvSpPr>
          <p:cNvPr id="2" name="Date Placeholder 1"/>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314094392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 xmlns:a16="http://schemas.microsoft.com/office/drawing/2014/main" id="{13BF8130-FCF1-4CA2-93CB-644391EFC999}"/>
              </a:ext>
            </a:extLst>
          </p:cNvPr>
          <p:cNvSpPr>
            <a:spLocks noGrp="1"/>
          </p:cNvSpPr>
          <p:nvPr>
            <p:ph type="title"/>
          </p:nvPr>
        </p:nvSpPr>
        <p:spPr>
          <a:xfrm>
            <a:off x="2220913" y="471100"/>
            <a:ext cx="7772400" cy="1066800"/>
          </a:xfrm>
        </p:spPr>
        <p:txBody>
          <a:bodyPr/>
          <a:lstStyle/>
          <a:p>
            <a:r>
              <a:rPr lang="en-US" altLang="en-US" sz="2400" dirty="0"/>
              <a:t>IEEE 802 – Can we get to a Single Voice on 6 (5-7)GHz?</a:t>
            </a:r>
            <a:endParaRPr lang="en-US" sz="2400" dirty="0"/>
          </a:p>
        </p:txBody>
      </p:sp>
      <p:sp>
        <p:nvSpPr>
          <p:cNvPr id="8" name="Content Placeholder 2"/>
          <p:cNvSpPr>
            <a:spLocks noGrp="1"/>
          </p:cNvSpPr>
          <p:nvPr>
            <p:ph idx="1"/>
          </p:nvPr>
        </p:nvSpPr>
        <p:spPr>
          <a:xfrm>
            <a:off x="2220913" y="971844"/>
            <a:ext cx="8077200" cy="5256213"/>
          </a:xfrm>
        </p:spPr>
        <p:txBody>
          <a:bodyPr/>
          <a:lstStyle/>
          <a:p>
            <a:pPr marL="0" indent="0"/>
            <a:endParaRPr lang="en-US" sz="2200" dirty="0"/>
          </a:p>
          <a:p>
            <a:pPr>
              <a:buFont typeface="Arial" panose="020B0604020202020204" pitchFamily="34" charset="0"/>
              <a:buChar char="•"/>
            </a:pPr>
            <a:r>
              <a:rPr lang="en-US" sz="1800" dirty="0"/>
              <a:t>Sunday, chairs of 802.11, 802.15, 802.18, 802.19 and others met to discuss the topic.  Here is a link to what was reviewed, </a:t>
            </a:r>
          </a:p>
          <a:p>
            <a:pPr lvl="1">
              <a:buFont typeface="Arial" panose="020B0604020202020204" pitchFamily="34" charset="0"/>
              <a:buChar char="•"/>
            </a:pPr>
            <a:r>
              <a:rPr lang="en-US" sz="1100" dirty="0">
                <a:hlinkClick r:id="rId3"/>
              </a:rPr>
              <a:t>https://mentor.ieee.org/802-ec/dcn/18/ec-18-0133-00-00EC-how-can-ieee-802-get-to-a-single-voice-for-6ghz-band.pptx</a:t>
            </a:r>
            <a:r>
              <a:rPr lang="en-US" sz="1100" dirty="0"/>
              <a:t> </a:t>
            </a:r>
          </a:p>
          <a:p>
            <a:pPr marL="0" indent="0"/>
            <a:r>
              <a:rPr lang="en-US" sz="1800" dirty="0"/>
              <a:t>Next steps :</a:t>
            </a:r>
          </a:p>
          <a:p>
            <a:pPr>
              <a:buFont typeface="+mj-lt"/>
              <a:buAutoNum type="arabicPeriod"/>
            </a:pPr>
            <a:r>
              <a:rPr lang="en-US" sz="1600" dirty="0"/>
              <a:t>802.19/802.11ax, will work through the 802.11ax coexistence document through the process so it is updated, passes 802.19 and can be in an upcoming 802.11ax letter ballot.   (802.18 will stay involved) </a:t>
            </a:r>
          </a:p>
          <a:p>
            <a:pPr lvl="2">
              <a:buFont typeface="Arial" panose="020B0604020202020204" pitchFamily="34" charset="0"/>
              <a:buChar char="•"/>
            </a:pPr>
            <a:r>
              <a:rPr lang="en-US" sz="1600" dirty="0"/>
              <a:t>Was introduced at the 802.11ax Wednesday AM 1 meeting, several points brought up.  They will be working  on it more at September Interim.  </a:t>
            </a:r>
          </a:p>
          <a:p>
            <a:pPr marL="914400" lvl="2" indent="0"/>
            <a:endParaRPr lang="en-US" sz="900" dirty="0"/>
          </a:p>
          <a:p>
            <a:pPr>
              <a:buFont typeface="+mj-lt"/>
              <a:buAutoNum type="arabicPeriod"/>
            </a:pPr>
            <a:r>
              <a:rPr lang="en-US" sz="1600" dirty="0"/>
              <a:t>Once the 802.11ax coexistence document is finished up, this will start next phase of defining the voice from IEEE 802 as a whole,  that can be used on the NPRM. </a:t>
            </a:r>
          </a:p>
          <a:p>
            <a:pPr lvl="1">
              <a:buFont typeface="Arial" panose="020B0604020202020204" pitchFamily="34" charset="0"/>
              <a:buChar char="•"/>
            </a:pPr>
            <a:r>
              <a:rPr lang="en-US" sz="1600" dirty="0"/>
              <a:t>Until the NPRM actually comes out, we will not be sure what is in them exactly to know just how to do final comments, assuming we have a direction on voice from</a:t>
            </a:r>
          </a:p>
          <a:p>
            <a:pPr lvl="1">
              <a:buFont typeface="Arial" panose="020B0604020202020204" pitchFamily="34" charset="0"/>
              <a:buChar char="•"/>
            </a:pPr>
            <a:endParaRPr lang="en-US" sz="800" dirty="0"/>
          </a:p>
          <a:p>
            <a:pPr>
              <a:buFont typeface="+mj-lt"/>
              <a:buAutoNum type="arabicPeriod"/>
            </a:pPr>
            <a:r>
              <a:rPr lang="en-US" sz="1600" dirty="0"/>
              <a:t>Timing update</a:t>
            </a:r>
            <a:r>
              <a:rPr lang="en-US" sz="1600" b="0" dirty="0"/>
              <a:t>.  Until the NPRM is published in the Federal Register, no way to speculate very close the date comments will be due.</a:t>
            </a:r>
          </a:p>
          <a:p>
            <a:pPr lvl="1">
              <a:buFont typeface="Arial" panose="020B0604020202020204" pitchFamily="34" charset="0"/>
              <a:buChar char="•"/>
            </a:pPr>
            <a:r>
              <a:rPr lang="en-US" sz="1600" dirty="0">
                <a:solidFill>
                  <a:srgbClr val="00B050"/>
                </a:solidFill>
              </a:rPr>
              <a:t>Learned this week October FCC open meeting is the latest word of when we may see the NPRM, not September as earlier indications.</a:t>
            </a:r>
          </a:p>
          <a:p>
            <a:pPr>
              <a:buFont typeface="Arial" panose="020B0604020202020204" pitchFamily="34" charset="0"/>
              <a:buChar char="•"/>
            </a:pPr>
            <a:r>
              <a:rPr lang="en-US" sz="2200" dirty="0"/>
              <a:t> </a:t>
            </a:r>
          </a:p>
          <a:p>
            <a:pPr>
              <a:buFont typeface="Arial" panose="020B0604020202020204" pitchFamily="34" charset="0"/>
              <a:buChar char="•"/>
            </a:pPr>
            <a:endParaRPr lang="en-US" sz="2200" dirty="0"/>
          </a:p>
        </p:txBody>
      </p:sp>
      <p:sp>
        <p:nvSpPr>
          <p:cNvPr id="6" name="Slide Number Placeholder 5"/>
          <p:cNvSpPr>
            <a:spLocks noGrp="1"/>
          </p:cNvSpPr>
          <p:nvPr>
            <p:ph type="sldNum" idx="12"/>
          </p:nvPr>
        </p:nvSpPr>
        <p:spPr/>
        <p:txBody>
          <a:bodyPr/>
          <a:lstStyle/>
          <a:p>
            <a:r>
              <a:rPr lang="en-US"/>
              <a:t>Slide </a:t>
            </a:r>
            <a:fld id="{AA8A01DF-F7FD-444B-8432-819BBAFADCAE}" type="slidenum">
              <a:rPr lang="en-US" smtClean="0"/>
              <a:pPr/>
              <a:t>118</a:t>
            </a:fld>
            <a:endParaRPr lang="en-US"/>
          </a:p>
        </p:txBody>
      </p:sp>
      <p:sp>
        <p:nvSpPr>
          <p:cNvPr id="2" name="Date Placeholder 1"/>
          <p:cNvSpPr>
            <a:spLocks noGrp="1"/>
          </p:cNvSpPr>
          <p:nvPr>
            <p:ph type="dt" idx="15"/>
          </p:nvPr>
        </p:nvSpPr>
        <p:spPr/>
        <p:txBody>
          <a:bodyPr/>
          <a:lstStyle/>
          <a:p>
            <a:r>
              <a:rPr lang="en-US" smtClean="0"/>
              <a:t>July 2018</a:t>
            </a:r>
            <a:endParaRPr lang="en-GB" dirty="0"/>
          </a:p>
        </p:txBody>
      </p:sp>
      <p:sp>
        <p:nvSpPr>
          <p:cNvPr id="3" name="Footer Placeholder 2"/>
          <p:cNvSpPr>
            <a:spLocks noGrp="1"/>
          </p:cNvSpPr>
          <p:nvPr>
            <p:ph type="ftr" idx="14"/>
          </p:nvPr>
        </p:nvSpPr>
        <p:spPr/>
        <p:txBody>
          <a:bodyPr/>
          <a:lstStyle/>
          <a:p>
            <a:r>
              <a:rPr lang="en-GB" smtClean="0"/>
              <a:t>Jay Holcomb (Itron)</a:t>
            </a:r>
            <a:endParaRPr lang="en-GB" dirty="0"/>
          </a:p>
        </p:txBody>
      </p:sp>
    </p:spTree>
    <p:extLst>
      <p:ext uri="{BB962C8B-B14F-4D97-AF65-F5344CB8AC3E}">
        <p14:creationId xmlns:p14="http://schemas.microsoft.com/office/powerpoint/2010/main" val="16134105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20913" y="685800"/>
            <a:ext cx="7772400" cy="533400"/>
          </a:xfrm>
        </p:spPr>
        <p:txBody>
          <a:bodyPr/>
          <a:lstStyle/>
          <a:p>
            <a:r>
              <a:rPr lang="en-US" altLang="en-US" sz="2800" dirty="0"/>
              <a:t>Approved</a:t>
            </a:r>
          </a:p>
        </p:txBody>
      </p:sp>
      <p:sp>
        <p:nvSpPr>
          <p:cNvPr id="8" name="Content Placeholder 2"/>
          <p:cNvSpPr>
            <a:spLocks noGrp="1"/>
          </p:cNvSpPr>
          <p:nvPr>
            <p:ph idx="1"/>
          </p:nvPr>
        </p:nvSpPr>
        <p:spPr>
          <a:xfrm>
            <a:off x="2220913" y="1313656"/>
            <a:ext cx="7772400" cy="3886200"/>
          </a:xfrm>
        </p:spPr>
        <p:txBody>
          <a:bodyPr/>
          <a:lstStyle/>
          <a:p>
            <a:r>
              <a:rPr lang="en-US" altLang="en-US" sz="2000" dirty="0"/>
              <a:t>Documents Approved this week</a:t>
            </a:r>
            <a:endParaRPr lang="en-US" altLang="en-US" sz="1800" dirty="0"/>
          </a:p>
          <a:p>
            <a:pPr lvl="1"/>
            <a:r>
              <a:rPr lang="en-US" altLang="en-US" sz="1800" dirty="0"/>
              <a:t>Agenda for the week</a:t>
            </a:r>
          </a:p>
          <a:p>
            <a:pPr lvl="2"/>
            <a:r>
              <a:rPr lang="en-US" altLang="en-US" sz="1600" dirty="0">
                <a:hlinkClick r:id="rId2"/>
              </a:rPr>
              <a:t>https://mentor.ieee.org/802.18/dcn/18/18-18-0079-02-0000-agenda-san-pleanry-10-12-july-2018-rr-tag.pptx</a:t>
            </a:r>
            <a:endParaRPr lang="en-US" altLang="en-US" sz="1600" dirty="0"/>
          </a:p>
          <a:p>
            <a:pPr lvl="1"/>
            <a:r>
              <a:rPr lang="en-US" altLang="en-US" dirty="0"/>
              <a:t>Warsaw Wireless Interim minutes</a:t>
            </a:r>
            <a:endParaRPr lang="en-US" altLang="en-US" sz="1300" dirty="0">
              <a:hlinkClick r:id="rId3"/>
            </a:endParaRPr>
          </a:p>
          <a:p>
            <a:pPr lvl="2"/>
            <a:r>
              <a:rPr lang="en-US" altLang="en-US" sz="1600" dirty="0"/>
              <a:t> </a:t>
            </a:r>
            <a:r>
              <a:rPr lang="en-US" altLang="en-US" sz="1600" dirty="0">
                <a:hlinkClick r:id="rId4"/>
              </a:rPr>
              <a:t>https://mentor.ieee.org/802.18/dcn/18/18-18-0055-00-0000-meeting-minutes-may-2018-f2f-warsaw.docx</a:t>
            </a:r>
            <a:endParaRPr lang="en-US" altLang="en-US" sz="1600" dirty="0"/>
          </a:p>
          <a:p>
            <a:pPr lvl="1"/>
            <a:endParaRPr lang="en-US" altLang="en-US" sz="1800" dirty="0"/>
          </a:p>
          <a:p>
            <a:pPr lvl="1"/>
            <a:endParaRPr lang="en-US" altLang="en-US" sz="1400" dirty="0"/>
          </a:p>
          <a:p>
            <a:pPr marL="857250" lvl="2" indent="0"/>
            <a:endParaRPr lang="en-US" altLang="en-US" sz="1600" dirty="0"/>
          </a:p>
        </p:txBody>
      </p:sp>
      <p:sp>
        <p:nvSpPr>
          <p:cNvPr id="6" name="Slide Number Placeholder 5"/>
          <p:cNvSpPr>
            <a:spLocks noGrp="1"/>
          </p:cNvSpPr>
          <p:nvPr>
            <p:ph type="sldNum" idx="12"/>
          </p:nvPr>
        </p:nvSpPr>
        <p:spPr/>
        <p:txBody>
          <a:bodyPr/>
          <a:lstStyle/>
          <a:p>
            <a:r>
              <a:rPr lang="en-US"/>
              <a:t>Slide </a:t>
            </a:r>
            <a:fld id="{AA8A01DF-F7FD-444B-8432-819BBAFADCAE}" type="slidenum">
              <a:rPr lang="en-US" smtClean="0"/>
              <a:pPr/>
              <a:t>119</a:t>
            </a:fld>
            <a:endParaRPr lang="en-US"/>
          </a:p>
        </p:txBody>
      </p:sp>
      <p:sp>
        <p:nvSpPr>
          <p:cNvPr id="2" name="Date Placeholder 1"/>
          <p:cNvSpPr>
            <a:spLocks noGrp="1"/>
          </p:cNvSpPr>
          <p:nvPr>
            <p:ph type="dt" idx="15"/>
          </p:nvPr>
        </p:nvSpPr>
        <p:spPr/>
        <p:txBody>
          <a:bodyPr/>
          <a:lstStyle/>
          <a:p>
            <a:r>
              <a:rPr lang="en-US" smtClean="0"/>
              <a:t>July 2018</a:t>
            </a:r>
            <a:endParaRPr lang="en-GB" dirty="0"/>
          </a:p>
        </p:txBody>
      </p:sp>
      <p:sp>
        <p:nvSpPr>
          <p:cNvPr id="3" name="Footer Placeholder 2"/>
          <p:cNvSpPr>
            <a:spLocks noGrp="1"/>
          </p:cNvSpPr>
          <p:nvPr>
            <p:ph type="ftr" idx="14"/>
          </p:nvPr>
        </p:nvSpPr>
        <p:spPr/>
        <p:txBody>
          <a:bodyPr/>
          <a:lstStyle/>
          <a:p>
            <a:r>
              <a:rPr lang="en-GB" smtClean="0"/>
              <a:t>Jay Holcomb (Itron)</a:t>
            </a:r>
            <a:endParaRPr lang="en-GB" dirty="0"/>
          </a:p>
        </p:txBody>
      </p:sp>
    </p:spTree>
    <p:extLst>
      <p:ext uri="{BB962C8B-B14F-4D97-AF65-F5344CB8AC3E}">
        <p14:creationId xmlns:p14="http://schemas.microsoft.com/office/powerpoint/2010/main" val="3038057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Straw Poll Results</a:t>
            </a:r>
          </a:p>
        </p:txBody>
      </p:sp>
      <p:sp>
        <p:nvSpPr>
          <p:cNvPr id="3" name="Content Placeholder 2"/>
          <p:cNvSpPr>
            <a:spLocks noGrp="1"/>
          </p:cNvSpPr>
          <p:nvPr>
            <p:ph idx="1"/>
          </p:nvPr>
        </p:nvSpPr>
        <p:spPr/>
        <p:txBody>
          <a:bodyPr/>
          <a:lstStyle/>
          <a:p>
            <a:r>
              <a:rPr lang="en-US" dirty="0"/>
              <a:t>“Do you agree with the validity of the conclusions of the EMBB indoor hotspot self evaluation results for 802.11ax as presented in </a:t>
            </a:r>
            <a:r>
              <a:rPr lang="en-US" u="sng" dirty="0"/>
              <a:t>18/1240r0 “Benchmarking of 802.11ax against eMBB Indoor Hotspot requirements using IMT-2020 simulation methodology”</a:t>
            </a:r>
            <a:endParaRPr lang="en-US" dirty="0"/>
          </a:p>
          <a:p>
            <a:r>
              <a:rPr lang="en-US" dirty="0"/>
              <a:t> </a:t>
            </a:r>
          </a:p>
          <a:p>
            <a:r>
              <a:rPr lang="en-US" dirty="0"/>
              <a:t>Results:</a:t>
            </a:r>
          </a:p>
          <a:p>
            <a:r>
              <a:rPr lang="en-US" dirty="0"/>
              <a:t>Yes: 22</a:t>
            </a:r>
          </a:p>
          <a:p>
            <a:r>
              <a:rPr lang="en-US" dirty="0"/>
              <a:t>No: 0</a:t>
            </a:r>
          </a:p>
          <a:p>
            <a:r>
              <a:rPr lang="en-US" dirty="0"/>
              <a:t>Abst:20</a:t>
            </a:r>
          </a:p>
          <a:p>
            <a:endParaRPr lang="en-US"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12</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dirty="0"/>
              <a:t>July 2018</a:t>
            </a:r>
            <a:endParaRPr lang="en-GB" dirty="0"/>
          </a:p>
        </p:txBody>
      </p:sp>
    </p:spTree>
    <p:extLst>
      <p:ext uri="{BB962C8B-B14F-4D97-AF65-F5344CB8AC3E}">
        <p14:creationId xmlns:p14="http://schemas.microsoft.com/office/powerpoint/2010/main" val="341880805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20913" y="685800"/>
            <a:ext cx="7772400" cy="533400"/>
          </a:xfrm>
        </p:spPr>
        <p:txBody>
          <a:bodyPr/>
          <a:lstStyle/>
          <a:p>
            <a:r>
              <a:rPr lang="en-US" altLang="en-US" sz="2800" dirty="0"/>
              <a:t>Actions required from this week</a:t>
            </a:r>
            <a:endParaRPr lang="en-US" sz="2800" dirty="0"/>
          </a:p>
        </p:txBody>
      </p:sp>
      <p:sp>
        <p:nvSpPr>
          <p:cNvPr id="8" name="Content Placeholder 2"/>
          <p:cNvSpPr>
            <a:spLocks noGrp="1"/>
          </p:cNvSpPr>
          <p:nvPr>
            <p:ph idx="1"/>
          </p:nvPr>
        </p:nvSpPr>
        <p:spPr>
          <a:xfrm>
            <a:off x="2209800" y="1247775"/>
            <a:ext cx="7772400" cy="4114800"/>
          </a:xfrm>
        </p:spPr>
        <p:txBody>
          <a:bodyPr/>
          <a:lstStyle/>
          <a:p>
            <a:pPr>
              <a:spcBef>
                <a:spcPts val="0"/>
              </a:spcBef>
              <a:buFont typeface="Arial" panose="020B0604020202020204" pitchFamily="34" charset="0"/>
              <a:buChar char="•"/>
            </a:pPr>
            <a:r>
              <a:rPr lang="en-US" altLang="en-US" sz="1800" dirty="0"/>
              <a:t>Ofcom consultation comments before 13 September deadline.</a:t>
            </a:r>
          </a:p>
          <a:p>
            <a:pPr>
              <a:spcBef>
                <a:spcPts val="0"/>
              </a:spcBef>
              <a:buFont typeface="Arial" panose="020B0604020202020204" pitchFamily="34" charset="0"/>
              <a:buChar char="•"/>
            </a:pPr>
            <a:endParaRPr lang="en-US" altLang="en-US" sz="1800" dirty="0"/>
          </a:p>
          <a:p>
            <a:pPr>
              <a:spcBef>
                <a:spcPts val="0"/>
              </a:spcBef>
              <a:buFont typeface="Arial" panose="020B0604020202020204" pitchFamily="34" charset="0"/>
              <a:buChar char="•"/>
            </a:pPr>
            <a:r>
              <a:rPr lang="en-US" altLang="en-US" sz="1800" dirty="0"/>
              <a:t>Review the NPRM on 3.7 – 4.2 GHz in more detail once final is available. </a:t>
            </a:r>
          </a:p>
          <a:p>
            <a:pPr>
              <a:spcBef>
                <a:spcPts val="0"/>
              </a:spcBef>
              <a:buFont typeface="Arial" panose="020B0604020202020204" pitchFamily="34" charset="0"/>
              <a:buChar char="•"/>
            </a:pPr>
            <a:endParaRPr lang="en-US" altLang="en-US" sz="1800" dirty="0"/>
          </a:p>
          <a:p>
            <a:pPr>
              <a:spcBef>
                <a:spcPts val="0"/>
              </a:spcBef>
              <a:buFont typeface="Arial" panose="020B0604020202020204" pitchFamily="34" charset="0"/>
              <a:buChar char="•"/>
            </a:pPr>
            <a:r>
              <a:rPr lang="en-US" altLang="en-US" sz="1800" dirty="0"/>
              <a:t>Google Waiver request for higher power for their system at 60GHz,  work on ex </a:t>
            </a:r>
            <a:r>
              <a:rPr lang="en-US" altLang="en-US" sz="1800" dirty="0" err="1"/>
              <a:t>parte</a:t>
            </a:r>
            <a:r>
              <a:rPr lang="en-US" altLang="en-US" sz="1800" dirty="0"/>
              <a:t> to their reply to us, to send to the FCC. </a:t>
            </a:r>
          </a:p>
          <a:p>
            <a:pPr lvl="1">
              <a:spcBef>
                <a:spcPts val="0"/>
              </a:spcBef>
              <a:buFont typeface="Arial" panose="020B0604020202020204" pitchFamily="34" charset="0"/>
              <a:buChar char="•"/>
            </a:pPr>
            <a:endParaRPr lang="en-US" altLang="en-US" sz="1800" dirty="0"/>
          </a:p>
          <a:p>
            <a:pPr>
              <a:spcBef>
                <a:spcPts val="0"/>
              </a:spcBef>
              <a:buFont typeface="Arial" panose="020B0604020202020204" pitchFamily="34" charset="0"/>
              <a:buChar char="•"/>
            </a:pPr>
            <a:r>
              <a:rPr lang="en-US" altLang="en-US" sz="1800" dirty="0"/>
              <a:t>IEEE SA has more edits coming on their Position Statement on Additional Spectrum for us to review.</a:t>
            </a:r>
          </a:p>
          <a:p>
            <a:pPr>
              <a:spcBef>
                <a:spcPts val="0"/>
              </a:spcBef>
              <a:buFont typeface="Arial" panose="020B0604020202020204" pitchFamily="34" charset="0"/>
              <a:buChar char="•"/>
            </a:pPr>
            <a:endParaRPr lang="en-US" altLang="en-US" sz="1800" dirty="0"/>
          </a:p>
          <a:p>
            <a:pPr>
              <a:spcBef>
                <a:spcPts val="0"/>
              </a:spcBef>
              <a:buFont typeface="Arial" panose="020B0604020202020204" pitchFamily="34" charset="0"/>
              <a:buChar char="•"/>
            </a:pPr>
            <a:r>
              <a:rPr lang="en-US" altLang="en-US" sz="1800" dirty="0"/>
              <a:t>IEEE EU position statement on spectrum , need to investigate where it is at. </a:t>
            </a:r>
          </a:p>
          <a:p>
            <a:pPr>
              <a:spcBef>
                <a:spcPts val="0"/>
              </a:spcBef>
              <a:buFont typeface="Arial" panose="020B0604020202020204" pitchFamily="34" charset="0"/>
              <a:buChar char="•"/>
            </a:pPr>
            <a:endParaRPr lang="en-US" altLang="en-US" sz="1800" dirty="0"/>
          </a:p>
          <a:p>
            <a:pPr>
              <a:spcBef>
                <a:spcPts val="0"/>
              </a:spcBef>
              <a:buFont typeface="Arial" panose="020B0604020202020204" pitchFamily="34" charset="0"/>
              <a:buChar char="•"/>
            </a:pPr>
            <a:r>
              <a:rPr lang="en-US" altLang="en-US" sz="1800" dirty="0"/>
              <a:t>Stay on top of 6 (5-7) GHz and single voice from IEEE 802.   </a:t>
            </a:r>
          </a:p>
          <a:p>
            <a:pPr>
              <a:spcBef>
                <a:spcPts val="0"/>
              </a:spcBef>
              <a:buFont typeface="Arial" panose="020B0604020202020204" pitchFamily="34" charset="0"/>
              <a:buChar char="•"/>
            </a:pPr>
            <a:endParaRPr lang="en-US" altLang="en-US" sz="1800" dirty="0"/>
          </a:p>
          <a:p>
            <a:pPr>
              <a:spcBef>
                <a:spcPts val="0"/>
              </a:spcBef>
              <a:buFont typeface="Arial" panose="020B0604020202020204" pitchFamily="34" charset="0"/>
              <a:buChar char="•"/>
            </a:pPr>
            <a:r>
              <a:rPr lang="en-US" altLang="en-US" sz="1800" dirty="0"/>
              <a:t>Stay on top of 802.11 WNG proposal on Future of Unlicensed Spectrum. </a:t>
            </a:r>
          </a:p>
          <a:p>
            <a:endParaRPr lang="en-US" dirty="0"/>
          </a:p>
        </p:txBody>
      </p:sp>
      <p:sp>
        <p:nvSpPr>
          <p:cNvPr id="6" name="Slide Number Placeholder 5"/>
          <p:cNvSpPr>
            <a:spLocks noGrp="1"/>
          </p:cNvSpPr>
          <p:nvPr>
            <p:ph type="sldNum" idx="12"/>
          </p:nvPr>
        </p:nvSpPr>
        <p:spPr/>
        <p:txBody>
          <a:bodyPr/>
          <a:lstStyle/>
          <a:p>
            <a:r>
              <a:rPr lang="en-US"/>
              <a:t>Slide </a:t>
            </a:r>
            <a:fld id="{AA8A01DF-F7FD-444B-8432-819BBAFADCAE}" type="slidenum">
              <a:rPr lang="en-US" smtClean="0"/>
              <a:pPr/>
              <a:t>120</a:t>
            </a:fld>
            <a:endParaRPr lang="en-US"/>
          </a:p>
        </p:txBody>
      </p:sp>
      <p:sp>
        <p:nvSpPr>
          <p:cNvPr id="2" name="Date Placeholder 1"/>
          <p:cNvSpPr>
            <a:spLocks noGrp="1"/>
          </p:cNvSpPr>
          <p:nvPr>
            <p:ph type="dt" idx="15"/>
          </p:nvPr>
        </p:nvSpPr>
        <p:spPr/>
        <p:txBody>
          <a:bodyPr/>
          <a:lstStyle/>
          <a:p>
            <a:r>
              <a:rPr lang="en-US" smtClean="0"/>
              <a:t>July 2018</a:t>
            </a:r>
            <a:endParaRPr lang="en-GB" dirty="0"/>
          </a:p>
        </p:txBody>
      </p:sp>
      <p:sp>
        <p:nvSpPr>
          <p:cNvPr id="3" name="Footer Placeholder 2"/>
          <p:cNvSpPr>
            <a:spLocks noGrp="1"/>
          </p:cNvSpPr>
          <p:nvPr>
            <p:ph type="ftr" idx="14"/>
          </p:nvPr>
        </p:nvSpPr>
        <p:spPr/>
        <p:txBody>
          <a:bodyPr/>
          <a:lstStyle/>
          <a:p>
            <a:r>
              <a:rPr lang="en-GB" smtClean="0"/>
              <a:t>Jay Holcomb (Itron)</a:t>
            </a:r>
            <a:endParaRPr lang="en-GB" dirty="0"/>
          </a:p>
        </p:txBody>
      </p:sp>
    </p:spTree>
    <p:extLst>
      <p:ext uri="{BB962C8B-B14F-4D97-AF65-F5344CB8AC3E}">
        <p14:creationId xmlns:p14="http://schemas.microsoft.com/office/powerpoint/2010/main" val="99501185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20913" y="685800"/>
            <a:ext cx="7772400" cy="1066800"/>
          </a:xfrm>
        </p:spPr>
        <p:txBody>
          <a:bodyPr/>
          <a:lstStyle/>
          <a:p>
            <a:r>
              <a:rPr lang="en-GB" sz="2800" dirty="0"/>
              <a:t>802.18 Meeting Close</a:t>
            </a:r>
            <a:endParaRPr lang="en-US" sz="2800" dirty="0"/>
          </a:p>
        </p:txBody>
      </p:sp>
      <p:sp>
        <p:nvSpPr>
          <p:cNvPr id="8" name="Content Placeholder 2"/>
          <p:cNvSpPr>
            <a:spLocks noGrp="1"/>
          </p:cNvSpPr>
          <p:nvPr>
            <p:ph idx="1"/>
          </p:nvPr>
        </p:nvSpPr>
        <p:spPr>
          <a:xfrm>
            <a:off x="2221878" y="1518214"/>
            <a:ext cx="8446122" cy="4951413"/>
          </a:xfrm>
        </p:spPr>
        <p:txBody>
          <a:bodyPr/>
          <a:lstStyle/>
          <a:p>
            <a:r>
              <a:rPr lang="en-US" sz="2000" dirty="0"/>
              <a:t>The RR-TAG adjourned AM1 Thursday this week. </a:t>
            </a:r>
          </a:p>
          <a:p>
            <a:pPr lvl="1"/>
            <a:r>
              <a:rPr lang="en-US" sz="1200" dirty="0">
                <a:hlinkClick r:id="rId3"/>
              </a:rPr>
              <a:t>https://mentor.ieee.org/802.18/dcn/18/18-18-0079-02-0000-agenda-san-pleanry-10-12-july-2018-rr-tag.pptx</a:t>
            </a:r>
            <a:r>
              <a:rPr lang="en-US" sz="1200" dirty="0"/>
              <a:t> (or latest)</a:t>
            </a:r>
          </a:p>
          <a:p>
            <a:pPr lvl="1"/>
            <a:r>
              <a:rPr lang="en-US" dirty="0"/>
              <a:t>Will hold weekly, as needed, teleconferences, </a:t>
            </a:r>
            <a:r>
              <a:rPr lang="en-US" dirty="0">
                <a:highlight>
                  <a:srgbClr val="FFFF00"/>
                </a:highlight>
              </a:rPr>
              <a:t>15:00-15:55 </a:t>
            </a:r>
            <a:r>
              <a:rPr lang="en-US" dirty="0"/>
              <a:t>ET Thursdays</a:t>
            </a:r>
          </a:p>
          <a:p>
            <a:pPr lvl="1"/>
            <a:r>
              <a:rPr lang="en-US" b="1" dirty="0"/>
              <a:t>This is 30 minutes later than before. </a:t>
            </a:r>
          </a:p>
          <a:p>
            <a:pPr lvl="1"/>
            <a:r>
              <a:rPr lang="en-US" dirty="0"/>
              <a:t>Scheduled through  27 December 2018</a:t>
            </a:r>
          </a:p>
          <a:p>
            <a:pPr lvl="1"/>
            <a:r>
              <a:rPr lang="en-US" dirty="0"/>
              <a:t>Watch for updates.</a:t>
            </a:r>
          </a:p>
          <a:p>
            <a:pPr lvl="1"/>
            <a:endParaRPr lang="en-US" dirty="0"/>
          </a:p>
          <a:p>
            <a:pPr lvl="1"/>
            <a:r>
              <a:rPr lang="en-US" b="1" dirty="0"/>
              <a:t>Next teleconference planed for 19 July 2018, </a:t>
            </a:r>
            <a:r>
              <a:rPr lang="en-US" dirty="0"/>
              <a:t>1500et/1200pt</a:t>
            </a:r>
          </a:p>
          <a:p>
            <a:pPr lvl="2"/>
            <a:r>
              <a:rPr lang="en-US" sz="2000" dirty="0"/>
              <a:t>Call in information: </a:t>
            </a:r>
            <a:r>
              <a:rPr lang="en-US" altLang="en-US" sz="2000" dirty="0"/>
              <a:t>18-16/0038-09 </a:t>
            </a:r>
            <a:r>
              <a:rPr lang="en-US" altLang="en-US" sz="2000" b="1" dirty="0"/>
              <a:t>(</a:t>
            </a:r>
            <a:r>
              <a:rPr lang="en-US" altLang="en-US" sz="2000" b="1" i="1" u="sng" dirty="0"/>
              <a:t>or latest, watch for an update</a:t>
            </a:r>
            <a:r>
              <a:rPr lang="en-US" altLang="en-US" sz="2000" b="1" dirty="0"/>
              <a:t>)</a:t>
            </a:r>
            <a:endParaRPr lang="en-US" sz="2000" b="1" dirty="0"/>
          </a:p>
          <a:p>
            <a:pPr lvl="2"/>
            <a:r>
              <a:rPr lang="en-US" sz="2000" dirty="0"/>
              <a:t>All notices are sent through the 802.18 list server reflector. </a:t>
            </a:r>
          </a:p>
          <a:p>
            <a:endParaRPr lang="en-US" sz="2000" b="0" dirty="0"/>
          </a:p>
          <a:p>
            <a:pPr algn="just"/>
            <a:r>
              <a:rPr lang="en-US" sz="2000" dirty="0"/>
              <a:t>The next face to face meeting of the 802.18 RR-TAG will be at the IEEE 802 Wireless Interim 11-13 Sept 2018 at the Hilton Waikoloa Village, Kona, HI, USA</a:t>
            </a:r>
          </a:p>
        </p:txBody>
      </p:sp>
      <p:sp>
        <p:nvSpPr>
          <p:cNvPr id="6" name="Slide Number Placeholder 5"/>
          <p:cNvSpPr>
            <a:spLocks noGrp="1"/>
          </p:cNvSpPr>
          <p:nvPr>
            <p:ph type="sldNum" idx="12"/>
          </p:nvPr>
        </p:nvSpPr>
        <p:spPr/>
        <p:txBody>
          <a:bodyPr/>
          <a:lstStyle/>
          <a:p>
            <a:r>
              <a:rPr lang="en-US"/>
              <a:t>Slide </a:t>
            </a:r>
            <a:fld id="{AA8A01DF-F7FD-444B-8432-819BBAFADCAE}" type="slidenum">
              <a:rPr lang="en-US" smtClean="0"/>
              <a:pPr/>
              <a:t>121</a:t>
            </a:fld>
            <a:endParaRPr lang="en-US"/>
          </a:p>
        </p:txBody>
      </p:sp>
      <p:sp>
        <p:nvSpPr>
          <p:cNvPr id="2" name="Date Placeholder 1"/>
          <p:cNvSpPr>
            <a:spLocks noGrp="1"/>
          </p:cNvSpPr>
          <p:nvPr>
            <p:ph type="dt" idx="15"/>
          </p:nvPr>
        </p:nvSpPr>
        <p:spPr/>
        <p:txBody>
          <a:bodyPr/>
          <a:lstStyle/>
          <a:p>
            <a:r>
              <a:rPr lang="en-US" smtClean="0"/>
              <a:t>July 2018</a:t>
            </a:r>
            <a:endParaRPr lang="en-GB" dirty="0"/>
          </a:p>
        </p:txBody>
      </p:sp>
      <p:sp>
        <p:nvSpPr>
          <p:cNvPr id="3" name="Footer Placeholder 2"/>
          <p:cNvSpPr>
            <a:spLocks noGrp="1"/>
          </p:cNvSpPr>
          <p:nvPr>
            <p:ph type="ftr" idx="14"/>
          </p:nvPr>
        </p:nvSpPr>
        <p:spPr/>
        <p:txBody>
          <a:bodyPr/>
          <a:lstStyle/>
          <a:p>
            <a:r>
              <a:rPr lang="en-GB" smtClean="0"/>
              <a:t>Jay Holcomb (Itron)</a:t>
            </a:r>
            <a:endParaRPr lang="en-GB" dirty="0"/>
          </a:p>
        </p:txBody>
      </p:sp>
    </p:spTree>
    <p:extLst>
      <p:ext uri="{BB962C8B-B14F-4D97-AF65-F5344CB8AC3E}">
        <p14:creationId xmlns:p14="http://schemas.microsoft.com/office/powerpoint/2010/main" val="359762186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424" algn="l"/>
                <a:tab pos="1828849" algn="l"/>
                <a:tab pos="2743273" algn="l"/>
                <a:tab pos="3657698" algn="l"/>
                <a:tab pos="4572122" algn="l"/>
                <a:tab pos="5486545" algn="l"/>
                <a:tab pos="6400970" algn="l"/>
                <a:tab pos="7315394" algn="l"/>
                <a:tab pos="8229818" algn="l"/>
                <a:tab pos="9144243" algn="l"/>
                <a:tab pos="10058667" algn="l"/>
              </a:tabLst>
            </a:pPr>
            <a:r>
              <a:rPr lang="en-GB" sz="3375" dirty="0"/>
              <a:t>July </a:t>
            </a:r>
            <a:r>
              <a:rPr lang="en-GB" sz="3375" dirty="0"/>
              <a:t>2018 </a:t>
            </a:r>
            <a:r>
              <a:rPr lang="en-GB" sz="3375" dirty="0"/>
              <a:t>802.19 Liaison Report</a:t>
            </a:r>
            <a:endParaRPr lang="en-GB" sz="3375" dirty="0"/>
          </a:p>
        </p:txBody>
      </p:sp>
      <p:sp>
        <p:nvSpPr>
          <p:cNvPr id="3074" name="Rectangle 2"/>
          <p:cNvSpPr>
            <a:spLocks noGrp="1" noChangeArrowheads="1"/>
          </p:cNvSpPr>
          <p:nvPr>
            <p:ph idx="1"/>
          </p:nvPr>
        </p:nvSpPr>
        <p:spPr>
          <a:xfrm>
            <a:off x="2209800" y="1524000"/>
            <a:ext cx="7772400" cy="396876"/>
          </a:xfrm>
          <a:ln/>
        </p:spPr>
        <p:txBody>
          <a:bodyPr/>
          <a:lstStyle/>
          <a:p>
            <a:pPr marL="0" indent="0" algn="ctr">
              <a:spcBef>
                <a:spcPts val="500"/>
              </a:spcBef>
              <a:tabLst>
                <a:tab pos="912837" algn="l"/>
                <a:tab pos="1827262" algn="l"/>
                <a:tab pos="2741686" algn="l"/>
                <a:tab pos="3656110" algn="l"/>
                <a:tab pos="4570535" algn="l"/>
                <a:tab pos="5484959" algn="l"/>
                <a:tab pos="6399383" algn="l"/>
                <a:tab pos="7313808" algn="l"/>
                <a:tab pos="8228232" algn="l"/>
                <a:tab pos="9142657" algn="l"/>
                <a:tab pos="10057080" algn="l"/>
              </a:tabLst>
            </a:pPr>
            <a:r>
              <a:rPr lang="en-GB" sz="2000" dirty="0"/>
              <a:t>Date:</a:t>
            </a:r>
            <a:r>
              <a:rPr lang="en-GB" sz="2000" b="0" dirty="0"/>
              <a:t> </a:t>
            </a:r>
            <a:r>
              <a:rPr lang="en-GB" sz="2000" b="0" dirty="0"/>
              <a:t>2018-07-11</a:t>
            </a:r>
            <a:endParaRPr lang="en-GB" sz="2000" b="0"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122</a:t>
            </a:fld>
            <a:endParaRPr lang="en-GB" dirty="0"/>
          </a:p>
        </p:txBody>
      </p:sp>
      <p:sp>
        <p:nvSpPr>
          <p:cNvPr id="13" name="Footer Placeholder 4"/>
          <p:cNvSpPr>
            <a:spLocks noGrp="1"/>
          </p:cNvSpPr>
          <p:nvPr>
            <p:ph type="ftr" idx="14"/>
          </p:nvPr>
        </p:nvSpPr>
        <p:spPr>
          <a:xfrm>
            <a:off x="6881818" y="6475415"/>
            <a:ext cx="3184520" cy="230187"/>
          </a:xfrm>
        </p:spPr>
        <p:txBody>
          <a:bodyPr/>
          <a:lstStyle/>
          <a:p>
            <a:r>
              <a:rPr lang="en-GB" dirty="0" smtClean="0"/>
              <a:t>Tuncer Baykas (IMU)</a:t>
            </a:r>
            <a:endParaRPr lang="en-GB" dirty="0"/>
          </a:p>
        </p:txBody>
      </p:sp>
      <p:sp>
        <p:nvSpPr>
          <p:cNvPr id="6" name="Date Placeholder 3"/>
          <p:cNvSpPr>
            <a:spLocks noGrp="1"/>
          </p:cNvSpPr>
          <p:nvPr>
            <p:ph type="dt" idx="15"/>
          </p:nvPr>
        </p:nvSpPr>
        <p:spPr>
          <a:xfrm>
            <a:off x="2220912" y="333376"/>
            <a:ext cx="2303452" cy="273051"/>
          </a:xfrm>
        </p:spPr>
        <p:txBody>
          <a:bodyPr/>
          <a:lstStyle/>
          <a:p>
            <a:r>
              <a:rPr lang="en-US" dirty="0" smtClean="0"/>
              <a:t>July 2018</a:t>
            </a:r>
            <a:endParaRPr lang="en-GB" dirty="0"/>
          </a:p>
        </p:txBody>
      </p:sp>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9" algn="l"/>
                <a:tab pos="1257334" algn="l"/>
                <a:tab pos="2171758" algn="l"/>
                <a:tab pos="3086182" algn="l"/>
                <a:tab pos="4000606" algn="l"/>
                <a:tab pos="4915030" algn="l"/>
                <a:tab pos="5829455" algn="l"/>
                <a:tab pos="6743879" algn="l"/>
                <a:tab pos="7658303" algn="l"/>
                <a:tab pos="8572728" algn="l"/>
                <a:tab pos="9487152" algn="l"/>
                <a:tab pos="10401577" algn="l"/>
              </a:tabLst>
            </a:pPr>
            <a:r>
              <a:rPr lang="en-GB" sz="2000" dirty="0">
                <a:solidFill>
                  <a:srgbClr val="000000"/>
                </a:solidFill>
                <a:latin typeface="Calibri" panose="020F0502020204030204" pitchFamily="34" charset="0"/>
              </a:rPr>
              <a:t>Authors:</a:t>
            </a:r>
          </a:p>
        </p:txBody>
      </p:sp>
      <p:grpSp>
        <p:nvGrpSpPr>
          <p:cNvPr id="12" name="Group 11"/>
          <p:cNvGrpSpPr/>
          <p:nvPr/>
        </p:nvGrpSpPr>
        <p:grpSpPr>
          <a:xfrm>
            <a:off x="2095500" y="5754469"/>
            <a:ext cx="8001000" cy="646331"/>
            <a:chOff x="571500" y="5449669"/>
            <a:chExt cx="8001000" cy="646331"/>
          </a:xfrm>
        </p:grpSpPr>
        <p:sp>
          <p:nvSpPr>
            <p:cNvPr id="4" name="TextBox 3"/>
            <p:cNvSpPr txBox="1"/>
            <p:nvPr/>
          </p:nvSpPr>
          <p:spPr>
            <a:xfrm>
              <a:off x="571500" y="5449669"/>
              <a:ext cx="8001000" cy="646331"/>
            </a:xfrm>
            <a:prstGeom prst="rect">
              <a:avLst/>
            </a:prstGeom>
            <a:noFill/>
          </p:spPr>
          <p:txBody>
            <a:bodyPr wrap="square" rtlCol="0">
              <a:spAutoFit/>
            </a:bodyPr>
            <a:lstStyle/>
            <a:p>
              <a:r>
                <a:rPr lang="en-US" sz="120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74"/>
              <a:endParaRPr lang="en-US" dirty="0"/>
            </a:p>
          </p:txBody>
        </p:sp>
      </p:grpSp>
      <p:graphicFrame>
        <p:nvGraphicFramePr>
          <p:cNvPr id="15" name="Object 3"/>
          <p:cNvGraphicFramePr>
            <a:graphicFrameLocks noChangeAspect="1"/>
          </p:cNvGraphicFramePr>
          <p:nvPr>
            <p:extLst/>
          </p:nvPr>
        </p:nvGraphicFramePr>
        <p:xfrm>
          <a:off x="1946672" y="3801071"/>
          <a:ext cx="8627567" cy="1474887"/>
        </p:xfrm>
        <a:graphic>
          <a:graphicData uri="http://schemas.openxmlformats.org/presentationml/2006/ole">
            <mc:AlternateContent xmlns:mc="http://schemas.openxmlformats.org/markup-compatibility/2006">
              <mc:Choice xmlns:v="urn:schemas-microsoft-com:vml" Requires="v">
                <p:oleObj spid="_x0000_s35844" name="Document" r:id="rId4" imgW="8851900" imgH="1612900" progId="Word.Document.8">
                  <p:embed/>
                </p:oleObj>
              </mc:Choice>
              <mc:Fallback>
                <p:oleObj name="Document" r:id="rId4" imgW="8851900" imgH="1612900" progId="Word.Document.8">
                  <p:embed/>
                  <p:pic>
                    <p:nvPicPr>
                      <p:cNvPr id="0" name=""/>
                      <p:cNvPicPr>
                        <a:picLocks noChangeAspect="1" noChangeArrowheads="1"/>
                      </p:cNvPicPr>
                      <p:nvPr/>
                    </p:nvPicPr>
                    <p:blipFill>
                      <a:blip r:embed="rId5"/>
                      <a:srcRect/>
                      <a:stretch>
                        <a:fillRect/>
                      </a:stretch>
                    </p:blipFill>
                    <p:spPr bwMode="auto">
                      <a:xfrm>
                        <a:off x="1946672" y="3801071"/>
                        <a:ext cx="8627567" cy="1474887"/>
                      </a:xfrm>
                      <a:prstGeom prst="rect">
                        <a:avLst/>
                      </a:prstGeom>
                      <a:noFill/>
                      <a:extLst/>
                    </p:spPr>
                  </p:pic>
                </p:oleObj>
              </mc:Fallback>
            </mc:AlternateContent>
          </a:graphicData>
        </a:graphic>
      </p:graphicFrame>
    </p:spTree>
    <p:extLst>
      <p:ext uri="{BB962C8B-B14F-4D97-AF65-F5344CB8AC3E}">
        <p14:creationId xmlns:p14="http://schemas.microsoft.com/office/powerpoint/2010/main" val="31840792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802.19 WG</a:t>
            </a:r>
            <a:endParaRPr lang="en-US" dirty="0"/>
          </a:p>
        </p:txBody>
      </p:sp>
      <p:sp>
        <p:nvSpPr>
          <p:cNvPr id="3" name="Content Placeholder 2"/>
          <p:cNvSpPr>
            <a:spLocks noGrp="1"/>
          </p:cNvSpPr>
          <p:nvPr>
            <p:ph idx="1"/>
          </p:nvPr>
        </p:nvSpPr>
        <p:spPr/>
        <p:txBody>
          <a:bodyPr/>
          <a:lstStyle/>
          <a:p>
            <a:r>
              <a:rPr lang="en-US" dirty="0" smtClean="0"/>
              <a:t>802.11ax CAD</a:t>
            </a:r>
          </a:p>
          <a:p>
            <a:r>
              <a:rPr lang="en-US" dirty="0" smtClean="0"/>
              <a:t>802.19 Revision Task Group</a:t>
            </a:r>
          </a:p>
          <a:p>
            <a:r>
              <a:rPr lang="en-US" dirty="0" smtClean="0"/>
              <a:t>Sub 1GHz Coexistence Interest Group</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123</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dirty="0" smtClean="0"/>
              <a:t>July 2018</a:t>
            </a:r>
            <a:endParaRPr lang="en-GB" dirty="0"/>
          </a:p>
        </p:txBody>
      </p:sp>
    </p:spTree>
    <p:extLst>
      <p:ext uri="{BB962C8B-B14F-4D97-AF65-F5344CB8AC3E}">
        <p14:creationId xmlns:p14="http://schemas.microsoft.com/office/powerpoint/2010/main" val="212399997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 xmlns:a16="http://schemas.microsoft.com/office/drawing/2014/main" id="{BD109464-3EBE-43D0-803B-BE3E1B8D3056}"/>
              </a:ext>
            </a:extLst>
          </p:cNvPr>
          <p:cNvSpPr>
            <a:spLocks noGrp="1"/>
          </p:cNvSpPr>
          <p:nvPr>
            <p:ph type="title"/>
          </p:nvPr>
        </p:nvSpPr>
        <p:spPr>
          <a:xfrm>
            <a:off x="1666875" y="685802"/>
            <a:ext cx="8715375" cy="1065213"/>
          </a:xfrm>
        </p:spPr>
        <p:txBody>
          <a:bodyPr/>
          <a:lstStyle/>
          <a:p>
            <a:r>
              <a:rPr lang="en-US" sz="3000" dirty="0"/>
              <a:t>802.11ax Coexistence Assurance Document Ballot</a:t>
            </a:r>
          </a:p>
        </p:txBody>
      </p:sp>
      <p:sp>
        <p:nvSpPr>
          <p:cNvPr id="10" name="Content Placeholder 2">
            <a:extLst>
              <a:ext uri="{FF2B5EF4-FFF2-40B4-BE49-F238E27FC236}">
                <a16:creationId xmlns="" xmlns:a16="http://schemas.microsoft.com/office/drawing/2014/main" id="{55326492-CDE9-4105-9B61-751BD6400A9E}"/>
              </a:ext>
            </a:extLst>
          </p:cNvPr>
          <p:cNvSpPr>
            <a:spLocks noGrp="1"/>
          </p:cNvSpPr>
          <p:nvPr>
            <p:ph idx="1"/>
          </p:nvPr>
        </p:nvSpPr>
        <p:spPr>
          <a:xfrm>
            <a:off x="2209800" y="1981202"/>
            <a:ext cx="7770814" cy="4113213"/>
          </a:xfrm>
        </p:spPr>
        <p:txBody>
          <a:bodyPr/>
          <a:lstStyle/>
          <a:p>
            <a:r>
              <a:rPr lang="en-US" sz="2250" dirty="0"/>
              <a:t>Held 802.19 ballot on 802.11ax CA Document</a:t>
            </a:r>
          </a:p>
          <a:p>
            <a:r>
              <a:rPr lang="en-US" sz="2250" dirty="0"/>
              <a:t>Ballot closed June 23</a:t>
            </a:r>
          </a:p>
          <a:p>
            <a:r>
              <a:rPr lang="en-US" sz="2250" dirty="0"/>
              <a:t>Vote: 16/6/0.  Ballot Failed</a:t>
            </a:r>
          </a:p>
          <a:p>
            <a:r>
              <a:rPr lang="en-US" sz="2250" dirty="0"/>
              <a:t>30 comments provided to 802.11 via the 11ax </a:t>
            </a:r>
            <a:r>
              <a:rPr lang="en-US" sz="2250" dirty="0"/>
              <a:t>ballot</a:t>
            </a:r>
          </a:p>
          <a:p>
            <a:pPr marL="0" indent="0"/>
            <a:endParaRPr lang="en-US" sz="225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124</a:t>
            </a:fld>
            <a:endParaRPr lang="en-GB" dirty="0"/>
          </a:p>
        </p:txBody>
      </p:sp>
      <p:sp>
        <p:nvSpPr>
          <p:cNvPr id="5" name="Footer Placeholder 4"/>
          <p:cNvSpPr>
            <a:spLocks noGrp="1"/>
          </p:cNvSpPr>
          <p:nvPr>
            <p:ph type="ftr" idx="14"/>
          </p:nvPr>
        </p:nvSpPr>
        <p:spPr/>
        <p:txBody>
          <a:bodyPr/>
          <a:lstStyle/>
          <a:p>
            <a:r>
              <a:rPr lang="en-GB" dirty="0" smtClean="0"/>
              <a:t>Tuncer Baykas (IMU)</a:t>
            </a:r>
            <a:endParaRPr lang="en-GB" dirty="0"/>
          </a:p>
        </p:txBody>
      </p:sp>
      <p:sp>
        <p:nvSpPr>
          <p:cNvPr id="6" name="Date Placeholder 5"/>
          <p:cNvSpPr>
            <a:spLocks noGrp="1"/>
          </p:cNvSpPr>
          <p:nvPr>
            <p:ph type="dt" idx="15"/>
          </p:nvPr>
        </p:nvSpPr>
        <p:spPr/>
        <p:txBody>
          <a:bodyPr/>
          <a:lstStyle/>
          <a:p>
            <a:r>
              <a:rPr lang="en-US" dirty="0" smtClean="0"/>
              <a:t>July 2018</a:t>
            </a:r>
            <a:endParaRPr lang="en-GB" dirty="0"/>
          </a:p>
        </p:txBody>
      </p:sp>
    </p:spTree>
    <p:extLst>
      <p:ext uri="{BB962C8B-B14F-4D97-AF65-F5344CB8AC3E}">
        <p14:creationId xmlns:p14="http://schemas.microsoft.com/office/powerpoint/2010/main" val="251826595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C52234CD-F7FE-4209-AB5C-722DE4C2D9A9}"/>
              </a:ext>
            </a:extLst>
          </p:cNvPr>
          <p:cNvSpPr>
            <a:spLocks noGrp="1"/>
          </p:cNvSpPr>
          <p:nvPr>
            <p:ph type="title"/>
          </p:nvPr>
        </p:nvSpPr>
        <p:spPr>
          <a:xfrm>
            <a:off x="2209800" y="685802"/>
            <a:ext cx="7770814" cy="1065213"/>
          </a:xfrm>
        </p:spPr>
        <p:txBody>
          <a:bodyPr/>
          <a:lstStyle/>
          <a:p>
            <a:r>
              <a:rPr lang="en-US" sz="3375" dirty="0"/>
              <a:t>802.19.1 Revision Task Group</a:t>
            </a:r>
          </a:p>
        </p:txBody>
      </p:sp>
      <p:sp>
        <p:nvSpPr>
          <p:cNvPr id="12" name="Content Placeholder 2">
            <a:extLst>
              <a:ext uri="{FF2B5EF4-FFF2-40B4-BE49-F238E27FC236}">
                <a16:creationId xmlns="" xmlns:a16="http://schemas.microsoft.com/office/drawing/2014/main" id="{E681A7BA-E28D-4313-9904-D4EEC5ED2F20}"/>
              </a:ext>
            </a:extLst>
          </p:cNvPr>
          <p:cNvSpPr>
            <a:spLocks noGrp="1"/>
          </p:cNvSpPr>
          <p:nvPr>
            <p:ph idx="1"/>
          </p:nvPr>
        </p:nvSpPr>
        <p:spPr>
          <a:xfrm>
            <a:off x="2209800" y="1751016"/>
            <a:ext cx="7770814" cy="4343400"/>
          </a:xfrm>
        </p:spPr>
        <p:txBody>
          <a:bodyPr/>
          <a:lstStyle/>
          <a:p>
            <a:r>
              <a:rPr lang="en-US" sz="2250" dirty="0"/>
              <a:t>Since the May Interim held two Sponsor Recirculation ballots</a:t>
            </a:r>
          </a:p>
          <a:p>
            <a:pPr lvl="1"/>
            <a:r>
              <a:rPr lang="en-US" sz="2250" dirty="0"/>
              <a:t>Recirc #1 – Closed June 16.  96% Approval Rate</a:t>
            </a:r>
          </a:p>
          <a:p>
            <a:pPr lvl="1"/>
            <a:r>
              <a:rPr lang="en-US" sz="2250" dirty="0"/>
              <a:t>Recirc #2 – Closed June 30.  96% Approval </a:t>
            </a:r>
            <a:r>
              <a:rPr lang="en-US" sz="2250" dirty="0"/>
              <a:t>Rate</a:t>
            </a:r>
          </a:p>
          <a:p>
            <a:r>
              <a:rPr lang="en-US" sz="2250" dirty="0"/>
              <a:t>The TG will resolve comments of the 2</a:t>
            </a:r>
            <a:r>
              <a:rPr lang="en-US" sz="2250" baseline="30000" dirty="0"/>
              <a:t>nd</a:t>
            </a:r>
            <a:r>
              <a:rPr lang="en-US" sz="2250" dirty="0"/>
              <a:t> recirculation this meeting. </a:t>
            </a:r>
            <a:endParaRPr lang="en-US" sz="2250" dirty="0"/>
          </a:p>
          <a:p>
            <a:pPr marL="0" indent="0"/>
            <a:endParaRPr lang="en-US" sz="2250" dirty="0"/>
          </a:p>
        </p:txBody>
      </p:sp>
      <p:sp>
        <p:nvSpPr>
          <p:cNvPr id="4" name="Slide Number Placeholder 3">
            <a:extLst>
              <a:ext uri="{FF2B5EF4-FFF2-40B4-BE49-F238E27FC236}">
                <a16:creationId xmlns="" xmlns:a16="http://schemas.microsoft.com/office/drawing/2014/main" id="{25B89E7C-9E10-4E3D-A070-4F7901D71345}"/>
              </a:ext>
            </a:extLst>
          </p:cNvPr>
          <p:cNvSpPr>
            <a:spLocks noGrp="1"/>
          </p:cNvSpPr>
          <p:nvPr>
            <p:ph type="sldNum" idx="12"/>
          </p:nvPr>
        </p:nvSpPr>
        <p:spPr/>
        <p:txBody>
          <a:bodyPr/>
          <a:lstStyle/>
          <a:p>
            <a:r>
              <a:rPr lang="en-GB"/>
              <a:t>Slide </a:t>
            </a:r>
            <a:fld id="{440F5867-744E-4AA6-B0ED-4C44D2DFBB7B}" type="slidenum">
              <a:rPr lang="en-GB" smtClean="0"/>
              <a:pPr/>
              <a:t>125</a:t>
            </a:fld>
            <a:endParaRPr lang="en-GB" dirty="0"/>
          </a:p>
        </p:txBody>
      </p:sp>
      <p:sp>
        <p:nvSpPr>
          <p:cNvPr id="7" name="Footer Placeholder 4"/>
          <p:cNvSpPr>
            <a:spLocks noGrp="1"/>
          </p:cNvSpPr>
          <p:nvPr>
            <p:ph type="ftr" idx="14"/>
          </p:nvPr>
        </p:nvSpPr>
        <p:spPr>
          <a:xfrm>
            <a:off x="6881818" y="6475415"/>
            <a:ext cx="3184520" cy="230187"/>
          </a:xfrm>
        </p:spPr>
        <p:txBody>
          <a:bodyPr/>
          <a:lstStyle/>
          <a:p>
            <a:r>
              <a:rPr lang="en-GB" dirty="0" smtClean="0"/>
              <a:t>Tuncer Baykas (IMU)</a:t>
            </a:r>
            <a:endParaRPr lang="en-GB" dirty="0"/>
          </a:p>
        </p:txBody>
      </p:sp>
      <p:sp>
        <p:nvSpPr>
          <p:cNvPr id="6" name="Date Placeholder 5">
            <a:extLst>
              <a:ext uri="{FF2B5EF4-FFF2-40B4-BE49-F238E27FC236}">
                <a16:creationId xmlns="" xmlns:a16="http://schemas.microsoft.com/office/drawing/2014/main" id="{1104F9A4-3C82-4EA9-B0F3-E5B4CFA77A4F}"/>
              </a:ext>
            </a:extLst>
          </p:cNvPr>
          <p:cNvSpPr>
            <a:spLocks noGrp="1"/>
          </p:cNvSpPr>
          <p:nvPr>
            <p:ph type="dt" idx="15"/>
          </p:nvPr>
        </p:nvSpPr>
        <p:spPr/>
        <p:txBody>
          <a:bodyPr/>
          <a:lstStyle/>
          <a:p>
            <a:r>
              <a:rPr lang="en-US" dirty="0" smtClean="0"/>
              <a:t>July 2018</a:t>
            </a:r>
            <a:endParaRPr lang="en-GB" dirty="0"/>
          </a:p>
        </p:txBody>
      </p:sp>
    </p:spTree>
    <p:extLst>
      <p:ext uri="{BB962C8B-B14F-4D97-AF65-F5344CB8AC3E}">
        <p14:creationId xmlns:p14="http://schemas.microsoft.com/office/powerpoint/2010/main" val="207650617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08BA519C-DE1F-4573-B83E-8DF786518135}"/>
              </a:ext>
            </a:extLst>
          </p:cNvPr>
          <p:cNvSpPr>
            <a:spLocks noGrp="1"/>
          </p:cNvSpPr>
          <p:nvPr>
            <p:ph type="title"/>
          </p:nvPr>
        </p:nvSpPr>
        <p:spPr>
          <a:xfrm>
            <a:off x="2209800" y="685802"/>
            <a:ext cx="7770814" cy="1065213"/>
          </a:xfrm>
        </p:spPr>
        <p:txBody>
          <a:bodyPr/>
          <a:lstStyle/>
          <a:p>
            <a:r>
              <a:rPr lang="en-US" sz="3375" dirty="0"/>
              <a:t>Sub-1GHz Coexistence Interest Group</a:t>
            </a:r>
          </a:p>
        </p:txBody>
      </p:sp>
      <p:sp>
        <p:nvSpPr>
          <p:cNvPr id="8" name="Content Placeholder 2">
            <a:extLst>
              <a:ext uri="{FF2B5EF4-FFF2-40B4-BE49-F238E27FC236}">
                <a16:creationId xmlns="" xmlns:a16="http://schemas.microsoft.com/office/drawing/2014/main" id="{77D41C8B-B134-4FD3-BDEE-B93E12984B67}"/>
              </a:ext>
            </a:extLst>
          </p:cNvPr>
          <p:cNvSpPr>
            <a:spLocks noGrp="1"/>
          </p:cNvSpPr>
          <p:nvPr>
            <p:ph idx="1"/>
          </p:nvPr>
        </p:nvSpPr>
        <p:spPr>
          <a:xfrm>
            <a:off x="2209800" y="1981202"/>
            <a:ext cx="7770814" cy="4113213"/>
          </a:xfrm>
        </p:spPr>
        <p:txBody>
          <a:bodyPr/>
          <a:lstStyle/>
          <a:p>
            <a:r>
              <a:rPr lang="en-US" sz="2250" dirty="0"/>
              <a:t>The IG held several conference calls since May Interim</a:t>
            </a:r>
          </a:p>
          <a:p>
            <a:r>
              <a:rPr lang="en-US" sz="2250" dirty="0"/>
              <a:t>They will meet twice this week</a:t>
            </a:r>
          </a:p>
          <a:p>
            <a:pPr lvl="1"/>
            <a:r>
              <a:rPr lang="en-US" sz="2250" dirty="0"/>
              <a:t>Tuesday PM1</a:t>
            </a:r>
          </a:p>
          <a:p>
            <a:pPr lvl="1"/>
            <a:r>
              <a:rPr lang="en-US" sz="2250" dirty="0"/>
              <a:t>Thursday </a:t>
            </a:r>
            <a:r>
              <a:rPr lang="en-US" sz="2250" dirty="0"/>
              <a:t>PM1</a:t>
            </a:r>
          </a:p>
          <a:p>
            <a:r>
              <a:rPr lang="en-US" sz="2250" dirty="0"/>
              <a:t>S1GHz Use Case </a:t>
            </a:r>
            <a:r>
              <a:rPr lang="en-US" sz="2250" dirty="0"/>
              <a:t>Framework 802.19-18/60r0</a:t>
            </a:r>
          </a:p>
          <a:p>
            <a:endParaRPr lang="en-US" sz="2250" dirty="0"/>
          </a:p>
          <a:p>
            <a:endParaRPr lang="en-US" sz="225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126</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dirty="0" smtClean="0"/>
              <a:t>July 2018</a:t>
            </a:r>
            <a:endParaRPr lang="en-GB" dirty="0"/>
          </a:p>
        </p:txBody>
      </p:sp>
    </p:spTree>
    <p:extLst>
      <p:ext uri="{BB962C8B-B14F-4D97-AF65-F5344CB8AC3E}">
        <p14:creationId xmlns:p14="http://schemas.microsoft.com/office/powerpoint/2010/main" val="116227932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2234CD-F7FE-4209-AB5C-722DE4C2D9A9}"/>
              </a:ext>
            </a:extLst>
          </p:cNvPr>
          <p:cNvSpPr>
            <a:spLocks noGrp="1"/>
          </p:cNvSpPr>
          <p:nvPr>
            <p:ph type="title"/>
          </p:nvPr>
        </p:nvSpPr>
        <p:spPr/>
        <p:txBody>
          <a:bodyPr/>
          <a:lstStyle/>
          <a:p>
            <a:r>
              <a:rPr lang="en-US" sz="3375" dirty="0"/>
              <a:t>Objectives of the IG</a:t>
            </a:r>
            <a:endParaRPr lang="en-US" sz="3375" dirty="0"/>
          </a:p>
        </p:txBody>
      </p:sp>
      <p:sp>
        <p:nvSpPr>
          <p:cNvPr id="3" name="Content Placeholder 2">
            <a:extLst>
              <a:ext uri="{FF2B5EF4-FFF2-40B4-BE49-F238E27FC236}">
                <a16:creationId xmlns="" xmlns:a16="http://schemas.microsoft.com/office/drawing/2014/main" id="{E681A7BA-E28D-4313-9904-D4EEC5ED2F20}"/>
              </a:ext>
            </a:extLst>
          </p:cNvPr>
          <p:cNvSpPr>
            <a:spLocks noGrp="1"/>
          </p:cNvSpPr>
          <p:nvPr>
            <p:ph idx="1"/>
          </p:nvPr>
        </p:nvSpPr>
        <p:spPr>
          <a:xfrm>
            <a:off x="2209800" y="1571625"/>
            <a:ext cx="7770814" cy="4522791"/>
          </a:xfrm>
        </p:spPr>
        <p:txBody>
          <a:bodyPr/>
          <a:lstStyle/>
          <a:p>
            <a:r>
              <a:rPr lang="en-US" sz="2250" dirty="0"/>
              <a:t>Examine coexistence situation with respect to 802.15.4 and 802.11 based systems operating in Sub-1GHz frequency bands</a:t>
            </a:r>
            <a:endParaRPr lang="en-US" sz="2250" dirty="0"/>
          </a:p>
          <a:p>
            <a:r>
              <a:rPr lang="en-US" sz="2250" dirty="0"/>
              <a:t>Evaluate possible actions in 802 to improve coexistence characteristics</a:t>
            </a:r>
          </a:p>
          <a:p>
            <a:pPr lvl="1"/>
            <a:r>
              <a:rPr lang="en-US" sz="2250" dirty="0"/>
              <a:t>Review and discuss coexistence results</a:t>
            </a:r>
          </a:p>
          <a:p>
            <a:pPr lvl="1"/>
            <a:r>
              <a:rPr lang="en-US" sz="2250" dirty="0"/>
              <a:t>Review possible mitigation techniques</a:t>
            </a:r>
            <a:r>
              <a:rPr lang="en-US" sz="2250" dirty="0"/>
              <a:t> </a:t>
            </a:r>
            <a:r>
              <a:rPr lang="en-US" sz="2250" dirty="0"/>
              <a:t>and strategies</a:t>
            </a:r>
          </a:p>
          <a:p>
            <a:pPr lvl="2"/>
            <a:r>
              <a:rPr lang="en-US" sz="1938" dirty="0"/>
              <a:t>Standard changes?</a:t>
            </a:r>
          </a:p>
          <a:p>
            <a:pPr lvl="2"/>
            <a:r>
              <a:rPr lang="en-US" sz="1938" dirty="0"/>
              <a:t>Implementation Strategies?</a:t>
            </a:r>
          </a:p>
          <a:p>
            <a:pPr lvl="2"/>
            <a:r>
              <a:rPr lang="en-US" sz="1938" dirty="0"/>
              <a:t>Operational/deployment guidance?</a:t>
            </a:r>
          </a:p>
          <a:p>
            <a:pPr lvl="2"/>
            <a:r>
              <a:rPr lang="en-US" sz="1938" dirty="0"/>
              <a:t>Other options?</a:t>
            </a:r>
          </a:p>
          <a:p>
            <a:r>
              <a:rPr lang="en-US" sz="2650" dirty="0"/>
              <a:t>Make recommendation(s) to the Working Group(s)</a:t>
            </a:r>
            <a:endParaRPr lang="en-US" sz="2650" dirty="0"/>
          </a:p>
        </p:txBody>
      </p:sp>
      <p:sp>
        <p:nvSpPr>
          <p:cNvPr id="4" name="Slide Number Placeholder 3">
            <a:extLst>
              <a:ext uri="{FF2B5EF4-FFF2-40B4-BE49-F238E27FC236}">
                <a16:creationId xmlns="" xmlns:a16="http://schemas.microsoft.com/office/drawing/2014/main" id="{C711973C-B85C-4B31-BECE-D7BBF6B41D4A}"/>
              </a:ext>
            </a:extLst>
          </p:cNvPr>
          <p:cNvSpPr>
            <a:spLocks noGrp="1"/>
          </p:cNvSpPr>
          <p:nvPr>
            <p:ph type="sldNum" idx="12"/>
          </p:nvPr>
        </p:nvSpPr>
        <p:spPr/>
        <p:txBody>
          <a:bodyPr/>
          <a:lstStyle/>
          <a:p>
            <a:r>
              <a:rPr lang="en-GB"/>
              <a:t>Slide </a:t>
            </a:r>
            <a:fld id="{440F5867-744E-4AA6-B0ED-4C44D2DFBB7B}" type="slidenum">
              <a:rPr lang="en-GB" smtClean="0"/>
              <a:pPr/>
              <a:t>127</a:t>
            </a:fld>
            <a:endParaRPr lang="en-GB" dirty="0"/>
          </a:p>
        </p:txBody>
      </p:sp>
      <p:sp>
        <p:nvSpPr>
          <p:cNvPr id="7" name="Footer Placeholder 4"/>
          <p:cNvSpPr>
            <a:spLocks noGrp="1"/>
          </p:cNvSpPr>
          <p:nvPr>
            <p:ph type="ftr" idx="14"/>
          </p:nvPr>
        </p:nvSpPr>
        <p:spPr>
          <a:xfrm>
            <a:off x="6881818" y="6475415"/>
            <a:ext cx="3184520" cy="230187"/>
          </a:xfrm>
        </p:spPr>
        <p:txBody>
          <a:bodyPr/>
          <a:lstStyle/>
          <a:p>
            <a:r>
              <a:rPr lang="en-GB" dirty="0" smtClean="0"/>
              <a:t>Tuncer Baykas (IMU)</a:t>
            </a:r>
            <a:endParaRPr lang="en-GB" dirty="0"/>
          </a:p>
        </p:txBody>
      </p:sp>
      <p:sp>
        <p:nvSpPr>
          <p:cNvPr id="6" name="Date Placeholder 5">
            <a:extLst>
              <a:ext uri="{FF2B5EF4-FFF2-40B4-BE49-F238E27FC236}">
                <a16:creationId xmlns="" xmlns:a16="http://schemas.microsoft.com/office/drawing/2014/main" id="{B13FE938-6519-4958-91C6-A195F9378531}"/>
              </a:ext>
            </a:extLst>
          </p:cNvPr>
          <p:cNvSpPr>
            <a:spLocks noGrp="1"/>
          </p:cNvSpPr>
          <p:nvPr>
            <p:ph type="dt" idx="15"/>
          </p:nvPr>
        </p:nvSpPr>
        <p:spPr/>
        <p:txBody>
          <a:bodyPr/>
          <a:lstStyle/>
          <a:p>
            <a:r>
              <a:rPr lang="en-US" dirty="0" smtClean="0"/>
              <a:t>July 2018</a:t>
            </a:r>
            <a:endParaRPr lang="en-GB" dirty="0"/>
          </a:p>
        </p:txBody>
      </p:sp>
    </p:spTree>
    <p:extLst>
      <p:ext uri="{BB962C8B-B14F-4D97-AF65-F5344CB8AC3E}">
        <p14:creationId xmlns:p14="http://schemas.microsoft.com/office/powerpoint/2010/main" val="43980372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802.21</a:t>
            </a:r>
            <a:endParaRPr lang="en-US" dirty="0"/>
          </a:p>
        </p:txBody>
      </p:sp>
      <p:sp>
        <p:nvSpPr>
          <p:cNvPr id="7" name="Text Placeholder 6"/>
          <p:cNvSpPr>
            <a:spLocks noGrp="1"/>
          </p:cNvSpPr>
          <p:nvPr>
            <p:ph type="body" idx="1"/>
          </p:nvPr>
        </p:nvSpPr>
        <p:spPr/>
        <p:txBody>
          <a:bodyPr/>
          <a:lstStyle/>
          <a:p>
            <a:endParaRPr lang="en-US"/>
          </a:p>
        </p:txBody>
      </p:sp>
      <p:sp>
        <p:nvSpPr>
          <p:cNvPr id="6" name="Date Placeholder 5"/>
          <p:cNvSpPr>
            <a:spLocks noGrp="1"/>
          </p:cNvSpPr>
          <p:nvPr>
            <p:ph type="dt" idx="10"/>
          </p:nvPr>
        </p:nvSpPr>
        <p:spPr/>
        <p:txBody>
          <a:bodyPr/>
          <a:lstStyle/>
          <a:p>
            <a:r>
              <a:rPr lang="en-US" smtClean="0"/>
              <a:t>July 2018</a:t>
            </a:r>
            <a:endParaRPr lang="en-GB" dirty="0"/>
          </a:p>
        </p:txBody>
      </p:sp>
      <p:sp>
        <p:nvSpPr>
          <p:cNvPr id="5" name="Footer Placeholder 4"/>
          <p:cNvSpPr>
            <a:spLocks noGrp="1"/>
          </p:cNvSpPr>
          <p:nvPr>
            <p:ph type="ftr" idx="11"/>
          </p:nvPr>
        </p:nvSpPr>
        <p:spPr/>
        <p:txBody>
          <a:bodyPr/>
          <a:lstStyle/>
          <a:p>
            <a:r>
              <a:rPr lang="en-GB" smtClean="0"/>
              <a:t>Robert Stacey, Intel</a:t>
            </a:r>
            <a:endParaRPr lang="en-GB"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128</a:t>
            </a:fld>
            <a:endParaRPr lang="en-GB" dirty="0"/>
          </a:p>
        </p:txBody>
      </p:sp>
    </p:spTree>
    <p:extLst>
      <p:ext uri="{BB962C8B-B14F-4D97-AF65-F5344CB8AC3E}">
        <p14:creationId xmlns:p14="http://schemas.microsoft.com/office/powerpoint/2010/main" val="265984349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802.24</a:t>
            </a:r>
            <a:endParaRPr lang="en-US" dirty="0"/>
          </a:p>
        </p:txBody>
      </p:sp>
      <p:sp>
        <p:nvSpPr>
          <p:cNvPr id="7" name="Text Placeholder 6"/>
          <p:cNvSpPr>
            <a:spLocks noGrp="1"/>
          </p:cNvSpPr>
          <p:nvPr>
            <p:ph type="body" idx="1"/>
          </p:nvPr>
        </p:nvSpPr>
        <p:spPr/>
        <p:txBody>
          <a:bodyPr/>
          <a:lstStyle/>
          <a:p>
            <a:endParaRPr lang="en-US"/>
          </a:p>
        </p:txBody>
      </p:sp>
      <p:sp>
        <p:nvSpPr>
          <p:cNvPr id="6" name="Date Placeholder 5"/>
          <p:cNvSpPr>
            <a:spLocks noGrp="1"/>
          </p:cNvSpPr>
          <p:nvPr>
            <p:ph type="dt" idx="10"/>
          </p:nvPr>
        </p:nvSpPr>
        <p:spPr/>
        <p:txBody>
          <a:bodyPr/>
          <a:lstStyle/>
          <a:p>
            <a:r>
              <a:rPr lang="en-US" smtClean="0"/>
              <a:t>July 2018</a:t>
            </a:r>
            <a:endParaRPr lang="en-GB" dirty="0"/>
          </a:p>
        </p:txBody>
      </p:sp>
      <p:sp>
        <p:nvSpPr>
          <p:cNvPr id="5" name="Footer Placeholder 4"/>
          <p:cNvSpPr>
            <a:spLocks noGrp="1"/>
          </p:cNvSpPr>
          <p:nvPr>
            <p:ph type="ftr" idx="11"/>
          </p:nvPr>
        </p:nvSpPr>
        <p:spPr/>
        <p:txBody>
          <a:bodyPr/>
          <a:lstStyle/>
          <a:p>
            <a:r>
              <a:rPr lang="en-GB" smtClean="0"/>
              <a:t>Robert Stacey, Intel</a:t>
            </a:r>
            <a:endParaRPr lang="en-GB"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129</a:t>
            </a:fld>
            <a:endParaRPr lang="en-GB" dirty="0"/>
          </a:p>
        </p:txBody>
      </p:sp>
    </p:spTree>
    <p:extLst>
      <p:ext uri="{BB962C8B-B14F-4D97-AF65-F5344CB8AC3E}">
        <p14:creationId xmlns:p14="http://schemas.microsoft.com/office/powerpoint/2010/main" val="1148587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dirty="0"/>
              <a:t>July 2018</a:t>
            </a:r>
            <a:endParaRPr lang="en-GB" dirty="0"/>
          </a:p>
        </p:txBody>
      </p:sp>
      <p:sp>
        <p:nvSpPr>
          <p:cNvPr id="3" name="Footer Placeholder 2"/>
          <p:cNvSpPr>
            <a:spLocks noGrp="1"/>
          </p:cNvSpPr>
          <p:nvPr>
            <p:ph type="ftr" idx="11"/>
          </p:nvPr>
        </p:nvSpPr>
        <p:spPr/>
        <p:txBody>
          <a:bodyPr/>
          <a:lstStyle/>
          <a:p>
            <a:r>
              <a:rPr lang="en-GB" dirty="0"/>
              <a:t>Joseph LEVY (Interdigital)</a:t>
            </a:r>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13</a:t>
            </a:fld>
            <a:endParaRPr lang="en-GB" dirty="0"/>
          </a:p>
        </p:txBody>
      </p:sp>
      <p:sp>
        <p:nvSpPr>
          <p:cNvPr id="7" name="Title 1"/>
          <p:cNvSpPr txBox="1">
            <a:spLocks/>
          </p:cNvSpPr>
          <p:nvPr/>
        </p:nvSpPr>
        <p:spPr>
          <a:xfrm>
            <a:off x="2209800" y="685800"/>
            <a:ext cx="7772400" cy="609600"/>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kern="0" dirty="0"/>
              <a:t>Future Session Planning</a:t>
            </a:r>
          </a:p>
        </p:txBody>
      </p:sp>
      <p:sp>
        <p:nvSpPr>
          <p:cNvPr id="8" name="Content Placeholder 2"/>
          <p:cNvSpPr txBox="1">
            <a:spLocks/>
          </p:cNvSpPr>
          <p:nvPr/>
        </p:nvSpPr>
        <p:spPr>
          <a:xfrm>
            <a:off x="610658" y="1389063"/>
            <a:ext cx="11070167" cy="5100638"/>
          </a:xfrm>
          <a:prstGeom prst="rect">
            <a:avLst/>
          </a:prstGeom>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altLang="en-US" dirty="0"/>
              <a:t>Teleconference: </a:t>
            </a:r>
          </a:p>
          <a:p>
            <a:r>
              <a:rPr lang="en-US" altLang="en-US" sz="2000" dirty="0"/>
              <a:t>	</a:t>
            </a:r>
            <a:r>
              <a:rPr lang="en-US" altLang="en-US" sz="2000" b="0" dirty="0"/>
              <a:t>As required with 10 days’ notification</a:t>
            </a:r>
          </a:p>
          <a:p>
            <a:r>
              <a:rPr lang="en-US" altLang="en-US" dirty="0"/>
              <a:t>9-14 September 2018 F2F, </a:t>
            </a:r>
            <a:r>
              <a:rPr lang="en-GB" dirty="0"/>
              <a:t>Hilton Waikoloa Village, Kona, HI, USA:</a:t>
            </a:r>
          </a:p>
          <a:p>
            <a:r>
              <a:rPr lang="en-GB" b="0" i="1" dirty="0"/>
              <a:t>Note: for personal reasons the Chair will not be attending the September meeting.</a:t>
            </a:r>
          </a:p>
          <a:p>
            <a:r>
              <a:rPr lang="en-US" altLang="en-US" dirty="0"/>
              <a:t>	</a:t>
            </a:r>
            <a:r>
              <a:rPr lang="en-US" dirty="0"/>
              <a:t>The AANI SC is contribution driven, contributions are requested:</a:t>
            </a:r>
          </a:p>
          <a:p>
            <a:pPr marL="857250" lvl="1" indent="-457200">
              <a:buFont typeface="+mj-lt"/>
              <a:buAutoNum type="arabicPeriod"/>
            </a:pPr>
            <a:r>
              <a:rPr lang="en-US" dirty="0"/>
              <a:t>Technical and discussion contributions on 802.11 technical performance relative to IMT-2020 requirements.</a:t>
            </a:r>
          </a:p>
          <a:p>
            <a:pPr marL="857250" lvl="1" indent="-457200">
              <a:buFont typeface="+mj-lt"/>
              <a:buAutoNum type="arabicPeriod"/>
            </a:pPr>
            <a:r>
              <a:rPr lang="en-US" dirty="0"/>
              <a:t>Technical and discussion contributions on interworking/integration of 802.11 with the 3GPP Next Generation System:</a:t>
            </a:r>
          </a:p>
          <a:p>
            <a:pPr marL="857250" lvl="1" indent="-457200">
              <a:buFont typeface="+mj-lt"/>
              <a:buAutoNum type="arabicPeriod"/>
            </a:pPr>
            <a:r>
              <a:rPr lang="en-US" dirty="0"/>
              <a:t>In support of 802.1 Nendica </a:t>
            </a:r>
          </a:p>
          <a:p>
            <a:pPr marL="400050" lvl="1" indent="0"/>
            <a:r>
              <a:rPr lang="en-US" i="1" dirty="0"/>
              <a:t>Note: IMT-2020 proposals are due June 2019</a:t>
            </a:r>
          </a:p>
          <a:p>
            <a:pPr marL="400050" lvl="1" indent="0"/>
            <a:endParaRPr lang="en-US" altLang="en-US" sz="700" i="1" dirty="0"/>
          </a:p>
          <a:p>
            <a:pPr marL="400050" lvl="1" indent="0"/>
            <a:r>
              <a:rPr lang="en-US" altLang="en-US" dirty="0"/>
              <a:t>Meeting time requested: 1 sessions – Monday PM2 - TBC</a:t>
            </a:r>
          </a:p>
          <a:p>
            <a:endParaRPr lang="en-US" altLang="en-US" dirty="0"/>
          </a:p>
        </p:txBody>
      </p:sp>
    </p:spTree>
    <p:extLst>
      <p:ext uri="{BB962C8B-B14F-4D97-AF65-F5344CB8AC3E}">
        <p14:creationId xmlns:p14="http://schemas.microsoft.com/office/powerpoint/2010/main" val="239405328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2209800" y="692697"/>
            <a:ext cx="7772400" cy="1470025"/>
          </a:xfrm>
        </p:spPr>
        <p:txBody>
          <a:bodyPr/>
          <a:lstStyle/>
          <a:p>
            <a:r>
              <a:rPr lang="en-US" dirty="0"/>
              <a:t>IEEE 802.1 </a:t>
            </a:r>
            <a:r>
              <a:rPr lang="en-US" dirty="0" err="1"/>
              <a:t>OmniRAN</a:t>
            </a:r>
            <a:r>
              <a:rPr lang="en-US" dirty="0"/>
              <a:t> TG Status Report</a:t>
            </a:r>
            <a:br>
              <a:rPr lang="en-US" dirty="0"/>
            </a:br>
            <a:r>
              <a:rPr lang="en-US" dirty="0"/>
              <a:t>to IEEE 802 WGs</a:t>
            </a:r>
            <a:endParaRPr lang="en-GB" dirty="0"/>
          </a:p>
        </p:txBody>
      </p:sp>
      <p:sp>
        <p:nvSpPr>
          <p:cNvPr id="3074" name="Rectangle 2"/>
          <p:cNvSpPr>
            <a:spLocks noGrp="1" noChangeArrowheads="1"/>
          </p:cNvSpPr>
          <p:nvPr>
            <p:ph type="subTitle" idx="1"/>
          </p:nvPr>
        </p:nvSpPr>
        <p:spPr>
          <a:xfrm>
            <a:off x="2895600" y="2420888"/>
            <a:ext cx="6400800" cy="576064"/>
          </a:xfrm>
        </p:spPr>
        <p:txBody>
          <a:bodyPr/>
          <a:lstStyle/>
          <a:p>
            <a:pPr algn="ctr"/>
            <a:r>
              <a:rPr lang="en-GB" dirty="0"/>
              <a:t>Date: 2018-07-12</a:t>
            </a:r>
          </a:p>
        </p:txBody>
      </p:sp>
      <p:sp>
        <p:nvSpPr>
          <p:cNvPr id="6" name="Date Placeholder 3"/>
          <p:cNvSpPr>
            <a:spLocks noGrp="1"/>
          </p:cNvSpPr>
          <p:nvPr>
            <p:ph type="dt" idx="10"/>
          </p:nvPr>
        </p:nvSpPr>
        <p:spPr/>
        <p:txBody>
          <a:bodyPr/>
          <a:lstStyle/>
          <a:p>
            <a:r>
              <a:rPr lang="de-DE"/>
              <a:t>July 2018</a:t>
            </a:r>
            <a:endParaRPr lang="en-GB" dirty="0"/>
          </a:p>
        </p:txBody>
      </p:sp>
      <p:sp>
        <p:nvSpPr>
          <p:cNvPr id="7" name="Footer Placeholder 4"/>
          <p:cNvSpPr>
            <a:spLocks noGrp="1"/>
          </p:cNvSpPr>
          <p:nvPr>
            <p:ph type="ftr" idx="11"/>
          </p:nvPr>
        </p:nvSpPr>
        <p:spPr/>
        <p:txBody>
          <a:bodyPr/>
          <a:lstStyle/>
          <a:p>
            <a:r>
              <a:rPr lang="en-GB"/>
              <a:t>Max Riegel, Nokia Bell Labs</a:t>
            </a:r>
            <a:endParaRPr lang="en-GB" dirty="0"/>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130</a:t>
            </a:fld>
            <a:endParaRPr lang="en-GB" dirty="0"/>
          </a:p>
        </p:txBody>
      </p:sp>
      <p:graphicFrame>
        <p:nvGraphicFramePr>
          <p:cNvPr id="3075" name="Object 3"/>
          <p:cNvGraphicFramePr>
            <a:graphicFrameLocks noChangeAspect="1"/>
          </p:cNvGraphicFramePr>
          <p:nvPr>
            <p:extLst/>
          </p:nvPr>
        </p:nvGraphicFramePr>
        <p:xfrm>
          <a:off x="2032001" y="3974058"/>
          <a:ext cx="8156575" cy="1327150"/>
        </p:xfrm>
        <a:graphic>
          <a:graphicData uri="http://schemas.openxmlformats.org/presentationml/2006/ole">
            <mc:AlternateContent xmlns:mc="http://schemas.openxmlformats.org/markup-compatibility/2006">
              <mc:Choice xmlns:v="urn:schemas-microsoft-com:vml" Requires="v">
                <p:oleObj spid="_x0000_s36868" name="Document" r:id="rId4" imgW="8255000" imgH="1346200" progId="Word.Document.8">
                  <p:embed/>
                </p:oleObj>
              </mc:Choice>
              <mc:Fallback>
                <p:oleObj name="Document" r:id="rId4" imgW="8255000" imgH="1346200" progId="Word.Document.8">
                  <p:embed/>
                  <p:pic>
                    <p:nvPicPr>
                      <p:cNvPr id="0" name=""/>
                      <p:cNvPicPr>
                        <a:picLocks noChangeAspect="1" noChangeArrowheads="1"/>
                      </p:cNvPicPr>
                      <p:nvPr/>
                    </p:nvPicPr>
                    <p:blipFill>
                      <a:blip r:embed="rId5"/>
                      <a:srcRect/>
                      <a:stretch>
                        <a:fillRect/>
                      </a:stretch>
                    </p:blipFill>
                    <p:spPr bwMode="auto">
                      <a:xfrm>
                        <a:off x="2032001" y="3974058"/>
                        <a:ext cx="8156575" cy="1327150"/>
                      </a:xfrm>
                      <a:prstGeom prst="rect">
                        <a:avLst/>
                      </a:prstGeom>
                      <a:noFill/>
                      <a:extLst>
                        <a:ext uri="{909E8E84-426E-40dd-AFC4-6F175D3DCCD1}">
                          <a14:hiddenFill xmlns:a14="http://schemas.microsoft.com/office/drawing/2010/main" xmlns="">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3624064"/>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extLst>
      <p:ext uri="{BB962C8B-B14F-4D97-AF65-F5344CB8AC3E}">
        <p14:creationId xmlns:p14="http://schemas.microsoft.com/office/powerpoint/2010/main" val="33424465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 802.1 OmniRAN TG Resources</a:t>
            </a:r>
          </a:p>
        </p:txBody>
      </p:sp>
      <p:sp>
        <p:nvSpPr>
          <p:cNvPr id="3" name="Content Placeholder 2"/>
          <p:cNvSpPr>
            <a:spLocks noGrp="1"/>
          </p:cNvSpPr>
          <p:nvPr>
            <p:ph idx="1"/>
          </p:nvPr>
        </p:nvSpPr>
        <p:spPr>
          <a:xfrm>
            <a:off x="2207568" y="1981200"/>
            <a:ext cx="7992888" cy="4400128"/>
          </a:xfrm>
        </p:spPr>
        <p:txBody>
          <a:bodyPr>
            <a:normAutofit fontScale="92500"/>
          </a:bodyPr>
          <a:lstStyle/>
          <a:p>
            <a:pPr>
              <a:buFont typeface="Arial" panose="020B0604020202020204" pitchFamily="34" charset="0"/>
              <a:buChar char="•"/>
            </a:pPr>
            <a:r>
              <a:rPr lang="en-US" dirty="0" err="1"/>
              <a:t>OmniRAN</a:t>
            </a:r>
            <a:r>
              <a:rPr lang="en-US" dirty="0"/>
              <a:t> TG page reflecting its status and achievements</a:t>
            </a:r>
          </a:p>
          <a:p>
            <a:pPr marL="800100" lvl="1" indent="-342900">
              <a:buFont typeface="Arial" panose="020B0604020202020204" pitchFamily="34" charset="0"/>
              <a:buChar char="•"/>
            </a:pPr>
            <a:r>
              <a:rPr lang="en-US" dirty="0">
                <a:hlinkClick r:id="rId2"/>
              </a:rPr>
              <a:t>https://1.ieee802.org/omniran/</a:t>
            </a:r>
            <a:endParaRPr lang="en-US" dirty="0"/>
          </a:p>
          <a:p>
            <a:pPr marL="800100" lvl="1" indent="-342900">
              <a:buFont typeface="Arial" panose="020B0604020202020204" pitchFamily="34" charset="0"/>
              <a:buChar char="•"/>
            </a:pPr>
            <a:r>
              <a:rPr lang="en-US" dirty="0"/>
              <a:t>Also showing meeting announcements and conference call dial-in information</a:t>
            </a:r>
          </a:p>
          <a:p>
            <a:pPr>
              <a:buFont typeface="Arial" panose="020B0604020202020204" pitchFamily="34" charset="0"/>
              <a:buChar char="•"/>
            </a:pPr>
            <a:r>
              <a:rPr lang="en-US" dirty="0" err="1"/>
              <a:t>OmniRAN</a:t>
            </a:r>
            <a:r>
              <a:rPr lang="en-US" dirty="0"/>
              <a:t> </a:t>
            </a:r>
            <a:r>
              <a:rPr lang="en-US" dirty="0" err="1"/>
              <a:t>filespace</a:t>
            </a:r>
            <a:r>
              <a:rPr lang="en-US" dirty="0"/>
              <a:t> on mentor is used for contributions and meeting documents</a:t>
            </a:r>
          </a:p>
          <a:p>
            <a:pPr marL="800100" lvl="1" indent="-342900">
              <a:buFont typeface="Arial" panose="020B0604020202020204" pitchFamily="34" charset="0"/>
              <a:buChar char="•"/>
            </a:pPr>
            <a:r>
              <a:rPr lang="en-US" dirty="0">
                <a:hlinkClick r:id="rId3"/>
              </a:rPr>
              <a:t>https://mentor.ieee.org/omniran/documents</a:t>
            </a:r>
            <a:endParaRPr lang="en-US" dirty="0"/>
          </a:p>
          <a:p>
            <a:pPr>
              <a:buFont typeface="Arial" panose="020B0604020202020204" pitchFamily="34" charset="0"/>
              <a:buChar char="•"/>
            </a:pPr>
            <a:r>
              <a:rPr lang="en-US" dirty="0"/>
              <a:t>Most recent P802.1CF D2.2 draft is available by</a:t>
            </a:r>
          </a:p>
          <a:p>
            <a:pPr marL="800100" lvl="1" indent="-342900">
              <a:buFont typeface="Arial" panose="020B0604020202020204" pitchFamily="34" charset="0"/>
              <a:buChar char="•"/>
            </a:pPr>
            <a:r>
              <a:rPr lang="en-US" dirty="0">
                <a:hlinkClick r:id="rId4"/>
              </a:rPr>
              <a:t>http://www.ieee802.org/1/files/private/cf-drafts/d2/802-1cf-d2-2.pdf</a:t>
            </a:r>
            <a:endParaRPr lang="en-US" dirty="0"/>
          </a:p>
          <a:p>
            <a:pPr>
              <a:buFont typeface="Arial" panose="020B0604020202020204" pitchFamily="34" charset="0"/>
              <a:buChar char="•"/>
            </a:pPr>
            <a:r>
              <a:rPr lang="en-US" dirty="0"/>
              <a:t>FYI: </a:t>
            </a:r>
            <a:r>
              <a:rPr lang="en-US" dirty="0" err="1"/>
              <a:t>OmniRAN</a:t>
            </a:r>
            <a:r>
              <a:rPr lang="en-US" dirty="0"/>
              <a:t> P802.1 PAR</a:t>
            </a:r>
          </a:p>
          <a:p>
            <a:pPr marL="800100" lvl="1" indent="-342900">
              <a:buFont typeface="Arial" panose="020B0604020202020204" pitchFamily="34" charset="0"/>
              <a:buChar char="•"/>
            </a:pPr>
            <a:r>
              <a:rPr lang="en-US" dirty="0">
                <a:hlinkClick r:id="rId5"/>
              </a:rPr>
              <a:t>https://development.standards.ieee.org/get-file/P802.1CF.pdf?t=81644900003</a:t>
            </a:r>
            <a:endParaRPr lang="en-US" dirty="0"/>
          </a:p>
        </p:txBody>
      </p:sp>
      <p:sp>
        <p:nvSpPr>
          <p:cNvPr id="6" name="Slide Number Placeholder 5">
            <a:extLst>
              <a:ext uri="{FF2B5EF4-FFF2-40B4-BE49-F238E27FC236}">
                <a16:creationId xmlns="" xmlns:a16="http://schemas.microsoft.com/office/drawing/2014/main" id="{A47C1474-825E-5A43-9033-16C84AB4F8D5}"/>
              </a:ext>
            </a:extLst>
          </p:cNvPr>
          <p:cNvSpPr>
            <a:spLocks noGrp="1"/>
          </p:cNvSpPr>
          <p:nvPr>
            <p:ph type="sldNum" idx="12"/>
          </p:nvPr>
        </p:nvSpPr>
        <p:spPr/>
        <p:txBody>
          <a:bodyPr/>
          <a:lstStyle/>
          <a:p>
            <a:r>
              <a:rPr lang="en-GB"/>
              <a:t>Slide </a:t>
            </a:r>
            <a:fld id="{440F5867-744E-4AA6-B0ED-4C44D2DFBB7B}" type="slidenum">
              <a:rPr lang="en-GB" smtClean="0"/>
              <a:pPr/>
              <a:t>131</a:t>
            </a:fld>
            <a:endParaRPr lang="en-GB" dirty="0"/>
          </a:p>
        </p:txBody>
      </p:sp>
      <p:sp>
        <p:nvSpPr>
          <p:cNvPr id="5" name="Footer Placeholder 4">
            <a:extLst>
              <a:ext uri="{FF2B5EF4-FFF2-40B4-BE49-F238E27FC236}">
                <a16:creationId xmlns="" xmlns:a16="http://schemas.microsoft.com/office/drawing/2014/main" id="{181A27AA-1B5E-5D40-880E-E10C0C2AA263}"/>
              </a:ext>
            </a:extLst>
          </p:cNvPr>
          <p:cNvSpPr>
            <a:spLocks noGrp="1"/>
          </p:cNvSpPr>
          <p:nvPr>
            <p:ph type="ftr" idx="14"/>
          </p:nvPr>
        </p:nvSpPr>
        <p:spPr/>
        <p:txBody>
          <a:bodyPr/>
          <a:lstStyle/>
          <a:p>
            <a:r>
              <a:rPr lang="en-GB"/>
              <a:t>Max Riegel, Nokia Bell Labs</a:t>
            </a:r>
            <a:endParaRPr lang="en-GB" dirty="0"/>
          </a:p>
        </p:txBody>
      </p:sp>
      <p:sp>
        <p:nvSpPr>
          <p:cNvPr id="4" name="Date Placeholder 3">
            <a:extLst>
              <a:ext uri="{FF2B5EF4-FFF2-40B4-BE49-F238E27FC236}">
                <a16:creationId xmlns="" xmlns:a16="http://schemas.microsoft.com/office/drawing/2014/main" id="{C1168EBE-5F81-A34C-8B82-56BE3B850A6F}"/>
              </a:ext>
            </a:extLst>
          </p:cNvPr>
          <p:cNvSpPr>
            <a:spLocks noGrp="1"/>
          </p:cNvSpPr>
          <p:nvPr>
            <p:ph type="dt" idx="15"/>
          </p:nvPr>
        </p:nvSpPr>
        <p:spPr/>
        <p:txBody>
          <a:bodyPr/>
          <a:lstStyle/>
          <a:p>
            <a:r>
              <a:rPr lang="de-DE"/>
              <a:t>July 2018</a:t>
            </a:r>
            <a:endParaRPr lang="en-GB" dirty="0"/>
          </a:p>
        </p:txBody>
      </p:sp>
    </p:spTree>
    <p:extLst>
      <p:ext uri="{BB962C8B-B14F-4D97-AF65-F5344CB8AC3E}">
        <p14:creationId xmlns:p14="http://schemas.microsoft.com/office/powerpoint/2010/main" val="88257450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685801"/>
            <a:ext cx="7770813" cy="726976"/>
          </a:xfrm>
        </p:spPr>
        <p:txBody>
          <a:bodyPr/>
          <a:lstStyle/>
          <a:p>
            <a:pPr>
              <a:lnSpc>
                <a:spcPct val="80000"/>
              </a:lnSpc>
            </a:pPr>
            <a:r>
              <a:rPr lang="en-US" dirty="0" err="1"/>
              <a:t>OmniRAN</a:t>
            </a:r>
            <a:r>
              <a:rPr lang="en-US" dirty="0"/>
              <a:t> TG Achievements</a:t>
            </a:r>
            <a:br>
              <a:rPr lang="en-US" dirty="0"/>
            </a:br>
            <a:r>
              <a:rPr lang="en-US" sz="2400" dirty="0"/>
              <a:t>San Diego, CA meeting, July 9th – 12th</a:t>
            </a:r>
            <a:r>
              <a:rPr lang="en-US" dirty="0"/>
              <a:t> </a:t>
            </a:r>
          </a:p>
        </p:txBody>
      </p:sp>
      <p:sp>
        <p:nvSpPr>
          <p:cNvPr id="3" name="Content Placeholder 2"/>
          <p:cNvSpPr>
            <a:spLocks noGrp="1"/>
          </p:cNvSpPr>
          <p:nvPr>
            <p:ph idx="1"/>
          </p:nvPr>
        </p:nvSpPr>
        <p:spPr>
          <a:xfrm>
            <a:off x="1991544" y="1484784"/>
            <a:ext cx="8352928" cy="5040560"/>
          </a:xfrm>
        </p:spPr>
        <p:txBody>
          <a:bodyPr>
            <a:normAutofit fontScale="92500" lnSpcReduction="20000"/>
          </a:bodyPr>
          <a:lstStyle/>
          <a:p>
            <a:pPr>
              <a:buFont typeface="Arial" panose="020B0604020202020204" pitchFamily="34" charset="0"/>
              <a:buChar char="•"/>
            </a:pPr>
            <a:r>
              <a:rPr lang="en-US" dirty="0"/>
              <a:t>Progressing P802.1CF</a:t>
            </a:r>
          </a:p>
          <a:p>
            <a:pPr marL="800100" lvl="1" indent="-342900">
              <a:buFont typeface="Arial" panose="020B0604020202020204" pitchFamily="34" charset="0"/>
              <a:buChar char="•"/>
            </a:pPr>
            <a:r>
              <a:rPr lang="en-US" dirty="0"/>
              <a:t>D2.1 WG ballot recirculation resulted in 100% approval</a:t>
            </a:r>
          </a:p>
          <a:p>
            <a:pPr marL="1200150" lvl="2" indent="-285750">
              <a:buFont typeface="Arial" panose="020B0604020202020204" pitchFamily="34" charset="0"/>
              <a:buChar char="•"/>
            </a:pPr>
            <a:r>
              <a:rPr lang="en-US" dirty="0"/>
              <a:t>10 editorial comments received</a:t>
            </a:r>
          </a:p>
          <a:p>
            <a:pPr marL="1200150" lvl="2" indent="-285750">
              <a:buFont typeface="Arial" panose="020B0604020202020204" pitchFamily="34" charset="0"/>
              <a:buChar char="•"/>
            </a:pPr>
            <a:r>
              <a:rPr lang="en-US" dirty="0"/>
              <a:t>Comment resolution led to a few editorial corrections to the text</a:t>
            </a:r>
          </a:p>
          <a:p>
            <a:pPr marL="800100" lvl="1" indent="-342900">
              <a:buFont typeface="Arial" panose="020B0604020202020204" pitchFamily="34" charset="0"/>
              <a:buChar char="•"/>
            </a:pPr>
            <a:r>
              <a:rPr lang="en-US" dirty="0"/>
              <a:t>D2.2 WG ballot recirculation during July</a:t>
            </a:r>
          </a:p>
          <a:p>
            <a:pPr marL="1200150" lvl="2" indent="-285750">
              <a:buFont typeface="Arial" panose="020B0604020202020204" pitchFamily="34" charset="0"/>
              <a:buChar char="•"/>
            </a:pPr>
            <a:r>
              <a:rPr lang="en-US" dirty="0"/>
              <a:t>Conference call on July 30th to resolve received comments – if any</a:t>
            </a:r>
          </a:p>
          <a:p>
            <a:pPr marL="800100" lvl="1" indent="-342900">
              <a:buFont typeface="Arial" panose="020B0604020202020204" pitchFamily="34" charset="0"/>
              <a:buChar char="•"/>
            </a:pPr>
            <a:r>
              <a:rPr lang="en-US" dirty="0"/>
              <a:t>Motion to EC to conditionally forward D2.2 to sponsor ballot</a:t>
            </a:r>
          </a:p>
          <a:p>
            <a:pPr marL="1200150" lvl="2" indent="-285750">
              <a:buFont typeface="Arial" panose="020B0604020202020204" pitchFamily="34" charset="0"/>
              <a:buChar char="•"/>
            </a:pPr>
            <a:r>
              <a:rPr lang="en-US" dirty="0"/>
              <a:t>Sponsor ballot may start about Aug 1</a:t>
            </a:r>
            <a:r>
              <a:rPr lang="en-US" baseline="30000" dirty="0"/>
              <a:t>st</a:t>
            </a:r>
            <a:r>
              <a:rPr lang="en-US" dirty="0"/>
              <a:t>.</a:t>
            </a:r>
          </a:p>
          <a:p>
            <a:pPr>
              <a:buFont typeface="Arial" panose="020B0604020202020204" pitchFamily="34" charset="0"/>
              <a:buChar char="•"/>
            </a:pPr>
            <a:r>
              <a:rPr lang="en-US" dirty="0"/>
              <a:t>Progressing P802.1CQ</a:t>
            </a:r>
          </a:p>
          <a:p>
            <a:pPr marL="800100" lvl="1" indent="-342900">
              <a:buFont typeface="Arial" panose="020B0604020202020204" pitchFamily="34" charset="0"/>
              <a:buChar char="•"/>
            </a:pPr>
            <a:r>
              <a:rPr lang="en-US" dirty="0"/>
              <a:t>2 contributions reviewed</a:t>
            </a:r>
          </a:p>
          <a:p>
            <a:pPr marL="1200150" lvl="2" indent="-285750">
              <a:buFont typeface="Arial" panose="020B0604020202020204" pitchFamily="34" charset="0"/>
              <a:buChar char="•"/>
            </a:pPr>
            <a:r>
              <a:rPr lang="en-US" dirty="0"/>
              <a:t>Dynamic assignment of MAC addresses to 802.11 STAs using 802.11aq (PAD)</a:t>
            </a:r>
          </a:p>
          <a:p>
            <a:pPr marL="1200150" lvl="2" indent="-285750">
              <a:buFont typeface="Arial" panose="020B0604020202020204" pitchFamily="34" charset="0"/>
              <a:buChar char="•"/>
            </a:pPr>
            <a:r>
              <a:rPr lang="en-US" dirty="0"/>
              <a:t>Structured assignment of MAC addresses within data centers</a:t>
            </a:r>
          </a:p>
          <a:p>
            <a:pPr marL="800100" lvl="1" indent="-342900">
              <a:buFont typeface="Arial" panose="020B0604020202020204" pitchFamily="34" charset="0"/>
              <a:buChar char="•"/>
            </a:pPr>
            <a:r>
              <a:rPr lang="en-US" dirty="0"/>
              <a:t>Discussions started to collect scenarios, use-cases and requirements in scope of initial version of P802.1CQ</a:t>
            </a:r>
          </a:p>
          <a:p>
            <a:pPr marL="1200150" lvl="2" indent="-285750">
              <a:buFont typeface="Arial" panose="020B0604020202020204" pitchFamily="34" charset="0"/>
              <a:buChar char="•"/>
            </a:pPr>
            <a:r>
              <a:rPr lang="en-US" dirty="0"/>
              <a:t>Agreement to create document on scenarios and use-cases</a:t>
            </a:r>
          </a:p>
          <a:p>
            <a:pPr marL="400050">
              <a:buFont typeface="Arial" panose="020B0604020202020204" pitchFamily="34" charset="0"/>
              <a:buChar char="•"/>
            </a:pPr>
            <a:r>
              <a:rPr lang="en-US" dirty="0"/>
              <a:t>Review of use of 802.1CF NRM within NEND ICA </a:t>
            </a:r>
            <a:r>
              <a:rPr lang="en-US" dirty="0" err="1"/>
              <a:t>FFIoT</a:t>
            </a:r>
            <a:r>
              <a:rPr lang="en-US" dirty="0"/>
              <a:t> report</a:t>
            </a:r>
          </a:p>
          <a:p>
            <a:pPr>
              <a:buFont typeface="Arial" panose="020B0604020202020204" pitchFamily="34" charset="0"/>
              <a:buChar char="•"/>
            </a:pPr>
            <a:r>
              <a:rPr lang="en-US" dirty="0"/>
              <a:t>Initial thoughts on follow-on specification work to P802.1CF</a:t>
            </a:r>
          </a:p>
        </p:txBody>
      </p:sp>
      <p:sp>
        <p:nvSpPr>
          <p:cNvPr id="6" name="Slide Number Placeholder 5">
            <a:extLst>
              <a:ext uri="{FF2B5EF4-FFF2-40B4-BE49-F238E27FC236}">
                <a16:creationId xmlns="" xmlns:a16="http://schemas.microsoft.com/office/drawing/2014/main" id="{2103AEBE-4116-124E-9AD6-D4260FDAE63F}"/>
              </a:ext>
            </a:extLst>
          </p:cNvPr>
          <p:cNvSpPr>
            <a:spLocks noGrp="1"/>
          </p:cNvSpPr>
          <p:nvPr>
            <p:ph type="sldNum" idx="12"/>
          </p:nvPr>
        </p:nvSpPr>
        <p:spPr/>
        <p:txBody>
          <a:bodyPr/>
          <a:lstStyle/>
          <a:p>
            <a:r>
              <a:rPr lang="en-GB"/>
              <a:t>Slide </a:t>
            </a:r>
            <a:fld id="{440F5867-744E-4AA6-B0ED-4C44D2DFBB7B}" type="slidenum">
              <a:rPr lang="en-GB" smtClean="0"/>
              <a:pPr/>
              <a:t>132</a:t>
            </a:fld>
            <a:endParaRPr lang="en-GB" dirty="0"/>
          </a:p>
        </p:txBody>
      </p:sp>
      <p:sp>
        <p:nvSpPr>
          <p:cNvPr id="5" name="Footer Placeholder 4">
            <a:extLst>
              <a:ext uri="{FF2B5EF4-FFF2-40B4-BE49-F238E27FC236}">
                <a16:creationId xmlns="" xmlns:a16="http://schemas.microsoft.com/office/drawing/2014/main" id="{2E0AC30D-767E-1C47-8E54-AAB450869ECD}"/>
              </a:ext>
            </a:extLst>
          </p:cNvPr>
          <p:cNvSpPr>
            <a:spLocks noGrp="1"/>
          </p:cNvSpPr>
          <p:nvPr>
            <p:ph type="ftr" idx="14"/>
          </p:nvPr>
        </p:nvSpPr>
        <p:spPr/>
        <p:txBody>
          <a:bodyPr/>
          <a:lstStyle/>
          <a:p>
            <a:r>
              <a:rPr lang="en-GB"/>
              <a:t>Max Riegel, Nokia Bell Labs</a:t>
            </a:r>
            <a:endParaRPr lang="en-GB" dirty="0"/>
          </a:p>
        </p:txBody>
      </p:sp>
      <p:sp>
        <p:nvSpPr>
          <p:cNvPr id="4" name="Date Placeholder 3">
            <a:extLst>
              <a:ext uri="{FF2B5EF4-FFF2-40B4-BE49-F238E27FC236}">
                <a16:creationId xmlns="" xmlns:a16="http://schemas.microsoft.com/office/drawing/2014/main" id="{899408E0-3F14-0C4F-9C7E-DE46F12140F5}"/>
              </a:ext>
            </a:extLst>
          </p:cNvPr>
          <p:cNvSpPr>
            <a:spLocks noGrp="1"/>
          </p:cNvSpPr>
          <p:nvPr>
            <p:ph type="dt" idx="15"/>
          </p:nvPr>
        </p:nvSpPr>
        <p:spPr/>
        <p:txBody>
          <a:bodyPr/>
          <a:lstStyle/>
          <a:p>
            <a:r>
              <a:rPr lang="de-DE"/>
              <a:t>July 2018</a:t>
            </a:r>
            <a:endParaRPr lang="en-GB" dirty="0"/>
          </a:p>
        </p:txBody>
      </p:sp>
    </p:spTree>
    <p:extLst>
      <p:ext uri="{BB962C8B-B14F-4D97-AF65-F5344CB8AC3E}">
        <p14:creationId xmlns:p14="http://schemas.microsoft.com/office/powerpoint/2010/main" val="130103746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692697"/>
            <a:ext cx="7770813" cy="842293"/>
          </a:xfrm>
        </p:spPr>
        <p:txBody>
          <a:bodyPr/>
          <a:lstStyle/>
          <a:p>
            <a:r>
              <a:rPr lang="en-US" dirty="0"/>
              <a:t>Looking forward to next session </a:t>
            </a:r>
            <a:br>
              <a:rPr lang="en-US" dirty="0"/>
            </a:br>
            <a:r>
              <a:rPr lang="en-US" sz="2800" dirty="0"/>
              <a:t>Oslo, Norway, September 10-13, 2018</a:t>
            </a:r>
            <a:endParaRPr lang="en-US" dirty="0"/>
          </a:p>
        </p:txBody>
      </p:sp>
      <p:sp>
        <p:nvSpPr>
          <p:cNvPr id="3" name="Content Placeholder 2"/>
          <p:cNvSpPr>
            <a:spLocks noGrp="1"/>
          </p:cNvSpPr>
          <p:nvPr>
            <p:ph idx="1"/>
          </p:nvPr>
        </p:nvSpPr>
        <p:spPr>
          <a:xfrm>
            <a:off x="2209801" y="1700808"/>
            <a:ext cx="7770813" cy="4752528"/>
          </a:xfrm>
        </p:spPr>
        <p:txBody>
          <a:bodyPr>
            <a:normAutofit fontScale="92500" lnSpcReduction="10000"/>
          </a:bodyPr>
          <a:lstStyle/>
          <a:p>
            <a:pPr>
              <a:buFont typeface="Arial" panose="020B0604020202020204" pitchFamily="34" charset="0"/>
              <a:buChar char="•"/>
            </a:pPr>
            <a:r>
              <a:rPr lang="en-US" dirty="0"/>
              <a:t>Envisioned topics:</a:t>
            </a:r>
          </a:p>
          <a:p>
            <a:pPr marL="800100" lvl="1" indent="-342900">
              <a:buFont typeface="Arial" panose="020B0604020202020204" pitchFamily="34" charset="0"/>
              <a:buChar char="•"/>
            </a:pPr>
            <a:r>
              <a:rPr lang="en-US" dirty="0"/>
              <a:t>Comment resolution of sponsor comments on P802.1CF D2.2</a:t>
            </a:r>
          </a:p>
          <a:p>
            <a:pPr marL="800100" lvl="1" indent="-342900">
              <a:buFont typeface="Arial" panose="020B0604020202020204" pitchFamily="34" charset="0"/>
              <a:buChar char="•"/>
            </a:pPr>
            <a:r>
              <a:rPr lang="en-US" dirty="0"/>
              <a:t>Contributions on P802.1CQ scenarios, use-cases, requirements</a:t>
            </a:r>
          </a:p>
          <a:p>
            <a:pPr marL="800100" lvl="1" indent="-342900">
              <a:buFont typeface="Arial" panose="020B0604020202020204" pitchFamily="34" charset="0"/>
              <a:buChar char="•"/>
            </a:pPr>
            <a:r>
              <a:rPr lang="en-US" dirty="0"/>
              <a:t>Potentially, review P802.1CF related content of submissions to NEND ICA</a:t>
            </a:r>
          </a:p>
          <a:p>
            <a:pPr marL="800100" lvl="1" indent="-342900">
              <a:buFont typeface="Arial" panose="020B0604020202020204" pitchFamily="34" charset="0"/>
              <a:buChar char="•"/>
            </a:pPr>
            <a:r>
              <a:rPr lang="en-US" dirty="0"/>
              <a:t>Continue thoughts on follow-on work to P802.1CF</a:t>
            </a:r>
            <a:br>
              <a:rPr lang="en-US" dirty="0"/>
            </a:br>
            <a:endParaRPr lang="en-US" dirty="0"/>
          </a:p>
          <a:p>
            <a:pPr>
              <a:buFont typeface="Arial" panose="020B0604020202020204" pitchFamily="34" charset="0"/>
              <a:buChar char="•"/>
            </a:pPr>
            <a:r>
              <a:rPr lang="en-US" dirty="0"/>
              <a:t>Upcoming conference calls:</a:t>
            </a:r>
          </a:p>
          <a:p>
            <a:pPr marL="800100" lvl="1" indent="-342900">
              <a:buFont typeface="Arial" panose="020B0604020202020204" pitchFamily="34" charset="0"/>
              <a:buChar char="•"/>
            </a:pPr>
            <a:r>
              <a:rPr lang="en-US" dirty="0"/>
              <a:t>July 30th , 0930AM ET, 1hr</a:t>
            </a:r>
          </a:p>
          <a:p>
            <a:pPr marL="1200150" lvl="2" indent="-285750">
              <a:buFont typeface="Arial" panose="020B0604020202020204" pitchFamily="34" charset="0"/>
              <a:buChar char="•"/>
            </a:pPr>
            <a:r>
              <a:rPr lang="en-US" dirty="0"/>
              <a:t>P802.1CF recirculation comment resolution, if needed</a:t>
            </a:r>
          </a:p>
          <a:p>
            <a:pPr marL="1200150" lvl="2" indent="-285750">
              <a:buFont typeface="Arial" panose="020B0604020202020204" pitchFamily="34" charset="0"/>
              <a:buChar char="•"/>
            </a:pPr>
            <a:r>
              <a:rPr lang="en-US" dirty="0"/>
              <a:t>Decision about forwarding P802.1CF/D2.2 to sponsor ballot</a:t>
            </a:r>
          </a:p>
          <a:p>
            <a:pPr marL="1200150" lvl="2" indent="-285750">
              <a:buFont typeface="Arial" panose="020B0604020202020204" pitchFamily="34" charset="0"/>
              <a:buChar char="•"/>
            </a:pPr>
            <a:r>
              <a:rPr lang="en-US" dirty="0"/>
              <a:t>P802.1CQ discussions depending on input</a:t>
            </a:r>
          </a:p>
          <a:p>
            <a:pPr marL="800100" lvl="1" indent="-342900">
              <a:buFont typeface="Arial" panose="020B0604020202020204" pitchFamily="34" charset="0"/>
              <a:buChar char="•"/>
            </a:pPr>
            <a:r>
              <a:rPr lang="en-US" dirty="0"/>
              <a:t>September 13th, 08:00 – 11:00 AM CET </a:t>
            </a:r>
          </a:p>
          <a:p>
            <a:pPr marL="1200150" lvl="2" indent="-285750">
              <a:buFont typeface="Arial" panose="020B0604020202020204" pitchFamily="34" charset="0"/>
              <a:buChar char="•"/>
            </a:pPr>
            <a:r>
              <a:rPr lang="en-US" dirty="0"/>
              <a:t>P802.1CQ discussions at the Oslo interim meeting</a:t>
            </a:r>
          </a:p>
          <a:p>
            <a:pPr marL="1200150" lvl="2" indent="-285750">
              <a:buFont typeface="Arial" panose="020B0604020202020204" pitchFamily="34" charset="0"/>
              <a:buChar char="•"/>
            </a:pPr>
            <a:r>
              <a:rPr lang="en-US" dirty="0" err="1"/>
              <a:t>WebEX</a:t>
            </a:r>
            <a:r>
              <a:rPr lang="en-US" dirty="0"/>
              <a:t> session for remote participation</a:t>
            </a:r>
          </a:p>
        </p:txBody>
      </p:sp>
      <p:sp>
        <p:nvSpPr>
          <p:cNvPr id="6" name="Slide Number Placeholder 5">
            <a:extLst>
              <a:ext uri="{FF2B5EF4-FFF2-40B4-BE49-F238E27FC236}">
                <a16:creationId xmlns="" xmlns:a16="http://schemas.microsoft.com/office/drawing/2014/main" id="{0811A7D4-1E33-5A4D-A306-BA612DCF259D}"/>
              </a:ext>
            </a:extLst>
          </p:cNvPr>
          <p:cNvSpPr>
            <a:spLocks noGrp="1"/>
          </p:cNvSpPr>
          <p:nvPr>
            <p:ph type="sldNum" idx="12"/>
          </p:nvPr>
        </p:nvSpPr>
        <p:spPr/>
        <p:txBody>
          <a:bodyPr/>
          <a:lstStyle/>
          <a:p>
            <a:r>
              <a:rPr lang="en-GB"/>
              <a:t>Slide </a:t>
            </a:r>
            <a:fld id="{440F5867-744E-4AA6-B0ED-4C44D2DFBB7B}" type="slidenum">
              <a:rPr lang="en-GB" smtClean="0"/>
              <a:pPr/>
              <a:t>133</a:t>
            </a:fld>
            <a:endParaRPr lang="en-GB" dirty="0"/>
          </a:p>
        </p:txBody>
      </p:sp>
      <p:sp>
        <p:nvSpPr>
          <p:cNvPr id="5" name="Footer Placeholder 4">
            <a:extLst>
              <a:ext uri="{FF2B5EF4-FFF2-40B4-BE49-F238E27FC236}">
                <a16:creationId xmlns="" xmlns:a16="http://schemas.microsoft.com/office/drawing/2014/main" id="{C6D9FCB0-61F7-F44C-8278-04894D773BE0}"/>
              </a:ext>
            </a:extLst>
          </p:cNvPr>
          <p:cNvSpPr>
            <a:spLocks noGrp="1"/>
          </p:cNvSpPr>
          <p:nvPr>
            <p:ph type="ftr" idx="14"/>
          </p:nvPr>
        </p:nvSpPr>
        <p:spPr/>
        <p:txBody>
          <a:bodyPr/>
          <a:lstStyle/>
          <a:p>
            <a:r>
              <a:rPr lang="en-GB"/>
              <a:t>Max Riegel, Nokia Bell Labs</a:t>
            </a:r>
            <a:endParaRPr lang="en-GB" dirty="0"/>
          </a:p>
        </p:txBody>
      </p:sp>
      <p:sp>
        <p:nvSpPr>
          <p:cNvPr id="4" name="Date Placeholder 3">
            <a:extLst>
              <a:ext uri="{FF2B5EF4-FFF2-40B4-BE49-F238E27FC236}">
                <a16:creationId xmlns="" xmlns:a16="http://schemas.microsoft.com/office/drawing/2014/main" id="{408F703F-5FB3-6048-B856-5E10C9607341}"/>
              </a:ext>
            </a:extLst>
          </p:cNvPr>
          <p:cNvSpPr>
            <a:spLocks noGrp="1"/>
          </p:cNvSpPr>
          <p:nvPr>
            <p:ph type="dt" idx="15"/>
          </p:nvPr>
        </p:nvSpPr>
        <p:spPr/>
        <p:txBody>
          <a:bodyPr/>
          <a:lstStyle/>
          <a:p>
            <a:r>
              <a:rPr lang="de-DE"/>
              <a:t>July 2018</a:t>
            </a:r>
            <a:endParaRPr lang="en-GB" dirty="0"/>
          </a:p>
        </p:txBody>
      </p:sp>
    </p:spTree>
    <p:extLst>
      <p:ext uri="{BB962C8B-B14F-4D97-AF65-F5344CB8AC3E}">
        <p14:creationId xmlns:p14="http://schemas.microsoft.com/office/powerpoint/2010/main" val="3675513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idx="1"/>
          </p:nvPr>
        </p:nvSpPr>
        <p:spPr>
          <a:xfrm>
            <a:off x="2209800" y="1524000"/>
            <a:ext cx="7772400" cy="381000"/>
          </a:xfrm>
          <a:noFill/>
        </p:spPr>
        <p:txBody>
          <a:bodyPr/>
          <a:lstStyle/>
          <a:p>
            <a:pPr algn="ctr">
              <a:buFontTx/>
              <a:buNone/>
            </a:pPr>
            <a:r>
              <a:rPr lang="en-US" sz="2000" dirty="0"/>
              <a:t>Date:</a:t>
            </a:r>
            <a:r>
              <a:rPr lang="en-US" sz="2000" b="0" dirty="0"/>
              <a:t> 2018-07-12</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14</a:t>
            </a:fld>
            <a:endParaRPr lang="en-GB" dirty="0"/>
          </a:p>
        </p:txBody>
      </p:sp>
      <p:sp>
        <p:nvSpPr>
          <p:cNvPr id="2" name="Footer Placeholder 1"/>
          <p:cNvSpPr>
            <a:spLocks noGrp="1"/>
          </p:cNvSpPr>
          <p:nvPr>
            <p:ph type="ftr" idx="14"/>
          </p:nvPr>
        </p:nvSpPr>
        <p:spPr/>
        <p:txBody>
          <a:bodyPr/>
          <a:lstStyle/>
          <a:p>
            <a:r>
              <a:rPr lang="en-GB" smtClean="0"/>
              <a:t>Mark Hamilton, Ruckus/ARRIS</a:t>
            </a:r>
            <a:endParaRPr lang="en-GB" dirty="0"/>
          </a:p>
        </p:txBody>
      </p:sp>
      <p:sp>
        <p:nvSpPr>
          <p:cNvPr id="3" name="Date Placeholder 2"/>
          <p:cNvSpPr>
            <a:spLocks noGrp="1"/>
          </p:cNvSpPr>
          <p:nvPr>
            <p:ph type="dt" idx="15"/>
          </p:nvPr>
        </p:nvSpPr>
        <p:spPr/>
        <p:txBody>
          <a:bodyPr/>
          <a:lstStyle/>
          <a:p>
            <a:r>
              <a:rPr lang="en-US" smtClean="0"/>
              <a:t>July 2018</a:t>
            </a:r>
            <a:endParaRPr lang="en-GB" dirty="0"/>
          </a:p>
        </p:txBody>
      </p:sp>
      <p:graphicFrame>
        <p:nvGraphicFramePr>
          <p:cNvPr id="1026" name="Object 11"/>
          <p:cNvGraphicFramePr>
            <a:graphicFrameLocks noChangeAspect="1"/>
          </p:cNvGraphicFramePr>
          <p:nvPr>
            <p:extLst/>
          </p:nvPr>
        </p:nvGraphicFramePr>
        <p:xfrm>
          <a:off x="2043113" y="2286001"/>
          <a:ext cx="7613650" cy="2646363"/>
        </p:xfrm>
        <a:graphic>
          <a:graphicData uri="http://schemas.openxmlformats.org/presentationml/2006/ole">
            <mc:AlternateContent xmlns:mc="http://schemas.openxmlformats.org/markup-compatibility/2006">
              <mc:Choice xmlns:v="urn:schemas-microsoft-com:vml" Requires="v">
                <p:oleObj spid="_x0000_s20492" name="Document" r:id="rId4" imgW="8267030" imgH="2874253" progId="Word.Document.8">
                  <p:embed/>
                </p:oleObj>
              </mc:Choice>
              <mc:Fallback>
                <p:oleObj name="Document" r:id="rId4" imgW="8267030" imgH="2874253" progId="Word.Document.8">
                  <p:embed/>
                  <p:pic>
                    <p:nvPicPr>
                      <p:cNvPr id="0" name=""/>
                      <p:cNvPicPr>
                        <a:picLocks noChangeAspect="1" noChangeArrowheads="1"/>
                      </p:cNvPicPr>
                      <p:nvPr/>
                    </p:nvPicPr>
                    <p:blipFill>
                      <a:blip r:embed="rId5"/>
                      <a:srcRect/>
                      <a:stretch>
                        <a:fillRect/>
                      </a:stretch>
                    </p:blipFill>
                    <p:spPr bwMode="auto">
                      <a:xfrm>
                        <a:off x="2043113" y="2286001"/>
                        <a:ext cx="7613650" cy="2646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Tree>
    <p:extLst>
      <p:ext uri="{BB962C8B-B14F-4D97-AF65-F5344CB8AC3E}">
        <p14:creationId xmlns:p14="http://schemas.microsoft.com/office/powerpoint/2010/main" val="3897016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July 2018 Meeting in San Diego, CA, USA</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15</a:t>
            </a:fld>
            <a:endParaRPr lang="en-GB" dirty="0"/>
          </a:p>
        </p:txBody>
      </p:sp>
      <p:sp>
        <p:nvSpPr>
          <p:cNvPr id="2" name="Footer Placeholder 1"/>
          <p:cNvSpPr>
            <a:spLocks noGrp="1"/>
          </p:cNvSpPr>
          <p:nvPr>
            <p:ph type="ftr" idx="14"/>
          </p:nvPr>
        </p:nvSpPr>
        <p:spPr/>
        <p:txBody>
          <a:bodyPr/>
          <a:lstStyle/>
          <a:p>
            <a:r>
              <a:rPr lang="en-GB" smtClean="0"/>
              <a:t>Mark Hamilton, Ruckus/ARRIS</a:t>
            </a:r>
            <a:endParaRPr lang="en-GB" dirty="0"/>
          </a:p>
        </p:txBody>
      </p:sp>
      <p:sp>
        <p:nvSpPr>
          <p:cNvPr id="3" name="Date Placeholder 2"/>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1606270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idx="1"/>
          </p:nvPr>
        </p:nvSpPr>
        <p:spPr>
          <a:xfrm>
            <a:off x="1905000" y="1143000"/>
            <a:ext cx="8382000" cy="5029200"/>
          </a:xfrm>
        </p:spPr>
        <p:txBody>
          <a:bodyPr/>
          <a:lstStyle/>
          <a:p>
            <a:pPr>
              <a:spcBef>
                <a:spcPts val="0"/>
              </a:spcBef>
            </a:pPr>
            <a:r>
              <a:rPr lang="en-US" dirty="0"/>
              <a:t>Agenda is here: </a:t>
            </a:r>
            <a:r>
              <a:rPr lang="en-US" dirty="0">
                <a:hlinkClick r:id="rId3"/>
              </a:rPr>
              <a:t>11-18/1049r4</a:t>
            </a:r>
            <a:endParaRPr lang="en-US" b="0" dirty="0"/>
          </a:p>
          <a:p>
            <a:pPr marL="0" indent="0">
              <a:spcBef>
                <a:spcPts val="0"/>
              </a:spcBef>
            </a:pPr>
            <a:endParaRPr lang="en-US" dirty="0"/>
          </a:p>
          <a:p>
            <a:pPr>
              <a:spcBef>
                <a:spcPts val="0"/>
              </a:spcBef>
            </a:pPr>
            <a:r>
              <a:rPr lang="en-US" dirty="0"/>
              <a:t>YANG/NETCONF</a:t>
            </a:r>
          </a:p>
          <a:p>
            <a:pPr lvl="1">
              <a:spcBef>
                <a:spcPts val="0"/>
              </a:spcBef>
            </a:pPr>
            <a:r>
              <a:rPr lang="en-US" dirty="0"/>
              <a:t>Reminder of recommendation to start a TIG on this topic.</a:t>
            </a:r>
          </a:p>
          <a:p>
            <a:pPr lvl="1">
              <a:spcBef>
                <a:spcPts val="0"/>
              </a:spcBef>
            </a:pPr>
            <a:r>
              <a:rPr lang="en-US" b="1" u="sng" dirty="0">
                <a:solidFill>
                  <a:srgbClr val="FF0000"/>
                </a:solidFill>
              </a:rPr>
              <a:t>No one volunteering for leadership!</a:t>
            </a:r>
          </a:p>
          <a:p>
            <a:pPr marL="0" indent="0">
              <a:spcBef>
                <a:spcPts val="0"/>
              </a:spcBef>
            </a:pPr>
            <a:endParaRPr lang="en-US" dirty="0"/>
          </a:p>
          <a:p>
            <a:pPr>
              <a:spcBef>
                <a:spcPts val="0"/>
              </a:spcBef>
            </a:pPr>
            <a:r>
              <a:rPr lang="en-US" dirty="0"/>
              <a:t>11ba architecture implications</a:t>
            </a:r>
          </a:p>
          <a:p>
            <a:pPr lvl="1">
              <a:spcBef>
                <a:spcPts val="0"/>
              </a:spcBef>
            </a:pPr>
            <a:r>
              <a:rPr lang="en-US" dirty="0"/>
              <a:t>Another excellent joint discussion this session – thank you to </a:t>
            </a:r>
            <a:r>
              <a:rPr lang="en-US" dirty="0" err="1"/>
              <a:t>TGba</a:t>
            </a:r>
            <a:r>
              <a:rPr lang="en-US" dirty="0"/>
              <a:t>!</a:t>
            </a:r>
          </a:p>
          <a:p>
            <a:pPr lvl="1">
              <a:spcBef>
                <a:spcPts val="0"/>
              </a:spcBef>
            </a:pPr>
            <a:r>
              <a:rPr lang="en-US" dirty="0"/>
              <a:t>Presented ARC’s understanding of 11ba intended operation </a:t>
            </a:r>
          </a:p>
          <a:p>
            <a:pPr marL="457200" lvl="1" indent="0">
              <a:spcBef>
                <a:spcPts val="0"/>
              </a:spcBef>
            </a:pPr>
            <a:r>
              <a:rPr lang="en-US" dirty="0"/>
              <a:t>	(</a:t>
            </a:r>
            <a:r>
              <a:rPr lang="en-US" dirty="0">
                <a:hlinkClick r:id="rId4"/>
              </a:rPr>
              <a:t>11-18/1020r4</a:t>
            </a:r>
            <a:r>
              <a:rPr lang="en-US" dirty="0"/>
              <a:t>)</a:t>
            </a:r>
          </a:p>
          <a:p>
            <a:pPr lvl="1">
              <a:spcBef>
                <a:spcPts val="0"/>
              </a:spcBef>
            </a:pPr>
            <a:r>
              <a:rPr lang="en-US" dirty="0"/>
              <a:t>Uncovered some new behavior possibilities that had been recognized before </a:t>
            </a:r>
            <a:r>
              <a:rPr lang="en-US" dirty="0">
                <a:sym typeface="Wingdings" panose="05000000000000000000" pitchFamily="2" charset="2"/>
              </a:rPr>
              <a:t></a:t>
            </a:r>
            <a:endParaRPr lang="en-US" dirty="0"/>
          </a:p>
          <a:p>
            <a:pPr lvl="1">
              <a:spcBef>
                <a:spcPts val="0"/>
              </a:spcBef>
            </a:pPr>
            <a:r>
              <a:rPr lang="en-US" dirty="0"/>
              <a:t>Agreed to NOT hold a joint meeting in September, as </a:t>
            </a:r>
            <a:r>
              <a:rPr lang="en-US" dirty="0" err="1"/>
              <a:t>TGba</a:t>
            </a:r>
            <a:r>
              <a:rPr lang="en-US" dirty="0"/>
              <a:t> will be pushing hard for WG LB..</a:t>
            </a:r>
          </a:p>
          <a:p>
            <a:pPr>
              <a:spcBef>
                <a:spcPts val="0"/>
              </a:spcBef>
            </a:pPr>
            <a:endParaRPr lang="en-US" dirty="0"/>
          </a:p>
          <a:p>
            <a:pPr>
              <a:spcBef>
                <a:spcPts val="0"/>
              </a:spcBef>
            </a:pPr>
            <a:endParaRPr lang="en-US" u="sng"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16</a:t>
            </a:fld>
            <a:endParaRPr lang="en-GB" dirty="0"/>
          </a:p>
        </p:txBody>
      </p:sp>
      <p:sp>
        <p:nvSpPr>
          <p:cNvPr id="2" name="Footer Placeholder 1"/>
          <p:cNvSpPr>
            <a:spLocks noGrp="1"/>
          </p:cNvSpPr>
          <p:nvPr>
            <p:ph type="ftr" idx="14"/>
          </p:nvPr>
        </p:nvSpPr>
        <p:spPr/>
        <p:txBody>
          <a:bodyPr/>
          <a:lstStyle/>
          <a:p>
            <a:r>
              <a:rPr lang="en-GB" smtClean="0"/>
              <a:t>Mark Hamilton, Ruckus/ARRIS</a:t>
            </a:r>
            <a:endParaRPr lang="en-GB" dirty="0"/>
          </a:p>
        </p:txBody>
      </p:sp>
      <p:sp>
        <p:nvSpPr>
          <p:cNvPr id="3" name="Date Placeholder 2"/>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2121307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a:t>
            </a:r>
            <a:r>
              <a:rPr lang="en-US" dirty="0" err="1"/>
              <a:t>cont</a:t>
            </a:r>
            <a:r>
              <a:rPr lang="en-US" dirty="0"/>
              <a:t>) – or not …</a:t>
            </a:r>
          </a:p>
        </p:txBody>
      </p:sp>
      <p:sp>
        <p:nvSpPr>
          <p:cNvPr id="15366" name="Rectangle 3"/>
          <p:cNvSpPr>
            <a:spLocks noGrp="1" noChangeArrowheads="1"/>
          </p:cNvSpPr>
          <p:nvPr>
            <p:ph idx="1"/>
          </p:nvPr>
        </p:nvSpPr>
        <p:spPr>
          <a:xfrm>
            <a:off x="1905000" y="1371600"/>
            <a:ext cx="8382000" cy="4876800"/>
          </a:xfrm>
        </p:spPr>
        <p:txBody>
          <a:bodyPr/>
          <a:lstStyle/>
          <a:p>
            <a:pPr>
              <a:spcBef>
                <a:spcPts val="0"/>
              </a:spcBef>
            </a:pPr>
            <a:r>
              <a:rPr lang="en-US" dirty="0"/>
              <a:t>IETF/802 coordination</a:t>
            </a:r>
          </a:p>
          <a:p>
            <a:pPr lvl="1">
              <a:spcBef>
                <a:spcPts val="0"/>
              </a:spcBef>
            </a:pPr>
            <a:r>
              <a:rPr lang="en-US" dirty="0"/>
              <a:t>Reviewed liaison with Peter Yee.  No action needed this session.</a:t>
            </a:r>
          </a:p>
          <a:p>
            <a:pPr>
              <a:spcBef>
                <a:spcPts val="0"/>
              </a:spcBef>
            </a:pPr>
            <a:endParaRPr lang="en-US" dirty="0"/>
          </a:p>
          <a:p>
            <a:pPr>
              <a:spcBef>
                <a:spcPts val="0"/>
              </a:spcBef>
            </a:pPr>
            <a:r>
              <a:rPr lang="en-US" dirty="0" err="1"/>
              <a:t>TGax</a:t>
            </a:r>
            <a:r>
              <a:rPr lang="en-US" dirty="0"/>
              <a:t> subclause 10.2 and Figure 10-1</a:t>
            </a:r>
          </a:p>
          <a:p>
            <a:pPr lvl="1">
              <a:spcBef>
                <a:spcPts val="0"/>
              </a:spcBef>
            </a:pPr>
            <a:r>
              <a:rPr lang="en-US" dirty="0"/>
              <a:t>No discussion this time. Need to check on D3.0 comments or further work (if any – only comments were on follow-on clauses).</a:t>
            </a:r>
          </a:p>
          <a:p>
            <a:pPr lvl="1">
              <a:spcBef>
                <a:spcPts val="0"/>
              </a:spcBef>
            </a:pPr>
            <a:endParaRPr lang="en-US" dirty="0"/>
          </a:p>
          <a:p>
            <a:pPr>
              <a:spcBef>
                <a:spcPts val="0"/>
              </a:spcBef>
            </a:pPr>
            <a:r>
              <a:rPr lang="en-US" dirty="0"/>
              <a:t>“What is an ESS?”</a:t>
            </a:r>
          </a:p>
          <a:p>
            <a:pPr lvl="1">
              <a:spcBef>
                <a:spcPts val="0"/>
              </a:spcBef>
            </a:pPr>
            <a:r>
              <a:rPr lang="en-US" dirty="0"/>
              <a:t>Agreed we need to organize our ideas (currently 6 concepts) into a tabular approach, to clearly differentiate (or discover duplicates).</a:t>
            </a:r>
          </a:p>
          <a:p>
            <a:pPr lvl="1">
              <a:spcBef>
                <a:spcPts val="0"/>
              </a:spcBef>
            </a:pPr>
            <a:r>
              <a:rPr lang="en-US" dirty="0"/>
              <a:t>This is ongoing…</a:t>
            </a:r>
          </a:p>
          <a:p>
            <a:pPr>
              <a:spcBef>
                <a:spcPts val="0"/>
              </a:spcBef>
            </a:pPr>
            <a:endParaRPr lang="en-US" dirty="0"/>
          </a:p>
          <a:p>
            <a:pPr>
              <a:spcBef>
                <a:spcPts val="0"/>
              </a:spcBef>
            </a:pPr>
            <a:r>
              <a:rPr lang="en-US" dirty="0"/>
              <a:t>MLME-RESET, versus MLME-JOIN and MLME-START</a:t>
            </a:r>
          </a:p>
          <a:p>
            <a:pPr lvl="1">
              <a:spcBef>
                <a:spcPts val="0"/>
              </a:spcBef>
            </a:pPr>
            <a:r>
              <a:rPr lang="en-US" dirty="0"/>
              <a:t>Didn’t have time.  Will carry over to September session.</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17</a:t>
            </a:fld>
            <a:endParaRPr lang="en-GB" dirty="0"/>
          </a:p>
        </p:txBody>
      </p:sp>
      <p:sp>
        <p:nvSpPr>
          <p:cNvPr id="2" name="Footer Placeholder 1"/>
          <p:cNvSpPr>
            <a:spLocks noGrp="1"/>
          </p:cNvSpPr>
          <p:nvPr>
            <p:ph type="ftr" idx="14"/>
          </p:nvPr>
        </p:nvSpPr>
        <p:spPr/>
        <p:txBody>
          <a:bodyPr/>
          <a:lstStyle/>
          <a:p>
            <a:r>
              <a:rPr lang="en-GB" smtClean="0"/>
              <a:t>Mark Hamilton, Ruckus/ARRIS</a:t>
            </a:r>
            <a:endParaRPr lang="en-GB" dirty="0"/>
          </a:p>
        </p:txBody>
      </p:sp>
      <p:sp>
        <p:nvSpPr>
          <p:cNvPr id="3" name="Date Placeholder 2"/>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3627879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a:t>
            </a:r>
            <a:r>
              <a:rPr lang="en-US" dirty="0" err="1"/>
              <a:t>cont</a:t>
            </a:r>
            <a:r>
              <a:rPr lang="en-US" dirty="0"/>
              <a:t>)</a:t>
            </a:r>
          </a:p>
        </p:txBody>
      </p:sp>
      <p:sp>
        <p:nvSpPr>
          <p:cNvPr id="15366" name="Rectangle 3"/>
          <p:cNvSpPr>
            <a:spLocks noGrp="1" noChangeArrowheads="1"/>
          </p:cNvSpPr>
          <p:nvPr>
            <p:ph idx="1"/>
          </p:nvPr>
        </p:nvSpPr>
        <p:spPr>
          <a:xfrm>
            <a:off x="1905000" y="1447800"/>
            <a:ext cx="8382000" cy="5029200"/>
          </a:xfrm>
        </p:spPr>
        <p:txBody>
          <a:bodyPr/>
          <a:lstStyle/>
          <a:p>
            <a:pPr>
              <a:spcBef>
                <a:spcPts val="0"/>
              </a:spcBef>
            </a:pPr>
            <a:r>
              <a:rPr lang="en-US" dirty="0"/>
              <a:t>802.1AS-rev use of Fine Timing Measurement</a:t>
            </a:r>
          </a:p>
          <a:p>
            <a:pPr lvl="1">
              <a:spcBef>
                <a:spcPts val="0"/>
              </a:spcBef>
            </a:pPr>
            <a:r>
              <a:rPr lang="en-US" dirty="0"/>
              <a:t>Our previous inputs have been incorporated.  Continue to monitor.</a:t>
            </a:r>
          </a:p>
          <a:p>
            <a:pPr lvl="1">
              <a:spcBef>
                <a:spcPts val="0"/>
              </a:spcBef>
            </a:pPr>
            <a:r>
              <a:rPr lang="en-US" dirty="0"/>
              <a:t>Being worked directly by 802.11 experts, with 802.1AS</a:t>
            </a:r>
          </a:p>
          <a:p>
            <a:pPr>
              <a:spcBef>
                <a:spcPts val="0"/>
              </a:spcBef>
            </a:pPr>
            <a:endParaRPr lang="en-US" dirty="0"/>
          </a:p>
          <a:p>
            <a:pPr>
              <a:spcBef>
                <a:spcPts val="0"/>
              </a:spcBef>
            </a:pPr>
            <a:r>
              <a:rPr lang="en-US" dirty="0"/>
              <a:t>AP/DS/Portal architecture, 802/802.1 mappings</a:t>
            </a:r>
          </a:p>
          <a:p>
            <a:pPr lvl="1">
              <a:spcBef>
                <a:spcPts val="0"/>
              </a:spcBef>
            </a:pPr>
            <a:r>
              <a:rPr lang="en-US" dirty="0"/>
              <a:t>No progress this session.</a:t>
            </a:r>
          </a:p>
          <a:p>
            <a:pPr lvl="1">
              <a:spcBef>
                <a:spcPts val="0"/>
              </a:spcBef>
            </a:pPr>
            <a:r>
              <a:rPr lang="en-US" dirty="0"/>
              <a:t>Need to consolidate agreements, and provide input to </a:t>
            </a:r>
            <a:r>
              <a:rPr lang="en-US" dirty="0" err="1"/>
              <a:t>REVmd</a:t>
            </a:r>
            <a:r>
              <a:rPr lang="en-US" dirty="0"/>
              <a:t>.</a:t>
            </a:r>
          </a:p>
          <a:p>
            <a:pPr>
              <a:spcBef>
                <a:spcPts val="0"/>
              </a:spcBef>
            </a:pPr>
            <a:endParaRPr lang="en-US" dirty="0"/>
          </a:p>
          <a:p>
            <a:pPr>
              <a:spcBef>
                <a:spcPts val="0"/>
              </a:spcBef>
            </a:pPr>
            <a:r>
              <a:rPr lang="en-US" dirty="0"/>
              <a:t>Noted status of IEEE 1588 mapping to IEEE 802.11</a:t>
            </a:r>
          </a:p>
          <a:p>
            <a:pPr lvl="1">
              <a:spcBef>
                <a:spcPts val="0"/>
              </a:spcBef>
            </a:pPr>
            <a:r>
              <a:rPr lang="en-US" dirty="0"/>
              <a:t>No changes.  Ongoing balloting.  No action needed.</a:t>
            </a:r>
          </a:p>
          <a:p>
            <a:pPr lvl="1">
              <a:spcBef>
                <a:spcPts val="0"/>
              </a:spcBef>
            </a:pPr>
            <a:r>
              <a:rPr lang="en-US" dirty="0"/>
              <a:t>Related activity: 802.1AS </a:t>
            </a:r>
            <a:r>
              <a:rPr lang="en-US" dirty="0" err="1"/>
              <a:t>REVision</a:t>
            </a:r>
            <a:r>
              <a:rPr lang="en-US" dirty="0"/>
              <a:t> use of FTM</a:t>
            </a:r>
          </a:p>
          <a:p>
            <a:pPr>
              <a:spcBef>
                <a:spcPts val="0"/>
              </a:spcBef>
            </a:pPr>
            <a:endParaRPr lang="en-US" dirty="0"/>
          </a:p>
          <a:p>
            <a:pPr>
              <a:spcBef>
                <a:spcPts val="0"/>
              </a:spcBef>
            </a:pPr>
            <a:r>
              <a:rPr lang="en-US" dirty="0"/>
              <a:t>Noted IEEE 802 activities relevant to 802.11/ARC</a:t>
            </a:r>
          </a:p>
          <a:p>
            <a:pPr lvl="1"/>
            <a:r>
              <a:rPr lang="en-US" altLang="en-US" dirty="0"/>
              <a:t>No change: 802.1AC is now published, 802.1Q is now published.</a:t>
            </a:r>
          </a:p>
          <a:p>
            <a:pPr>
              <a:spcBef>
                <a:spcPts val="0"/>
              </a:spcBef>
            </a:pPr>
            <a:endParaRPr lang="en-US" dirty="0"/>
          </a:p>
          <a:p>
            <a:pPr>
              <a:spcBef>
                <a:spcPts val="0"/>
              </a:spcBef>
            </a:pP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18</a:t>
            </a:fld>
            <a:endParaRPr lang="en-GB" dirty="0"/>
          </a:p>
        </p:txBody>
      </p:sp>
      <p:sp>
        <p:nvSpPr>
          <p:cNvPr id="2" name="Footer Placeholder 1"/>
          <p:cNvSpPr>
            <a:spLocks noGrp="1"/>
          </p:cNvSpPr>
          <p:nvPr>
            <p:ph type="ftr" idx="14"/>
          </p:nvPr>
        </p:nvSpPr>
        <p:spPr/>
        <p:txBody>
          <a:bodyPr/>
          <a:lstStyle/>
          <a:p>
            <a:r>
              <a:rPr lang="en-GB" smtClean="0"/>
              <a:t>Mark Hamilton, Ruckus/ARRIS</a:t>
            </a:r>
            <a:endParaRPr lang="en-GB" dirty="0"/>
          </a:p>
        </p:txBody>
      </p:sp>
      <p:sp>
        <p:nvSpPr>
          <p:cNvPr id="3" name="Date Placeholder 2"/>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2465354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idx="1"/>
          </p:nvPr>
        </p:nvSpPr>
        <p:spPr>
          <a:xfrm>
            <a:off x="2209800" y="1676400"/>
            <a:ext cx="7772400" cy="4419600"/>
          </a:xfrm>
          <a:ln>
            <a:solidFill>
              <a:schemeClr val="bg1"/>
            </a:solidFill>
          </a:ln>
        </p:spPr>
        <p:txBody>
          <a:bodyPr/>
          <a:lstStyle/>
          <a:p>
            <a:pPr>
              <a:lnSpc>
                <a:spcPct val="90000"/>
              </a:lnSpc>
            </a:pPr>
            <a:r>
              <a:rPr lang="en-US" sz="3200" dirty="0"/>
              <a:t>None planned.</a:t>
            </a:r>
          </a:p>
          <a:p>
            <a:pPr>
              <a:lnSpc>
                <a:spcPct val="90000"/>
              </a:lnSpc>
            </a:pPr>
            <a:r>
              <a:rPr lang="en-US" altLang="en-US" sz="3200" dirty="0"/>
              <a:t>Will schedule with 10 days’ notice, if needed</a:t>
            </a:r>
            <a:endParaRPr lang="en-US" altLang="en-US" sz="28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19</a:t>
            </a:fld>
            <a:endParaRPr lang="en-GB" dirty="0"/>
          </a:p>
        </p:txBody>
      </p:sp>
      <p:sp>
        <p:nvSpPr>
          <p:cNvPr id="2" name="Footer Placeholder 1"/>
          <p:cNvSpPr>
            <a:spLocks noGrp="1"/>
          </p:cNvSpPr>
          <p:nvPr>
            <p:ph type="ftr" idx="14"/>
          </p:nvPr>
        </p:nvSpPr>
        <p:spPr/>
        <p:txBody>
          <a:bodyPr/>
          <a:lstStyle/>
          <a:p>
            <a:r>
              <a:rPr lang="en-GB" smtClean="0"/>
              <a:t>Mark Hamilton, Ruckus/ARRIS</a:t>
            </a:r>
            <a:endParaRPr lang="en-GB" dirty="0"/>
          </a:p>
        </p:txBody>
      </p:sp>
      <p:sp>
        <p:nvSpPr>
          <p:cNvPr id="3" name="Date Placeholder 2"/>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3399259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document is a digest of the closing reports of all 802.11 sub-groups for presentation at the </a:t>
            </a:r>
            <a:r>
              <a:rPr lang="en-US" dirty="0" smtClean="0"/>
              <a:t>July 2018 </a:t>
            </a:r>
            <a:r>
              <a:rPr lang="en-US" dirty="0"/>
              <a:t>closing plenary meeting. </a:t>
            </a:r>
            <a:r>
              <a:rPr lang="en-US" dirty="0" smtClean="0"/>
              <a:t>Liaison </a:t>
            </a:r>
            <a:r>
              <a:rPr lang="en-US" dirty="0"/>
              <a:t>reports (including liaison reports from the mid-week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smtClean="0"/>
              <a:t>Robert Stacey, Intel</a:t>
            </a:r>
            <a:endParaRPr lang="en-GB" dirty="0"/>
          </a:p>
        </p:txBody>
      </p:sp>
      <p:sp>
        <p:nvSpPr>
          <p:cNvPr id="4" name="Date Placeholder 3"/>
          <p:cNvSpPr>
            <a:spLocks noGrp="1"/>
          </p:cNvSpPr>
          <p:nvPr>
            <p:ph type="dt" idx="15"/>
          </p:nvPr>
        </p:nvSpPr>
        <p:spPr/>
        <p:txBody>
          <a:bodyPr/>
          <a:lstStyle/>
          <a:p>
            <a:r>
              <a:rPr lang="en-US" smtClean="0"/>
              <a:t>July 2018</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September 2018 Plans</a:t>
            </a:r>
          </a:p>
        </p:txBody>
      </p:sp>
      <p:sp>
        <p:nvSpPr>
          <p:cNvPr id="17414" name="Rectangle 3"/>
          <p:cNvSpPr>
            <a:spLocks noGrp="1" noChangeArrowheads="1"/>
          </p:cNvSpPr>
          <p:nvPr>
            <p:ph idx="1"/>
          </p:nvPr>
        </p:nvSpPr>
        <p:spPr>
          <a:xfrm>
            <a:off x="1866900" y="1371600"/>
            <a:ext cx="8458200" cy="4953000"/>
          </a:xfrm>
          <a:ln>
            <a:solidFill>
              <a:schemeClr val="bg1"/>
            </a:solidFill>
          </a:ln>
        </p:spPr>
        <p:txBody>
          <a:bodyPr/>
          <a:lstStyle/>
          <a:p>
            <a:pPr>
              <a:lnSpc>
                <a:spcPct val="90000"/>
              </a:lnSpc>
            </a:pPr>
            <a:r>
              <a:rPr lang="en-US" sz="3200" dirty="0"/>
              <a:t>Three standalone meeting slots planned:</a:t>
            </a:r>
          </a:p>
          <a:p>
            <a:pPr marL="684213">
              <a:lnSpc>
                <a:spcPct val="90000"/>
              </a:lnSpc>
            </a:pPr>
            <a:r>
              <a:rPr lang="en-US" dirty="0">
                <a:solidFill>
                  <a:srgbClr val="000000"/>
                </a:solidFill>
              </a:rPr>
              <a:t>Discussion of 11ba architecture modeling and implications</a:t>
            </a:r>
          </a:p>
          <a:p>
            <a:pPr marL="684213">
              <a:lnSpc>
                <a:spcPct val="90000"/>
              </a:lnSpc>
            </a:pPr>
            <a:r>
              <a:rPr lang="en-US" dirty="0"/>
              <a:t>Consider other “split” PHYs (?), depending on direction of discussion on </a:t>
            </a:r>
            <a:r>
              <a:rPr lang="en-US" dirty="0" err="1"/>
              <a:t>TGba</a:t>
            </a:r>
            <a:r>
              <a:rPr lang="en-US" dirty="0"/>
              <a:t> – perhaps LC, 28 GHz</a:t>
            </a:r>
          </a:p>
          <a:p>
            <a:pPr marL="684213">
              <a:lnSpc>
                <a:spcPct val="90000"/>
              </a:lnSpc>
            </a:pPr>
            <a:r>
              <a:rPr lang="en-US" dirty="0"/>
              <a:t>Continue review of any 11ax work on subclause 10.2 and Figure 10-1</a:t>
            </a:r>
          </a:p>
          <a:p>
            <a:pPr marL="684213">
              <a:lnSpc>
                <a:spcPct val="90000"/>
              </a:lnSpc>
            </a:pPr>
            <a:r>
              <a:rPr lang="en-US" dirty="0"/>
              <a:t>“What is an ESS?” and DS/AP/Portal architecture discussions</a:t>
            </a:r>
          </a:p>
          <a:p>
            <a:pPr marL="684213">
              <a:lnSpc>
                <a:spcPct val="90000"/>
              </a:lnSpc>
            </a:pPr>
            <a:r>
              <a:rPr lang="en-US" dirty="0"/>
              <a:t>Consider IETF </a:t>
            </a:r>
            <a:r>
              <a:rPr lang="en-US" dirty="0" err="1"/>
              <a:t>DetNet</a:t>
            </a:r>
            <a:r>
              <a:rPr lang="en-US" dirty="0"/>
              <a:t>/time-sensitive networking input</a:t>
            </a:r>
          </a:p>
          <a:p>
            <a:pPr marL="684213">
              <a:lnSpc>
                <a:spcPct val="90000"/>
              </a:lnSpc>
            </a:pPr>
            <a:r>
              <a:rPr lang="en-US" dirty="0"/>
              <a:t>MLME-RESET, versus MLME-JOIN and MLME-START</a:t>
            </a:r>
          </a:p>
          <a:p>
            <a:pPr marL="684213">
              <a:lnSpc>
                <a:spcPct val="90000"/>
              </a:lnSpc>
            </a:pPr>
            <a:r>
              <a:rPr lang="en-US" dirty="0"/>
              <a:t>Status updates on other IETF work, IEEE 1588 work</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20</a:t>
            </a:fld>
            <a:endParaRPr lang="en-GB" dirty="0"/>
          </a:p>
        </p:txBody>
      </p:sp>
      <p:sp>
        <p:nvSpPr>
          <p:cNvPr id="2" name="Footer Placeholder 1"/>
          <p:cNvSpPr>
            <a:spLocks noGrp="1"/>
          </p:cNvSpPr>
          <p:nvPr>
            <p:ph type="ftr" idx="14"/>
          </p:nvPr>
        </p:nvSpPr>
        <p:spPr/>
        <p:txBody>
          <a:bodyPr/>
          <a:lstStyle/>
          <a:p>
            <a:r>
              <a:rPr lang="en-GB" smtClean="0"/>
              <a:t>Mark Hamilton, Ruckus/ARRIS</a:t>
            </a:r>
            <a:endParaRPr lang="en-GB" dirty="0"/>
          </a:p>
        </p:txBody>
      </p:sp>
      <p:sp>
        <p:nvSpPr>
          <p:cNvPr id="3" name="Date Placeholder 2"/>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4111201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PAR Review SC - Meeting Agenda and Comment slides   - July 2018 – San Diego</a:t>
            </a:r>
            <a:endParaRPr lang="en-GB" dirty="0"/>
          </a:p>
        </p:txBody>
      </p:sp>
      <p:sp>
        <p:nvSpPr>
          <p:cNvPr id="3074" name="Rectangle 2"/>
          <p:cNvSpPr>
            <a:spLocks noGrp="1" noChangeArrowheads="1"/>
          </p:cNvSpPr>
          <p:nvPr>
            <p:ph idx="1"/>
          </p:nvPr>
        </p:nvSpPr>
        <p:spPr>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2018-07-12</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21</a:t>
            </a:fld>
            <a:endParaRPr lang="en-GB" dirty="0"/>
          </a:p>
        </p:txBody>
      </p:sp>
      <p:sp>
        <p:nvSpPr>
          <p:cNvPr id="3" name="Footer Placeholder 2"/>
          <p:cNvSpPr>
            <a:spLocks noGrp="1"/>
          </p:cNvSpPr>
          <p:nvPr>
            <p:ph type="ftr" idx="14"/>
          </p:nvPr>
        </p:nvSpPr>
        <p:spPr/>
        <p:txBody>
          <a:bodyPr/>
          <a:lstStyle/>
          <a:p>
            <a:r>
              <a:rPr lang="en-GB" smtClean="0"/>
              <a:t>Jon Rosdahl (Qualcomm)</a:t>
            </a:r>
            <a:endParaRPr lang="en-GB" dirty="0"/>
          </a:p>
        </p:txBody>
      </p:sp>
      <p:sp>
        <p:nvSpPr>
          <p:cNvPr id="2" name="Date Placeholder 1"/>
          <p:cNvSpPr>
            <a:spLocks noGrp="1"/>
          </p:cNvSpPr>
          <p:nvPr>
            <p:ph type="dt" idx="15"/>
          </p:nvPr>
        </p:nvSpPr>
        <p:spPr/>
        <p:txBody>
          <a:bodyPr/>
          <a:lstStyle/>
          <a:p>
            <a:r>
              <a:rPr lang="en-US" smtClean="0"/>
              <a:t>July 2018</a:t>
            </a:r>
            <a:endParaRPr lang="en-GB" dirty="0"/>
          </a:p>
        </p:txBody>
      </p:sp>
      <p:graphicFrame>
        <p:nvGraphicFramePr>
          <p:cNvPr id="3075" name="Object 3"/>
          <p:cNvGraphicFramePr>
            <a:graphicFrameLocks noChangeAspect="1"/>
          </p:cNvGraphicFramePr>
          <p:nvPr>
            <p:extLst/>
          </p:nvPr>
        </p:nvGraphicFramePr>
        <p:xfrm>
          <a:off x="2057400" y="2590805"/>
          <a:ext cx="8001000" cy="2422525"/>
        </p:xfrm>
        <a:graphic>
          <a:graphicData uri="http://schemas.openxmlformats.org/presentationml/2006/ole">
            <mc:AlternateContent xmlns:mc="http://schemas.openxmlformats.org/markup-compatibility/2006">
              <mc:Choice xmlns:v="urn:schemas-microsoft-com:vml" Requires="v">
                <p:oleObj spid="_x0000_s33799" name="Document" r:id="rId4" imgW="8289564" imgH="2521714" progId="Word.Document.8">
                  <p:embed/>
                </p:oleObj>
              </mc:Choice>
              <mc:Fallback>
                <p:oleObj name="Document" r:id="rId4" imgW="8289564" imgH="2521714" progId="Word.Document.8">
                  <p:embed/>
                  <p:pic>
                    <p:nvPicPr>
                      <p:cNvPr id="0" name=""/>
                      <p:cNvPicPr>
                        <a:picLocks noChangeAspect="1" noChangeArrowheads="1"/>
                      </p:cNvPicPr>
                      <p:nvPr/>
                    </p:nvPicPr>
                    <p:blipFill>
                      <a:blip r:embed="rId5"/>
                      <a:srcRect/>
                      <a:stretch>
                        <a:fillRect/>
                      </a:stretch>
                    </p:blipFill>
                    <p:spPr bwMode="auto">
                      <a:xfrm>
                        <a:off x="2057400" y="2590805"/>
                        <a:ext cx="8001000" cy="24225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121694" y="2246414"/>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extLst>
      <p:ext uri="{BB962C8B-B14F-4D97-AF65-F5344CB8AC3E}">
        <p14:creationId xmlns:p14="http://schemas.microsoft.com/office/powerpoint/2010/main" val="39083798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2" y="626497"/>
            <a:ext cx="10361084" cy="438941"/>
          </a:xfrm>
          <a:ln/>
        </p:spPr>
        <p:txBody>
          <a:bodyPr>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t>Abstract-</a:t>
            </a:r>
            <a:r>
              <a:rPr lang="en-GB" sz="2800" dirty="0">
                <a:hlinkClick r:id="rId3"/>
              </a:rPr>
              <a:t>IEEE 802 PAR Review SC PARs under consideration</a:t>
            </a:r>
            <a:endParaRPr lang="en-GB" sz="2800" dirty="0"/>
          </a:p>
        </p:txBody>
      </p:sp>
      <p:sp>
        <p:nvSpPr>
          <p:cNvPr id="4098" name="Rectangle 2"/>
          <p:cNvSpPr>
            <a:spLocks noGrp="1" noChangeArrowheads="1"/>
          </p:cNvSpPr>
          <p:nvPr>
            <p:ph idx="1"/>
          </p:nvPr>
        </p:nvSpPr>
        <p:spPr>
          <a:xfrm>
            <a:off x="262296" y="1268760"/>
            <a:ext cx="11594344" cy="5187380"/>
          </a:xfrm>
          <a:ln/>
        </p:spPr>
        <p:txBody>
          <a:bodyPr>
            <a:noAutofit/>
          </a:bodyPr>
          <a:lstStyle/>
          <a:p>
            <a:r>
              <a:rPr lang="en-US" dirty="0"/>
              <a:t>Jul 8-13, 2018, San Diego, CA, USA </a:t>
            </a:r>
          </a:p>
          <a:p>
            <a:pPr lvl="1"/>
            <a:r>
              <a:rPr lang="en-US" dirty="0"/>
              <a:t>802.1Qcr - Amendment: Asynchronous Traffic Shaping, </a:t>
            </a:r>
            <a:r>
              <a:rPr lang="en-US" dirty="0">
                <a:hlinkClick r:id="rId4"/>
              </a:rPr>
              <a:t>PAR Modification</a:t>
            </a:r>
            <a:r>
              <a:rPr lang="en-US" dirty="0"/>
              <a:t> and </a:t>
            </a:r>
            <a:r>
              <a:rPr lang="en-US" dirty="0">
                <a:hlinkClick r:id="rId5"/>
              </a:rPr>
              <a:t>CSD</a:t>
            </a:r>
            <a:endParaRPr lang="en-US" dirty="0"/>
          </a:p>
          <a:p>
            <a:pPr lvl="1"/>
            <a:r>
              <a:rPr lang="en-US" dirty="0"/>
              <a:t>802.1Qcz - Amendment: Congestion Isolation, </a:t>
            </a:r>
            <a:r>
              <a:rPr lang="en-US" dirty="0">
                <a:hlinkClick r:id="rId6"/>
              </a:rPr>
              <a:t>PAR</a:t>
            </a:r>
            <a:r>
              <a:rPr lang="en-US" dirty="0"/>
              <a:t> and </a:t>
            </a:r>
            <a:r>
              <a:rPr lang="en-US" dirty="0">
                <a:hlinkClick r:id="rId7"/>
              </a:rPr>
              <a:t>CSD </a:t>
            </a:r>
            <a:endParaRPr lang="en-US" dirty="0"/>
          </a:p>
          <a:p>
            <a:pPr lvl="1"/>
            <a:r>
              <a:rPr lang="en-US" dirty="0"/>
              <a:t>802.1Qdd – Amendment: Resource Allocation Protocol, </a:t>
            </a:r>
            <a:r>
              <a:rPr lang="en-US" dirty="0">
                <a:hlinkClick r:id="rId8"/>
              </a:rPr>
              <a:t>PAR</a:t>
            </a:r>
            <a:r>
              <a:rPr lang="en-US" dirty="0"/>
              <a:t> and </a:t>
            </a:r>
            <a:r>
              <a:rPr lang="en-US" dirty="0">
                <a:hlinkClick r:id="rId9"/>
              </a:rPr>
              <a:t>CSD</a:t>
            </a:r>
            <a:endParaRPr lang="en-US" dirty="0"/>
          </a:p>
          <a:p>
            <a:pPr lvl="1"/>
            <a:r>
              <a:rPr lang="en-US" dirty="0"/>
              <a:t>802.3cn - Amendment: 50 Gb/s, 100 Gb/s, 200 Gb/s, and 400 Gb/s Operation over Single-Mode Fiber and DWDM (dense wavelength division multiplexing) systems, </a:t>
            </a:r>
            <a:r>
              <a:rPr lang="en-US" dirty="0">
                <a:hlinkClick r:id="rId10"/>
              </a:rPr>
              <a:t>PAR</a:t>
            </a:r>
            <a:r>
              <a:rPr lang="en-US" dirty="0"/>
              <a:t> and </a:t>
            </a:r>
            <a:r>
              <a:rPr lang="en-US" dirty="0">
                <a:hlinkClick r:id="rId11"/>
              </a:rPr>
              <a:t>CSD</a:t>
            </a:r>
            <a:endParaRPr lang="en-US" dirty="0"/>
          </a:p>
          <a:p>
            <a:pPr lvl="1"/>
            <a:r>
              <a:rPr lang="en-US" dirty="0"/>
              <a:t>802.11ax - Amendment: High Efficiency WLAN, </a:t>
            </a:r>
            <a:r>
              <a:rPr lang="en-US" dirty="0">
                <a:hlinkClick r:id="rId12"/>
              </a:rPr>
              <a:t>PAR Extension</a:t>
            </a:r>
            <a:r>
              <a:rPr lang="en-US" dirty="0"/>
              <a:t> and </a:t>
            </a:r>
            <a:r>
              <a:rPr lang="en-US" dirty="0">
                <a:hlinkClick r:id="rId13"/>
              </a:rPr>
              <a:t>CSD Modification</a:t>
            </a:r>
            <a:endParaRPr lang="en-US" dirty="0"/>
          </a:p>
          <a:p>
            <a:pPr lvl="1"/>
            <a:endParaRPr lang="en-US" dirty="0"/>
          </a:p>
          <a:p>
            <a:pPr lvl="1"/>
            <a:endParaRPr lang="en-US" dirty="0"/>
          </a:p>
          <a:p>
            <a:pPr marL="285750" indent="-285750"/>
            <a:r>
              <a:rPr lang="en-US" altLang="en-US" sz="2000" dirty="0"/>
              <a:t>PAR Review SC Meeting times: Monday PM2, Tuesday AM2, Thursday AM2</a:t>
            </a:r>
            <a:endParaRPr lang="en-US" altLang="en-US" sz="160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22</a:t>
            </a:fld>
            <a:endParaRPr lang="en-GB"/>
          </a:p>
        </p:txBody>
      </p:sp>
      <p:sp>
        <p:nvSpPr>
          <p:cNvPr id="3" name="Footer Placeholder 2"/>
          <p:cNvSpPr>
            <a:spLocks noGrp="1"/>
          </p:cNvSpPr>
          <p:nvPr>
            <p:ph type="ftr" idx="14"/>
          </p:nvPr>
        </p:nvSpPr>
        <p:spPr/>
        <p:txBody>
          <a:bodyPr/>
          <a:lstStyle/>
          <a:p>
            <a:r>
              <a:rPr lang="en-GB" smtClean="0"/>
              <a:t>Jon Rosdahl (Qualcomm)</a:t>
            </a:r>
            <a:endParaRPr lang="en-GB" dirty="0"/>
          </a:p>
        </p:txBody>
      </p:sp>
      <p:sp>
        <p:nvSpPr>
          <p:cNvPr id="2" name="Date Placeholder 1"/>
          <p:cNvSpPr>
            <a:spLocks noGrp="1"/>
          </p:cNvSpPr>
          <p:nvPr>
            <p:ph type="dt" idx="15"/>
          </p:nvPr>
        </p:nvSpPr>
        <p:spPr/>
        <p:txBody>
          <a:bodyPr/>
          <a:lstStyle/>
          <a:p>
            <a:r>
              <a:rPr lang="en-US" smtClean="0"/>
              <a:t>July 2018</a:t>
            </a:r>
            <a:endParaRPr lang="en-GB" dirty="0"/>
          </a:p>
        </p:txBody>
      </p:sp>
      <p:sp>
        <p:nvSpPr>
          <p:cNvPr id="7" name="Rectangle 3">
            <a:extLst>
              <a:ext uri="{FF2B5EF4-FFF2-40B4-BE49-F238E27FC236}">
                <a16:creationId xmlns="" xmlns:a16="http://schemas.microsoft.com/office/drawing/2014/main" id="{D8A2A340-4BEF-42B1-AE26-6A55D6A269CF}"/>
              </a:ext>
            </a:extLst>
          </p:cNvPr>
          <p:cNvSpPr>
            <a:spLocks noChangeArrowheads="1"/>
          </p:cNvSpPr>
          <p:nvPr/>
        </p:nvSpPr>
        <p:spPr bwMode="auto">
          <a:xfrm>
            <a:off x="0" y="439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9168407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800" dirty="0"/>
              <a:t>PAR Review SC –  March 2018</a:t>
            </a:r>
            <a:br>
              <a:rPr lang="en-US" altLang="en-US" sz="2800" dirty="0"/>
            </a:br>
            <a:r>
              <a:rPr lang="en-US" altLang="en-US" sz="2800" dirty="0"/>
              <a:t>Chair: Jon Rosdahl</a:t>
            </a:r>
            <a:endParaRPr lang="en-US" sz="2800" dirty="0"/>
          </a:p>
        </p:txBody>
      </p:sp>
      <p:sp>
        <p:nvSpPr>
          <p:cNvPr id="3" name="Content Placeholder 2"/>
          <p:cNvSpPr>
            <a:spLocks noGrp="1"/>
          </p:cNvSpPr>
          <p:nvPr>
            <p:ph idx="1"/>
          </p:nvPr>
        </p:nvSpPr>
        <p:spPr>
          <a:xfrm>
            <a:off x="914402" y="1744827"/>
            <a:ext cx="10361084" cy="4492485"/>
          </a:xfrm>
        </p:spPr>
        <p:txBody>
          <a:bodyPr>
            <a:normAutofit/>
          </a:bodyPr>
          <a:lstStyle/>
          <a:p>
            <a:pPr marL="0" indent="0"/>
            <a:r>
              <a:rPr lang="en-US" dirty="0"/>
              <a:t>Monday/Tuesday Agenda (3 </a:t>
            </a:r>
            <a:r>
              <a:rPr lang="en-US" dirty="0" err="1"/>
              <a:t>mtg</a:t>
            </a:r>
            <a:r>
              <a:rPr lang="en-US" dirty="0"/>
              <a:t> slots):</a:t>
            </a:r>
          </a:p>
          <a:p>
            <a:pPr marL="857250" lvl="1" indent="-457200">
              <a:buFont typeface="+mj-lt"/>
              <a:buAutoNum type="arabicPeriod"/>
            </a:pPr>
            <a:r>
              <a:rPr lang="en-US" dirty="0"/>
              <a:t>Welcome</a:t>
            </a:r>
          </a:p>
          <a:p>
            <a:pPr marL="857250" lvl="1" indent="-457200">
              <a:buFont typeface="+mj-lt"/>
              <a:buAutoNum type="arabicPeriod"/>
            </a:pPr>
            <a:r>
              <a:rPr lang="en-US" dirty="0"/>
              <a:t>Approve Previous Minutes</a:t>
            </a:r>
          </a:p>
          <a:p>
            <a:pPr marL="857250" lvl="1" indent="-457200">
              <a:buFont typeface="+mj-lt"/>
              <a:buAutoNum type="arabicPeriod"/>
            </a:pPr>
            <a:r>
              <a:rPr lang="en-US" dirty="0"/>
              <a:t>Determine order of review</a:t>
            </a:r>
          </a:p>
          <a:p>
            <a:pPr marL="857250" lvl="1" indent="-457200">
              <a:buFont typeface="+mj-lt"/>
              <a:buAutoNum type="arabicPeriod"/>
            </a:pPr>
            <a:r>
              <a:rPr lang="en-US" dirty="0"/>
              <a:t>Review PARs/CSD posted for review this week.</a:t>
            </a:r>
          </a:p>
          <a:p>
            <a:pPr marL="857250" lvl="1" indent="-457200">
              <a:buFont typeface="+mj-lt"/>
              <a:buAutoNum type="arabicPeriod"/>
            </a:pPr>
            <a:r>
              <a:rPr lang="en-US" dirty="0"/>
              <a:t>Recess</a:t>
            </a:r>
          </a:p>
          <a:p>
            <a:pPr marL="0" indent="0"/>
            <a:r>
              <a:rPr lang="en-US" dirty="0"/>
              <a:t>Thursday Agenda:</a:t>
            </a:r>
          </a:p>
          <a:p>
            <a:pPr marL="857250" lvl="1" indent="-457200">
              <a:buFont typeface="+mj-lt"/>
              <a:buAutoNum type="arabicPeriod"/>
            </a:pPr>
            <a:r>
              <a:rPr lang="en-US" dirty="0"/>
              <a:t>Review Response to Comments</a:t>
            </a:r>
          </a:p>
          <a:p>
            <a:pPr marL="857250" lvl="1" indent="-457200">
              <a:buFont typeface="+mj-lt"/>
              <a:buAutoNum type="arabicPeriod"/>
            </a:pPr>
            <a:r>
              <a:rPr lang="en-US" dirty="0"/>
              <a:t>Prepare Report for 802.11 WG closing plenary</a:t>
            </a:r>
          </a:p>
          <a:p>
            <a:pPr marL="857250" lvl="1" indent="-457200">
              <a:buFont typeface="+mj-lt"/>
              <a:buAutoNum type="arabicPeriod"/>
            </a:pPr>
            <a:r>
              <a:rPr lang="en-US" dirty="0"/>
              <a:t>Adjourn</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9" name="Footer Placeholder 8"/>
          <p:cNvSpPr>
            <a:spLocks noGrp="1"/>
          </p:cNvSpPr>
          <p:nvPr>
            <p:ph type="ftr" idx="14"/>
          </p:nvPr>
        </p:nvSpPr>
        <p:spPr/>
        <p:txBody>
          <a:bodyPr/>
          <a:lstStyle/>
          <a:p>
            <a:r>
              <a:rPr lang="en-GB" smtClean="0"/>
              <a:t>Jon Rosdahl (Qualcomm)</a:t>
            </a:r>
            <a:endParaRPr lang="en-GB" dirty="0"/>
          </a:p>
        </p:txBody>
      </p:sp>
      <p:sp>
        <p:nvSpPr>
          <p:cNvPr id="8" name="Date Placeholder 7"/>
          <p:cNvSpPr>
            <a:spLocks noGrp="1"/>
          </p:cNvSpPr>
          <p:nvPr>
            <p:ph type="dt" idx="15"/>
          </p:nvPr>
        </p:nvSpPr>
        <p:spPr/>
        <p:txBody>
          <a:bodyPr/>
          <a:lstStyle/>
          <a:p>
            <a:r>
              <a:rPr lang="en-US" smtClean="0"/>
              <a:t>July 2018</a:t>
            </a:r>
            <a:endParaRPr lang="en-GB" dirty="0"/>
          </a:p>
        </p:txBody>
      </p:sp>
      <p:sp>
        <p:nvSpPr>
          <p:cNvPr id="7" name="TextBox 6"/>
          <p:cNvSpPr txBox="1"/>
          <p:nvPr/>
        </p:nvSpPr>
        <p:spPr>
          <a:xfrm>
            <a:off x="2279576" y="1283162"/>
            <a:ext cx="2808312" cy="461665"/>
          </a:xfrm>
          <a:prstGeom prst="rect">
            <a:avLst/>
          </a:prstGeom>
          <a:noFill/>
        </p:spPr>
        <p:txBody>
          <a:bodyPr wrap="square" rtlCol="0">
            <a:spAutoFit/>
          </a:bodyPr>
          <a:lstStyle/>
          <a:p>
            <a:r>
              <a:rPr lang="en-US" dirty="0"/>
              <a:t>Draft Agenda:</a:t>
            </a:r>
          </a:p>
        </p:txBody>
      </p:sp>
    </p:spTree>
    <p:extLst>
      <p:ext uri="{BB962C8B-B14F-4D97-AF65-F5344CB8AC3E}">
        <p14:creationId xmlns:p14="http://schemas.microsoft.com/office/powerpoint/2010/main" val="2245108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Motion to Approve Previous Minutes</a:t>
            </a:r>
          </a:p>
        </p:txBody>
      </p:sp>
      <p:sp>
        <p:nvSpPr>
          <p:cNvPr id="3" name="Content Placeholder 2"/>
          <p:cNvSpPr>
            <a:spLocks noGrp="1"/>
          </p:cNvSpPr>
          <p:nvPr>
            <p:ph idx="1"/>
          </p:nvPr>
        </p:nvSpPr>
        <p:spPr/>
        <p:txBody>
          <a:bodyPr/>
          <a:lstStyle/>
          <a:p>
            <a:r>
              <a:rPr lang="en-US" dirty="0"/>
              <a:t>Move to approve doc 11-18/0524r0 &lt; </a:t>
            </a:r>
            <a:r>
              <a:rPr lang="en-US" dirty="0">
                <a:hlinkClick r:id="rId2"/>
              </a:rPr>
              <a:t>https://mentor.ieee.org/802.11/dcn/18/11-18-0524-00-0PAR-minutes-march-2018-session.docx</a:t>
            </a:r>
            <a:r>
              <a:rPr lang="en-US" dirty="0"/>
              <a:t> &gt;  as the minutes for PAR Review SC from March 2018 meetings in Rosemont, IL.</a:t>
            </a:r>
          </a:p>
          <a:p>
            <a:endParaRPr lang="en-US" dirty="0"/>
          </a:p>
          <a:p>
            <a:r>
              <a:rPr lang="en-US" dirty="0"/>
              <a:t>Moved: Michael </a:t>
            </a:r>
            <a:r>
              <a:rPr lang="en-US" dirty="0" err="1"/>
              <a:t>Montemurro</a:t>
            </a:r>
            <a:endParaRPr lang="en-US" dirty="0"/>
          </a:p>
          <a:p>
            <a:r>
              <a:rPr lang="en-US" dirty="0"/>
              <a:t>2</a:t>
            </a:r>
            <a:r>
              <a:rPr lang="en-US" baseline="30000" dirty="0"/>
              <a:t>nd</a:t>
            </a:r>
            <a:r>
              <a:rPr lang="en-US" dirty="0"/>
              <a:t>:  Andrew Myles</a:t>
            </a:r>
          </a:p>
          <a:p>
            <a:r>
              <a:rPr lang="en-US" dirty="0"/>
              <a:t>Results: Unanimous</a:t>
            </a:r>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8" name="Footer Placeholder 7"/>
          <p:cNvSpPr>
            <a:spLocks noGrp="1"/>
          </p:cNvSpPr>
          <p:nvPr>
            <p:ph type="ftr" idx="14"/>
          </p:nvPr>
        </p:nvSpPr>
        <p:spPr/>
        <p:txBody>
          <a:bodyPr/>
          <a:lstStyle/>
          <a:p>
            <a:r>
              <a:rPr lang="en-GB" smtClean="0"/>
              <a:t>Jon Rosdahl (Qualcomm)</a:t>
            </a:r>
            <a:endParaRPr lang="en-GB" dirty="0"/>
          </a:p>
        </p:txBody>
      </p:sp>
      <p:sp>
        <p:nvSpPr>
          <p:cNvPr id="7" name="Date Placeholder 6"/>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2626230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Par </a:t>
            </a:r>
            <a:r>
              <a:rPr lang="en-US" cap="none" dirty="0"/>
              <a:t>Review Comments</a:t>
            </a:r>
            <a:endParaRPr lang="en-US" dirty="0"/>
          </a:p>
        </p:txBody>
      </p:sp>
      <p:sp>
        <p:nvSpPr>
          <p:cNvPr id="2" name="Text Placeholder 1"/>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July 2018</a:t>
            </a:r>
            <a:endParaRPr lang="en-GB" dirty="0"/>
          </a:p>
        </p:txBody>
      </p:sp>
      <p:sp>
        <p:nvSpPr>
          <p:cNvPr id="5" name="Footer Placeholder 4"/>
          <p:cNvSpPr>
            <a:spLocks noGrp="1"/>
          </p:cNvSpPr>
          <p:nvPr>
            <p:ph type="ftr" idx="11"/>
          </p:nvPr>
        </p:nvSpPr>
        <p:spPr/>
        <p:txBody>
          <a:bodyPr/>
          <a:lstStyle/>
          <a:p>
            <a:r>
              <a:rPr lang="en-GB"/>
              <a:t>Jon Rosdahl (Qualcomm)</a:t>
            </a:r>
            <a:endParaRPr lang="en-GB" dirty="0"/>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Tree>
    <p:extLst>
      <p:ext uri="{BB962C8B-B14F-4D97-AF65-F5344CB8AC3E}">
        <p14:creationId xmlns:p14="http://schemas.microsoft.com/office/powerpoint/2010/main" val="2739359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0D662E-E8F5-46CF-9341-4B30FFCB8D77}"/>
              </a:ext>
            </a:extLst>
          </p:cNvPr>
          <p:cNvSpPr>
            <a:spLocks noGrp="1"/>
          </p:cNvSpPr>
          <p:nvPr>
            <p:ph type="title"/>
          </p:nvPr>
        </p:nvSpPr>
        <p:spPr>
          <a:xfrm>
            <a:off x="909223" y="692697"/>
            <a:ext cx="10361084" cy="1134122"/>
          </a:xfrm>
        </p:spPr>
        <p:txBody>
          <a:bodyPr/>
          <a:lstStyle/>
          <a:p>
            <a:pPr lvl="1"/>
            <a:r>
              <a:rPr lang="en-US" sz="2400" dirty="0"/>
              <a:t>802.3cn - Amendment: 50 Gb/s, 100 Gb/s, 200 Gb/s, and 400 Gb/s Operation over Single-Mode Fiber and DWDM (dense wavelength division multiplexing) systems, </a:t>
            </a:r>
            <a:r>
              <a:rPr lang="en-US" sz="2400" dirty="0">
                <a:hlinkClick r:id="rId2"/>
              </a:rPr>
              <a:t>PAR</a:t>
            </a:r>
            <a:r>
              <a:rPr lang="en-US" sz="2400" dirty="0"/>
              <a:t> and </a:t>
            </a:r>
            <a:r>
              <a:rPr lang="en-US" sz="2400" dirty="0">
                <a:hlinkClick r:id="rId3"/>
              </a:rPr>
              <a:t>CSD</a:t>
            </a:r>
            <a:endParaRPr lang="en-US" sz="2400" dirty="0"/>
          </a:p>
        </p:txBody>
      </p:sp>
      <p:sp>
        <p:nvSpPr>
          <p:cNvPr id="7" name="Content Placeholder 6">
            <a:extLst>
              <a:ext uri="{FF2B5EF4-FFF2-40B4-BE49-F238E27FC236}">
                <a16:creationId xmlns="" xmlns:a16="http://schemas.microsoft.com/office/drawing/2014/main" id="{C9EE7DCB-5317-4BAF-83B2-A414D0FDC400}"/>
              </a:ext>
            </a:extLst>
          </p:cNvPr>
          <p:cNvSpPr>
            <a:spLocks noGrp="1"/>
          </p:cNvSpPr>
          <p:nvPr>
            <p:ph idx="1"/>
          </p:nvPr>
        </p:nvSpPr>
        <p:spPr/>
        <p:txBody>
          <a:bodyPr/>
          <a:lstStyle/>
          <a:p>
            <a:r>
              <a:rPr lang="en-US" dirty="0"/>
              <a:t>7.1 Should 100G be 100Gb/s?</a:t>
            </a:r>
          </a:p>
          <a:p>
            <a:r>
              <a:rPr lang="en-US" dirty="0"/>
              <a:t>7.1 What is 400ZR ? Suggest put explanation in 8.1</a:t>
            </a:r>
          </a:p>
          <a:p>
            <a:r>
              <a:rPr lang="en-US" dirty="0"/>
              <a:t>The 7.1 Sponsor Organization section is hard to parse.</a:t>
            </a:r>
          </a:p>
          <a:p>
            <a:r>
              <a:rPr lang="en-US" dirty="0"/>
              <a:t>7.1 “</a:t>
            </a:r>
            <a:r>
              <a:rPr lang="en-US" b="0" dirty="0"/>
              <a:t>Stakeholders have expressed a desire to see an IEEE 802.3 standard address 100 Gb/s Ethernet and 400 Gb/s Ethernet over DWDM systems.</a:t>
            </a:r>
          </a:p>
          <a:p>
            <a:r>
              <a:rPr lang="en-US" b="0" dirty="0"/>
              <a:t>Where appropriate, existing standards will be referenced, rather than duplicated.”</a:t>
            </a:r>
          </a:p>
          <a:p>
            <a:r>
              <a:rPr lang="en-US" b="0" dirty="0"/>
              <a:t>		This section should describe the projects that have similar scope, and not promise features or direction.  This first sentence is unnecessary, and the second sentence is not actionable.  Neither sentence is appropriate in this clause, please delete.  </a:t>
            </a:r>
            <a:endParaRPr lang="en-US" dirty="0"/>
          </a:p>
          <a:p>
            <a:endParaRPr lang="en-US" dirty="0"/>
          </a:p>
          <a:p>
            <a:endParaRPr lang="en-US" dirty="0"/>
          </a:p>
          <a:p>
            <a:endParaRPr lang="en-US" dirty="0"/>
          </a:p>
        </p:txBody>
      </p:sp>
      <p:sp>
        <p:nvSpPr>
          <p:cNvPr id="6" name="Slide Number Placeholder 5">
            <a:extLst>
              <a:ext uri="{FF2B5EF4-FFF2-40B4-BE49-F238E27FC236}">
                <a16:creationId xmlns="" xmlns:a16="http://schemas.microsoft.com/office/drawing/2014/main" id="{7E580512-CECD-4318-9E49-2871419E3BBB}"/>
              </a:ext>
            </a:extLst>
          </p:cNvPr>
          <p:cNvSpPr>
            <a:spLocks noGrp="1"/>
          </p:cNvSpPr>
          <p:nvPr>
            <p:ph type="sldNum" idx="12"/>
          </p:nvPr>
        </p:nvSpPr>
        <p:spPr/>
        <p:txBody>
          <a:bodyPr/>
          <a:lstStyle/>
          <a:p>
            <a:pPr>
              <a:defRPr/>
            </a:pPr>
            <a:r>
              <a:rPr lang="en-US" altLang="en-US">
                <a:solidFill>
                  <a:srgbClr val="000000"/>
                </a:solidFill>
              </a:rPr>
              <a:t>Slide </a:t>
            </a:r>
            <a:fld id="{3A4934C6-33C0-44EA-8053-B7FE352B788A}" type="slidenum">
              <a:rPr lang="en-US" altLang="en-US" smtClean="0">
                <a:solidFill>
                  <a:srgbClr val="000000"/>
                </a:solidFill>
              </a:rPr>
              <a:pPr>
                <a:defRPr/>
              </a:pPr>
              <a:t>26</a:t>
            </a:fld>
            <a:endParaRPr lang="en-US" altLang="en-US">
              <a:solidFill>
                <a:srgbClr val="000000"/>
              </a:solidFill>
            </a:endParaRPr>
          </a:p>
        </p:txBody>
      </p:sp>
      <p:sp>
        <p:nvSpPr>
          <p:cNvPr id="8" name="Footer Placeholder 7"/>
          <p:cNvSpPr>
            <a:spLocks noGrp="1"/>
          </p:cNvSpPr>
          <p:nvPr>
            <p:ph type="ftr" idx="14"/>
          </p:nvPr>
        </p:nvSpPr>
        <p:spPr/>
        <p:txBody>
          <a:bodyPr/>
          <a:lstStyle/>
          <a:p>
            <a:r>
              <a:rPr lang="en-GB" smtClean="0"/>
              <a:t>Jon Rosdahl (Qualcomm)</a:t>
            </a:r>
            <a:endParaRPr lang="en-GB" dirty="0"/>
          </a:p>
        </p:txBody>
      </p:sp>
      <p:sp>
        <p:nvSpPr>
          <p:cNvPr id="3" name="Date Placeholder 2"/>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265545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0D662E-E8F5-46CF-9341-4B30FFCB8D77}"/>
              </a:ext>
            </a:extLst>
          </p:cNvPr>
          <p:cNvSpPr>
            <a:spLocks noGrp="1"/>
          </p:cNvSpPr>
          <p:nvPr>
            <p:ph type="title"/>
          </p:nvPr>
        </p:nvSpPr>
        <p:spPr>
          <a:xfrm>
            <a:off x="909223" y="692697"/>
            <a:ext cx="10361084" cy="1134122"/>
          </a:xfrm>
        </p:spPr>
        <p:txBody>
          <a:bodyPr/>
          <a:lstStyle/>
          <a:p>
            <a:pPr lvl="1"/>
            <a:r>
              <a:rPr lang="en-US" sz="2800" dirty="0"/>
              <a:t>802.3cn - Amendment: 50 Gb/s, 100 Gb/s, 200 Gb/s, and 400 Gb/s Operation over Single-Mode Fiber and DWDM (dense wavelength division multiplexing) systems, </a:t>
            </a:r>
            <a:r>
              <a:rPr lang="en-US" sz="2800" dirty="0">
                <a:hlinkClick r:id="rId2"/>
              </a:rPr>
              <a:t>PAR</a:t>
            </a:r>
            <a:r>
              <a:rPr lang="en-US" sz="2800" dirty="0"/>
              <a:t> and </a:t>
            </a:r>
            <a:r>
              <a:rPr lang="en-US" sz="2800" dirty="0">
                <a:hlinkClick r:id="rId3"/>
              </a:rPr>
              <a:t>CSD</a:t>
            </a:r>
            <a:endParaRPr lang="en-US" sz="2800" dirty="0"/>
          </a:p>
        </p:txBody>
      </p:sp>
      <p:sp>
        <p:nvSpPr>
          <p:cNvPr id="7" name="Content Placeholder 6">
            <a:extLst>
              <a:ext uri="{FF2B5EF4-FFF2-40B4-BE49-F238E27FC236}">
                <a16:creationId xmlns="" xmlns:a16="http://schemas.microsoft.com/office/drawing/2014/main" id="{C9EE7DCB-5317-4BAF-83B2-A414D0FDC400}"/>
              </a:ext>
            </a:extLst>
          </p:cNvPr>
          <p:cNvSpPr>
            <a:spLocks noGrp="1"/>
          </p:cNvSpPr>
          <p:nvPr>
            <p:ph idx="1"/>
          </p:nvPr>
        </p:nvSpPr>
        <p:spPr/>
        <p:txBody>
          <a:bodyPr/>
          <a:lstStyle/>
          <a:p>
            <a:endParaRPr lang="en-US" sz="2800" dirty="0"/>
          </a:p>
          <a:p>
            <a:r>
              <a:rPr lang="en-US" sz="2800" dirty="0"/>
              <a:t>CSD: Distinct Identity:  in the PAR Section 7.1 two similar projects are identified.  Please describe how the 802.3 project while similar is distinct from those projects here in the CSD.  This has answered the extra criteria that 802.3 has added, but not the general 802 question of Distinct Identity.</a:t>
            </a:r>
          </a:p>
          <a:p>
            <a:endParaRPr lang="en-US" dirty="0"/>
          </a:p>
          <a:p>
            <a:endParaRPr lang="en-US" dirty="0"/>
          </a:p>
          <a:p>
            <a:endParaRPr lang="en-US" dirty="0"/>
          </a:p>
        </p:txBody>
      </p:sp>
      <p:sp>
        <p:nvSpPr>
          <p:cNvPr id="6" name="Slide Number Placeholder 5">
            <a:extLst>
              <a:ext uri="{FF2B5EF4-FFF2-40B4-BE49-F238E27FC236}">
                <a16:creationId xmlns="" xmlns:a16="http://schemas.microsoft.com/office/drawing/2014/main" id="{7E580512-CECD-4318-9E49-2871419E3BBB}"/>
              </a:ext>
            </a:extLst>
          </p:cNvPr>
          <p:cNvSpPr>
            <a:spLocks noGrp="1"/>
          </p:cNvSpPr>
          <p:nvPr>
            <p:ph type="sldNum" idx="12"/>
          </p:nvPr>
        </p:nvSpPr>
        <p:spPr/>
        <p:txBody>
          <a:bodyPr/>
          <a:lstStyle/>
          <a:p>
            <a:pPr>
              <a:defRPr/>
            </a:pPr>
            <a:r>
              <a:rPr lang="en-US" altLang="en-US">
                <a:solidFill>
                  <a:srgbClr val="000000"/>
                </a:solidFill>
              </a:rPr>
              <a:t>Slide </a:t>
            </a:r>
            <a:fld id="{3A4934C6-33C0-44EA-8053-B7FE352B788A}" type="slidenum">
              <a:rPr lang="en-US" altLang="en-US" smtClean="0">
                <a:solidFill>
                  <a:srgbClr val="000000"/>
                </a:solidFill>
              </a:rPr>
              <a:pPr>
                <a:defRPr/>
              </a:pPr>
              <a:t>27</a:t>
            </a:fld>
            <a:endParaRPr lang="en-US" altLang="en-US">
              <a:solidFill>
                <a:srgbClr val="000000"/>
              </a:solidFill>
            </a:endParaRPr>
          </a:p>
        </p:txBody>
      </p:sp>
      <p:sp>
        <p:nvSpPr>
          <p:cNvPr id="8" name="Footer Placeholder 7"/>
          <p:cNvSpPr>
            <a:spLocks noGrp="1"/>
          </p:cNvSpPr>
          <p:nvPr>
            <p:ph type="ftr" idx="14"/>
          </p:nvPr>
        </p:nvSpPr>
        <p:spPr/>
        <p:txBody>
          <a:bodyPr/>
          <a:lstStyle/>
          <a:p>
            <a:r>
              <a:rPr lang="en-GB" smtClean="0"/>
              <a:t>Jon Rosdahl (Qualcomm)</a:t>
            </a:r>
            <a:endParaRPr lang="en-GB" dirty="0"/>
          </a:p>
        </p:txBody>
      </p:sp>
      <p:sp>
        <p:nvSpPr>
          <p:cNvPr id="3" name="Date Placeholder 2"/>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1926033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D3007F-BC7B-43CA-B378-3E1849B4D3DC}"/>
              </a:ext>
            </a:extLst>
          </p:cNvPr>
          <p:cNvSpPr>
            <a:spLocks noGrp="1"/>
          </p:cNvSpPr>
          <p:nvPr>
            <p:ph type="title"/>
          </p:nvPr>
        </p:nvSpPr>
        <p:spPr/>
        <p:txBody>
          <a:bodyPr/>
          <a:lstStyle/>
          <a:p>
            <a:r>
              <a:rPr lang="en-US" dirty="0"/>
              <a:t>802.1Qcr - Amendment: Asynchronous Traffic Shaping, </a:t>
            </a:r>
            <a:r>
              <a:rPr lang="en-US" dirty="0">
                <a:hlinkClick r:id="rId2"/>
              </a:rPr>
              <a:t>PAR Modification</a:t>
            </a:r>
            <a:r>
              <a:rPr lang="en-US" dirty="0"/>
              <a:t> and </a:t>
            </a:r>
            <a:r>
              <a:rPr lang="en-US" dirty="0">
                <a:hlinkClick r:id="rId3"/>
              </a:rPr>
              <a:t>CSD</a:t>
            </a:r>
            <a:endParaRPr lang="en-US" dirty="0"/>
          </a:p>
        </p:txBody>
      </p:sp>
      <p:sp>
        <p:nvSpPr>
          <p:cNvPr id="3" name="Content Placeholder 2">
            <a:extLst>
              <a:ext uri="{FF2B5EF4-FFF2-40B4-BE49-F238E27FC236}">
                <a16:creationId xmlns="" xmlns:a16="http://schemas.microsoft.com/office/drawing/2014/main" id="{0CD49A76-E7CD-4E2D-8D5A-C088451FFE49}"/>
              </a:ext>
            </a:extLst>
          </p:cNvPr>
          <p:cNvSpPr>
            <a:spLocks noGrp="1"/>
          </p:cNvSpPr>
          <p:nvPr>
            <p:ph idx="1"/>
          </p:nvPr>
        </p:nvSpPr>
        <p:spPr/>
        <p:txBody>
          <a:bodyPr/>
          <a:lstStyle/>
          <a:p>
            <a:r>
              <a:rPr lang="en-US" dirty="0"/>
              <a:t>2.1 – Title seems repetitive. Is this correctly formed?  It seems to be a copy/paste error.</a:t>
            </a:r>
          </a:p>
          <a:p>
            <a:r>
              <a:rPr lang="en-US" dirty="0"/>
              <a:t>5.2b: Delete “</a:t>
            </a:r>
            <a:r>
              <a:rPr lang="en-US" b="0" dirty="0"/>
              <a:t>This amendment also addresses errors and omissions to</a:t>
            </a:r>
          </a:p>
          <a:p>
            <a:r>
              <a:rPr lang="en-US" b="0" dirty="0"/>
              <a:t>existing features.” This would make the scope open ended.</a:t>
            </a:r>
          </a:p>
          <a:p>
            <a:r>
              <a:rPr lang="en-US" b="0" dirty="0"/>
              <a:t>5.2b: The change of “provides” to “can be modeled as” seems to suggest a major feature removal. Is this the intent?</a:t>
            </a:r>
          </a:p>
          <a:p>
            <a:r>
              <a:rPr lang="en-US" b="0" dirty="0"/>
              <a:t>8.1 should have an explanation of why the changes are being requested.</a:t>
            </a:r>
          </a:p>
          <a:p>
            <a:endParaRPr lang="en-US" dirty="0"/>
          </a:p>
          <a:p>
            <a:r>
              <a:rPr lang="en-US" dirty="0"/>
              <a:t>CSD 1.2.1 – The response does not seem to match the PAR (TSN vs “</a:t>
            </a:r>
            <a:r>
              <a:rPr lang="en-US" b="0" dirty="0"/>
              <a:t>Asynchronous Traffic Shaping”).  Is this the correct CSD?</a:t>
            </a:r>
            <a:endParaRPr lang="en-US" dirty="0"/>
          </a:p>
        </p:txBody>
      </p:sp>
      <p:sp>
        <p:nvSpPr>
          <p:cNvPr id="6" name="Slide Number Placeholder 5">
            <a:extLst>
              <a:ext uri="{FF2B5EF4-FFF2-40B4-BE49-F238E27FC236}">
                <a16:creationId xmlns="" xmlns:a16="http://schemas.microsoft.com/office/drawing/2014/main" id="{49675F2F-B5A3-420B-A9A0-93FE5C9DA5A0}"/>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8" name="Footer Placeholder 7"/>
          <p:cNvSpPr>
            <a:spLocks noGrp="1"/>
          </p:cNvSpPr>
          <p:nvPr>
            <p:ph type="ftr" idx="14"/>
          </p:nvPr>
        </p:nvSpPr>
        <p:spPr/>
        <p:txBody>
          <a:bodyPr/>
          <a:lstStyle/>
          <a:p>
            <a:r>
              <a:rPr lang="en-GB" smtClean="0"/>
              <a:t>Jon Rosdahl (Qualcomm)</a:t>
            </a:r>
            <a:endParaRPr lang="en-GB" dirty="0"/>
          </a:p>
        </p:txBody>
      </p:sp>
      <p:sp>
        <p:nvSpPr>
          <p:cNvPr id="7" name="Date Placeholder 6"/>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2065430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A22A47-F90A-4FEE-9887-EBDFAC017E6B}"/>
              </a:ext>
            </a:extLst>
          </p:cNvPr>
          <p:cNvSpPr>
            <a:spLocks noGrp="1"/>
          </p:cNvSpPr>
          <p:nvPr>
            <p:ph type="title"/>
          </p:nvPr>
        </p:nvSpPr>
        <p:spPr/>
        <p:txBody>
          <a:bodyPr/>
          <a:lstStyle/>
          <a:p>
            <a:r>
              <a:rPr lang="en-US" dirty="0"/>
              <a:t>802.1Qcz - Amendment: Congestion Isolation, </a:t>
            </a:r>
            <a:r>
              <a:rPr lang="en-US" dirty="0">
                <a:hlinkClick r:id="rId2"/>
              </a:rPr>
              <a:t>PAR</a:t>
            </a:r>
            <a:r>
              <a:rPr lang="en-US" dirty="0"/>
              <a:t> and </a:t>
            </a:r>
            <a:r>
              <a:rPr lang="en-US" dirty="0">
                <a:hlinkClick r:id="rId3"/>
              </a:rPr>
              <a:t>CSD </a:t>
            </a:r>
            <a:endParaRPr lang="en-US" dirty="0"/>
          </a:p>
        </p:txBody>
      </p:sp>
      <p:sp>
        <p:nvSpPr>
          <p:cNvPr id="3" name="Content Placeholder 2">
            <a:extLst>
              <a:ext uri="{FF2B5EF4-FFF2-40B4-BE49-F238E27FC236}">
                <a16:creationId xmlns="" xmlns:a16="http://schemas.microsoft.com/office/drawing/2014/main" id="{95D92A97-AB7E-4195-A2A8-1700A634DBBD}"/>
              </a:ext>
            </a:extLst>
          </p:cNvPr>
          <p:cNvSpPr>
            <a:spLocks noGrp="1"/>
          </p:cNvSpPr>
          <p:nvPr>
            <p:ph idx="1"/>
          </p:nvPr>
        </p:nvSpPr>
        <p:spPr/>
        <p:txBody>
          <a:bodyPr/>
          <a:lstStyle/>
          <a:p>
            <a:r>
              <a:rPr lang="en-US" dirty="0"/>
              <a:t>2.1 the title seems to be incorrect.  “Approved” “Draft” “Standard” which is it?  The name is probably mangled.</a:t>
            </a:r>
          </a:p>
          <a:p>
            <a:endParaRPr lang="en-US" dirty="0"/>
          </a:p>
          <a:p>
            <a:r>
              <a:rPr lang="en-US" dirty="0"/>
              <a:t>6.1.b the sentence does not make sense. Suggested replacement: “</a:t>
            </a:r>
            <a:r>
              <a:rPr lang="en-US" b="0" dirty="0"/>
              <a:t>The YANG Data Model will be assigned a Uniform Resource Name (URN) based on the Registration Authority (RA) URN tutorial and IEEE </a:t>
            </a:r>
            <a:r>
              <a:rPr lang="en-US" b="0" dirty="0" err="1"/>
              <a:t>Std</a:t>
            </a:r>
            <a:r>
              <a:rPr lang="en-US" b="0" dirty="0"/>
              <a:t> 802d.”</a:t>
            </a:r>
            <a:endParaRPr lang="en-US" dirty="0"/>
          </a:p>
          <a:p>
            <a:endParaRPr lang="en-US" dirty="0"/>
          </a:p>
        </p:txBody>
      </p:sp>
      <p:sp>
        <p:nvSpPr>
          <p:cNvPr id="6" name="Slide Number Placeholder 5">
            <a:extLst>
              <a:ext uri="{FF2B5EF4-FFF2-40B4-BE49-F238E27FC236}">
                <a16:creationId xmlns="" xmlns:a16="http://schemas.microsoft.com/office/drawing/2014/main" id="{75CC805C-7CCD-431C-9C8C-A01237A4B552}"/>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8" name="Footer Placeholder 7"/>
          <p:cNvSpPr>
            <a:spLocks noGrp="1"/>
          </p:cNvSpPr>
          <p:nvPr>
            <p:ph type="ftr" idx="14"/>
          </p:nvPr>
        </p:nvSpPr>
        <p:spPr/>
        <p:txBody>
          <a:bodyPr/>
          <a:lstStyle/>
          <a:p>
            <a:r>
              <a:rPr lang="en-GB" smtClean="0"/>
              <a:t>Jon Rosdahl (Qualcomm)</a:t>
            </a:r>
            <a:endParaRPr lang="en-GB" dirty="0"/>
          </a:p>
        </p:txBody>
      </p:sp>
      <p:sp>
        <p:nvSpPr>
          <p:cNvPr id="7" name="Date Placeholder 6"/>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2191819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a:t>
            </a:r>
            <a:r>
              <a:rPr lang="en-US" dirty="0" smtClean="0"/>
              <a:t>(July 2018</a:t>
            </a:r>
            <a:r>
              <a:rPr lang="en-US" dirty="0"/>
              <a: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2018-07-01</a:t>
            </a:r>
            <a:endParaRPr lang="en-GB" sz="2000" b="0" dirty="0"/>
          </a:p>
        </p:txBody>
      </p:sp>
      <p:sp>
        <p:nvSpPr>
          <p:cNvPr id="6" name="Date Placeholder 3"/>
          <p:cNvSpPr>
            <a:spLocks noGrp="1"/>
          </p:cNvSpPr>
          <p:nvPr>
            <p:ph type="dt" idx="10"/>
          </p:nvPr>
        </p:nvSpPr>
        <p:spPr/>
        <p:txBody>
          <a:bodyPr/>
          <a:lstStyle/>
          <a:p>
            <a:r>
              <a:rPr lang="en-US" smtClean="0"/>
              <a:t>July 2018</a:t>
            </a:r>
            <a:endParaRPr lang="en-GB" dirty="0"/>
          </a:p>
        </p:txBody>
      </p:sp>
      <p:sp>
        <p:nvSpPr>
          <p:cNvPr id="7" name="Footer Placeholder 4"/>
          <p:cNvSpPr>
            <a:spLocks noGrp="1"/>
          </p:cNvSpPr>
          <p:nvPr>
            <p:ph type="ftr" idx="11"/>
          </p:nvPr>
        </p:nvSpPr>
        <p:spPr/>
        <p:txBody>
          <a:bodyPr/>
          <a:lstStyle/>
          <a:p>
            <a:r>
              <a:rPr lang="en-GB" dirty="0" smtClean="0"/>
              <a:t>Peter Ecclesine (Cisco Systems)</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3</a:t>
            </a:fld>
            <a:endParaRPr lang="en-GB" dirty="0"/>
          </a:p>
        </p:txBody>
      </p:sp>
      <p:graphicFrame>
        <p:nvGraphicFramePr>
          <p:cNvPr id="3075" name="Object 3"/>
          <p:cNvGraphicFramePr>
            <a:graphicFrameLocks noChangeAspect="1"/>
          </p:cNvGraphicFramePr>
          <p:nvPr>
            <p:extLst/>
          </p:nvPr>
        </p:nvGraphicFramePr>
        <p:xfrm>
          <a:off x="993775" y="2436813"/>
          <a:ext cx="10123488" cy="2460625"/>
        </p:xfrm>
        <a:graphic>
          <a:graphicData uri="http://schemas.openxmlformats.org/presentationml/2006/ole">
            <mc:AlternateContent xmlns:mc="http://schemas.openxmlformats.org/markup-compatibility/2006">
              <mc:Choice xmlns:v="urn:schemas-microsoft-com:vml" Requires="v">
                <p:oleObj spid="_x0000_s18443" name="Document" r:id="rId4" imgW="10439485" imgH="2546686" progId="Word.Document.8">
                  <p:embed/>
                </p:oleObj>
              </mc:Choice>
              <mc:Fallback>
                <p:oleObj name="Document" r:id="rId4" imgW="10439485" imgH="2546686" progId="Word.Document.8">
                  <p:embed/>
                  <p:pic>
                    <p:nvPicPr>
                      <p:cNvPr id="0" name=""/>
                      <p:cNvPicPr>
                        <a:picLocks noChangeAspect="1" noChangeArrowheads="1"/>
                      </p:cNvPicPr>
                      <p:nvPr/>
                    </p:nvPicPr>
                    <p:blipFill>
                      <a:blip r:embed="rId5"/>
                      <a:srcRect/>
                      <a:stretch>
                        <a:fillRect/>
                      </a:stretch>
                    </p:blipFill>
                    <p:spPr bwMode="auto">
                      <a:xfrm>
                        <a:off x="993775" y="2436813"/>
                        <a:ext cx="10123488" cy="2460625"/>
                      </a:xfrm>
                      <a:prstGeom prst="rect">
                        <a:avLst/>
                      </a:prstGeom>
                      <a:noFill/>
                      <a:extLst/>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extLst>
      <p:ext uri="{BB962C8B-B14F-4D97-AF65-F5344CB8AC3E}">
        <p14:creationId xmlns:p14="http://schemas.microsoft.com/office/powerpoint/2010/main" val="22290744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CFA4A0-4229-450A-89DA-E93B8F1AF6F3}"/>
              </a:ext>
            </a:extLst>
          </p:cNvPr>
          <p:cNvSpPr>
            <a:spLocks noGrp="1"/>
          </p:cNvSpPr>
          <p:nvPr>
            <p:ph type="title"/>
          </p:nvPr>
        </p:nvSpPr>
        <p:spPr/>
        <p:txBody>
          <a:bodyPr/>
          <a:lstStyle/>
          <a:p>
            <a:r>
              <a:rPr lang="en-US" dirty="0"/>
              <a:t>802.1Qdd – Amendment: Resource Allocation Protocol, </a:t>
            </a:r>
            <a:r>
              <a:rPr lang="en-US" dirty="0">
                <a:hlinkClick r:id="rId2"/>
              </a:rPr>
              <a:t>PAR</a:t>
            </a:r>
            <a:r>
              <a:rPr lang="en-US" dirty="0"/>
              <a:t> and </a:t>
            </a:r>
            <a:r>
              <a:rPr lang="en-US" dirty="0">
                <a:hlinkClick r:id="rId3"/>
              </a:rPr>
              <a:t>CSD</a:t>
            </a:r>
            <a:endParaRPr lang="en-US" dirty="0"/>
          </a:p>
        </p:txBody>
      </p:sp>
      <p:sp>
        <p:nvSpPr>
          <p:cNvPr id="3" name="Content Placeholder 2">
            <a:extLst>
              <a:ext uri="{FF2B5EF4-FFF2-40B4-BE49-F238E27FC236}">
                <a16:creationId xmlns="" xmlns:a16="http://schemas.microsoft.com/office/drawing/2014/main" id="{F8EEDB11-F79C-4D25-9681-2FFBB1D3D58A}"/>
              </a:ext>
            </a:extLst>
          </p:cNvPr>
          <p:cNvSpPr>
            <a:spLocks noGrp="1"/>
          </p:cNvSpPr>
          <p:nvPr>
            <p:ph idx="1"/>
          </p:nvPr>
        </p:nvSpPr>
        <p:spPr/>
        <p:txBody>
          <a:bodyPr/>
          <a:lstStyle/>
          <a:p>
            <a:r>
              <a:rPr lang="en-US" dirty="0"/>
              <a:t>2.1 the title seems to be incorrect.  “Approved” “Draft” “Standard” which is it?  The name is probably mangled.</a:t>
            </a:r>
          </a:p>
          <a:p>
            <a:r>
              <a:rPr lang="en-US" dirty="0"/>
              <a:t>2.1 the title in the CSD seems more correct to put in the PAR.</a:t>
            </a:r>
          </a:p>
          <a:p>
            <a:r>
              <a:rPr lang="en-US" dirty="0"/>
              <a:t>5.5 – Include a reference for the MSRP expansion similar to the CSD:  “</a:t>
            </a:r>
            <a:r>
              <a:rPr lang="en-US" b="0" dirty="0"/>
              <a:t>IEEE 802.1Q Multiple Stream Reservation Protocol (MSRP)”</a:t>
            </a:r>
          </a:p>
          <a:p>
            <a:endParaRPr lang="en-US" b="0" dirty="0"/>
          </a:p>
          <a:p>
            <a:r>
              <a:rPr lang="en-US" b="0" dirty="0"/>
              <a:t>CSD 1.2.5: make reference to MSRP consistent “IEEE 802.1Q MSRP”.</a:t>
            </a:r>
          </a:p>
          <a:p>
            <a:endParaRPr lang="en-US" dirty="0"/>
          </a:p>
        </p:txBody>
      </p:sp>
      <p:sp>
        <p:nvSpPr>
          <p:cNvPr id="6" name="Slide Number Placeholder 5">
            <a:extLst>
              <a:ext uri="{FF2B5EF4-FFF2-40B4-BE49-F238E27FC236}">
                <a16:creationId xmlns="" xmlns:a16="http://schemas.microsoft.com/office/drawing/2014/main" id="{26C9A84C-A996-4105-8290-4F8249E43F3C}"/>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8" name="Footer Placeholder 7"/>
          <p:cNvSpPr>
            <a:spLocks noGrp="1"/>
          </p:cNvSpPr>
          <p:nvPr>
            <p:ph type="ftr" idx="14"/>
          </p:nvPr>
        </p:nvSpPr>
        <p:spPr/>
        <p:txBody>
          <a:bodyPr/>
          <a:lstStyle/>
          <a:p>
            <a:r>
              <a:rPr lang="en-GB" smtClean="0"/>
              <a:t>Jon Rosdahl (Qualcomm)</a:t>
            </a:r>
            <a:endParaRPr lang="en-GB" dirty="0"/>
          </a:p>
        </p:txBody>
      </p:sp>
      <p:sp>
        <p:nvSpPr>
          <p:cNvPr id="7" name="Date Placeholder 6"/>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2656379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Responses From 802 WGs</a:t>
            </a:r>
          </a:p>
        </p:txBody>
      </p:sp>
      <p:sp>
        <p:nvSpPr>
          <p:cNvPr id="7" name="Text Placeholder 6"/>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July 2018</a:t>
            </a:r>
            <a:endParaRPr lang="en-GB"/>
          </a:p>
        </p:txBody>
      </p:sp>
      <p:sp>
        <p:nvSpPr>
          <p:cNvPr id="5" name="Footer Placeholder 4"/>
          <p:cNvSpPr>
            <a:spLocks noGrp="1"/>
          </p:cNvSpPr>
          <p:nvPr>
            <p:ph type="ftr" idx="11"/>
          </p:nvPr>
        </p:nvSpPr>
        <p:spPr/>
        <p:txBody>
          <a:bodyPr/>
          <a:lstStyle/>
          <a:p>
            <a:r>
              <a:rPr lang="en-GB"/>
              <a:t>Jon Rosdahl (Qualcomm)</a:t>
            </a:r>
          </a:p>
        </p:txBody>
      </p:sp>
      <p:sp>
        <p:nvSpPr>
          <p:cNvPr id="6" name="Slide Number Placeholder 5"/>
          <p:cNvSpPr>
            <a:spLocks noGrp="1"/>
          </p:cNvSpPr>
          <p:nvPr>
            <p:ph type="sldNum" idx="12"/>
          </p:nvPr>
        </p:nvSpPr>
        <p:spPr>
          <a:xfrm>
            <a:off x="5793320" y="6475416"/>
            <a:ext cx="878744" cy="382584"/>
          </a:xfrm>
        </p:spPr>
        <p:txBody>
          <a:bodyPr/>
          <a:lstStyle/>
          <a:p>
            <a:r>
              <a:rPr lang="en-GB" dirty="0"/>
              <a:t>Slide </a:t>
            </a:r>
            <a:fld id="{3ABCC52B-A3F7-440B-BBF2-55191E6E7773}" type="slidenum">
              <a:rPr lang="en-GB" smtClean="0"/>
              <a:pPr/>
              <a:t>31</a:t>
            </a:fld>
            <a:endParaRPr lang="en-GB" dirty="0"/>
          </a:p>
        </p:txBody>
      </p:sp>
    </p:spTree>
    <p:extLst>
      <p:ext uri="{BB962C8B-B14F-4D97-AF65-F5344CB8AC3E}">
        <p14:creationId xmlns:p14="http://schemas.microsoft.com/office/powerpoint/2010/main" val="166166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040AE27A-53E9-4AA3-BAB4-8FDE635A1067}"/>
              </a:ext>
            </a:extLst>
          </p:cNvPr>
          <p:cNvSpPr>
            <a:spLocks noGrp="1"/>
          </p:cNvSpPr>
          <p:nvPr>
            <p:ph type="title"/>
          </p:nvPr>
        </p:nvSpPr>
        <p:spPr>
          <a:xfrm>
            <a:off x="914402" y="685803"/>
            <a:ext cx="10361084" cy="531813"/>
          </a:xfrm>
        </p:spPr>
        <p:txBody>
          <a:bodyPr/>
          <a:lstStyle/>
          <a:p>
            <a:r>
              <a:rPr lang="en-US" dirty="0"/>
              <a:t>Responses to comments on the 802.1 PARs</a:t>
            </a:r>
          </a:p>
        </p:txBody>
      </p:sp>
      <p:sp>
        <p:nvSpPr>
          <p:cNvPr id="9" name="Rectangle 1">
            <a:extLst>
              <a:ext uri="{FF2B5EF4-FFF2-40B4-BE49-F238E27FC236}">
                <a16:creationId xmlns="" xmlns:a16="http://schemas.microsoft.com/office/drawing/2014/main" id="{40D76E10-CCC5-4BA1-AE7F-A82DD72091FD}"/>
              </a:ext>
            </a:extLst>
          </p:cNvPr>
          <p:cNvSpPr>
            <a:spLocks noGrp="1" noChangeArrowheads="1"/>
          </p:cNvSpPr>
          <p:nvPr>
            <p:ph idx="1"/>
          </p:nvPr>
        </p:nvSpPr>
        <p:spPr bwMode="auto">
          <a:xfrm>
            <a:off x="914402" y="1499859"/>
            <a:ext cx="10918374"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Colleagues,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Thank you for your review of the 802.1 PARs.  We have made responses and updates as documented below.</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The updated PARs, CSDs, and our responses are available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802.1Qcr - Amendment: Asynchronous Traffic Shaping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PAR: </a:t>
            </a:r>
            <a:r>
              <a:rPr kumimoji="0" lang="en-US" altLang="en-US" sz="1400" b="0" i="0" u="none" strike="noStrike" cap="none" normalizeH="0" baseline="0" dirty="0">
                <a:ln>
                  <a:noFill/>
                </a:ln>
                <a:solidFill>
                  <a:schemeClr val="tx1"/>
                </a:solidFill>
                <a:effectLst/>
                <a:latin typeface="Arial" panose="020B0604020202020204" pitchFamily="34" charset="0"/>
                <a:hlinkClick r:id="rId2"/>
              </a:rPr>
              <a:t>http://www.ieee802.org/1/files/public/docs2018/cr-PAR-modification-0718-v01.pdf</a:t>
            </a:r>
            <a:r>
              <a:rPr kumimoji="0" lang="en-US" altLang="en-US" sz="14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CSD: </a:t>
            </a:r>
            <a:r>
              <a:rPr kumimoji="0" lang="en-US" altLang="en-US" sz="1400" b="0" i="0" u="none" strike="noStrike" cap="none" normalizeH="0" baseline="0" dirty="0">
                <a:ln>
                  <a:noFill/>
                </a:ln>
                <a:solidFill>
                  <a:schemeClr val="tx1"/>
                </a:solidFill>
                <a:effectLst/>
                <a:latin typeface="Arial" panose="020B0604020202020204" pitchFamily="34" charset="0"/>
                <a:hlinkClick r:id="rId3"/>
              </a:rPr>
              <a:t>https://mentor.ieee.org/802-ec/dcn/16/ec-16-0056-00-ACSD-802-1qcr.pdf</a:t>
            </a:r>
            <a:r>
              <a:rPr kumimoji="0" lang="en-US" altLang="en-US" sz="1400" b="0" i="0" u="none" strike="noStrike" cap="none" normalizeH="0" baseline="0" dirty="0">
                <a:ln>
                  <a:noFill/>
                </a:ln>
                <a:solidFill>
                  <a:schemeClr val="tx1"/>
                </a:solidFill>
                <a:effectLst/>
                <a:latin typeface="Arial" panose="020B0604020202020204" pitchFamily="34" charset="0"/>
              </a:rPr>
              <a:t>, which remains the one approved with the original PAR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Responses to the comments: </a:t>
            </a:r>
            <a:r>
              <a:rPr kumimoji="0" lang="en-US" altLang="en-US" sz="1400" b="0" i="0" u="none" strike="noStrike" cap="none" normalizeH="0" baseline="0" dirty="0">
                <a:ln>
                  <a:noFill/>
                </a:ln>
                <a:solidFill>
                  <a:schemeClr val="tx1"/>
                </a:solidFill>
                <a:effectLst/>
                <a:latin typeface="Arial" panose="020B0604020202020204" pitchFamily="34" charset="0"/>
                <a:hlinkClick r:id="rId4"/>
              </a:rPr>
              <a:t>http://www.ieee802.org/1/files/public/docs2018/cr-PAR-CSD-comments-0718-v01.pdf</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802.1Qcz - Amendment: Congestion Isolation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PAR: </a:t>
            </a:r>
            <a:r>
              <a:rPr kumimoji="0" lang="en-US" altLang="en-US" sz="1400" b="0" i="0" u="none" strike="noStrike" cap="none" normalizeH="0" baseline="0" dirty="0">
                <a:ln>
                  <a:noFill/>
                </a:ln>
                <a:solidFill>
                  <a:schemeClr val="tx1"/>
                </a:solidFill>
                <a:effectLst/>
                <a:latin typeface="Arial" panose="020B0604020202020204" pitchFamily="34" charset="0"/>
                <a:hlinkClick r:id="rId5"/>
              </a:rPr>
              <a:t>http://www.ieee802.org/1/files/public/docs2018/cz-PAR-0718-v01.pdf</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CSD: </a:t>
            </a:r>
            <a:r>
              <a:rPr kumimoji="0" lang="en-US" altLang="en-US" sz="1400" b="0" i="0" u="none" strike="noStrike" cap="none" normalizeH="0" baseline="0" dirty="0">
                <a:ln>
                  <a:noFill/>
                </a:ln>
                <a:solidFill>
                  <a:schemeClr val="tx1"/>
                </a:solidFill>
                <a:effectLst/>
                <a:latin typeface="Arial" panose="020B0604020202020204" pitchFamily="34" charset="0"/>
                <a:hlinkClick r:id="rId6"/>
              </a:rPr>
              <a:t>http://www.ieee802.org/1/files/public/docs2018/cz-CSD-0718-v01.pdf</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Responses to the comments: </a:t>
            </a:r>
            <a:r>
              <a:rPr kumimoji="0" lang="en-US" altLang="en-US" sz="1400" b="0" i="0" u="none" strike="noStrike" cap="none" normalizeH="0" baseline="0" dirty="0">
                <a:ln>
                  <a:noFill/>
                </a:ln>
                <a:solidFill>
                  <a:schemeClr val="tx1"/>
                </a:solidFill>
                <a:effectLst/>
                <a:latin typeface="Arial" panose="020B0604020202020204" pitchFamily="34" charset="0"/>
                <a:hlinkClick r:id="rId7"/>
              </a:rPr>
              <a:t>http://www.ieee802.org/1/files/public/docs2018/cz-PAR-CSD-comments-0718-v01.pdf</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802.1Qdd – Amendment: Resource Allocation Protocol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PAR: </a:t>
            </a:r>
            <a:r>
              <a:rPr kumimoji="0" lang="en-US" altLang="en-US" sz="1400" b="0" i="0" u="none" strike="noStrike" cap="none" normalizeH="0" baseline="0" dirty="0">
                <a:ln>
                  <a:noFill/>
                </a:ln>
                <a:solidFill>
                  <a:schemeClr val="tx1"/>
                </a:solidFill>
                <a:effectLst/>
                <a:latin typeface="Arial" panose="020B0604020202020204" pitchFamily="34" charset="0"/>
                <a:hlinkClick r:id="rId8"/>
              </a:rPr>
              <a:t>http://www.ieee802.org/1/files/public/docs2018/dd-PAR-0718-v01.pdf</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CSD: </a:t>
            </a:r>
            <a:r>
              <a:rPr kumimoji="0" lang="en-US" altLang="en-US" sz="1400" b="0" i="0" u="none" strike="noStrike" cap="none" normalizeH="0" baseline="0" dirty="0">
                <a:ln>
                  <a:noFill/>
                </a:ln>
                <a:solidFill>
                  <a:schemeClr val="tx1"/>
                </a:solidFill>
                <a:effectLst/>
                <a:latin typeface="Arial" panose="020B0604020202020204" pitchFamily="34" charset="0"/>
                <a:hlinkClick r:id="rId9"/>
              </a:rPr>
              <a:t>http://www.ieee802.org/1/files/public/docs2018/dd-CSD-0718-v01.pdf</a:t>
            </a:r>
            <a:r>
              <a:rPr kumimoji="0" lang="en-US" altLang="en-US" sz="14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Responses to the comments: </a:t>
            </a:r>
            <a:r>
              <a:rPr kumimoji="0" lang="en-US" altLang="en-US" sz="1400" b="0" i="0" u="none" strike="noStrike" cap="none" normalizeH="0" baseline="0" dirty="0">
                <a:ln>
                  <a:noFill/>
                </a:ln>
                <a:solidFill>
                  <a:schemeClr val="tx1"/>
                </a:solidFill>
                <a:effectLst/>
                <a:latin typeface="Arial" panose="020B0604020202020204" pitchFamily="34" charset="0"/>
                <a:hlinkClick r:id="rId10"/>
              </a:rPr>
              <a:t>http://www.ieee802.org/1/files/public/docs2018/dd-PAR-CSD-comments-0718-v01.pdf</a:t>
            </a:r>
            <a:r>
              <a:rPr kumimoji="0" lang="en-US" altLang="en-US" sz="14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Regards,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               -- John</a:t>
            </a:r>
          </a:p>
        </p:txBody>
      </p:sp>
      <p:sp>
        <p:nvSpPr>
          <p:cNvPr id="6" name="Slide Number Placeholder 5">
            <a:extLst>
              <a:ext uri="{FF2B5EF4-FFF2-40B4-BE49-F238E27FC236}">
                <a16:creationId xmlns="" xmlns:a16="http://schemas.microsoft.com/office/drawing/2014/main" id="{22F193F9-DF7C-4EC2-A414-22D2805465DF}"/>
              </a:ext>
            </a:extLst>
          </p:cNvPr>
          <p:cNvSpPr>
            <a:spLocks noGrp="1"/>
          </p:cNvSpPr>
          <p:nvPr>
            <p:ph type="sldNum" idx="12"/>
          </p:nvPr>
        </p:nvSpPr>
        <p:spPr/>
        <p:txBody>
          <a:bodyPr/>
          <a:lstStyle/>
          <a:p>
            <a:pPr>
              <a:defRPr/>
            </a:pPr>
            <a:r>
              <a:rPr lang="en-US" altLang="en-US">
                <a:solidFill>
                  <a:srgbClr val="000000"/>
                </a:solidFill>
              </a:rPr>
              <a:t>Slide </a:t>
            </a:r>
            <a:fld id="{3A4934C6-33C0-44EA-8053-B7FE352B788A}" type="slidenum">
              <a:rPr lang="en-US" altLang="en-US" smtClean="0">
                <a:solidFill>
                  <a:srgbClr val="000000"/>
                </a:solidFill>
              </a:rPr>
              <a:pPr>
                <a:defRPr/>
              </a:pPr>
              <a:t>32</a:t>
            </a:fld>
            <a:endParaRPr lang="en-US" altLang="en-US">
              <a:solidFill>
                <a:srgbClr val="000000"/>
              </a:solidFill>
            </a:endParaRPr>
          </a:p>
        </p:txBody>
      </p:sp>
      <p:sp>
        <p:nvSpPr>
          <p:cNvPr id="3" name="Footer Placeholder 2"/>
          <p:cNvSpPr>
            <a:spLocks noGrp="1"/>
          </p:cNvSpPr>
          <p:nvPr>
            <p:ph type="ftr" idx="14"/>
          </p:nvPr>
        </p:nvSpPr>
        <p:spPr/>
        <p:txBody>
          <a:bodyPr/>
          <a:lstStyle/>
          <a:p>
            <a:r>
              <a:rPr lang="en-GB" smtClean="0"/>
              <a:t>Jon Rosdahl (Qualcomm)</a:t>
            </a:r>
            <a:endParaRPr lang="en-GB" dirty="0"/>
          </a:p>
        </p:txBody>
      </p:sp>
      <p:sp>
        <p:nvSpPr>
          <p:cNvPr id="2" name="Date Placeholder 1"/>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123825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14CE99-DD6F-4D44-9264-479AC1E0E0F2}"/>
              </a:ext>
            </a:extLst>
          </p:cNvPr>
          <p:cNvSpPr>
            <a:spLocks noGrp="1"/>
          </p:cNvSpPr>
          <p:nvPr>
            <p:ph type="title"/>
          </p:nvPr>
        </p:nvSpPr>
        <p:spPr/>
        <p:txBody>
          <a:bodyPr/>
          <a:lstStyle/>
          <a:p>
            <a:r>
              <a:rPr lang="en-US" altLang="en-US" b="0" dirty="0">
                <a:solidFill>
                  <a:schemeClr val="tx1"/>
                </a:solidFill>
                <a:latin typeface="Arial" panose="020B0604020202020204" pitchFamily="34" charset="0"/>
              </a:rPr>
              <a:t>802.1Qcr - Amendment: Asynchronous Traffic Shaping</a:t>
            </a:r>
            <a:endParaRPr lang="en-US" dirty="0"/>
          </a:p>
        </p:txBody>
      </p:sp>
      <p:sp>
        <p:nvSpPr>
          <p:cNvPr id="3" name="Content Placeholder 2">
            <a:extLst>
              <a:ext uri="{FF2B5EF4-FFF2-40B4-BE49-F238E27FC236}">
                <a16:creationId xmlns="" xmlns:a16="http://schemas.microsoft.com/office/drawing/2014/main" id="{F87A3189-4AFC-444D-B5F8-6F557643BCC2}"/>
              </a:ext>
            </a:extLst>
          </p:cNvPr>
          <p:cNvSpPr>
            <a:spLocks noGrp="1"/>
          </p:cNvSpPr>
          <p:nvPr>
            <p:ph idx="1"/>
          </p:nvPr>
        </p:nvSpPr>
        <p:spPr/>
        <p:txBody>
          <a:bodyPr/>
          <a:lstStyle/>
          <a:p>
            <a:pPr marL="0" lvl="0" indent="0" defTabSz="914400" eaLnBrk="0" hangingPunct="0">
              <a:spcBef>
                <a:spcPct val="0"/>
              </a:spcBef>
              <a:buClrTx/>
              <a:buSzTx/>
            </a:pPr>
            <a:r>
              <a:rPr lang="en-US" altLang="en-US" b="0" dirty="0">
                <a:solidFill>
                  <a:schemeClr val="tx1"/>
                </a:solidFill>
                <a:latin typeface="Arial" panose="020B0604020202020204" pitchFamily="34" charset="0"/>
              </a:rPr>
              <a:t>PAR: </a:t>
            </a:r>
            <a:r>
              <a:rPr lang="en-US" altLang="en-US" b="0" dirty="0">
                <a:solidFill>
                  <a:schemeClr val="tx1"/>
                </a:solidFill>
                <a:latin typeface="Arial" panose="020B0604020202020204" pitchFamily="34" charset="0"/>
                <a:hlinkClick r:id="rId2"/>
              </a:rPr>
              <a:t>http://www.ieee802.org/1/files/public/docs2018/cr-PAR-modification-0718-v01.pdf</a:t>
            </a:r>
            <a:r>
              <a:rPr lang="en-US" altLang="en-US" b="0" dirty="0">
                <a:solidFill>
                  <a:schemeClr val="tx1"/>
                </a:solidFill>
                <a:latin typeface="Arial" panose="020B0604020202020204" pitchFamily="34" charset="0"/>
              </a:rPr>
              <a:t> </a:t>
            </a:r>
          </a:p>
          <a:p>
            <a:pPr marL="0" lvl="0" indent="0" defTabSz="914400" eaLnBrk="0" hangingPunct="0">
              <a:spcBef>
                <a:spcPct val="0"/>
              </a:spcBef>
              <a:buClrTx/>
              <a:buSzTx/>
            </a:pPr>
            <a:r>
              <a:rPr lang="en-US" altLang="en-US" b="0" dirty="0">
                <a:solidFill>
                  <a:schemeClr val="tx1"/>
                </a:solidFill>
                <a:latin typeface="Arial" panose="020B0604020202020204" pitchFamily="34" charset="0"/>
              </a:rPr>
              <a:t>CSD: </a:t>
            </a:r>
            <a:r>
              <a:rPr lang="en-US" altLang="en-US" b="0" dirty="0">
                <a:solidFill>
                  <a:schemeClr val="tx1"/>
                </a:solidFill>
                <a:latin typeface="Arial" panose="020B0604020202020204" pitchFamily="34" charset="0"/>
                <a:hlinkClick r:id="rId3"/>
              </a:rPr>
              <a:t>https://mentor.ieee.org/802-ec/dcn/16/ec-16-0056-00-ACSD-802-1qcr.pdf</a:t>
            </a:r>
            <a:r>
              <a:rPr lang="en-US" altLang="en-US" b="0" dirty="0">
                <a:solidFill>
                  <a:schemeClr val="tx1"/>
                </a:solidFill>
                <a:latin typeface="Arial" panose="020B0604020202020204" pitchFamily="34" charset="0"/>
              </a:rPr>
              <a:t>, which remains the one approved with the original PAR </a:t>
            </a:r>
          </a:p>
          <a:p>
            <a:pPr marL="0" lvl="0" indent="0" defTabSz="914400" eaLnBrk="0" hangingPunct="0">
              <a:spcBef>
                <a:spcPct val="0"/>
              </a:spcBef>
              <a:buClrTx/>
              <a:buSzTx/>
            </a:pPr>
            <a:r>
              <a:rPr lang="en-US" altLang="en-US" b="0" dirty="0">
                <a:solidFill>
                  <a:schemeClr val="tx1"/>
                </a:solidFill>
                <a:latin typeface="Arial" panose="020B0604020202020204" pitchFamily="34" charset="0"/>
              </a:rPr>
              <a:t>Responses to the comments: </a:t>
            </a:r>
            <a:r>
              <a:rPr lang="en-US" altLang="en-US" b="0" dirty="0">
                <a:solidFill>
                  <a:schemeClr val="tx1"/>
                </a:solidFill>
                <a:latin typeface="Arial" panose="020B0604020202020204" pitchFamily="34" charset="0"/>
                <a:hlinkClick r:id="rId4"/>
              </a:rPr>
              <a:t>http://www.ieee802.org/1/files/public/docs2018/cr-PAR-CSD-comments-0718-v01.pdf</a:t>
            </a:r>
            <a:endParaRPr lang="en-US" altLang="en-US" b="0" dirty="0">
              <a:solidFill>
                <a:schemeClr val="tx1"/>
              </a:solidFill>
              <a:latin typeface="Arial" panose="020B0604020202020204" pitchFamily="34" charset="0"/>
            </a:endParaRPr>
          </a:p>
        </p:txBody>
      </p:sp>
      <p:sp>
        <p:nvSpPr>
          <p:cNvPr id="6" name="Slide Number Placeholder 5">
            <a:extLst>
              <a:ext uri="{FF2B5EF4-FFF2-40B4-BE49-F238E27FC236}">
                <a16:creationId xmlns="" xmlns:a16="http://schemas.microsoft.com/office/drawing/2014/main" id="{F87C528D-B3D1-4EDC-AF52-C45C6F41F7E8}"/>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8" name="Footer Placeholder 7"/>
          <p:cNvSpPr>
            <a:spLocks noGrp="1"/>
          </p:cNvSpPr>
          <p:nvPr>
            <p:ph type="ftr" idx="14"/>
          </p:nvPr>
        </p:nvSpPr>
        <p:spPr/>
        <p:txBody>
          <a:bodyPr/>
          <a:lstStyle/>
          <a:p>
            <a:r>
              <a:rPr lang="en-GB" smtClean="0"/>
              <a:t>Jon Rosdahl (Qualcomm)</a:t>
            </a:r>
            <a:endParaRPr lang="en-GB" dirty="0"/>
          </a:p>
        </p:txBody>
      </p:sp>
      <p:sp>
        <p:nvSpPr>
          <p:cNvPr id="7" name="Date Placeholder 6"/>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2189503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BA6E3F-BAEE-4F25-BD87-6CEF7D9D5397}"/>
              </a:ext>
            </a:extLst>
          </p:cNvPr>
          <p:cNvSpPr>
            <a:spLocks noGrp="1"/>
          </p:cNvSpPr>
          <p:nvPr>
            <p:ph type="title"/>
          </p:nvPr>
        </p:nvSpPr>
        <p:spPr>
          <a:xfrm>
            <a:off x="914402" y="685803"/>
            <a:ext cx="10361084" cy="654965"/>
          </a:xfrm>
        </p:spPr>
        <p:txBody>
          <a:bodyPr/>
          <a:lstStyle/>
          <a:p>
            <a:r>
              <a:rPr lang="en-US" altLang="en-US" b="0" dirty="0">
                <a:solidFill>
                  <a:schemeClr val="tx1"/>
                </a:solidFill>
                <a:latin typeface="Arial" panose="020B0604020202020204" pitchFamily="34" charset="0"/>
              </a:rPr>
              <a:t>802.1Qcz - Amendment: Congestion Isolation</a:t>
            </a:r>
            <a:endParaRPr lang="en-US" dirty="0"/>
          </a:p>
        </p:txBody>
      </p:sp>
      <p:sp>
        <p:nvSpPr>
          <p:cNvPr id="3" name="Content Placeholder 2">
            <a:extLst>
              <a:ext uri="{FF2B5EF4-FFF2-40B4-BE49-F238E27FC236}">
                <a16:creationId xmlns="" xmlns:a16="http://schemas.microsoft.com/office/drawing/2014/main" id="{1BB05B83-9B74-4D80-9BA4-5228607E2D7A}"/>
              </a:ext>
            </a:extLst>
          </p:cNvPr>
          <p:cNvSpPr>
            <a:spLocks noGrp="1"/>
          </p:cNvSpPr>
          <p:nvPr>
            <p:ph idx="1"/>
          </p:nvPr>
        </p:nvSpPr>
        <p:spPr/>
        <p:txBody>
          <a:bodyPr/>
          <a:lstStyle/>
          <a:p>
            <a:pPr marL="0" lvl="0" indent="0" defTabSz="914400" eaLnBrk="0" hangingPunct="0">
              <a:spcBef>
                <a:spcPct val="0"/>
              </a:spcBef>
              <a:buClrTx/>
              <a:buSzTx/>
            </a:pPr>
            <a:r>
              <a:rPr lang="en-US" altLang="en-US" b="0" dirty="0">
                <a:solidFill>
                  <a:schemeClr val="tx1"/>
                </a:solidFill>
                <a:latin typeface="Arial" panose="020B0604020202020204" pitchFamily="34" charset="0"/>
              </a:rPr>
              <a:t>PAR: </a:t>
            </a:r>
            <a:r>
              <a:rPr lang="en-US" altLang="en-US" b="0" dirty="0">
                <a:solidFill>
                  <a:schemeClr val="tx1"/>
                </a:solidFill>
                <a:latin typeface="Arial" panose="020B0604020202020204" pitchFamily="34" charset="0"/>
                <a:hlinkClick r:id="rId2"/>
              </a:rPr>
              <a:t>http://www.ieee802.org/1/files/public/docs2018/cz-PAR-0718-v01.pdf</a:t>
            </a:r>
            <a:endParaRPr lang="en-US" altLang="en-US" b="0" dirty="0">
              <a:solidFill>
                <a:schemeClr val="tx1"/>
              </a:solidFill>
              <a:latin typeface="Arial" panose="020B0604020202020204" pitchFamily="34" charset="0"/>
            </a:endParaRPr>
          </a:p>
          <a:p>
            <a:pPr marL="0" lvl="0" indent="0" defTabSz="914400" eaLnBrk="0" hangingPunct="0">
              <a:spcBef>
                <a:spcPct val="0"/>
              </a:spcBef>
              <a:buClrTx/>
              <a:buSzTx/>
            </a:pPr>
            <a:r>
              <a:rPr lang="en-US" altLang="en-US" b="0" dirty="0">
                <a:solidFill>
                  <a:schemeClr val="tx1"/>
                </a:solidFill>
                <a:latin typeface="Arial" panose="020B0604020202020204" pitchFamily="34" charset="0"/>
              </a:rPr>
              <a:t>CSD: </a:t>
            </a:r>
            <a:r>
              <a:rPr lang="en-US" altLang="en-US" b="0" dirty="0">
                <a:solidFill>
                  <a:schemeClr val="tx1"/>
                </a:solidFill>
                <a:latin typeface="Arial" panose="020B0604020202020204" pitchFamily="34" charset="0"/>
                <a:hlinkClick r:id="rId3"/>
              </a:rPr>
              <a:t>http://www.ieee802.org/1/files/public/docs2018/cz-CSD-0718-v01.pdf</a:t>
            </a:r>
            <a:endParaRPr lang="en-US" altLang="en-US" b="0" dirty="0">
              <a:solidFill>
                <a:schemeClr val="tx1"/>
              </a:solidFill>
              <a:latin typeface="Arial" panose="020B0604020202020204" pitchFamily="34" charset="0"/>
            </a:endParaRPr>
          </a:p>
          <a:p>
            <a:pPr marL="0" lvl="0" indent="0" defTabSz="914400" eaLnBrk="0" hangingPunct="0">
              <a:spcBef>
                <a:spcPct val="0"/>
              </a:spcBef>
              <a:buClrTx/>
              <a:buSzTx/>
            </a:pPr>
            <a:r>
              <a:rPr lang="en-US" altLang="en-US" b="0" dirty="0">
                <a:solidFill>
                  <a:schemeClr val="tx1"/>
                </a:solidFill>
                <a:latin typeface="Arial" panose="020B0604020202020204" pitchFamily="34" charset="0"/>
              </a:rPr>
              <a:t>Responses to the comments: </a:t>
            </a:r>
            <a:r>
              <a:rPr lang="en-US" altLang="en-US" b="0" dirty="0">
                <a:solidFill>
                  <a:schemeClr val="tx1"/>
                </a:solidFill>
                <a:latin typeface="Arial" panose="020B0604020202020204" pitchFamily="34" charset="0"/>
                <a:hlinkClick r:id="rId4"/>
              </a:rPr>
              <a:t>http://www.ieee802.org/1/files/public/docs2018/cz-PAR-CSD-comments-0718-v01.pdf</a:t>
            </a:r>
            <a:endParaRPr lang="en-US" altLang="en-US" b="0" dirty="0">
              <a:solidFill>
                <a:schemeClr val="tx1"/>
              </a:solidFill>
              <a:latin typeface="Arial" panose="020B0604020202020204" pitchFamily="34" charset="0"/>
            </a:endParaRPr>
          </a:p>
        </p:txBody>
      </p:sp>
      <p:sp>
        <p:nvSpPr>
          <p:cNvPr id="6" name="Slide Number Placeholder 5">
            <a:extLst>
              <a:ext uri="{FF2B5EF4-FFF2-40B4-BE49-F238E27FC236}">
                <a16:creationId xmlns="" xmlns:a16="http://schemas.microsoft.com/office/drawing/2014/main" id="{7C302932-1CCF-4D8E-955F-F99B0AC93623}"/>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8" name="Footer Placeholder 7"/>
          <p:cNvSpPr>
            <a:spLocks noGrp="1"/>
          </p:cNvSpPr>
          <p:nvPr>
            <p:ph type="ftr" idx="14"/>
          </p:nvPr>
        </p:nvSpPr>
        <p:spPr/>
        <p:txBody>
          <a:bodyPr/>
          <a:lstStyle/>
          <a:p>
            <a:r>
              <a:rPr lang="en-GB" smtClean="0"/>
              <a:t>Jon Rosdahl (Qualcomm)</a:t>
            </a:r>
            <a:endParaRPr lang="en-GB" dirty="0"/>
          </a:p>
        </p:txBody>
      </p:sp>
      <p:sp>
        <p:nvSpPr>
          <p:cNvPr id="7" name="Date Placeholder 6"/>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1296626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973E28-9632-4D12-9703-50EF3AB497D5}"/>
              </a:ext>
            </a:extLst>
          </p:cNvPr>
          <p:cNvSpPr>
            <a:spLocks noGrp="1"/>
          </p:cNvSpPr>
          <p:nvPr>
            <p:ph type="title"/>
          </p:nvPr>
        </p:nvSpPr>
        <p:spPr>
          <a:xfrm>
            <a:off x="914402" y="685803"/>
            <a:ext cx="10361084" cy="726973"/>
          </a:xfrm>
        </p:spPr>
        <p:txBody>
          <a:bodyPr/>
          <a:lstStyle/>
          <a:p>
            <a:pPr defTabSz="914400" eaLnBrk="0" hangingPunct="0">
              <a:buClrTx/>
              <a:buSzTx/>
            </a:pPr>
            <a:r>
              <a:rPr lang="en-US" altLang="en-US" b="0" dirty="0">
                <a:solidFill>
                  <a:schemeClr val="tx1"/>
                </a:solidFill>
                <a:latin typeface="Arial" panose="020B0604020202020204" pitchFamily="34" charset="0"/>
              </a:rPr>
              <a:t>802.1Qdd – Amendment: Resource Allocation Protocol  </a:t>
            </a:r>
            <a:endParaRPr lang="en-US" dirty="0"/>
          </a:p>
        </p:txBody>
      </p:sp>
      <p:sp>
        <p:nvSpPr>
          <p:cNvPr id="3" name="Content Placeholder 2">
            <a:extLst>
              <a:ext uri="{FF2B5EF4-FFF2-40B4-BE49-F238E27FC236}">
                <a16:creationId xmlns="" xmlns:a16="http://schemas.microsoft.com/office/drawing/2014/main" id="{A775F39B-234D-4ACD-BB57-1D3B635DE114}"/>
              </a:ext>
            </a:extLst>
          </p:cNvPr>
          <p:cNvSpPr>
            <a:spLocks noGrp="1"/>
          </p:cNvSpPr>
          <p:nvPr>
            <p:ph idx="1"/>
          </p:nvPr>
        </p:nvSpPr>
        <p:spPr/>
        <p:txBody>
          <a:bodyPr/>
          <a:lstStyle/>
          <a:p>
            <a:pPr marL="0" lvl="0" indent="0" defTabSz="914400" eaLnBrk="0" hangingPunct="0">
              <a:spcBef>
                <a:spcPct val="0"/>
              </a:spcBef>
              <a:buClrTx/>
              <a:buSzTx/>
            </a:pPr>
            <a:r>
              <a:rPr lang="en-US" altLang="en-US" b="0" dirty="0">
                <a:solidFill>
                  <a:schemeClr val="tx1"/>
                </a:solidFill>
                <a:latin typeface="Arial" panose="020B0604020202020204" pitchFamily="34" charset="0"/>
              </a:rPr>
              <a:t>PAR: </a:t>
            </a:r>
            <a:r>
              <a:rPr lang="en-US" altLang="en-US" b="0" dirty="0">
                <a:solidFill>
                  <a:schemeClr val="tx1"/>
                </a:solidFill>
                <a:latin typeface="Arial" panose="020B0604020202020204" pitchFamily="34" charset="0"/>
                <a:hlinkClick r:id="rId2"/>
              </a:rPr>
              <a:t>http://www.ieee802.org/1/files/public/docs2018/dd-PAR-0718-v01.pdf</a:t>
            </a:r>
            <a:endParaRPr lang="en-US" altLang="en-US" b="0" dirty="0">
              <a:solidFill>
                <a:schemeClr val="tx1"/>
              </a:solidFill>
              <a:latin typeface="Arial" panose="020B0604020202020204" pitchFamily="34" charset="0"/>
            </a:endParaRPr>
          </a:p>
          <a:p>
            <a:pPr marL="0" lvl="0" indent="0" defTabSz="914400" eaLnBrk="0" hangingPunct="0">
              <a:spcBef>
                <a:spcPct val="0"/>
              </a:spcBef>
              <a:buClrTx/>
              <a:buSzTx/>
            </a:pPr>
            <a:r>
              <a:rPr lang="en-US" altLang="en-US" b="0" dirty="0">
                <a:solidFill>
                  <a:schemeClr val="tx1"/>
                </a:solidFill>
                <a:latin typeface="Arial" panose="020B0604020202020204" pitchFamily="34" charset="0"/>
              </a:rPr>
              <a:t>CSD: </a:t>
            </a:r>
            <a:r>
              <a:rPr lang="en-US" altLang="en-US" b="0" dirty="0">
                <a:solidFill>
                  <a:schemeClr val="tx1"/>
                </a:solidFill>
                <a:latin typeface="Arial" panose="020B0604020202020204" pitchFamily="34" charset="0"/>
                <a:hlinkClick r:id="rId3"/>
              </a:rPr>
              <a:t>http://www.ieee802.org/1/files/public/docs2018/dd-CSD-0718-v01.pdf</a:t>
            </a:r>
            <a:r>
              <a:rPr lang="en-US" altLang="en-US" b="0" dirty="0">
                <a:solidFill>
                  <a:schemeClr val="tx1"/>
                </a:solidFill>
                <a:latin typeface="Arial" panose="020B0604020202020204" pitchFamily="34" charset="0"/>
              </a:rPr>
              <a:t> </a:t>
            </a:r>
          </a:p>
          <a:p>
            <a:pPr marL="0" lvl="0" indent="0" defTabSz="914400" eaLnBrk="0" hangingPunct="0">
              <a:spcBef>
                <a:spcPct val="0"/>
              </a:spcBef>
              <a:buClrTx/>
              <a:buSzTx/>
            </a:pPr>
            <a:r>
              <a:rPr lang="en-US" altLang="en-US" b="0" dirty="0">
                <a:solidFill>
                  <a:schemeClr val="tx1"/>
                </a:solidFill>
                <a:latin typeface="Arial" panose="020B0604020202020204" pitchFamily="34" charset="0"/>
              </a:rPr>
              <a:t>Responses to the comments: </a:t>
            </a:r>
            <a:r>
              <a:rPr lang="en-US" altLang="en-US" b="0" dirty="0">
                <a:solidFill>
                  <a:schemeClr val="tx1"/>
                </a:solidFill>
                <a:latin typeface="Arial" panose="020B0604020202020204" pitchFamily="34" charset="0"/>
                <a:hlinkClick r:id="rId4"/>
              </a:rPr>
              <a:t>http://www.ieee802.org/1/files/public/docs2018/dd-PAR-CSD-comments-0718-v01.pdf</a:t>
            </a:r>
            <a:r>
              <a:rPr lang="en-US" altLang="en-US" b="0" dirty="0">
                <a:solidFill>
                  <a:schemeClr val="tx1"/>
                </a:solidFill>
                <a:latin typeface="Arial" panose="020B0604020202020204" pitchFamily="34" charset="0"/>
              </a:rPr>
              <a:t> </a:t>
            </a:r>
          </a:p>
        </p:txBody>
      </p:sp>
      <p:sp>
        <p:nvSpPr>
          <p:cNvPr id="6" name="Slide Number Placeholder 5">
            <a:extLst>
              <a:ext uri="{FF2B5EF4-FFF2-40B4-BE49-F238E27FC236}">
                <a16:creationId xmlns="" xmlns:a16="http://schemas.microsoft.com/office/drawing/2014/main" id="{FE69266F-733D-4F2D-B536-4CA152DC126E}"/>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8" name="Footer Placeholder 7"/>
          <p:cNvSpPr>
            <a:spLocks noGrp="1"/>
          </p:cNvSpPr>
          <p:nvPr>
            <p:ph type="ftr" idx="14"/>
          </p:nvPr>
        </p:nvSpPr>
        <p:spPr/>
        <p:txBody>
          <a:bodyPr/>
          <a:lstStyle/>
          <a:p>
            <a:r>
              <a:rPr lang="en-GB" smtClean="0"/>
              <a:t>Jon Rosdahl (Qualcomm)</a:t>
            </a:r>
            <a:endParaRPr lang="en-GB" dirty="0"/>
          </a:p>
        </p:txBody>
      </p:sp>
      <p:sp>
        <p:nvSpPr>
          <p:cNvPr id="7" name="Date Placeholder 6"/>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3876771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44F3AD-17BF-40AB-99F8-70A241EB73A9}"/>
              </a:ext>
            </a:extLst>
          </p:cNvPr>
          <p:cNvSpPr>
            <a:spLocks noGrp="1"/>
          </p:cNvSpPr>
          <p:nvPr>
            <p:ph type="title"/>
          </p:nvPr>
        </p:nvSpPr>
        <p:spPr>
          <a:xfrm>
            <a:off x="914402" y="685804"/>
            <a:ext cx="10361084" cy="619542"/>
          </a:xfrm>
        </p:spPr>
        <p:txBody>
          <a:bodyPr/>
          <a:lstStyle/>
          <a:p>
            <a:r>
              <a:rPr lang="en-US" dirty="0"/>
              <a:t>Emailed 802.3 Response</a:t>
            </a:r>
          </a:p>
        </p:txBody>
      </p:sp>
      <p:sp>
        <p:nvSpPr>
          <p:cNvPr id="7" name="Rectangle 1">
            <a:extLst>
              <a:ext uri="{FF2B5EF4-FFF2-40B4-BE49-F238E27FC236}">
                <a16:creationId xmlns="" xmlns:a16="http://schemas.microsoft.com/office/drawing/2014/main" id="{AFD170DC-1300-46B2-8ADB-F2698A4CB510}"/>
              </a:ext>
            </a:extLst>
          </p:cNvPr>
          <p:cNvSpPr>
            <a:spLocks noGrp="1" noChangeArrowheads="1"/>
          </p:cNvSpPr>
          <p:nvPr>
            <p:ph idx="1"/>
          </p:nvPr>
        </p:nvSpPr>
        <p:spPr bwMode="auto">
          <a:xfrm>
            <a:off x="1199456" y="1305345"/>
            <a:ext cx="10262338"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nsolas" panose="020B0609020204030204" pitchFamily="49" charset="0"/>
                <a:cs typeface="Consolas" panose="020B0609020204030204" pitchFamily="49" charset="0"/>
              </a:rPr>
              <a:t>Dear EC members,</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nsolas" panose="020B0609020204030204" pitchFamily="49" charset="0"/>
                <a:cs typeface="Consolas" panose="020B0609020204030204" pitchFamily="49" charset="0"/>
              </a:rPr>
              <a:t>Mr. Law has directed me to respond to the comments on the IEEE P802.3cn PAR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nsolas" panose="020B0609020204030204" pitchFamily="49" charset="0"/>
                <a:cs typeface="Consolas" panose="020B0609020204030204" pitchFamily="49" charset="0"/>
              </a:rPr>
              <a:t>and CSD under consideration at the plenary this week. My thanks to all for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nsolas" panose="020B0609020204030204" pitchFamily="49" charset="0"/>
                <a:cs typeface="Consolas" panose="020B0609020204030204" pitchFamily="49" charset="0"/>
              </a:rPr>
              <a:t>their comments.</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nsolas" panose="020B0609020204030204" pitchFamily="49" charset="0"/>
                <a:cs typeface="Consolas" panose="020B0609020204030204" pitchFamily="49" charset="0"/>
              </a:rPr>
              <a:t>Please find attached the responses to the comments we received on the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nsolas" panose="020B0609020204030204" pitchFamily="49" charset="0"/>
                <a:cs typeface="Consolas" panose="020B0609020204030204" pitchFamily="49" charset="0"/>
              </a:rPr>
              <a:t>IEEE P802.3cn PAR and CSD modification request in the attached file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nsolas" panose="020B0609020204030204" pitchFamily="49" charset="0"/>
                <a:cs typeface="Consolas" panose="020B0609020204030204" pitchFamily="49" charset="0"/>
              </a:rPr>
              <a:t>&lt;IEEE_P802_3cn_comment_responses.pdf&gt;.</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&lt;&lt;...&gt;&gt;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nsolas" panose="020B0609020204030204" pitchFamily="49" charset="0"/>
                <a:cs typeface="Consolas" panose="020B0609020204030204" pitchFamily="49" charset="0"/>
              </a:rPr>
              <a:t>The draft PARs and CSDs for the IEEE P802.3cn projects may be accessed at the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nsolas" panose="020B0609020204030204" pitchFamily="49" charset="0"/>
                <a:cs typeface="Consolas" panose="020B0609020204030204" pitchFamily="49" charset="0"/>
              </a:rPr>
              <a:t>following URLs.</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Symbol" panose="05050102010706020507" pitchFamily="18" charset="2"/>
              </a:rPr>
              <a:t>·</a:t>
            </a:r>
            <a:r>
              <a:rPr kumimoji="0" lang="en-US" altLang="en-US"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US" altLang="en-US" sz="1800" b="0" i="0" u="none" strike="noStrike" cap="none" normalizeH="0" baseline="0" dirty="0">
                <a:ln>
                  <a:noFill/>
                </a:ln>
                <a:solidFill>
                  <a:schemeClr val="tx1"/>
                </a:solidFill>
                <a:effectLst/>
              </a:rPr>
              <a:t> </a:t>
            </a:r>
            <a:r>
              <a:rPr kumimoji="0" lang="en-US" altLang="en-US" sz="1800" b="0" i="0" u="none" strike="noStrike" cap="none" normalizeH="0" baseline="0" dirty="0">
                <a:ln>
                  <a:noFill/>
                </a:ln>
                <a:solidFill>
                  <a:srgbClr val="000000"/>
                </a:solidFill>
                <a:effectLst/>
                <a:latin typeface="Consolas" panose="020B0609020204030204" pitchFamily="49" charset="0"/>
                <a:cs typeface="Consolas" panose="020B0609020204030204" pitchFamily="49" charset="0"/>
              </a:rPr>
              <a:t>IEEE P802.3cn PAR:</a:t>
            </a:r>
            <a:r>
              <a:rPr kumimoji="0" lang="en-US" altLang="en-US" sz="1800" b="0" i="0" u="none" strike="noStrike" cap="none" normalizeH="0" baseline="0" dirty="0">
                <a:ln>
                  <a:noFill/>
                </a:ln>
                <a:solidFill>
                  <a:schemeClr val="tx1"/>
                </a:solidFill>
                <a:effectLst/>
              </a:rPr>
              <a:t> </a:t>
            </a:r>
            <a:r>
              <a:rPr kumimoji="0" lang="en-US" altLang="en-US" sz="1800" b="0" i="0" u="sng" strike="noStrike" cap="none" normalizeH="0" baseline="0" dirty="0">
                <a:ln>
                  <a:noFill/>
                </a:ln>
                <a:solidFill>
                  <a:srgbClr val="0563C1"/>
                </a:solidFill>
                <a:effectLst/>
                <a:latin typeface="Consolas" panose="020B0609020204030204" pitchFamily="49" charset="0"/>
                <a:cs typeface="Consolas" panose="020B0609020204030204" pitchFamily="49" charset="0"/>
                <a:hlinkClick r:id="rId2"/>
              </a:rPr>
              <a:t>https://mentor.ieee.org/802-ec/dcn/18/ec-18-0145-00-00EC-ieee-p802-3cn-standard-for-ethernet-amendment-physical-layers-and-management-parameters-for-50-gb-s-100-gb-s-200-gb-s-and-400-gb-s-operation-over-single-mode-fiber-and-dwdm-dense-wavelength-division-multiplexing-systems.pdf</a:t>
            </a:r>
            <a:r>
              <a:rPr kumimoji="0" lang="en-US" altLang="en-US" sz="1800" b="0" i="0" u="none" strike="noStrike" cap="none" normalizeH="0" baseline="0" dirty="0">
                <a:ln>
                  <a:noFill/>
                </a:ln>
                <a:solidFill>
                  <a:srgbClr val="000000"/>
                </a:solidFill>
                <a:effectLst/>
                <a:latin typeface="Consolas" panose="020B0609020204030204" pitchFamily="49" charset="0"/>
                <a:cs typeface="Consolas" panose="020B0609020204030204" pitchFamily="49"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Symbol" panose="05050102010706020507" pitchFamily="18" charset="2"/>
              </a:rPr>
              <a:t>·</a:t>
            </a:r>
            <a:r>
              <a:rPr kumimoji="0" lang="en-US" altLang="en-US"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US" altLang="en-US" sz="1800" b="0" i="0" u="none" strike="noStrike" cap="none" normalizeH="0" baseline="0" dirty="0">
                <a:ln>
                  <a:noFill/>
                </a:ln>
                <a:solidFill>
                  <a:schemeClr val="tx1"/>
                </a:solidFill>
                <a:effectLst/>
              </a:rPr>
              <a:t> </a:t>
            </a:r>
            <a:r>
              <a:rPr kumimoji="0" lang="en-US" altLang="en-US" sz="1800" b="0" i="0" u="none" strike="noStrike" cap="none" normalizeH="0" baseline="0" dirty="0">
                <a:ln>
                  <a:noFill/>
                </a:ln>
                <a:solidFill>
                  <a:srgbClr val="000000"/>
                </a:solidFill>
                <a:effectLst/>
                <a:latin typeface="Consolas" panose="020B0609020204030204" pitchFamily="49" charset="0"/>
                <a:cs typeface="Consolas" panose="020B0609020204030204" pitchFamily="49" charset="0"/>
              </a:rPr>
              <a:t>IEEE P802.3cn CSD:</a:t>
            </a:r>
            <a:r>
              <a:rPr kumimoji="0" lang="en-US" altLang="en-US" sz="1800" b="0" i="0" u="none" strike="noStrike" cap="none" normalizeH="0" baseline="0" dirty="0">
                <a:ln>
                  <a:noFill/>
                </a:ln>
                <a:solidFill>
                  <a:schemeClr val="tx1"/>
                </a:solidFill>
                <a:effectLst/>
              </a:rPr>
              <a:t> </a:t>
            </a:r>
            <a:r>
              <a:rPr kumimoji="0" lang="en-US" altLang="en-US" sz="1800" b="0" i="0" u="sng" strike="noStrike" cap="none" normalizeH="0" baseline="0" dirty="0">
                <a:ln>
                  <a:noFill/>
                </a:ln>
                <a:solidFill>
                  <a:srgbClr val="0563C1"/>
                </a:solidFill>
                <a:effectLst/>
                <a:latin typeface="Consolas" panose="020B0609020204030204" pitchFamily="49" charset="0"/>
                <a:cs typeface="Consolas" panose="020B0609020204030204" pitchFamily="49" charset="0"/>
                <a:hlinkClick r:id="rId3"/>
              </a:rPr>
              <a:t>https://mentor.ieee.org/802-ec/dcn/18/ec-18-0146-00-00EC-ieee-p802-3cn-draft-csd.pdf</a:t>
            </a:r>
            <a:r>
              <a:rPr kumimoji="0" lang="en-US" altLang="en-US" sz="1800" b="0" i="0" u="none" strike="noStrike" cap="none" normalizeH="0" baseline="0" dirty="0">
                <a:ln>
                  <a:noFill/>
                </a:ln>
                <a:solidFill>
                  <a:srgbClr val="000000"/>
                </a:solidFill>
                <a:effectLst/>
                <a:latin typeface="Consolas" panose="020B0609020204030204" pitchFamily="49" charset="0"/>
                <a:cs typeface="Consolas" panose="020B0609020204030204" pitchFamily="49"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nsolas" panose="020B0609020204030204" pitchFamily="49" charset="0"/>
                <a:cs typeface="Consolas" panose="020B0609020204030204" pitchFamily="49" charset="0"/>
              </a:rPr>
              <a:t>Best regards,</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nsolas" panose="020B0609020204030204" pitchFamily="49" charset="0"/>
                <a:cs typeface="Consolas" panose="020B0609020204030204" pitchFamily="49" charset="0"/>
              </a:rPr>
              <a:t>John </a:t>
            </a:r>
            <a:r>
              <a:rPr kumimoji="0" lang="en-US" altLang="en-US" sz="1800" b="0" i="0" u="none" strike="noStrike" cap="none" normalizeH="0" baseline="0" dirty="0" err="1">
                <a:ln>
                  <a:noFill/>
                </a:ln>
                <a:solidFill>
                  <a:srgbClr val="000000"/>
                </a:solidFill>
                <a:effectLst/>
                <a:latin typeface="Consolas" panose="020B0609020204030204" pitchFamily="49" charset="0"/>
                <a:cs typeface="Consolas" panose="020B0609020204030204" pitchFamily="49" charset="0"/>
              </a:rPr>
              <a:t>D’Ambrosia</a:t>
            </a:r>
            <a:endParaRPr kumimoji="0" lang="en-US" altLang="en-US" sz="1800" b="0" i="0" u="none" strike="noStrike" cap="none" normalizeH="0" baseline="0" dirty="0">
              <a:ln>
                <a:noFill/>
              </a:ln>
              <a:solidFill>
                <a:srgbClr val="000000"/>
              </a:solidFill>
              <a:effectLst/>
              <a:latin typeface="Consolas" panose="020B0609020204030204" pitchFamily="49" charset="0"/>
              <a:cs typeface="Consolas" panose="020B0609020204030204" pitchFamily="49" charset="0"/>
            </a:endParaRPr>
          </a:p>
        </p:txBody>
      </p:sp>
      <p:sp>
        <p:nvSpPr>
          <p:cNvPr id="6" name="Slide Number Placeholder 5">
            <a:extLst>
              <a:ext uri="{FF2B5EF4-FFF2-40B4-BE49-F238E27FC236}">
                <a16:creationId xmlns="" xmlns:a16="http://schemas.microsoft.com/office/drawing/2014/main" id="{6B1C45A1-1815-4412-AFF4-50CE73DED7F5}"/>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8" name="Footer Placeholder 7"/>
          <p:cNvSpPr>
            <a:spLocks noGrp="1"/>
          </p:cNvSpPr>
          <p:nvPr>
            <p:ph type="ftr" idx="14"/>
          </p:nvPr>
        </p:nvSpPr>
        <p:spPr/>
        <p:txBody>
          <a:bodyPr/>
          <a:lstStyle/>
          <a:p>
            <a:r>
              <a:rPr lang="en-GB" smtClean="0"/>
              <a:t>Jon Rosdahl (Qualcomm)</a:t>
            </a:r>
            <a:endParaRPr lang="en-GB" dirty="0"/>
          </a:p>
        </p:txBody>
      </p:sp>
      <p:sp>
        <p:nvSpPr>
          <p:cNvPr id="3" name="Date Placeholder 2"/>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11483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Final Report to 802.11</a:t>
            </a:r>
          </a:p>
        </p:txBody>
      </p:sp>
      <p:sp>
        <p:nvSpPr>
          <p:cNvPr id="2" name="Text Placeholder 1"/>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July 2018</a:t>
            </a:r>
            <a:endParaRPr lang="en-GB"/>
          </a:p>
        </p:txBody>
      </p:sp>
      <p:sp>
        <p:nvSpPr>
          <p:cNvPr id="5" name="Footer Placeholder 4"/>
          <p:cNvSpPr>
            <a:spLocks noGrp="1"/>
          </p:cNvSpPr>
          <p:nvPr>
            <p:ph type="ftr" idx="11"/>
          </p:nvPr>
        </p:nvSpPr>
        <p:spPr/>
        <p:txBody>
          <a:bodyPr/>
          <a:lstStyle/>
          <a:p>
            <a:r>
              <a:rPr lang="en-GB"/>
              <a:t>Jon Rosdahl (Qualcomm)</a:t>
            </a:r>
          </a:p>
        </p:txBody>
      </p:sp>
      <p:sp>
        <p:nvSpPr>
          <p:cNvPr id="6" name="Slide Number Placeholder 5"/>
          <p:cNvSpPr>
            <a:spLocks noGrp="1"/>
          </p:cNvSpPr>
          <p:nvPr>
            <p:ph type="sldNum" idx="12"/>
          </p:nvPr>
        </p:nvSpPr>
        <p:spPr/>
        <p:txBody>
          <a:bodyPr/>
          <a:lstStyle/>
          <a:p>
            <a:r>
              <a:rPr lang="en-GB"/>
              <a:t>Slide </a:t>
            </a:r>
            <a:fld id="{3ABCC52B-A3F7-440B-BBF2-55191E6E7773}" type="slidenum">
              <a:rPr lang="en-GB" smtClean="0"/>
              <a:pPr/>
              <a:t>37</a:t>
            </a:fld>
            <a:endParaRPr lang="en-GB"/>
          </a:p>
        </p:txBody>
      </p:sp>
    </p:spTree>
    <p:extLst>
      <p:ext uri="{BB962C8B-B14F-4D97-AF65-F5344CB8AC3E}">
        <p14:creationId xmlns:p14="http://schemas.microsoft.com/office/powerpoint/2010/main" val="1529509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A9D7A995-8B83-4208-8DE7-896838B64108}"/>
              </a:ext>
            </a:extLst>
          </p:cNvPr>
          <p:cNvSpPr>
            <a:spLocks noGrp="1"/>
          </p:cNvSpPr>
          <p:nvPr>
            <p:ph type="title"/>
          </p:nvPr>
        </p:nvSpPr>
        <p:spPr/>
        <p:txBody>
          <a:bodyPr/>
          <a:lstStyle/>
          <a:p>
            <a:r>
              <a:rPr lang="en-US" dirty="0"/>
              <a:t>Summary Report to 802.11</a:t>
            </a:r>
          </a:p>
        </p:txBody>
      </p:sp>
      <p:sp>
        <p:nvSpPr>
          <p:cNvPr id="8" name="Content Placeholder 7">
            <a:extLst>
              <a:ext uri="{FF2B5EF4-FFF2-40B4-BE49-F238E27FC236}">
                <a16:creationId xmlns="" xmlns:a16="http://schemas.microsoft.com/office/drawing/2014/main" id="{6D66076C-8C27-4E7B-B8E1-45B2D32895B8}"/>
              </a:ext>
            </a:extLst>
          </p:cNvPr>
          <p:cNvSpPr>
            <a:spLocks noGrp="1"/>
          </p:cNvSpPr>
          <p:nvPr>
            <p:ph idx="1"/>
          </p:nvPr>
        </p:nvSpPr>
        <p:spPr/>
        <p:txBody>
          <a:bodyPr/>
          <a:lstStyle/>
          <a:p>
            <a:r>
              <a:rPr lang="en-US" dirty="0"/>
              <a:t>Comments were filed on 4 PARS and in general all our comments were accepted.</a:t>
            </a:r>
          </a:p>
          <a:p>
            <a:endParaRPr lang="en-US" dirty="0"/>
          </a:p>
        </p:txBody>
      </p:sp>
      <p:sp>
        <p:nvSpPr>
          <p:cNvPr id="6" name="Slide Number Placeholder 5">
            <a:extLst>
              <a:ext uri="{FF2B5EF4-FFF2-40B4-BE49-F238E27FC236}">
                <a16:creationId xmlns="" xmlns:a16="http://schemas.microsoft.com/office/drawing/2014/main" id="{A14C5D33-2D95-499B-A8A8-DD5A9B838FDA}"/>
              </a:ext>
            </a:extLst>
          </p:cNvPr>
          <p:cNvSpPr>
            <a:spLocks noGrp="1"/>
          </p:cNvSpPr>
          <p:nvPr>
            <p:ph type="sldNum" idx="12"/>
          </p:nvPr>
        </p:nvSpPr>
        <p:spPr/>
        <p:txBody>
          <a:bodyPr/>
          <a:lstStyle/>
          <a:p>
            <a:pPr>
              <a:defRPr/>
            </a:pPr>
            <a:r>
              <a:rPr lang="en-US" altLang="en-US">
                <a:solidFill>
                  <a:srgbClr val="000000"/>
                </a:solidFill>
              </a:rPr>
              <a:t>Slide </a:t>
            </a:r>
            <a:fld id="{3A4934C6-33C0-44EA-8053-B7FE352B788A}" type="slidenum">
              <a:rPr lang="en-US" altLang="en-US" smtClean="0">
                <a:solidFill>
                  <a:srgbClr val="000000"/>
                </a:solidFill>
              </a:rPr>
              <a:pPr>
                <a:defRPr/>
              </a:pPr>
              <a:t>38</a:t>
            </a:fld>
            <a:endParaRPr lang="en-US" altLang="en-US">
              <a:solidFill>
                <a:srgbClr val="000000"/>
              </a:solidFill>
            </a:endParaRPr>
          </a:p>
        </p:txBody>
      </p:sp>
      <p:sp>
        <p:nvSpPr>
          <p:cNvPr id="3" name="Footer Placeholder 2"/>
          <p:cNvSpPr>
            <a:spLocks noGrp="1"/>
          </p:cNvSpPr>
          <p:nvPr>
            <p:ph type="ftr" idx="14"/>
          </p:nvPr>
        </p:nvSpPr>
        <p:spPr/>
        <p:txBody>
          <a:bodyPr/>
          <a:lstStyle/>
          <a:p>
            <a:r>
              <a:rPr lang="en-GB" smtClean="0"/>
              <a:t>Jon Rosdahl (Qualcomm)</a:t>
            </a:r>
            <a:endParaRPr lang="en-GB" dirty="0"/>
          </a:p>
        </p:txBody>
      </p:sp>
      <p:sp>
        <p:nvSpPr>
          <p:cNvPr id="2" name="Date Placeholder 1"/>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463562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Motion To Approve Report</a:t>
            </a:r>
          </a:p>
        </p:txBody>
      </p:sp>
      <p:sp>
        <p:nvSpPr>
          <p:cNvPr id="3" name="Content Placeholder 2"/>
          <p:cNvSpPr>
            <a:spLocks noGrp="1"/>
          </p:cNvSpPr>
          <p:nvPr>
            <p:ph idx="1"/>
          </p:nvPr>
        </p:nvSpPr>
        <p:spPr/>
        <p:txBody>
          <a:bodyPr/>
          <a:lstStyle/>
          <a:p>
            <a:r>
              <a:rPr lang="en-US" dirty="0"/>
              <a:t>Move to accept 11-18/1050r2 as the report from PAR Review SC for the July 2018 plenary.</a:t>
            </a:r>
          </a:p>
          <a:p>
            <a:endParaRPr lang="en-US" dirty="0"/>
          </a:p>
          <a:p>
            <a:r>
              <a:rPr lang="en-US" dirty="0"/>
              <a:t>Moved: Stephen McCann</a:t>
            </a:r>
          </a:p>
          <a:p>
            <a:r>
              <a:rPr lang="en-US" dirty="0"/>
              <a:t>2</a:t>
            </a:r>
            <a:r>
              <a:rPr lang="en-US" baseline="30000" dirty="0"/>
              <a:t>nd</a:t>
            </a:r>
            <a:r>
              <a:rPr lang="en-US" dirty="0"/>
              <a:t>: Marc </a:t>
            </a:r>
            <a:r>
              <a:rPr lang="en-US" dirty="0" err="1"/>
              <a:t>Emmelmann</a:t>
            </a:r>
            <a:endParaRPr lang="en-US" dirty="0"/>
          </a:p>
          <a:p>
            <a:r>
              <a:rPr lang="en-US" dirty="0"/>
              <a:t>Results: Unanimous </a:t>
            </a:r>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8" name="Footer Placeholder 7"/>
          <p:cNvSpPr>
            <a:spLocks noGrp="1"/>
          </p:cNvSpPr>
          <p:nvPr>
            <p:ph type="ftr" idx="14"/>
          </p:nvPr>
        </p:nvSpPr>
        <p:spPr/>
        <p:txBody>
          <a:bodyPr/>
          <a:lstStyle/>
          <a:p>
            <a:r>
              <a:rPr lang="en-GB" smtClean="0"/>
              <a:t>Jon Rosdahl (Qualcomm)</a:t>
            </a:r>
            <a:endParaRPr lang="en-GB" dirty="0"/>
          </a:p>
        </p:txBody>
      </p:sp>
      <p:sp>
        <p:nvSpPr>
          <p:cNvPr id="7" name="Date Placeholder 6"/>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2547119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July 10</a:t>
            </a:r>
            <a:r>
              <a:rPr lang="en-GB" baseline="30000" dirty="0" smtClean="0"/>
              <a:t>th</a:t>
            </a:r>
            <a:r>
              <a:rPr lang="en-GB" dirty="0" smtClean="0"/>
              <a:t> roundtable status report</a:t>
            </a:r>
            <a:endParaRPr lang="en-GB" dirty="0"/>
          </a:p>
        </p:txBody>
      </p:sp>
      <p:sp>
        <p:nvSpPr>
          <p:cNvPr id="9218" name="Rectangle 2"/>
          <p:cNvSpPr>
            <a:spLocks noGrp="1" noChangeArrowheads="1"/>
          </p:cNvSpPr>
          <p:nvPr>
            <p:ph idx="1"/>
          </p:nvPr>
        </p:nvSpPr>
        <p:spPr>
          <a:xfrm>
            <a:off x="965200" y="1600200"/>
            <a:ext cx="10361084" cy="4800600"/>
          </a:xfrm>
          <a:ln/>
        </p:spPr>
        <p:txBody>
          <a:bodyPr/>
          <a:lstStyle/>
          <a:p>
            <a:r>
              <a:rPr lang="en-GB" sz="2000" dirty="0" smtClean="0"/>
              <a:t>11ak </a:t>
            </a:r>
            <a:r>
              <a:rPr lang="en-GB" sz="2000" dirty="0"/>
              <a:t>– </a:t>
            </a:r>
            <a:r>
              <a:rPr lang="en-GB" sz="2000" dirty="0" smtClean="0"/>
              <a:t> published</a:t>
            </a:r>
            <a:endParaRPr lang="en-GB" sz="2000" dirty="0"/>
          </a:p>
          <a:p>
            <a:r>
              <a:rPr lang="en-GB" sz="2000" dirty="0"/>
              <a:t>11aq – </a:t>
            </a:r>
            <a:r>
              <a:rPr lang="en-GB" sz="2000" dirty="0" smtClean="0"/>
              <a:t> in publication editing, will roll into </a:t>
            </a:r>
            <a:r>
              <a:rPr lang="en-GB" sz="2000" dirty="0" err="1" smtClean="0"/>
              <a:t>REVmd</a:t>
            </a:r>
            <a:r>
              <a:rPr lang="en-GB" sz="2000" dirty="0" smtClean="0"/>
              <a:t> in mid-August</a:t>
            </a:r>
            <a:endParaRPr lang="en-GB" sz="2000" dirty="0"/>
          </a:p>
          <a:p>
            <a:r>
              <a:rPr lang="en-GB" sz="2000" dirty="0"/>
              <a:t>11ax </a:t>
            </a:r>
            <a:r>
              <a:rPr lang="en-US" sz="2000" dirty="0"/>
              <a:t>– </a:t>
            </a:r>
            <a:r>
              <a:rPr lang="en-US" sz="2000" dirty="0" smtClean="0"/>
              <a:t> D3.0 comment resolution, hope to </a:t>
            </a:r>
            <a:r>
              <a:rPr lang="en-US" sz="2000" dirty="0" err="1" smtClean="0"/>
              <a:t>recirc</a:t>
            </a:r>
            <a:r>
              <a:rPr lang="en-US" sz="2000" dirty="0" smtClean="0"/>
              <a:t> out of Nov and start MDR on D3.0</a:t>
            </a:r>
            <a:endParaRPr lang="en-US" sz="2000" dirty="0"/>
          </a:p>
          <a:p>
            <a:r>
              <a:rPr lang="en-US" sz="2000" dirty="0"/>
              <a:t>11ay – </a:t>
            </a:r>
            <a:r>
              <a:rPr lang="en-US" sz="2000" dirty="0" smtClean="0"/>
              <a:t> completing comment resolution and D2.0 WGLB out of July</a:t>
            </a:r>
            <a:endParaRPr lang="en-GB" sz="2000" dirty="0"/>
          </a:p>
          <a:p>
            <a:r>
              <a:rPr lang="en-GB" sz="2000" dirty="0"/>
              <a:t>11az – </a:t>
            </a:r>
            <a:r>
              <a:rPr lang="en-US" sz="2000" dirty="0" smtClean="0"/>
              <a:t> SFD v16 will freeze, D0.4 will come out next week for WG CC</a:t>
            </a:r>
            <a:endParaRPr lang="en-GB" sz="2000" dirty="0"/>
          </a:p>
          <a:p>
            <a:r>
              <a:rPr lang="en-GB" sz="2000" dirty="0"/>
              <a:t>11ba – </a:t>
            </a:r>
            <a:r>
              <a:rPr lang="en-GB" sz="2000" dirty="0" smtClean="0"/>
              <a:t>D0.3 this week, and will decide whether D1.0 for WGLB or D0.4 for CC  </a:t>
            </a:r>
            <a:endParaRPr lang="en-GB" sz="2000" dirty="0"/>
          </a:p>
          <a:p>
            <a:r>
              <a:rPr lang="en-GB" sz="2000" dirty="0" err="1"/>
              <a:t>REVmd</a:t>
            </a:r>
            <a:r>
              <a:rPr lang="en-GB" sz="2000" dirty="0"/>
              <a:t> </a:t>
            </a:r>
            <a:r>
              <a:rPr lang="en-GB" sz="2000" dirty="0" smtClean="0"/>
              <a:t>– D1.2 including 11aj </a:t>
            </a:r>
            <a:r>
              <a:rPr lang="en-GB" sz="2000" dirty="0" err="1" smtClean="0"/>
              <a:t>rollin</a:t>
            </a:r>
            <a:r>
              <a:rPr lang="en-GB" sz="2000" dirty="0" smtClean="0"/>
              <a:t>, in comment resolution, ad hoc late July, roll in 11ak before Sept, hope to </a:t>
            </a:r>
            <a:r>
              <a:rPr lang="en-GB" sz="2000" dirty="0" err="1" smtClean="0"/>
              <a:t>rollin</a:t>
            </a:r>
            <a:r>
              <a:rPr lang="en-GB" sz="2000" dirty="0" smtClean="0"/>
              <a:t> 11aq and </a:t>
            </a:r>
            <a:r>
              <a:rPr lang="en-GB" sz="2000" dirty="0" err="1" smtClean="0"/>
              <a:t>recirc</a:t>
            </a:r>
            <a:r>
              <a:rPr lang="en-GB" sz="2000" dirty="0" smtClean="0"/>
              <a:t> out of Sept</a:t>
            </a:r>
            <a:endParaRPr lang="en-GB" sz="2000" dirty="0"/>
          </a:p>
          <a:p>
            <a:pPr marL="0" indent="0"/>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4</a:t>
            </a:fld>
            <a:endParaRPr lang="en-GB"/>
          </a:p>
        </p:txBody>
      </p:sp>
      <p:sp>
        <p:nvSpPr>
          <p:cNvPr id="5" name="Footer Placeholder 4"/>
          <p:cNvSpPr>
            <a:spLocks noGrp="1"/>
          </p:cNvSpPr>
          <p:nvPr>
            <p:ph type="ftr" idx="14"/>
          </p:nvPr>
        </p:nvSpPr>
        <p:spPr/>
        <p:txBody>
          <a:bodyPr/>
          <a:lstStyle/>
          <a:p>
            <a:r>
              <a:rPr lang="en-GB" smtClean="0"/>
              <a:t>Peter Ecclesine (Cisco Systems)</a:t>
            </a:r>
            <a:endParaRPr lang="en-GB" dirty="0"/>
          </a:p>
        </p:txBody>
      </p:sp>
      <p:sp>
        <p:nvSpPr>
          <p:cNvPr id="4" name="Date Placeholder 3"/>
          <p:cNvSpPr>
            <a:spLocks noGrp="1"/>
          </p:cNvSpPr>
          <p:nvPr>
            <p:ph type="dt" idx="15"/>
          </p:nvPr>
        </p:nvSpPr>
        <p:spPr/>
        <p:txBody>
          <a:bodyPr/>
          <a:lstStyle/>
          <a:p>
            <a:r>
              <a:rPr lang="en-US" smtClean="0"/>
              <a:t>July 2018</a:t>
            </a:r>
            <a:endParaRPr lang="en-GB"/>
          </a:p>
        </p:txBody>
      </p:sp>
    </p:spTree>
    <p:extLst>
      <p:ext uri="{BB962C8B-B14F-4D97-AF65-F5344CB8AC3E}">
        <p14:creationId xmlns:p14="http://schemas.microsoft.com/office/powerpoint/2010/main" val="21070791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914402" y="685803"/>
            <a:ext cx="10361084" cy="510949"/>
          </a:xfrm>
          <a:ln/>
        </p:spPr>
        <p:txBody>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11266" name="Rectangle 2"/>
          <p:cNvSpPr>
            <a:spLocks noGrp="1" noChangeArrowheads="1"/>
          </p:cNvSpPr>
          <p:nvPr>
            <p:ph idx="1"/>
          </p:nvPr>
        </p:nvSpPr>
        <p:spPr>
          <a:xfrm>
            <a:off x="914402" y="1556793"/>
            <a:ext cx="10361084" cy="4537622"/>
          </a:xfrm>
          <a:ln/>
        </p:spPr>
        <p:txBody>
          <a:bodyPr/>
          <a:lstStyle/>
          <a:p>
            <a:r>
              <a:rPr lang="en-US" dirty="0"/>
              <a:t>IEEE 802 PARs Under consideration Webpage:</a:t>
            </a:r>
          </a:p>
          <a:p>
            <a:pPr lvl="1"/>
            <a:r>
              <a:rPr lang="en-US" dirty="0"/>
              <a:t>	</a:t>
            </a:r>
            <a:r>
              <a:rPr lang="en-US" dirty="0">
                <a:solidFill>
                  <a:schemeClr val="accent6"/>
                </a:solidFill>
                <a:hlinkClick r:id="rId3"/>
              </a:rPr>
              <a:t>http://grouper.ieee.org/groups/802/PARs.shtml</a:t>
            </a:r>
            <a:endParaRPr lang="en-US" dirty="0">
              <a:solidFill>
                <a:schemeClr val="accent6"/>
              </a:solidFill>
            </a:endParaRPr>
          </a:p>
          <a:p>
            <a:endParaRPr lang="en-US" dirty="0"/>
          </a:p>
          <a:p>
            <a:r>
              <a:rPr lang="en-US" dirty="0"/>
              <a:t>Minutes: </a:t>
            </a:r>
          </a:p>
          <a:p>
            <a:r>
              <a:rPr lang="en-US" dirty="0"/>
              <a:t>	Previous Plenary:  11-18/0524r0:</a:t>
            </a:r>
          </a:p>
          <a:p>
            <a:pPr lvl="2"/>
            <a:r>
              <a:rPr lang="en-US" dirty="0"/>
              <a:t> </a:t>
            </a:r>
            <a:r>
              <a:rPr lang="en-US" dirty="0">
                <a:hlinkClick r:id="rId4"/>
              </a:rPr>
              <a:t>https://mentor.ieee.org/802.11/dcn/18/11-18-0524-00-0PAR-minutes-march-2018-session.docx</a:t>
            </a:r>
            <a:r>
              <a:rPr lang="en-US" dirty="0"/>
              <a:t> </a:t>
            </a:r>
          </a:p>
          <a:p>
            <a:pPr lvl="1"/>
            <a:endParaRPr lang="en-US" b="1" dirty="0"/>
          </a:p>
          <a:p>
            <a:pPr lvl="1"/>
            <a:r>
              <a:rPr lang="en-US" b="1" dirty="0"/>
              <a:t>Current Meeting: 11-18-1245r0:</a:t>
            </a:r>
          </a:p>
          <a:p>
            <a:pPr lvl="2"/>
            <a:r>
              <a:rPr lang="en-US" dirty="0"/>
              <a:t> </a:t>
            </a:r>
            <a:r>
              <a:rPr lang="en-US" dirty="0">
                <a:hlinkClick r:id="rId5"/>
              </a:rPr>
              <a:t>https://mentor.ieee.org/802.11/dcn/18/11-18-01245-00-0PAR-minutes-July-2018-session.docx</a:t>
            </a:r>
            <a:r>
              <a:rPr lang="en-US" dirty="0"/>
              <a:t> </a:t>
            </a:r>
          </a:p>
          <a:p>
            <a:pPr lvl="1"/>
            <a:endParaRPr lang="en-US"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40</a:t>
            </a:fld>
            <a:endParaRPr lang="en-GB"/>
          </a:p>
        </p:txBody>
      </p:sp>
      <p:sp>
        <p:nvSpPr>
          <p:cNvPr id="3" name="Footer Placeholder 2"/>
          <p:cNvSpPr>
            <a:spLocks noGrp="1"/>
          </p:cNvSpPr>
          <p:nvPr>
            <p:ph type="ftr" idx="14"/>
          </p:nvPr>
        </p:nvSpPr>
        <p:spPr/>
        <p:txBody>
          <a:bodyPr/>
          <a:lstStyle/>
          <a:p>
            <a:r>
              <a:rPr lang="en-GB" smtClean="0"/>
              <a:t>Jon Rosdahl (Qualcomm)</a:t>
            </a:r>
            <a:endParaRPr lang="en-GB" dirty="0"/>
          </a:p>
        </p:txBody>
      </p:sp>
      <p:sp>
        <p:nvSpPr>
          <p:cNvPr id="2" name="Date Placeholder 1"/>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991677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nchor="ctr"/>
          <a:lstStyle/>
          <a:p>
            <a:pPr algn="ctr">
              <a:defRPr/>
            </a:pPr>
            <a:r>
              <a:rPr lang="en-US" i="1" dirty="0" smtClean="0">
                <a:solidFill>
                  <a:schemeClr val="accent2">
                    <a:lumMod val="75000"/>
                  </a:schemeClr>
                </a:solidFill>
              </a:rPr>
              <a:t>IEEE 802.11 Coexistence SC </a:t>
            </a:r>
            <a:r>
              <a:rPr lang="en-US" dirty="0" smtClean="0">
                <a:solidFill>
                  <a:schemeClr val="accent2">
                    <a:lumMod val="75000"/>
                  </a:schemeClr>
                </a:solidFill>
              </a:rPr>
              <a:t>closing report</a:t>
            </a:r>
            <a:br>
              <a:rPr lang="en-US" dirty="0" smtClean="0">
                <a:solidFill>
                  <a:schemeClr val="accent2">
                    <a:lumMod val="75000"/>
                  </a:schemeClr>
                </a:solidFill>
              </a:rPr>
            </a:br>
            <a:r>
              <a:rPr lang="en-US" dirty="0" smtClean="0">
                <a:solidFill>
                  <a:schemeClr val="accent2">
                    <a:lumMod val="75000"/>
                  </a:schemeClr>
                </a:solidFill>
              </a:rPr>
              <a:t>in San Diego in July 2018</a:t>
            </a:r>
          </a:p>
        </p:txBody>
      </p:sp>
      <p:sp>
        <p:nvSpPr>
          <p:cNvPr id="1030" name="Rectangle 6"/>
          <p:cNvSpPr>
            <a:spLocks noGrp="1" noChangeArrowheads="1"/>
          </p:cNvSpPr>
          <p:nvPr>
            <p:ph idx="1"/>
          </p:nvPr>
        </p:nvSpPr>
        <p:spPr>
          <a:xfrm>
            <a:off x="2209800" y="2330450"/>
            <a:ext cx="7772400" cy="381000"/>
          </a:xfrm>
        </p:spPr>
        <p:txBody>
          <a:bodyPr/>
          <a:lstStyle/>
          <a:p>
            <a:pPr marL="0" indent="0" algn="ctr">
              <a:defRPr/>
            </a:pPr>
            <a:r>
              <a:rPr lang="en-US" b="0" dirty="0" smtClean="0">
                <a:solidFill>
                  <a:schemeClr val="accent2">
                    <a:lumMod val="50000"/>
                  </a:schemeClr>
                </a:solidFill>
              </a:rPr>
              <a:t>13 July 2018</a:t>
            </a:r>
          </a:p>
        </p:txBody>
      </p:sp>
      <p:sp>
        <p:nvSpPr>
          <p:cNvPr id="5" name="Slide Number Placeholder 4"/>
          <p:cNvSpPr>
            <a:spLocks noGrp="1"/>
          </p:cNvSpPr>
          <p:nvPr>
            <p:ph type="sldNum" idx="12"/>
          </p:nvPr>
        </p:nvSpPr>
        <p:spPr/>
        <p:txBody>
          <a:bodyPr/>
          <a:lstStyle/>
          <a:p>
            <a:r>
              <a:rPr lang="en-GB" smtClean="0"/>
              <a:t>Slide </a:t>
            </a:r>
            <a:fld id="{440F5867-744E-4AA6-B0ED-4C44D2DFBB7B}" type="slidenum">
              <a:rPr lang="en-GB" smtClean="0"/>
              <a:pPr/>
              <a:t>41</a:t>
            </a:fld>
            <a:endParaRPr lang="en-GB" dirty="0"/>
          </a:p>
        </p:txBody>
      </p:sp>
      <p:sp>
        <p:nvSpPr>
          <p:cNvPr id="4" name="Footer Placeholder 3"/>
          <p:cNvSpPr>
            <a:spLocks noGrp="1"/>
          </p:cNvSpPr>
          <p:nvPr>
            <p:ph type="ftr" idx="14"/>
          </p:nvPr>
        </p:nvSpPr>
        <p:spPr/>
        <p:txBody>
          <a:bodyPr/>
          <a:lstStyle/>
          <a:p>
            <a:r>
              <a:rPr lang="en-GB" smtClean="0"/>
              <a:t>Andrew Myles, Cisco</a:t>
            </a:r>
            <a:endParaRPr lang="en-GB" dirty="0"/>
          </a:p>
        </p:txBody>
      </p:sp>
      <p:sp>
        <p:nvSpPr>
          <p:cNvPr id="3" name="Date Placeholder 2"/>
          <p:cNvSpPr>
            <a:spLocks noGrp="1"/>
          </p:cNvSpPr>
          <p:nvPr>
            <p:ph type="dt" idx="15"/>
          </p:nvPr>
        </p:nvSpPr>
        <p:spPr/>
        <p:txBody>
          <a:bodyPr/>
          <a:lstStyle/>
          <a:p>
            <a:r>
              <a:rPr lang="en-US" smtClean="0"/>
              <a:t>July 2018</a:t>
            </a:r>
            <a:endParaRPr lang="en-GB" dirty="0"/>
          </a:p>
        </p:txBody>
      </p:sp>
      <p:sp>
        <p:nvSpPr>
          <p:cNvPr id="2054" name="Rectangle 12"/>
          <p:cNvSpPr>
            <a:spLocks noChangeArrowheads="1"/>
          </p:cNvSpPr>
          <p:nvPr/>
        </p:nvSpPr>
        <p:spPr bwMode="auto">
          <a:xfrm>
            <a:off x="2057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nvPr>
        </p:nvGraphicFramePr>
        <p:xfrm>
          <a:off x="2209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 xmlns:a16="http://schemas.microsoft.com/office/drawing/2014/main" val="20000"/>
                    </a:ext>
                  </a:extLst>
                </a:gridCol>
                <a:gridCol w="1924050">
                  <a:extLst>
                    <a:ext uri="{9D8B030D-6E8A-4147-A177-3AD203B41FA5}">
                      <a16:colId xmlns="" xmlns:a16="http://schemas.microsoft.com/office/drawing/2014/main" val="20001"/>
                    </a:ext>
                  </a:extLst>
                </a:gridCol>
                <a:gridCol w="1924050">
                  <a:extLst>
                    <a:ext uri="{9D8B030D-6E8A-4147-A177-3AD203B41FA5}">
                      <a16:colId xmlns="" xmlns:a16="http://schemas.microsoft.com/office/drawing/2014/main" val="20002"/>
                    </a:ext>
                  </a:extLst>
                </a:gridCol>
                <a:gridCol w="1924050">
                  <a:extLst>
                    <a:ext uri="{9D8B030D-6E8A-4147-A177-3AD203B41FA5}">
                      <a16:colId xmlns=""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1663304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0"/>
            <a:ext cx="10361083" cy="1066800"/>
          </a:xfrm>
        </p:spPr>
        <p:txBody>
          <a:bodyPr/>
          <a:lstStyle/>
          <a:p>
            <a:r>
              <a:rPr lang="en-AU" dirty="0" smtClean="0"/>
              <a:t>IEEE 802.11 Coexistence SC achieved its goals as an effective discussion forum for coexistence issues</a:t>
            </a:r>
            <a:endParaRPr lang="en-AU" dirty="0"/>
          </a:p>
        </p:txBody>
      </p:sp>
      <p:sp>
        <p:nvSpPr>
          <p:cNvPr id="3" name="Content Placeholder 2"/>
          <p:cNvSpPr>
            <a:spLocks noGrp="1"/>
          </p:cNvSpPr>
          <p:nvPr>
            <p:ph idx="1"/>
          </p:nvPr>
        </p:nvSpPr>
        <p:spPr/>
        <p:txBody>
          <a:bodyPr/>
          <a:lstStyle/>
          <a:p>
            <a:r>
              <a:rPr lang="en-AU" dirty="0" smtClean="0"/>
              <a:t>802.11 </a:t>
            </a:r>
            <a:r>
              <a:rPr lang="en-AU" dirty="0" err="1" smtClean="0"/>
              <a:t>Coex</a:t>
            </a:r>
            <a:r>
              <a:rPr lang="en-AU" dirty="0" smtClean="0"/>
              <a:t> SC achievements in San Diego in July 2018 (</a:t>
            </a:r>
            <a:r>
              <a:rPr lang="en-AU" dirty="0">
                <a:hlinkClick r:id="rId2"/>
              </a:rPr>
              <a:t>agenda</a:t>
            </a:r>
            <a:r>
              <a:rPr lang="en-AU" dirty="0" smtClean="0"/>
              <a:t>)</a:t>
            </a:r>
          </a:p>
          <a:p>
            <a:pPr lvl="1"/>
            <a:r>
              <a:rPr lang="en-AU" dirty="0" smtClean="0"/>
              <a:t>Discussed results of ETSI BRAN meeting</a:t>
            </a:r>
          </a:p>
          <a:p>
            <a:pPr lvl="2"/>
            <a:r>
              <a:rPr lang="en-AU" dirty="0" smtClean="0"/>
              <a:t>It appears ETSI BRAN will adopt adaptivity refinements aligned with IEEE 802.11 WG’s LS to ETSI BRAN in May 2018; 802.11ax and beyond will be allowed to use traditional PD/ED mechanisms; refinement is underway</a:t>
            </a:r>
          </a:p>
          <a:p>
            <a:pPr lvl="2"/>
            <a:r>
              <a:rPr lang="en-AU" dirty="0" smtClean="0"/>
              <a:t>Still other work to be completed to refine the next revision of EN 301 893; discussion progressed in SC on various refinements</a:t>
            </a:r>
          </a:p>
          <a:p>
            <a:pPr lvl="2"/>
            <a:r>
              <a:rPr lang="en-AU" b="1" dirty="0" smtClean="0"/>
              <a:t>Note</a:t>
            </a:r>
            <a:r>
              <a:rPr lang="en-AU" dirty="0" smtClean="0"/>
              <a:t>: it is likely early 802.11ax products in Europe will need to use Notified Body process </a:t>
            </a:r>
          </a:p>
          <a:p>
            <a:pPr lvl="1"/>
            <a:r>
              <a:rPr lang="en-AU" dirty="0" smtClean="0"/>
              <a:t>Discussed recent 3GPP RAN1 meeting</a:t>
            </a:r>
          </a:p>
          <a:p>
            <a:pPr lvl="2"/>
            <a:r>
              <a:rPr lang="en-AU" dirty="0" smtClean="0"/>
              <a:t>Studies are underway on NR-U, including coexistence with 802.11</a:t>
            </a:r>
          </a:p>
          <a:p>
            <a:pPr lvl="2"/>
            <a:r>
              <a:rPr lang="en-AU" dirty="0" smtClean="0"/>
              <a:t>Approved a LS to 3GPP RAN4 on issue that may affect multi-channel coexistence</a:t>
            </a:r>
          </a:p>
          <a:p>
            <a:pPr lvl="2"/>
            <a:r>
              <a:rPr lang="en-AU" b="1" dirty="0" smtClean="0"/>
              <a:t>Call to action</a:t>
            </a:r>
            <a:r>
              <a:rPr lang="en-AU" dirty="0" smtClean="0"/>
              <a:t>: more Wi-Fi stakeholders needed in 3GPP!</a:t>
            </a:r>
          </a:p>
          <a:p>
            <a:pPr lvl="1"/>
            <a:r>
              <a:rPr lang="en-AU" dirty="0" smtClean="0"/>
              <a:t>…</a:t>
            </a:r>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42</a:t>
            </a:fld>
            <a:endParaRPr lang="en-GB" dirty="0"/>
          </a:p>
        </p:txBody>
      </p:sp>
      <p:sp>
        <p:nvSpPr>
          <p:cNvPr id="7" name="Footer Placeholder 6"/>
          <p:cNvSpPr>
            <a:spLocks noGrp="1"/>
          </p:cNvSpPr>
          <p:nvPr>
            <p:ph type="ftr" idx="14"/>
          </p:nvPr>
        </p:nvSpPr>
        <p:spPr/>
        <p:txBody>
          <a:bodyPr/>
          <a:lstStyle/>
          <a:p>
            <a:r>
              <a:rPr lang="en-GB" smtClean="0"/>
              <a:t>Andrew Myles, Cisco</a:t>
            </a:r>
            <a:endParaRPr lang="en-GB" dirty="0"/>
          </a:p>
        </p:txBody>
      </p:sp>
      <p:sp>
        <p:nvSpPr>
          <p:cNvPr id="6" name="Date Placeholder 5"/>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17908852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0"/>
            <a:ext cx="10361083" cy="1066800"/>
          </a:xfrm>
        </p:spPr>
        <p:txBody>
          <a:bodyPr/>
          <a:lstStyle/>
          <a:p>
            <a:r>
              <a:rPr lang="en-AU" dirty="0" smtClean="0"/>
              <a:t>IEEE 802.11 Coexistence SC achieved its goals as an effective discussion forum for coexistence issues</a:t>
            </a:r>
            <a:endParaRPr lang="en-AU" dirty="0"/>
          </a:p>
        </p:txBody>
      </p:sp>
      <p:sp>
        <p:nvSpPr>
          <p:cNvPr id="3" name="Content Placeholder 2"/>
          <p:cNvSpPr>
            <a:spLocks noGrp="1"/>
          </p:cNvSpPr>
          <p:nvPr>
            <p:ph idx="1"/>
          </p:nvPr>
        </p:nvSpPr>
        <p:spPr/>
        <p:txBody>
          <a:bodyPr/>
          <a:lstStyle/>
          <a:p>
            <a:r>
              <a:rPr lang="en-AU" dirty="0" smtClean="0"/>
              <a:t>802.11 </a:t>
            </a:r>
            <a:r>
              <a:rPr lang="en-AU" dirty="0" err="1" smtClean="0"/>
              <a:t>Coex</a:t>
            </a:r>
            <a:r>
              <a:rPr lang="en-AU" dirty="0" smtClean="0"/>
              <a:t> SC achievements in San Diego in July 2018 (</a:t>
            </a:r>
            <a:r>
              <a:rPr lang="en-AU" dirty="0">
                <a:hlinkClick r:id="rId2"/>
              </a:rPr>
              <a:t>agenda</a:t>
            </a:r>
            <a:r>
              <a:rPr lang="en-AU" dirty="0" smtClean="0"/>
              <a:t>)</a:t>
            </a:r>
          </a:p>
          <a:p>
            <a:pPr lvl="1"/>
            <a:r>
              <a:rPr lang="en-AU" dirty="0" smtClean="0"/>
              <a:t>…</a:t>
            </a:r>
          </a:p>
          <a:p>
            <a:pPr lvl="1"/>
            <a:r>
              <a:rPr lang="en-AU" dirty="0" smtClean="0"/>
              <a:t>Discussed options for coexistence in greenfield 6GHz spectrum </a:t>
            </a:r>
          </a:p>
          <a:p>
            <a:pPr lvl="2"/>
            <a:r>
              <a:rPr lang="en-AU" dirty="0" smtClean="0"/>
              <a:t>Led to a proposal for a LS to 3GPP RAN for a Coexistence Workshop</a:t>
            </a:r>
          </a:p>
          <a:p>
            <a:pPr lvl="2"/>
            <a:r>
              <a:rPr lang="en-AU" dirty="0" smtClean="0"/>
              <a:t>LS was straw polled successfully but edited extensively afterwards, and so will be brought to the WG as a personal motion</a:t>
            </a:r>
          </a:p>
          <a:p>
            <a:pPr lvl="1"/>
            <a:r>
              <a:rPr lang="en-AU" b="1" dirty="0" smtClean="0"/>
              <a:t>The real excitement was that we broke new ground in IEEE 802.11 WG with a “recorded vote” required to approve our minutes </a:t>
            </a:r>
            <a:r>
              <a:rPr lang="en-AU" b="1" dirty="0" smtClean="0">
                <a:sym typeface="Wingdings" panose="05000000000000000000" pitchFamily="2" charset="2"/>
              </a:rPr>
              <a:t></a:t>
            </a:r>
            <a:endParaRPr lang="en-AU" b="1" dirty="0" smtClean="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43</a:t>
            </a:fld>
            <a:endParaRPr lang="en-GB" dirty="0"/>
          </a:p>
        </p:txBody>
      </p:sp>
      <p:sp>
        <p:nvSpPr>
          <p:cNvPr id="7" name="Footer Placeholder 6"/>
          <p:cNvSpPr>
            <a:spLocks noGrp="1"/>
          </p:cNvSpPr>
          <p:nvPr>
            <p:ph type="ftr" idx="14"/>
          </p:nvPr>
        </p:nvSpPr>
        <p:spPr/>
        <p:txBody>
          <a:bodyPr/>
          <a:lstStyle/>
          <a:p>
            <a:r>
              <a:rPr lang="en-GB" smtClean="0"/>
              <a:t>Andrew Myles, Cisco</a:t>
            </a:r>
            <a:endParaRPr lang="en-GB" dirty="0"/>
          </a:p>
        </p:txBody>
      </p:sp>
      <p:sp>
        <p:nvSpPr>
          <p:cNvPr id="6" name="Date Placeholder 5"/>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4314721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is proposing a motion to approve a LS to 3GPP RAN4</a:t>
            </a:r>
            <a:endParaRPr lang="en-AU" dirty="0"/>
          </a:p>
        </p:txBody>
      </p:sp>
      <p:sp>
        <p:nvSpPr>
          <p:cNvPr id="3" name="Content Placeholder 2"/>
          <p:cNvSpPr>
            <a:spLocks noGrp="1"/>
          </p:cNvSpPr>
          <p:nvPr>
            <p:ph idx="1"/>
          </p:nvPr>
        </p:nvSpPr>
        <p:spPr/>
        <p:txBody>
          <a:bodyPr/>
          <a:lstStyle/>
          <a:p>
            <a:r>
              <a:rPr lang="en-AU" dirty="0" smtClean="0"/>
              <a:t>SC motion for WG</a:t>
            </a:r>
          </a:p>
          <a:p>
            <a:pPr lvl="1"/>
            <a:r>
              <a:rPr lang="en-US" i="1" dirty="0" smtClean="0"/>
              <a:t>IEEE </a:t>
            </a:r>
            <a:r>
              <a:rPr lang="en-US" i="1" dirty="0"/>
              <a:t>802.11 WG </a:t>
            </a:r>
            <a:r>
              <a:rPr lang="en-US" i="1" dirty="0" smtClean="0"/>
              <a:t>approves the transmission of the </a:t>
            </a:r>
            <a:r>
              <a:rPr lang="en-US" i="1" dirty="0"/>
              <a:t>contents of </a:t>
            </a:r>
            <a:r>
              <a:rPr lang="en-US" i="1" dirty="0" smtClean="0">
                <a:hlinkClick r:id="rId2"/>
              </a:rPr>
              <a:t>18-11-1305r0</a:t>
            </a:r>
            <a:r>
              <a:rPr lang="en-US" i="1" dirty="0" smtClean="0"/>
              <a:t> to </a:t>
            </a:r>
            <a:r>
              <a:rPr lang="en-US" i="1" dirty="0"/>
              <a:t>3GPP RAN4 as a Liaison Statement</a:t>
            </a:r>
          </a:p>
          <a:p>
            <a:pPr lvl="1"/>
            <a:r>
              <a:rPr lang="en-AU" dirty="0" smtClean="0"/>
              <a:t>Moved:</a:t>
            </a:r>
          </a:p>
          <a:p>
            <a:pPr lvl="1"/>
            <a:r>
              <a:rPr lang="en-AU" dirty="0" smtClean="0"/>
              <a:t>Seconded:</a:t>
            </a:r>
          </a:p>
          <a:p>
            <a:pPr lvl="1"/>
            <a:r>
              <a:rPr lang="en-AU" dirty="0"/>
              <a:t>Result</a:t>
            </a:r>
            <a:r>
              <a:rPr lang="en-AU" dirty="0" smtClean="0"/>
              <a:t>:</a:t>
            </a:r>
          </a:p>
          <a:p>
            <a:pPr lvl="1"/>
            <a:r>
              <a:rPr lang="en-AU" dirty="0" smtClean="0"/>
              <a:t>Note: equivalent motion passed 22/0/8 in the SC</a:t>
            </a:r>
          </a:p>
          <a:p>
            <a:pPr lvl="1"/>
            <a:r>
              <a:rPr lang="en-AU" dirty="0" smtClean="0"/>
              <a:t>Note: the WG Chair will have editorial license</a:t>
            </a:r>
            <a:endParaRPr lang="en-AU"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44</a:t>
            </a:fld>
            <a:endParaRPr lang="en-GB" dirty="0"/>
          </a:p>
        </p:txBody>
      </p:sp>
      <p:sp>
        <p:nvSpPr>
          <p:cNvPr id="7" name="Footer Placeholder 6"/>
          <p:cNvSpPr>
            <a:spLocks noGrp="1"/>
          </p:cNvSpPr>
          <p:nvPr>
            <p:ph type="ftr" idx="14"/>
          </p:nvPr>
        </p:nvSpPr>
        <p:spPr/>
        <p:txBody>
          <a:bodyPr/>
          <a:lstStyle/>
          <a:p>
            <a:r>
              <a:rPr lang="en-GB" smtClean="0"/>
              <a:t>Andrew Myles, Cisco</a:t>
            </a:r>
            <a:endParaRPr lang="en-GB" dirty="0"/>
          </a:p>
        </p:txBody>
      </p:sp>
      <p:sp>
        <p:nvSpPr>
          <p:cNvPr id="6" name="Date Placeholder 5"/>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7525092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0"/>
            <a:ext cx="10361084" cy="1066800"/>
          </a:xfrm>
        </p:spPr>
        <p:txBody>
          <a:bodyPr/>
          <a:lstStyle/>
          <a:p>
            <a:r>
              <a:rPr lang="en-AU" dirty="0" smtClean="0"/>
              <a:t>The SC is proposing a motion to approve a LS to 3GPP RAN inviting them to a Coexistence Workshop</a:t>
            </a:r>
            <a:endParaRPr lang="en-AU" dirty="0"/>
          </a:p>
        </p:txBody>
      </p:sp>
      <p:sp>
        <p:nvSpPr>
          <p:cNvPr id="3" name="Content Placeholder 2"/>
          <p:cNvSpPr>
            <a:spLocks noGrp="1"/>
          </p:cNvSpPr>
          <p:nvPr>
            <p:ph idx="1"/>
          </p:nvPr>
        </p:nvSpPr>
        <p:spPr/>
        <p:txBody>
          <a:bodyPr/>
          <a:lstStyle/>
          <a:p>
            <a:r>
              <a:rPr lang="en-AU" dirty="0" smtClean="0"/>
              <a:t>Personal motion for WG</a:t>
            </a:r>
          </a:p>
          <a:p>
            <a:pPr lvl="1"/>
            <a:r>
              <a:rPr lang="en-US" i="1" dirty="0" smtClean="0"/>
              <a:t>IEEE </a:t>
            </a:r>
            <a:r>
              <a:rPr lang="en-US" i="1" dirty="0"/>
              <a:t>802.11 WG </a:t>
            </a:r>
            <a:r>
              <a:rPr lang="en-US" i="1" dirty="0" smtClean="0"/>
              <a:t>approves the transmission of the </a:t>
            </a:r>
            <a:r>
              <a:rPr lang="en-US" i="1" dirty="0"/>
              <a:t>contents of </a:t>
            </a:r>
            <a:r>
              <a:rPr lang="en-US" i="1" dirty="0" smtClean="0">
                <a:hlinkClick r:id="rId2"/>
              </a:rPr>
              <a:t>11-18-1327-02</a:t>
            </a:r>
            <a:r>
              <a:rPr lang="en-US" i="1" dirty="0" smtClean="0"/>
              <a:t> to </a:t>
            </a:r>
            <a:r>
              <a:rPr lang="en-US" i="1" dirty="0"/>
              <a:t>3GPP </a:t>
            </a:r>
            <a:r>
              <a:rPr lang="en-US" i="1" dirty="0" smtClean="0"/>
              <a:t>RAN </a:t>
            </a:r>
            <a:r>
              <a:rPr lang="en-US" i="1" dirty="0"/>
              <a:t>as a Liaison </a:t>
            </a:r>
            <a:r>
              <a:rPr lang="en-US" i="1" dirty="0" smtClean="0"/>
              <a:t>Statement inviting them to participate in a Coexistence Workshop</a:t>
            </a:r>
            <a:endParaRPr lang="en-US" i="1" dirty="0"/>
          </a:p>
          <a:p>
            <a:pPr lvl="1"/>
            <a:r>
              <a:rPr lang="en-AU" dirty="0" smtClean="0"/>
              <a:t>Moved: Andrew Myles</a:t>
            </a:r>
          </a:p>
          <a:p>
            <a:pPr lvl="1"/>
            <a:r>
              <a:rPr lang="en-AU" dirty="0" smtClean="0"/>
              <a:t>Seconded:</a:t>
            </a:r>
          </a:p>
          <a:p>
            <a:pPr lvl="1"/>
            <a:r>
              <a:rPr lang="en-AU" dirty="0" smtClean="0"/>
              <a:t>Result:</a:t>
            </a:r>
          </a:p>
          <a:p>
            <a:pPr lvl="1"/>
            <a:r>
              <a:rPr lang="en-AU" dirty="0" smtClean="0"/>
              <a:t>Note: overwhelming straw poll approved a version that was later  significantly edited</a:t>
            </a:r>
          </a:p>
          <a:p>
            <a:pPr lvl="1"/>
            <a:r>
              <a:rPr lang="en-AU" dirty="0"/>
              <a:t>Note: the WG Chair will have editorial license</a:t>
            </a:r>
          </a:p>
          <a:p>
            <a:pPr lvl="1"/>
            <a:endParaRPr lang="en-AU"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45</a:t>
            </a:fld>
            <a:endParaRPr lang="en-GB" dirty="0"/>
          </a:p>
        </p:txBody>
      </p:sp>
      <p:sp>
        <p:nvSpPr>
          <p:cNvPr id="7" name="Footer Placeholder 6"/>
          <p:cNvSpPr>
            <a:spLocks noGrp="1"/>
          </p:cNvSpPr>
          <p:nvPr>
            <p:ph type="ftr" idx="14"/>
          </p:nvPr>
        </p:nvSpPr>
        <p:spPr/>
        <p:txBody>
          <a:bodyPr/>
          <a:lstStyle/>
          <a:p>
            <a:r>
              <a:rPr lang="en-GB" smtClean="0"/>
              <a:t>Andrew Myles, Cisco</a:t>
            </a:r>
            <a:endParaRPr lang="en-GB" dirty="0"/>
          </a:p>
        </p:txBody>
      </p:sp>
      <p:sp>
        <p:nvSpPr>
          <p:cNvPr id="6" name="Date Placeholder 5"/>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38027983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85800"/>
            <a:ext cx="7848600" cy="1066800"/>
          </a:xfrm>
        </p:spPr>
        <p:txBody>
          <a:bodyPr/>
          <a:lstStyle/>
          <a:p>
            <a:r>
              <a:rPr lang="en-AU" i="1" dirty="0" smtClean="0"/>
              <a:t>IEEE 802.11 Coexistence SC </a:t>
            </a:r>
            <a:r>
              <a:rPr lang="en-AU" dirty="0" smtClean="0"/>
              <a:t>will continue its work in  Hawaii in Sept 2018</a:t>
            </a:r>
            <a:endParaRPr lang="en-AU" dirty="0"/>
          </a:p>
        </p:txBody>
      </p:sp>
      <p:sp>
        <p:nvSpPr>
          <p:cNvPr id="3" name="Content Placeholder 2"/>
          <p:cNvSpPr>
            <a:spLocks noGrp="1"/>
          </p:cNvSpPr>
          <p:nvPr>
            <p:ph idx="1"/>
          </p:nvPr>
        </p:nvSpPr>
        <p:spPr/>
        <p:txBody>
          <a:bodyPr/>
          <a:lstStyle/>
          <a:p>
            <a:r>
              <a:rPr lang="en-AU" i="1" dirty="0" smtClean="0"/>
              <a:t>IEEE </a:t>
            </a:r>
            <a:r>
              <a:rPr lang="en-AU" i="1" dirty="0"/>
              <a:t>802.11 Coexistence SC</a:t>
            </a:r>
            <a:r>
              <a:rPr lang="en-AU" dirty="0"/>
              <a:t> </a:t>
            </a:r>
            <a:r>
              <a:rPr lang="en-AU" dirty="0" smtClean="0"/>
              <a:t>will meet in Hawaii in Sept 2018</a:t>
            </a:r>
          </a:p>
          <a:p>
            <a:pPr lvl="1"/>
            <a:r>
              <a:rPr lang="en-AU" dirty="0" smtClean="0"/>
              <a:t>Continue to act as a forum for discussion of coexistence issues between IEEE 802.11 and non-IEEE 802 technologies</a:t>
            </a:r>
          </a:p>
          <a:p>
            <a:pPr lvl="2"/>
            <a:r>
              <a:rPr lang="en-AU" dirty="0" smtClean="0"/>
              <a:t>Prepare for ETSI BRAN meeting in Sept wrt coexistence</a:t>
            </a:r>
          </a:p>
          <a:p>
            <a:pPr lvl="2"/>
            <a:r>
              <a:rPr lang="en-AU" dirty="0" smtClean="0"/>
              <a:t>Review responses from 3GPP RAN/RAN4</a:t>
            </a:r>
          </a:p>
          <a:p>
            <a:pPr lvl="2"/>
            <a:r>
              <a:rPr lang="en-AU" dirty="0" smtClean="0"/>
              <a:t>Organise </a:t>
            </a:r>
            <a:r>
              <a:rPr lang="en-AU" dirty="0" err="1" smtClean="0"/>
              <a:t>Coex</a:t>
            </a:r>
            <a:r>
              <a:rPr lang="en-AU" dirty="0" smtClean="0"/>
              <a:t> Workshop</a:t>
            </a:r>
          </a:p>
          <a:p>
            <a:pPr lvl="1"/>
            <a:r>
              <a:rPr lang="en-AU" b="1" dirty="0" smtClean="0">
                <a:solidFill>
                  <a:srgbClr val="FF0000"/>
                </a:solidFill>
              </a:rPr>
              <a:t>Call to action</a:t>
            </a:r>
          </a:p>
          <a:p>
            <a:pPr lvl="2"/>
            <a:r>
              <a:rPr lang="en-AU" dirty="0" smtClean="0"/>
              <a:t>Coexistence with unlicensed LTE and NR-U is vital for future success of 802.11, in both 5GHz band (where 802.11 is incumbent) &amp; 6GHz band (where the rules might be quite different)</a:t>
            </a:r>
          </a:p>
          <a:p>
            <a:pPr lvl="2"/>
            <a:r>
              <a:rPr lang="en-AU" dirty="0" smtClean="0"/>
              <a:t>If you care then you need to get involved; leaving it to a few individuals or a few companies may lead to an undesirable result!</a:t>
            </a:r>
          </a:p>
          <a:p>
            <a:pPr lvl="2"/>
            <a:endParaRPr lang="en-AU" dirty="0" smtClean="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46</a:t>
            </a:fld>
            <a:endParaRPr lang="en-GB" dirty="0"/>
          </a:p>
        </p:txBody>
      </p:sp>
      <p:sp>
        <p:nvSpPr>
          <p:cNvPr id="7" name="Footer Placeholder 6"/>
          <p:cNvSpPr>
            <a:spLocks noGrp="1"/>
          </p:cNvSpPr>
          <p:nvPr>
            <p:ph type="ftr" idx="14"/>
          </p:nvPr>
        </p:nvSpPr>
        <p:spPr/>
        <p:txBody>
          <a:bodyPr/>
          <a:lstStyle/>
          <a:p>
            <a:r>
              <a:rPr lang="en-GB" smtClean="0"/>
              <a:t>Andrew Myles, Cisco</a:t>
            </a:r>
            <a:endParaRPr lang="en-GB" dirty="0"/>
          </a:p>
        </p:txBody>
      </p:sp>
      <p:sp>
        <p:nvSpPr>
          <p:cNvPr id="6" name="Date Placeholder 5"/>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28142218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idx="1"/>
          </p:nvPr>
        </p:nvSpPr>
        <p:spPr>
          <a:xfrm>
            <a:off x="2209800" y="1524000"/>
            <a:ext cx="7772400" cy="381000"/>
          </a:xfrm>
          <a:noFill/>
        </p:spPr>
        <p:txBody>
          <a:bodyPr/>
          <a:lstStyle/>
          <a:p>
            <a:pPr algn="ctr">
              <a:buFontTx/>
              <a:buNone/>
            </a:pPr>
            <a:r>
              <a:rPr lang="en-GB" altLang="en-US" sz="2000" dirty="0"/>
              <a:t>Date:</a:t>
            </a:r>
            <a:r>
              <a:rPr lang="en-GB" altLang="en-US" sz="2000" b="0" dirty="0"/>
              <a:t> </a:t>
            </a:r>
            <a:r>
              <a:rPr lang="en-GB" altLang="en-US" sz="2000" b="0" dirty="0" smtClean="0"/>
              <a:t>2018-07-10</a:t>
            </a:r>
            <a:endParaRPr lang="en-GB" altLang="en-US" sz="2000" b="0" dirty="0"/>
          </a:p>
        </p:txBody>
      </p:sp>
      <p:sp>
        <p:nvSpPr>
          <p:cNvPr id="13316" name="Slide Number Placeholder 5"/>
          <p:cNvSpPr>
            <a:spLocks noGrp="1"/>
          </p:cNvSpPr>
          <p:nvPr>
            <p:ph type="sldNum" idx="12"/>
          </p:nvPr>
        </p:nvSpPr>
        <p:spPr>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E5DD9A7A-ED0C-43AC-A30B-9DAF42DACF76}" type="slidenum">
              <a:rPr lang="en-GB" altLang="en-US" sz="1200" b="0"/>
              <a:pPr>
                <a:spcBef>
                  <a:spcPct val="0"/>
                </a:spcBef>
                <a:buFontTx/>
                <a:buNone/>
              </a:pPr>
              <a:t>47</a:t>
            </a:fld>
            <a:endParaRPr lang="en-GB" altLang="en-US" sz="1200" b="0"/>
          </a:p>
        </p:txBody>
      </p:sp>
      <p:sp>
        <p:nvSpPr>
          <p:cNvPr id="3" name="Footer Placeholder 2"/>
          <p:cNvSpPr>
            <a:spLocks noGrp="1"/>
          </p:cNvSpPr>
          <p:nvPr>
            <p:ph type="ftr" idx="14"/>
          </p:nvPr>
        </p:nvSpPr>
        <p:spPr/>
        <p:txBody>
          <a:bodyPr/>
          <a:lstStyle/>
          <a:p>
            <a:r>
              <a:rPr lang="en-GB" smtClean="0"/>
              <a:t>Lei Wang, Huawei</a:t>
            </a:r>
            <a:endParaRPr lang="en-GB" dirty="0"/>
          </a:p>
        </p:txBody>
      </p:sp>
      <p:sp>
        <p:nvSpPr>
          <p:cNvPr id="2" name="Date Placeholder 1"/>
          <p:cNvSpPr>
            <a:spLocks noGrp="1"/>
          </p:cNvSpPr>
          <p:nvPr>
            <p:ph type="dt" idx="15"/>
          </p:nvPr>
        </p:nvSpPr>
        <p:spPr/>
        <p:txBody>
          <a:bodyPr/>
          <a:lstStyle/>
          <a:p>
            <a:r>
              <a:rPr lang="en-US" smtClean="0"/>
              <a:t>July 2018</a:t>
            </a:r>
            <a:endParaRPr lang="en-GB" dirty="0"/>
          </a:p>
        </p:txBody>
      </p:sp>
      <p:graphicFrame>
        <p:nvGraphicFramePr>
          <p:cNvPr id="13319" name="Object 5"/>
          <p:cNvGraphicFramePr>
            <a:graphicFrameLocks noChangeAspect="1"/>
          </p:cNvGraphicFramePr>
          <p:nvPr>
            <p:extLst/>
          </p:nvPr>
        </p:nvGraphicFramePr>
        <p:xfrm>
          <a:off x="2203451" y="2384425"/>
          <a:ext cx="10207625" cy="2014538"/>
        </p:xfrm>
        <a:graphic>
          <a:graphicData uri="http://schemas.openxmlformats.org/presentationml/2006/ole">
            <mc:AlternateContent xmlns:mc="http://schemas.openxmlformats.org/markup-compatibility/2006">
              <mc:Choice xmlns:v="urn:schemas-microsoft-com:vml" Requires="v">
                <p:oleObj spid="_x0000_s21517" name="Document" r:id="rId4" imgW="11674317" imgH="2304153" progId="Word.Document.8">
                  <p:embed/>
                </p:oleObj>
              </mc:Choice>
              <mc:Fallback>
                <p:oleObj name="Document" r:id="rId4" imgW="11674317" imgH="2304153" progId="Word.Document.8">
                  <p:embed/>
                  <p:pic>
                    <p:nvPicPr>
                      <p:cNvPr id="0" name=""/>
                      <p:cNvPicPr>
                        <a:picLocks noChangeAspect="1" noChangeArrowheads="1"/>
                      </p:cNvPicPr>
                      <p:nvPr/>
                    </p:nvPicPr>
                    <p:blipFill>
                      <a:blip r:embed="rId5"/>
                      <a:srcRect/>
                      <a:stretch>
                        <a:fillRect/>
                      </a:stretch>
                    </p:blipFill>
                    <p:spPr bwMode="auto">
                      <a:xfrm>
                        <a:off x="2203451" y="2384425"/>
                        <a:ext cx="10207625" cy="2014538"/>
                      </a:xfrm>
                      <a:prstGeom prst="rect">
                        <a:avLst/>
                      </a:prstGeom>
                      <a:noFill/>
                      <a:ln>
                        <a:noFill/>
                      </a:ln>
                      <a:effectLst/>
                      <a:ex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Tree>
    <p:extLst>
      <p:ext uri="{BB962C8B-B14F-4D97-AF65-F5344CB8AC3E}">
        <p14:creationId xmlns:p14="http://schemas.microsoft.com/office/powerpoint/2010/main" val="10932056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idx="1"/>
          </p:nvPr>
        </p:nvSpPr>
        <p:spPr>
          <a:noFill/>
        </p:spPr>
        <p:txBody>
          <a:bodyPr/>
          <a:lstStyle/>
          <a:p>
            <a:pPr algn="ctr">
              <a:buFontTx/>
              <a:buNone/>
            </a:pPr>
            <a:r>
              <a:rPr lang="en-GB" altLang="en-US" sz="3200" dirty="0"/>
              <a:t> Closing report for WNG SC for </a:t>
            </a:r>
            <a:r>
              <a:rPr lang="en-GB" altLang="en-US" sz="3200" dirty="0"/>
              <a:t>July </a:t>
            </a:r>
            <a:r>
              <a:rPr lang="en-GB" altLang="en-US" sz="3200" dirty="0"/>
              <a:t>2018 in </a:t>
            </a:r>
            <a:r>
              <a:rPr lang="en-GB" altLang="en-US" sz="3200" dirty="0"/>
              <a:t>San Diego, CA, USA</a:t>
            </a:r>
            <a:endParaRPr lang="en-GB" altLang="en-US" sz="3200" dirty="0"/>
          </a:p>
        </p:txBody>
      </p:sp>
      <p:sp>
        <p:nvSpPr>
          <p:cNvPr id="14340" name="Slide Number Placeholder 5"/>
          <p:cNvSpPr>
            <a:spLocks noGrp="1"/>
          </p:cNvSpPr>
          <p:nvPr>
            <p:ph type="sldNum" idx="12"/>
          </p:nvPr>
        </p:nvSpPr>
        <p:spPr>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49436526-2E2D-4112-A1A2-07C822E07195}" type="slidenum">
              <a:rPr lang="en-GB" altLang="en-US" sz="1200" b="0"/>
              <a:pPr>
                <a:spcBef>
                  <a:spcPct val="0"/>
                </a:spcBef>
                <a:buFontTx/>
                <a:buNone/>
              </a:pPr>
              <a:t>48</a:t>
            </a:fld>
            <a:endParaRPr lang="en-GB" altLang="en-US" sz="1200" b="0"/>
          </a:p>
        </p:txBody>
      </p:sp>
      <p:sp>
        <p:nvSpPr>
          <p:cNvPr id="4" name="Footer Placeholder 3"/>
          <p:cNvSpPr>
            <a:spLocks noGrp="1"/>
          </p:cNvSpPr>
          <p:nvPr>
            <p:ph type="ftr" idx="14"/>
          </p:nvPr>
        </p:nvSpPr>
        <p:spPr/>
        <p:txBody>
          <a:bodyPr/>
          <a:lstStyle/>
          <a:p>
            <a:r>
              <a:rPr lang="en-GB" smtClean="0"/>
              <a:t>Lei Wang, Huawei</a:t>
            </a:r>
            <a:endParaRPr lang="en-GB" dirty="0"/>
          </a:p>
        </p:txBody>
      </p:sp>
      <p:sp>
        <p:nvSpPr>
          <p:cNvPr id="3" name="Date Placeholder 2"/>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4938405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idx="1"/>
          </p:nvPr>
        </p:nvSpPr>
        <p:spPr>
          <a:xfrm>
            <a:off x="1847528" y="620689"/>
            <a:ext cx="8712968" cy="5832648"/>
          </a:xfrm>
        </p:spPr>
        <p:txBody>
          <a:bodyPr>
            <a:normAutofit fontScale="70000" lnSpcReduction="20000"/>
          </a:bodyPr>
          <a:lstStyle/>
          <a:p>
            <a:pPr marL="0" indent="0" algn="ctr">
              <a:lnSpc>
                <a:spcPct val="120000"/>
              </a:lnSpc>
              <a:spcBef>
                <a:spcPts val="400"/>
              </a:spcBef>
              <a:spcAft>
                <a:spcPts val="0"/>
              </a:spcAft>
            </a:pPr>
            <a:r>
              <a:rPr lang="en-US" altLang="en-US" sz="2800" dirty="0"/>
              <a:t>Summary </a:t>
            </a:r>
          </a:p>
          <a:p>
            <a:pPr marL="174625" indent="-174625">
              <a:lnSpc>
                <a:spcPct val="120000"/>
              </a:lnSpc>
              <a:spcBef>
                <a:spcPts val="400"/>
              </a:spcBef>
              <a:spcAft>
                <a:spcPts val="0"/>
              </a:spcAft>
            </a:pPr>
            <a:r>
              <a:rPr lang="en-US" altLang="en-US" sz="2000" dirty="0"/>
              <a:t>Final Agenda</a:t>
            </a:r>
          </a:p>
          <a:p>
            <a:pPr marL="174625" indent="0">
              <a:lnSpc>
                <a:spcPct val="120000"/>
              </a:lnSpc>
              <a:spcBef>
                <a:spcPts val="400"/>
              </a:spcBef>
              <a:spcAft>
                <a:spcPts val="0"/>
              </a:spcAft>
            </a:pPr>
            <a:r>
              <a:rPr lang="en-US" altLang="en-US" sz="1800" b="0" dirty="0">
                <a:hlinkClick r:id="rId3"/>
              </a:rPr>
              <a:t>https</a:t>
            </a:r>
            <a:r>
              <a:rPr lang="en-US" altLang="en-US" sz="1800" b="0" dirty="0">
                <a:hlinkClick r:id="rId3"/>
              </a:rPr>
              <a:t>://</a:t>
            </a:r>
            <a:r>
              <a:rPr lang="en-US" altLang="en-US" sz="1800" b="0" dirty="0">
                <a:hlinkClick r:id="rId3"/>
              </a:rPr>
              <a:t>mentor.ieee.org/802.11/dcn/18/11-18-1040-02-0wng-agenda-for-wng-2018-july.ppt</a:t>
            </a:r>
            <a:r>
              <a:rPr lang="en-US" altLang="en-US" sz="1800" b="0" dirty="0"/>
              <a:t> </a:t>
            </a:r>
            <a:endParaRPr lang="en-US" altLang="en-US" sz="1800" b="0" dirty="0"/>
          </a:p>
          <a:p>
            <a:pPr marL="174625" lvl="1" indent="-174625">
              <a:lnSpc>
                <a:spcPct val="120000"/>
              </a:lnSpc>
              <a:spcBef>
                <a:spcPts val="400"/>
              </a:spcBef>
              <a:spcAft>
                <a:spcPts val="0"/>
              </a:spcAft>
              <a:buChar char="•"/>
            </a:pPr>
            <a:r>
              <a:rPr lang="en-US" altLang="en-US" b="1" dirty="0" smtClean="0">
                <a:ea typeface="+mn-ea"/>
                <a:cs typeface="+mn-cs"/>
              </a:rPr>
              <a:t>Had one session on Tuesday AM-1</a:t>
            </a:r>
            <a:endParaRPr lang="en-US" altLang="en-US" b="1" dirty="0">
              <a:ea typeface="+mn-ea"/>
              <a:cs typeface="+mn-cs"/>
            </a:endParaRPr>
          </a:p>
          <a:p>
            <a:pPr marL="576263" lvl="1">
              <a:lnSpc>
                <a:spcPct val="120000"/>
              </a:lnSpc>
              <a:spcBef>
                <a:spcPts val="400"/>
              </a:spcBef>
              <a:spcAft>
                <a:spcPts val="0"/>
              </a:spcAft>
            </a:pPr>
            <a:r>
              <a:rPr lang="en-US" altLang="en-US" sz="1600" dirty="0"/>
              <a:t>Lei Wang, Vice Chair of WNG SC acted as the chair, due to WNG SC chair’s absence in this meeting;</a:t>
            </a:r>
          </a:p>
          <a:p>
            <a:pPr marL="576263" lvl="1">
              <a:lnSpc>
                <a:spcPct val="120000"/>
              </a:lnSpc>
              <a:spcBef>
                <a:spcPts val="400"/>
              </a:spcBef>
              <a:spcAft>
                <a:spcPts val="0"/>
              </a:spcAft>
            </a:pPr>
            <a:r>
              <a:rPr lang="en-US" altLang="en-US" sz="1600" dirty="0"/>
              <a:t>Graham Smith, acted as secretary </a:t>
            </a:r>
            <a:endParaRPr lang="en-US" altLang="en-US" dirty="0"/>
          </a:p>
          <a:p>
            <a:pPr marL="174625" indent="-174625">
              <a:lnSpc>
                <a:spcPct val="120000"/>
              </a:lnSpc>
              <a:spcBef>
                <a:spcPts val="400"/>
              </a:spcBef>
              <a:spcAft>
                <a:spcPts val="0"/>
              </a:spcAft>
            </a:pPr>
            <a:r>
              <a:rPr lang="en-US" altLang="en-US" sz="2000" dirty="0"/>
              <a:t>Presentations </a:t>
            </a:r>
            <a:r>
              <a:rPr lang="en-US" altLang="en-US" sz="2000" dirty="0"/>
              <a:t>at </a:t>
            </a:r>
            <a:r>
              <a:rPr lang="en-US" altLang="en-US" sz="2000" dirty="0"/>
              <a:t>July </a:t>
            </a:r>
            <a:r>
              <a:rPr lang="en-US" altLang="en-US" sz="2000" dirty="0"/>
              <a:t>2018 </a:t>
            </a:r>
            <a:r>
              <a:rPr lang="en-US" altLang="en-US" sz="2000" dirty="0"/>
              <a:t>WNG SC meeting</a:t>
            </a:r>
            <a:endParaRPr lang="en-GB" altLang="en-US" sz="1800" dirty="0"/>
          </a:p>
          <a:p>
            <a:pPr marL="457200" lvl="1" indent="-228600">
              <a:lnSpc>
                <a:spcPct val="120000"/>
              </a:lnSpc>
              <a:spcBef>
                <a:spcPts val="400"/>
              </a:spcBef>
              <a:spcAft>
                <a:spcPts val="0"/>
              </a:spcAft>
              <a:buFont typeface="Times New Roman" panose="02020603050405020304" pitchFamily="18" charset="0"/>
              <a:buAutoNum type="arabicParenR"/>
              <a:defRPr/>
            </a:pPr>
            <a:r>
              <a:rPr lang="en-US" altLang="en-US" sz="1600" dirty="0">
                <a:hlinkClick r:id="rId4"/>
              </a:rPr>
              <a:t>https://mentor.ieee.org/802.11/dcn/18/11-18-1210-00-0wng-a-resilient-mesh-for-dynamic-topologies.pptx</a:t>
            </a:r>
            <a:r>
              <a:rPr lang="en-US" altLang="en-US" sz="1600" dirty="0"/>
              <a:t> “</a:t>
            </a:r>
            <a:r>
              <a:rPr lang="en-US" sz="1600" dirty="0"/>
              <a:t>A resilient mesh for dynamic topologies</a:t>
            </a:r>
            <a:r>
              <a:rPr lang="en-US" altLang="en-US" sz="1600" dirty="0"/>
              <a:t>” – </a:t>
            </a:r>
            <a:r>
              <a:rPr lang="en-US" altLang="en-US" sz="1600" dirty="0" err="1"/>
              <a:t>Sreekrishna</a:t>
            </a:r>
            <a:r>
              <a:rPr lang="en-US" altLang="en-US" sz="1600" dirty="0"/>
              <a:t> </a:t>
            </a:r>
            <a:r>
              <a:rPr lang="en-US" altLang="en-US" sz="1600" dirty="0" err="1"/>
              <a:t>Pandi</a:t>
            </a:r>
            <a:r>
              <a:rPr lang="en-US" altLang="en-US" sz="1600" dirty="0"/>
              <a:t> (TU Dresden</a:t>
            </a:r>
            <a:r>
              <a:rPr lang="en-US" altLang="en-US" sz="1600" dirty="0"/>
              <a:t>)</a:t>
            </a:r>
          </a:p>
          <a:p>
            <a:pPr marL="860425" lvl="1">
              <a:lnSpc>
                <a:spcPct val="120000"/>
              </a:lnSpc>
              <a:spcBef>
                <a:spcPts val="400"/>
              </a:spcBef>
              <a:spcAft>
                <a:spcPts val="0"/>
              </a:spcAft>
              <a:defRPr/>
            </a:pPr>
            <a:r>
              <a:rPr lang="en-US" altLang="en-US" sz="1600" dirty="0"/>
              <a:t>No Straw Poll; no Motion</a:t>
            </a:r>
            <a:endParaRPr lang="en-US" altLang="en-US" sz="1600" dirty="0"/>
          </a:p>
          <a:p>
            <a:pPr marL="457200" lvl="1" indent="-228600">
              <a:lnSpc>
                <a:spcPct val="120000"/>
              </a:lnSpc>
              <a:spcBef>
                <a:spcPts val="400"/>
              </a:spcBef>
              <a:spcAft>
                <a:spcPts val="0"/>
              </a:spcAft>
              <a:buFont typeface="+mj-lt"/>
              <a:buAutoNum type="arabicParenR" startAt="2"/>
              <a:defRPr/>
            </a:pPr>
            <a:r>
              <a:rPr lang="en-US" altLang="en-US" sz="1600" dirty="0">
                <a:hlinkClick r:id="rId5"/>
              </a:rPr>
              <a:t>https://mentor.ieee.org/802.11/dcn/18/11-18-1055-02-0wng-a-future-for-unlicensed-spectrum.pptx</a:t>
            </a:r>
            <a:r>
              <a:rPr lang="en-US" altLang="en-US" sz="1600" dirty="0"/>
              <a:t> : “A Future For Unlicensed Spectrum” – Rich Kennedy (self)</a:t>
            </a:r>
          </a:p>
          <a:p>
            <a:pPr marL="860425" lvl="1" indent="-342900">
              <a:lnSpc>
                <a:spcPct val="120000"/>
              </a:lnSpc>
              <a:spcBef>
                <a:spcPts val="400"/>
              </a:spcBef>
              <a:spcAft>
                <a:spcPts val="0"/>
              </a:spcAft>
              <a:defRPr/>
            </a:pPr>
            <a:r>
              <a:rPr lang="en-US" altLang="en-US" sz="1600" dirty="0"/>
              <a:t>Presented by Stephen McCann (</a:t>
            </a:r>
            <a:r>
              <a:rPr lang="en-US" sz="1600" dirty="0"/>
              <a:t>BlackBerry</a:t>
            </a:r>
            <a:r>
              <a:rPr lang="en-US" altLang="en-US" sz="1600" dirty="0"/>
              <a:t>)</a:t>
            </a:r>
          </a:p>
          <a:p>
            <a:pPr marL="860425" lvl="1" indent="-342900">
              <a:lnSpc>
                <a:spcPct val="120000"/>
              </a:lnSpc>
              <a:spcBef>
                <a:spcPts val="400"/>
              </a:spcBef>
              <a:spcAft>
                <a:spcPts val="0"/>
              </a:spcAft>
              <a:defRPr/>
            </a:pPr>
            <a:r>
              <a:rPr lang="en-US" altLang="en-US" sz="1600" dirty="0"/>
              <a:t>3 Straw Polls, no Motion</a:t>
            </a:r>
            <a:endParaRPr lang="en-US" altLang="en-US" sz="1600" dirty="0"/>
          </a:p>
          <a:p>
            <a:pPr marL="457200" lvl="1" indent="-228600">
              <a:lnSpc>
                <a:spcPct val="120000"/>
              </a:lnSpc>
              <a:spcBef>
                <a:spcPts val="400"/>
              </a:spcBef>
              <a:spcAft>
                <a:spcPts val="0"/>
              </a:spcAft>
              <a:buFont typeface="+mj-lt"/>
              <a:buAutoNum type="arabicParenR" startAt="3"/>
              <a:defRPr/>
            </a:pPr>
            <a:r>
              <a:rPr lang="en-US" altLang="en-US" sz="1600" dirty="0">
                <a:hlinkClick r:id="rId6"/>
              </a:rPr>
              <a:t>https://mentor.ieee.org/802.11/dcn/18/11-18-1234-00-0wng-real-time-mobile-game-vs-wi-fi.pptx</a:t>
            </a:r>
            <a:r>
              <a:rPr lang="en-US" altLang="en-US" sz="1600" dirty="0"/>
              <a:t> : “</a:t>
            </a:r>
            <a:r>
              <a:rPr lang="en-US" altLang="zh-CN" sz="1600" dirty="0">
                <a:ea typeface="微软雅黑" panose="020B0503020204020204" pitchFamily="34" charset="-122"/>
              </a:rPr>
              <a:t>Real-time Mobile Game vs Wi-Fi</a:t>
            </a:r>
            <a:r>
              <a:rPr lang="en-US" altLang="en-US" sz="1600" dirty="0"/>
              <a:t>” – Kate </a:t>
            </a:r>
            <a:r>
              <a:rPr lang="en-US" altLang="en-US" sz="1600" dirty="0" err="1"/>
              <a:t>Meng</a:t>
            </a:r>
            <a:r>
              <a:rPr lang="en-US" altLang="en-US" sz="1600" dirty="0"/>
              <a:t> (</a:t>
            </a:r>
            <a:r>
              <a:rPr lang="en-US" altLang="en-US" sz="1600" dirty="0" err="1"/>
              <a:t>Tencent</a:t>
            </a:r>
            <a:r>
              <a:rPr lang="en-US" altLang="en-US" sz="1600" dirty="0"/>
              <a:t>)</a:t>
            </a:r>
          </a:p>
          <a:p>
            <a:pPr marL="860425" lvl="1">
              <a:lnSpc>
                <a:spcPct val="120000"/>
              </a:lnSpc>
              <a:spcBef>
                <a:spcPts val="400"/>
              </a:spcBef>
              <a:spcAft>
                <a:spcPts val="0"/>
              </a:spcAft>
              <a:defRPr/>
            </a:pPr>
            <a:r>
              <a:rPr lang="en-US" altLang="en-US" sz="1600" dirty="0"/>
              <a:t>2 Straw Polls, no Motion</a:t>
            </a:r>
            <a:endParaRPr lang="en-US" altLang="en-US" sz="1600" dirty="0"/>
          </a:p>
          <a:p>
            <a:pPr marL="457200" lvl="1" indent="-228600">
              <a:lnSpc>
                <a:spcPct val="120000"/>
              </a:lnSpc>
              <a:spcBef>
                <a:spcPts val="400"/>
              </a:spcBef>
              <a:spcAft>
                <a:spcPts val="0"/>
              </a:spcAft>
              <a:buFont typeface="+mj-lt"/>
              <a:buAutoNum type="arabicParenR" startAt="4"/>
              <a:defRPr/>
            </a:pPr>
            <a:r>
              <a:rPr lang="en-US" altLang="en-US" sz="1600" dirty="0">
                <a:hlinkClick r:id="rId7"/>
              </a:rPr>
              <a:t>https://mentor.ieee.org/802.11/dcn/18/11-18-1160-00-0wng-controlling-latency-in-802-11.pptx</a:t>
            </a:r>
            <a:r>
              <a:rPr lang="en-US" altLang="en-US" sz="1600" dirty="0"/>
              <a:t> “Controlling latency in 802.11” -- Dave </a:t>
            </a:r>
            <a:r>
              <a:rPr lang="en-US" altLang="en-US" sz="1600" dirty="0" err="1"/>
              <a:t>Cavalcanti</a:t>
            </a:r>
            <a:r>
              <a:rPr lang="en-US" altLang="en-US" sz="1600" dirty="0"/>
              <a:t>  (Intel</a:t>
            </a:r>
            <a:r>
              <a:rPr lang="en-US" altLang="en-US" sz="1600" dirty="0"/>
              <a:t>)</a:t>
            </a:r>
          </a:p>
          <a:p>
            <a:pPr marL="860425" lvl="1">
              <a:lnSpc>
                <a:spcPct val="120000"/>
              </a:lnSpc>
              <a:spcBef>
                <a:spcPts val="400"/>
              </a:spcBef>
              <a:spcAft>
                <a:spcPts val="0"/>
              </a:spcAft>
              <a:defRPr/>
            </a:pPr>
            <a:r>
              <a:rPr lang="en-US" altLang="en-US" sz="1600" dirty="0"/>
              <a:t>No Straw Poll, no Motion</a:t>
            </a:r>
          </a:p>
          <a:p>
            <a:pPr marL="174625" lvl="1" indent="-174625">
              <a:lnSpc>
                <a:spcPct val="120000"/>
              </a:lnSpc>
              <a:spcBef>
                <a:spcPts val="400"/>
              </a:spcBef>
              <a:spcAft>
                <a:spcPts val="0"/>
              </a:spcAft>
              <a:buChar char="•"/>
              <a:defRPr/>
            </a:pPr>
            <a:r>
              <a:rPr lang="en-US" altLang="en-US" b="1" dirty="0" smtClean="0">
                <a:ea typeface="+mn-ea"/>
                <a:cs typeface="+mn-cs"/>
              </a:rPr>
              <a:t>Meeting Minutes</a:t>
            </a:r>
            <a:r>
              <a:rPr lang="en-US" altLang="en-US" b="1" dirty="0">
                <a:ea typeface="+mn-ea"/>
                <a:cs typeface="+mn-cs"/>
              </a:rPr>
              <a:t>: </a:t>
            </a:r>
            <a:r>
              <a:rPr lang="en-US" altLang="en-US" b="1" dirty="0">
                <a:ea typeface="+mn-ea"/>
                <a:cs typeface="+mn-cs"/>
                <a:hlinkClick r:id="rId8"/>
              </a:rPr>
              <a:t>https://</a:t>
            </a:r>
            <a:r>
              <a:rPr lang="en-US" altLang="en-US" b="1" dirty="0" smtClean="0">
                <a:ea typeface="+mn-ea"/>
                <a:cs typeface="+mn-cs"/>
                <a:hlinkClick r:id="rId8"/>
              </a:rPr>
              <a:t>mentor.ieee.org/802.11/dcn/18/11-18-1279-00-0wng-wng-sc-meeting-minutes-2018-july-san-diego.docx</a:t>
            </a:r>
            <a:r>
              <a:rPr lang="en-US" altLang="en-US" b="1" dirty="0" smtClean="0">
                <a:ea typeface="+mn-ea"/>
                <a:cs typeface="+mn-cs"/>
              </a:rPr>
              <a:t> </a:t>
            </a:r>
            <a:endParaRPr lang="en-US" altLang="en-US" b="1" dirty="0">
              <a:ea typeface="+mn-ea"/>
              <a:cs typeface="+mn-cs"/>
            </a:endParaRPr>
          </a:p>
          <a:p>
            <a:pPr marL="174625" lvl="1" indent="-174625">
              <a:lnSpc>
                <a:spcPct val="120000"/>
              </a:lnSpc>
              <a:spcBef>
                <a:spcPts val="400"/>
              </a:spcBef>
              <a:spcAft>
                <a:spcPts val="0"/>
              </a:spcAft>
              <a:buChar char="•"/>
              <a:defRPr/>
            </a:pPr>
            <a:r>
              <a:rPr lang="en-US" altLang="en-US" b="1" dirty="0" smtClean="0">
                <a:ea typeface="+mn-ea"/>
                <a:cs typeface="+mn-cs"/>
              </a:rPr>
              <a:t>Plan for September Meeting: TBD</a:t>
            </a:r>
            <a:endParaRPr lang="en-US" altLang="en-US" b="1" dirty="0">
              <a:ea typeface="+mn-ea"/>
              <a:cs typeface="+mn-cs"/>
            </a:endParaRPr>
          </a:p>
          <a:p>
            <a:pPr marL="174625" lvl="1" indent="-174625">
              <a:lnSpc>
                <a:spcPct val="120000"/>
              </a:lnSpc>
              <a:spcBef>
                <a:spcPts val="400"/>
              </a:spcBef>
              <a:spcAft>
                <a:spcPts val="0"/>
              </a:spcAft>
              <a:buChar char="•"/>
              <a:defRPr/>
            </a:pPr>
            <a:r>
              <a:rPr lang="en-US" altLang="en-US" b="1" dirty="0">
                <a:ea typeface="+mn-ea"/>
                <a:cs typeface="+mn-cs"/>
              </a:rPr>
              <a:t>No motions in the </a:t>
            </a:r>
            <a:r>
              <a:rPr lang="en-US" altLang="en-US" b="1" dirty="0" smtClean="0">
                <a:ea typeface="+mn-ea"/>
                <a:cs typeface="+mn-cs"/>
              </a:rPr>
              <a:t>WG</a:t>
            </a:r>
            <a:r>
              <a:rPr lang="en-US" altLang="en-US" b="1" dirty="0">
                <a:ea typeface="+mn-ea"/>
                <a:cs typeface="+mn-cs"/>
              </a:rPr>
              <a:t>, no conference </a:t>
            </a:r>
            <a:r>
              <a:rPr lang="en-US" altLang="en-US" b="1" dirty="0" smtClean="0">
                <a:ea typeface="+mn-ea"/>
                <a:cs typeface="+mn-cs"/>
              </a:rPr>
              <a:t>calls</a:t>
            </a:r>
            <a:endParaRPr lang="en-US" altLang="en-US" b="1" dirty="0">
              <a:ea typeface="+mn-ea"/>
              <a:cs typeface="+mn-cs"/>
            </a:endParaRPr>
          </a:p>
        </p:txBody>
      </p:sp>
      <p:sp>
        <p:nvSpPr>
          <p:cNvPr id="15364" name="Slide Number Placeholder 5"/>
          <p:cNvSpPr>
            <a:spLocks noGrp="1"/>
          </p:cNvSpPr>
          <p:nvPr>
            <p:ph type="sldNum" idx="12"/>
          </p:nvPr>
        </p:nvSpPr>
        <p:spPr>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EE1058B0-560A-46B2-A208-C81E4C0153A3}" type="slidenum">
              <a:rPr lang="en-GB" altLang="en-US" sz="1200" b="0"/>
              <a:pPr>
                <a:spcBef>
                  <a:spcPct val="0"/>
                </a:spcBef>
                <a:buFontTx/>
                <a:buNone/>
              </a:pPr>
              <a:t>49</a:t>
            </a:fld>
            <a:endParaRPr lang="en-GB" altLang="en-US" sz="1200" b="0"/>
          </a:p>
        </p:txBody>
      </p:sp>
      <p:sp>
        <p:nvSpPr>
          <p:cNvPr id="4" name="Footer Placeholder 3"/>
          <p:cNvSpPr>
            <a:spLocks noGrp="1"/>
          </p:cNvSpPr>
          <p:nvPr>
            <p:ph type="ftr" idx="14"/>
          </p:nvPr>
        </p:nvSpPr>
        <p:spPr/>
        <p:txBody>
          <a:bodyPr/>
          <a:lstStyle/>
          <a:p>
            <a:r>
              <a:rPr lang="en-GB" smtClean="0"/>
              <a:t>Lei Wang, Huawei</a:t>
            </a:r>
            <a:endParaRPr lang="en-GB" dirty="0"/>
          </a:p>
        </p:txBody>
      </p:sp>
      <p:sp>
        <p:nvSpPr>
          <p:cNvPr id="3" name="Date Placeholder 2"/>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2181863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802.11 Style Guide</a:t>
            </a:r>
            <a:endParaRPr lang="en-GB" dirty="0"/>
          </a:p>
        </p:txBody>
      </p:sp>
      <p:sp>
        <p:nvSpPr>
          <p:cNvPr id="9218" name="Rectangle 2"/>
          <p:cNvSpPr>
            <a:spLocks noGrp="1" noChangeArrowheads="1"/>
          </p:cNvSpPr>
          <p:nvPr>
            <p:ph idx="1"/>
          </p:nvPr>
        </p:nvSpPr>
        <p:spPr>
          <a:xfrm>
            <a:off x="914401" y="1981201"/>
            <a:ext cx="10361084" cy="4494213"/>
          </a:xfrm>
          <a:ln/>
        </p:spPr>
        <p:txBody>
          <a:bodyPr/>
          <a:lstStyle/>
          <a:p>
            <a:r>
              <a:rPr lang="en-GB" dirty="0"/>
              <a:t>See </a:t>
            </a:r>
            <a:r>
              <a:rPr lang="en-GB" dirty="0">
                <a:hlinkClick r:id="rId3"/>
              </a:rPr>
              <a:t>https://</a:t>
            </a:r>
            <a:r>
              <a:rPr lang="en-GB" dirty="0" smtClean="0">
                <a:hlinkClick r:id="rId3"/>
              </a:rPr>
              <a:t>mentor.ieee.org/802.11/dcn/09/11-09-1034-12-0000-802-11-editorial-style-guide.docx</a:t>
            </a:r>
            <a:endParaRPr lang="en-GB" dirty="0" smtClean="0"/>
          </a:p>
          <a:p>
            <a:r>
              <a:rPr lang="en-US" dirty="0" smtClean="0"/>
              <a:t>We </a:t>
            </a:r>
            <a:r>
              <a:rPr lang="en-US" dirty="0"/>
              <a:t>updated 802.11 WG Style Guide based on 2012 IEEE Standards Style Manual and consistency changes in final publication of the 802.11 standard</a:t>
            </a:r>
            <a:endParaRPr lang="en-GB" dirty="0"/>
          </a:p>
          <a:p>
            <a:r>
              <a:rPr lang="en-US" b="0" dirty="0"/>
              <a:t>Editor’s responsibility includes checking the </a:t>
            </a:r>
            <a:r>
              <a:rPr lang="en-US" dirty="0"/>
              <a:t>2014 IEEE Standards Style Manual </a:t>
            </a:r>
            <a:r>
              <a:rPr lang="en-US" b="0" dirty="0"/>
              <a:t>when creating or updating drafts. </a:t>
            </a:r>
            <a:r>
              <a:rPr lang="en-GB" u="sng" dirty="0">
                <a:hlinkClick r:id="rId4"/>
              </a:rPr>
              <a:t>https://development.standards.ieee.org/myproject/Public/mytools/draft/styleman.pdf</a:t>
            </a:r>
            <a:endParaRPr lang="en-US" b="0" dirty="0"/>
          </a:p>
          <a:p>
            <a:r>
              <a:rPr lang="en-US" b="0" dirty="0"/>
              <a:t>Submissions with draft text should conform to both the WG11 Style Guide and IEEE Standards Style Manual</a:t>
            </a:r>
          </a:p>
          <a:p>
            <a:r>
              <a:rPr lang="en-US" b="0" dirty="0"/>
              <a:t>Note that the </a:t>
            </a:r>
            <a:r>
              <a:rPr lang="en-US" b="0" dirty="0" smtClean="0"/>
              <a:t>802.11 Style </a:t>
            </a:r>
            <a:r>
              <a:rPr lang="en-US" b="0" dirty="0"/>
              <a:t>Guide evolves with our </a:t>
            </a:r>
            <a:r>
              <a:rPr lang="en-US" b="0" dirty="0" smtClean="0"/>
              <a:t>practice</a:t>
            </a:r>
            <a:endParaRPr lang="en-US" b="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5</a:t>
            </a:fld>
            <a:endParaRPr lang="en-GB"/>
          </a:p>
        </p:txBody>
      </p:sp>
      <p:sp>
        <p:nvSpPr>
          <p:cNvPr id="5" name="Footer Placeholder 4"/>
          <p:cNvSpPr>
            <a:spLocks noGrp="1"/>
          </p:cNvSpPr>
          <p:nvPr>
            <p:ph type="ftr" idx="14"/>
          </p:nvPr>
        </p:nvSpPr>
        <p:spPr/>
        <p:txBody>
          <a:bodyPr/>
          <a:lstStyle/>
          <a:p>
            <a:r>
              <a:rPr lang="en-GB" smtClean="0"/>
              <a:t>Peter Ecclesine (Cisco Systems)</a:t>
            </a:r>
            <a:endParaRPr lang="en-GB" dirty="0"/>
          </a:p>
        </p:txBody>
      </p:sp>
      <p:sp>
        <p:nvSpPr>
          <p:cNvPr id="4" name="Date Placeholder 3"/>
          <p:cNvSpPr>
            <a:spLocks noGrp="1"/>
          </p:cNvSpPr>
          <p:nvPr>
            <p:ph type="dt" idx="15"/>
          </p:nvPr>
        </p:nvSpPr>
        <p:spPr/>
        <p:txBody>
          <a:bodyPr/>
          <a:lstStyle/>
          <a:p>
            <a:r>
              <a:rPr lang="en-US" smtClean="0"/>
              <a:t>July 2018</a:t>
            </a:r>
            <a:endParaRPr lang="en-GB"/>
          </a:p>
        </p:txBody>
      </p:sp>
    </p:spTree>
    <p:extLst>
      <p:ext uri="{BB962C8B-B14F-4D97-AF65-F5344CB8AC3E}">
        <p14:creationId xmlns:p14="http://schemas.microsoft.com/office/powerpoint/2010/main" val="7028610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July 2018 (San Diego) closing report</a:t>
            </a:r>
          </a:p>
        </p:txBody>
      </p:sp>
      <p:sp>
        <p:nvSpPr>
          <p:cNvPr id="1030" name="Rectangle 6"/>
          <p:cNvSpPr>
            <a:spLocks noGrp="1" noChangeArrowheads="1"/>
          </p:cNvSpPr>
          <p:nvPr>
            <p:ph idx="1"/>
          </p:nvPr>
        </p:nvSpPr>
        <p:spPr>
          <a:xfrm>
            <a:off x="2209800" y="2330450"/>
            <a:ext cx="7772400" cy="381000"/>
          </a:xfrm>
        </p:spPr>
        <p:txBody>
          <a:bodyPr/>
          <a:lstStyle/>
          <a:p>
            <a:pPr marL="0" indent="0" algn="ctr">
              <a:defRPr/>
            </a:pPr>
            <a:r>
              <a:rPr lang="en-US" b="0" dirty="0" smtClean="0">
                <a:solidFill>
                  <a:schemeClr val="accent2">
                    <a:lumMod val="50000"/>
                  </a:schemeClr>
                </a:solidFill>
              </a:rPr>
              <a:t>13 July 2018</a:t>
            </a:r>
          </a:p>
        </p:txBody>
      </p:sp>
      <p:sp>
        <p:nvSpPr>
          <p:cNvPr id="8" name="Slide Number Placeholder 5"/>
          <p:cNvSpPr>
            <a:spLocks noGrp="1"/>
          </p:cNvSpPr>
          <p:nvPr>
            <p:ph type="sldNum" idx="12"/>
          </p:nvPr>
        </p:nvSpPr>
        <p:spPr>
          <a:xfrm>
            <a:off x="5851525" y="6475413"/>
            <a:ext cx="565150" cy="182562"/>
          </a:xfrm>
          <a:prstGeom prst="rect">
            <a:avLst/>
          </a:prstGeom>
        </p:spPr>
        <p:txBody>
          <a:bodyPr/>
          <a:lstStyle/>
          <a:p>
            <a:pPr>
              <a:defRPr/>
            </a:pPr>
            <a:r>
              <a:rPr lang="en-US" smtClean="0"/>
              <a:t>Slide </a:t>
            </a:r>
            <a:fld id="{C81347C9-C12F-43D2-B3D1-D523E0829A79}" type="slidenum">
              <a:rPr lang="en-US" smtClean="0"/>
              <a:pPr>
                <a:defRPr/>
              </a:pPr>
              <a:t>50</a:t>
            </a:fld>
            <a:endParaRPr lang="en-US" dirty="0"/>
          </a:p>
        </p:txBody>
      </p:sp>
      <p:sp>
        <p:nvSpPr>
          <p:cNvPr id="4" name="Footer Placeholder 3"/>
          <p:cNvSpPr>
            <a:spLocks noGrp="1"/>
          </p:cNvSpPr>
          <p:nvPr>
            <p:ph type="ftr" idx="14"/>
          </p:nvPr>
        </p:nvSpPr>
        <p:spPr/>
        <p:txBody>
          <a:bodyPr/>
          <a:lstStyle/>
          <a:p>
            <a:r>
              <a:rPr lang="en-GB" dirty="0" smtClean="0"/>
              <a:t>Andrew Myles, Cisco</a:t>
            </a:r>
            <a:endParaRPr lang="en-GB" dirty="0"/>
          </a:p>
        </p:txBody>
      </p:sp>
      <p:sp>
        <p:nvSpPr>
          <p:cNvPr id="3" name="Date Placeholder 2"/>
          <p:cNvSpPr>
            <a:spLocks noGrp="1"/>
          </p:cNvSpPr>
          <p:nvPr>
            <p:ph type="dt" idx="15"/>
          </p:nvPr>
        </p:nvSpPr>
        <p:spPr/>
        <p:txBody>
          <a:bodyPr/>
          <a:lstStyle/>
          <a:p>
            <a:r>
              <a:rPr lang="en-US" smtClean="0"/>
              <a:t>July 2018</a:t>
            </a:r>
            <a:endParaRPr lang="en-GB" dirty="0"/>
          </a:p>
        </p:txBody>
      </p:sp>
      <p:sp>
        <p:nvSpPr>
          <p:cNvPr id="2054" name="Rectangle 12"/>
          <p:cNvSpPr>
            <a:spLocks noChangeArrowheads="1"/>
          </p:cNvSpPr>
          <p:nvPr/>
        </p:nvSpPr>
        <p:spPr bwMode="auto">
          <a:xfrm>
            <a:off x="2057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nvPr>
        </p:nvGraphicFramePr>
        <p:xfrm>
          <a:off x="2209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 xmlns:a16="http://schemas.microsoft.com/office/drawing/2014/main" val="20000"/>
                    </a:ext>
                  </a:extLst>
                </a:gridCol>
                <a:gridCol w="1924050">
                  <a:extLst>
                    <a:ext uri="{9D8B030D-6E8A-4147-A177-3AD203B41FA5}">
                      <a16:colId xmlns="" xmlns:a16="http://schemas.microsoft.com/office/drawing/2014/main" val="20001"/>
                    </a:ext>
                  </a:extLst>
                </a:gridCol>
                <a:gridCol w="1924050">
                  <a:extLst>
                    <a:ext uri="{9D8B030D-6E8A-4147-A177-3AD203B41FA5}">
                      <a16:colId xmlns="" xmlns:a16="http://schemas.microsoft.com/office/drawing/2014/main" val="20002"/>
                    </a:ext>
                  </a:extLst>
                </a:gridCol>
                <a:gridCol w="1924050">
                  <a:extLst>
                    <a:ext uri="{9D8B030D-6E8A-4147-A177-3AD203B41FA5}">
                      <a16:colId xmlns=""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053927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0"/>
            <a:ext cx="10361084" cy="1066800"/>
          </a:xfrm>
        </p:spPr>
        <p:txBody>
          <a:bodyPr/>
          <a:lstStyle/>
          <a:p>
            <a:r>
              <a:rPr lang="en-AU" dirty="0" smtClean="0"/>
              <a:t>IEEE 802 JTC1 SC focused on executing PSDO process &amp; reviewing progress of SC6 Security ad hoc</a:t>
            </a:r>
            <a:endParaRPr lang="en-AU" dirty="0"/>
          </a:p>
        </p:txBody>
      </p:sp>
      <p:sp>
        <p:nvSpPr>
          <p:cNvPr id="3" name="Content Placeholder 2"/>
          <p:cNvSpPr>
            <a:spLocks noGrp="1"/>
          </p:cNvSpPr>
          <p:nvPr>
            <p:ph idx="1"/>
          </p:nvPr>
        </p:nvSpPr>
        <p:spPr/>
        <p:txBody>
          <a:bodyPr/>
          <a:lstStyle/>
          <a:p>
            <a:r>
              <a:rPr lang="en-AU" dirty="0" smtClean="0"/>
              <a:t>IEEE 802 JTC1 SC achievements in San Diego in July 2018</a:t>
            </a:r>
          </a:p>
          <a:p>
            <a:pPr lvl="1"/>
            <a:endParaRPr lang="en-AU" dirty="0" smtClean="0"/>
          </a:p>
        </p:txBody>
      </p:sp>
      <p:sp>
        <p:nvSpPr>
          <p:cNvPr id="5" name="Slide Number Placeholder 4"/>
          <p:cNvSpPr>
            <a:spLocks noGrp="1"/>
          </p:cNvSpPr>
          <p:nvPr>
            <p:ph type="sldNum" idx="12"/>
          </p:nvPr>
        </p:nvSpPr>
        <p:spPr>
          <a:xfrm>
            <a:off x="5851525" y="6475413"/>
            <a:ext cx="565150" cy="182562"/>
          </a:xfrm>
          <a:prstGeom prst="rect">
            <a:avLst/>
          </a:prstGeom>
        </p:spPr>
        <p:txBody>
          <a:bodyPr/>
          <a:lstStyle/>
          <a:p>
            <a:r>
              <a:rPr lang="en-US" smtClean="0"/>
              <a:t>Slide </a:t>
            </a:r>
            <a:fld id="{EF4002E7-DB4D-4CC3-8382-1939D19420D8}" type="slidenum">
              <a:rPr lang="en-US" smtClean="0"/>
              <a:pPr/>
              <a:t>51</a:t>
            </a:fld>
            <a:endParaRPr lang="en-US"/>
          </a:p>
        </p:txBody>
      </p:sp>
      <p:sp>
        <p:nvSpPr>
          <p:cNvPr id="8" name="Footer Placeholder 7"/>
          <p:cNvSpPr>
            <a:spLocks noGrp="1"/>
          </p:cNvSpPr>
          <p:nvPr>
            <p:ph type="ftr" idx="14"/>
          </p:nvPr>
        </p:nvSpPr>
        <p:spPr/>
        <p:txBody>
          <a:bodyPr/>
          <a:lstStyle/>
          <a:p>
            <a:r>
              <a:rPr lang="en-GB" smtClean="0"/>
              <a:t>Andrew Myles, Cisco</a:t>
            </a:r>
            <a:endParaRPr lang="en-GB" dirty="0"/>
          </a:p>
        </p:txBody>
      </p:sp>
      <p:sp>
        <p:nvSpPr>
          <p:cNvPr id="6" name="Date Placeholder 5"/>
          <p:cNvSpPr>
            <a:spLocks noGrp="1"/>
          </p:cNvSpPr>
          <p:nvPr>
            <p:ph type="dt" idx="15"/>
          </p:nvPr>
        </p:nvSpPr>
        <p:spPr/>
        <p:txBody>
          <a:bodyPr/>
          <a:lstStyle/>
          <a:p>
            <a:r>
              <a:rPr lang="en-US" smtClean="0"/>
              <a:t>July 2018</a:t>
            </a:r>
            <a:endParaRPr lang="en-GB" dirty="0"/>
          </a:p>
        </p:txBody>
      </p:sp>
      <p:graphicFrame>
        <p:nvGraphicFramePr>
          <p:cNvPr id="7" name="Content Placeholder 5"/>
          <p:cNvGraphicFramePr>
            <a:graphicFrameLocks/>
          </p:cNvGraphicFramePr>
          <p:nvPr>
            <p:extLst/>
          </p:nvPr>
        </p:nvGraphicFramePr>
        <p:xfrm>
          <a:off x="3048000" y="2743200"/>
          <a:ext cx="5791200" cy="3017520"/>
        </p:xfrm>
        <a:graphic>
          <a:graphicData uri="http://schemas.openxmlformats.org/drawingml/2006/table">
            <a:tbl>
              <a:tblPr firstRow="1" bandRow="1">
                <a:tableStyleId>{21E4AEA4-8DFA-4A89-87EB-49C32662AFE0}</a:tableStyleId>
              </a:tblPr>
              <a:tblGrid>
                <a:gridCol w="1930400">
                  <a:extLst>
                    <a:ext uri="{9D8B030D-6E8A-4147-A177-3AD203B41FA5}">
                      <a16:colId xmlns="" xmlns:a16="http://schemas.microsoft.com/office/drawing/2014/main" val="4026387333"/>
                    </a:ext>
                  </a:extLst>
                </a:gridCol>
                <a:gridCol w="1930400">
                  <a:extLst>
                    <a:ext uri="{9D8B030D-6E8A-4147-A177-3AD203B41FA5}">
                      <a16:colId xmlns="" xmlns:a16="http://schemas.microsoft.com/office/drawing/2014/main" val="1749157900"/>
                    </a:ext>
                  </a:extLst>
                </a:gridCol>
                <a:gridCol w="1930400">
                  <a:extLst>
                    <a:ext uri="{9D8B030D-6E8A-4147-A177-3AD203B41FA5}">
                      <a16:colId xmlns="" xmlns:a16="http://schemas.microsoft.com/office/drawing/2014/main" val="3686578755"/>
                    </a:ext>
                  </a:extLst>
                </a:gridCol>
              </a:tblGrid>
              <a:tr h="303107">
                <a:tc>
                  <a:txBody>
                    <a:bodyPr/>
                    <a:lstStyle/>
                    <a:p>
                      <a:pPr algn="ctr"/>
                      <a:r>
                        <a:rPr lang="en-AU" sz="1600" dirty="0" smtClean="0"/>
                        <a:t>WG</a:t>
                      </a:r>
                      <a:endParaRPr lang="en-AU" sz="1600" dirty="0"/>
                    </a:p>
                  </a:txBody>
                  <a:tcPr/>
                </a:tc>
                <a:tc>
                  <a:txBody>
                    <a:bodyPr/>
                    <a:lstStyle/>
                    <a:p>
                      <a:pPr algn="ctr"/>
                      <a:r>
                        <a:rPr lang="en-AU" sz="1600" dirty="0" smtClean="0"/>
                        <a:t>Competed</a:t>
                      </a:r>
                      <a:endParaRPr lang="en-AU" sz="1600" dirty="0"/>
                    </a:p>
                  </a:txBody>
                  <a:tcPr/>
                </a:tc>
                <a:tc>
                  <a:txBody>
                    <a:bodyPr/>
                    <a:lstStyle/>
                    <a:p>
                      <a:pPr algn="ctr"/>
                      <a:r>
                        <a:rPr lang="en-AU" sz="1600" dirty="0" smtClean="0"/>
                        <a:t>In-process</a:t>
                      </a:r>
                      <a:endParaRPr lang="en-AU" sz="1600" dirty="0"/>
                    </a:p>
                  </a:txBody>
                  <a:tcPr/>
                </a:tc>
                <a:extLst>
                  <a:ext uri="{0D108BD9-81ED-4DB2-BD59-A6C34878D82A}">
                    <a16:rowId xmlns="" xmlns:a16="http://schemas.microsoft.com/office/drawing/2014/main" val="2218623818"/>
                  </a:ext>
                </a:extLst>
              </a:tr>
              <a:tr h="303107">
                <a:tc>
                  <a:txBody>
                    <a:bodyPr/>
                    <a:lstStyle/>
                    <a:p>
                      <a:pPr algn="ctr"/>
                      <a:r>
                        <a:rPr lang="en-AU" sz="1600" b="1" dirty="0" smtClean="0"/>
                        <a:t>802.1</a:t>
                      </a:r>
                      <a:endParaRPr lang="en-AU" sz="1600" b="1" dirty="0"/>
                    </a:p>
                  </a:txBody>
                  <a:tcPr/>
                </a:tc>
                <a:tc>
                  <a:txBody>
                    <a:bodyPr/>
                    <a:lstStyle/>
                    <a:p>
                      <a:pPr algn="ctr"/>
                      <a:r>
                        <a:rPr lang="en-AU" sz="1600" dirty="0" smtClean="0"/>
                        <a:t>22</a:t>
                      </a:r>
                      <a:endParaRPr lang="en-AU" sz="1600" dirty="0"/>
                    </a:p>
                  </a:txBody>
                  <a:tcPr/>
                </a:tc>
                <a:tc>
                  <a:txBody>
                    <a:bodyPr/>
                    <a:lstStyle/>
                    <a:p>
                      <a:pPr algn="ctr"/>
                      <a:r>
                        <a:rPr lang="en-AU" sz="1600" dirty="0" smtClean="0"/>
                        <a:t>16</a:t>
                      </a:r>
                      <a:endParaRPr lang="en-AU" sz="1600" dirty="0"/>
                    </a:p>
                  </a:txBody>
                  <a:tcPr/>
                </a:tc>
                <a:extLst>
                  <a:ext uri="{0D108BD9-81ED-4DB2-BD59-A6C34878D82A}">
                    <a16:rowId xmlns="" xmlns:a16="http://schemas.microsoft.com/office/drawing/2014/main" val="2541870238"/>
                  </a:ext>
                </a:extLst>
              </a:tr>
              <a:tr h="303107">
                <a:tc>
                  <a:txBody>
                    <a:bodyPr/>
                    <a:lstStyle/>
                    <a:p>
                      <a:pPr algn="ctr"/>
                      <a:r>
                        <a:rPr lang="en-AU" sz="1600" b="1" dirty="0" smtClean="0"/>
                        <a:t>802.3</a:t>
                      </a:r>
                    </a:p>
                  </a:txBody>
                  <a:tcPr/>
                </a:tc>
                <a:tc>
                  <a:txBody>
                    <a:bodyPr/>
                    <a:lstStyle/>
                    <a:p>
                      <a:pPr algn="ctr"/>
                      <a:r>
                        <a:rPr lang="en-AU" sz="1600" dirty="0" smtClean="0"/>
                        <a:t>9</a:t>
                      </a:r>
                      <a:endParaRPr lang="en-AU" sz="1600" dirty="0"/>
                    </a:p>
                  </a:txBody>
                  <a:tcPr/>
                </a:tc>
                <a:tc>
                  <a:txBody>
                    <a:bodyPr/>
                    <a:lstStyle/>
                    <a:p>
                      <a:pPr algn="ctr"/>
                      <a:r>
                        <a:rPr lang="en-AU" sz="1600" dirty="0" smtClean="0"/>
                        <a:t>10</a:t>
                      </a:r>
                      <a:endParaRPr lang="en-AU" sz="1600" dirty="0"/>
                    </a:p>
                  </a:txBody>
                  <a:tcPr/>
                </a:tc>
                <a:extLst>
                  <a:ext uri="{0D108BD9-81ED-4DB2-BD59-A6C34878D82A}">
                    <a16:rowId xmlns="" xmlns:a16="http://schemas.microsoft.com/office/drawing/2014/main" val="2616437558"/>
                  </a:ext>
                </a:extLst>
              </a:tr>
              <a:tr h="303107">
                <a:tc>
                  <a:txBody>
                    <a:bodyPr/>
                    <a:lstStyle/>
                    <a:p>
                      <a:pPr algn="ctr"/>
                      <a:r>
                        <a:rPr lang="en-AU" sz="1600" b="1" dirty="0" smtClean="0"/>
                        <a:t>802.11</a:t>
                      </a:r>
                      <a:endParaRPr lang="en-AU" sz="1600" b="1" dirty="0"/>
                    </a:p>
                  </a:txBody>
                  <a:tcPr/>
                </a:tc>
                <a:tc>
                  <a:txBody>
                    <a:bodyPr/>
                    <a:lstStyle/>
                    <a:p>
                      <a:pPr algn="ctr"/>
                      <a:r>
                        <a:rPr lang="en-AU" sz="1600" dirty="0" smtClean="0"/>
                        <a:t>7</a:t>
                      </a:r>
                      <a:endParaRPr lang="en-AU" sz="1600" dirty="0"/>
                    </a:p>
                  </a:txBody>
                  <a:tcPr/>
                </a:tc>
                <a:tc>
                  <a:txBody>
                    <a:bodyPr/>
                    <a:lstStyle/>
                    <a:p>
                      <a:pPr algn="ctr"/>
                      <a:r>
                        <a:rPr lang="en-AU" sz="1600" dirty="0" smtClean="0"/>
                        <a:t>9</a:t>
                      </a:r>
                      <a:endParaRPr lang="en-AU" sz="1600" dirty="0"/>
                    </a:p>
                  </a:txBody>
                  <a:tcPr/>
                </a:tc>
                <a:extLst>
                  <a:ext uri="{0D108BD9-81ED-4DB2-BD59-A6C34878D82A}">
                    <a16:rowId xmlns="" xmlns:a16="http://schemas.microsoft.com/office/drawing/2014/main" val="3943146548"/>
                  </a:ext>
                </a:extLst>
              </a:tr>
              <a:tr h="303107">
                <a:tc>
                  <a:txBody>
                    <a:bodyPr/>
                    <a:lstStyle/>
                    <a:p>
                      <a:pPr algn="ctr"/>
                      <a:r>
                        <a:rPr lang="en-AU" sz="1600" b="1" dirty="0" smtClean="0"/>
                        <a:t>802.15</a:t>
                      </a:r>
                    </a:p>
                  </a:txBody>
                  <a:tcPr/>
                </a:tc>
                <a:tc>
                  <a:txBody>
                    <a:bodyPr/>
                    <a:lstStyle/>
                    <a:p>
                      <a:pPr algn="ctr"/>
                      <a:r>
                        <a:rPr lang="en-AU" sz="1600" dirty="0" smtClean="0"/>
                        <a:t>2</a:t>
                      </a:r>
                      <a:endParaRPr lang="en-AU" sz="1600" dirty="0"/>
                    </a:p>
                  </a:txBody>
                  <a:tcPr/>
                </a:tc>
                <a:tc>
                  <a:txBody>
                    <a:bodyPr/>
                    <a:lstStyle/>
                    <a:p>
                      <a:pPr algn="ctr"/>
                      <a:r>
                        <a:rPr lang="en-AU" sz="1600" dirty="0" smtClean="0"/>
                        <a:t>1</a:t>
                      </a:r>
                      <a:endParaRPr lang="en-AU" sz="1600" dirty="0"/>
                    </a:p>
                  </a:txBody>
                  <a:tcPr/>
                </a:tc>
                <a:extLst>
                  <a:ext uri="{0D108BD9-81ED-4DB2-BD59-A6C34878D82A}">
                    <a16:rowId xmlns="" xmlns:a16="http://schemas.microsoft.com/office/drawing/2014/main" val="2187709932"/>
                  </a:ext>
                </a:extLst>
              </a:tr>
              <a:tr h="303107">
                <a:tc>
                  <a:txBody>
                    <a:bodyPr/>
                    <a:lstStyle/>
                    <a:p>
                      <a:pPr algn="ctr"/>
                      <a:r>
                        <a:rPr lang="en-AU" sz="1600" b="1" dirty="0" smtClean="0"/>
                        <a:t>802.16</a:t>
                      </a:r>
                      <a:endParaRPr lang="en-AU" sz="1600" b="1" dirty="0"/>
                    </a:p>
                  </a:txBody>
                  <a:tcPr/>
                </a:tc>
                <a:tc>
                  <a:txBody>
                    <a:bodyPr/>
                    <a:lstStyle/>
                    <a:p>
                      <a:pPr algn="ctr"/>
                      <a:r>
                        <a:rPr lang="en-AU" sz="1600" dirty="0" smtClean="0"/>
                        <a:t>0</a:t>
                      </a:r>
                      <a:endParaRPr lang="en-AU" sz="1600" dirty="0"/>
                    </a:p>
                  </a:txBody>
                  <a:tcPr/>
                </a:tc>
                <a:tc>
                  <a:txBody>
                    <a:bodyPr/>
                    <a:lstStyle/>
                    <a:p>
                      <a:pPr algn="ctr"/>
                      <a:r>
                        <a:rPr lang="en-AU" sz="1600" dirty="0" smtClean="0"/>
                        <a:t>1</a:t>
                      </a:r>
                      <a:endParaRPr lang="en-AU" sz="1600" dirty="0"/>
                    </a:p>
                  </a:txBody>
                  <a:tcPr/>
                </a:tc>
                <a:extLst>
                  <a:ext uri="{0D108BD9-81ED-4DB2-BD59-A6C34878D82A}">
                    <a16:rowId xmlns="" xmlns:a16="http://schemas.microsoft.com/office/drawing/2014/main" val="1930315798"/>
                  </a:ext>
                </a:extLst>
              </a:tr>
              <a:tr h="303107">
                <a:tc>
                  <a:txBody>
                    <a:bodyPr/>
                    <a:lstStyle/>
                    <a:p>
                      <a:pPr algn="ctr"/>
                      <a:r>
                        <a:rPr lang="en-AU" sz="1600" b="1" dirty="0" smtClean="0"/>
                        <a:t>802.21</a:t>
                      </a:r>
                      <a:endParaRPr lang="en-AU" sz="1600" b="1" dirty="0"/>
                    </a:p>
                  </a:txBody>
                  <a:tcPr/>
                </a:tc>
                <a:tc>
                  <a:txBody>
                    <a:bodyPr/>
                    <a:lstStyle/>
                    <a:p>
                      <a:pPr algn="ctr"/>
                      <a:r>
                        <a:rPr lang="en-AU" sz="1600" dirty="0" smtClean="0"/>
                        <a:t>2</a:t>
                      </a:r>
                      <a:endParaRPr lang="en-AU" sz="1600" dirty="0"/>
                    </a:p>
                  </a:txBody>
                  <a:tcPr/>
                </a:tc>
                <a:tc>
                  <a:txBody>
                    <a:bodyPr/>
                    <a:lstStyle/>
                    <a:p>
                      <a:pPr algn="ctr"/>
                      <a:r>
                        <a:rPr lang="en-AU" sz="1600" dirty="0" smtClean="0"/>
                        <a:t>1</a:t>
                      </a:r>
                      <a:endParaRPr lang="en-AU" sz="1600" dirty="0"/>
                    </a:p>
                  </a:txBody>
                  <a:tcPr/>
                </a:tc>
                <a:extLst>
                  <a:ext uri="{0D108BD9-81ED-4DB2-BD59-A6C34878D82A}">
                    <a16:rowId xmlns="" xmlns:a16="http://schemas.microsoft.com/office/drawing/2014/main" val="3179030079"/>
                  </a:ext>
                </a:extLst>
              </a:tr>
              <a:tr h="303107">
                <a:tc>
                  <a:txBody>
                    <a:bodyPr/>
                    <a:lstStyle/>
                    <a:p>
                      <a:pPr algn="ctr"/>
                      <a:r>
                        <a:rPr lang="en-AU" sz="1600" b="1" dirty="0" smtClean="0"/>
                        <a:t>802.22</a:t>
                      </a:r>
                      <a:endParaRPr lang="en-AU" sz="1600" b="1" dirty="0"/>
                    </a:p>
                  </a:txBody>
                  <a:tcPr/>
                </a:tc>
                <a:tc>
                  <a:txBody>
                    <a:bodyPr/>
                    <a:lstStyle/>
                    <a:p>
                      <a:pPr algn="ctr"/>
                      <a:r>
                        <a:rPr lang="en-AU" sz="1600" dirty="0" smtClean="0"/>
                        <a:t>3</a:t>
                      </a:r>
                      <a:endParaRPr lang="en-AU" sz="1600" dirty="0"/>
                    </a:p>
                  </a:txBody>
                  <a:tcPr>
                    <a:lnB w="12700" cap="flat" cmpd="sng" algn="ctr">
                      <a:solidFill>
                        <a:schemeClr val="tx1"/>
                      </a:solidFill>
                      <a:prstDash val="solid"/>
                      <a:round/>
                      <a:headEnd type="none" w="med" len="med"/>
                      <a:tailEnd type="none" w="med" len="med"/>
                    </a:lnB>
                  </a:tcPr>
                </a:tc>
                <a:tc>
                  <a:txBody>
                    <a:bodyPr/>
                    <a:lstStyle/>
                    <a:p>
                      <a:pPr algn="ctr"/>
                      <a:r>
                        <a:rPr lang="en-AU" sz="1600" dirty="0" smtClean="0"/>
                        <a:t>0</a:t>
                      </a:r>
                      <a:endParaRPr lang="en-AU" sz="1600" dirty="0"/>
                    </a:p>
                  </a:txBody>
                  <a:tcP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456360250"/>
                  </a:ext>
                </a:extLst>
              </a:tr>
              <a:tr h="303107">
                <a:tc>
                  <a:txBody>
                    <a:bodyPr/>
                    <a:lstStyle/>
                    <a:p>
                      <a:pPr algn="ctr"/>
                      <a:r>
                        <a:rPr lang="en-AU" sz="1600" b="1" dirty="0" smtClean="0"/>
                        <a:t>All</a:t>
                      </a:r>
                      <a:endParaRPr lang="en-AU" sz="1600" b="1" dirty="0"/>
                    </a:p>
                  </a:txBody>
                  <a:tcPr/>
                </a:tc>
                <a:tc>
                  <a:txBody>
                    <a:bodyPr/>
                    <a:lstStyle/>
                    <a:p>
                      <a:pPr algn="ctr"/>
                      <a:r>
                        <a:rPr lang="en-AU" sz="1600" b="1" dirty="0" smtClean="0"/>
                        <a:t>44</a:t>
                      </a:r>
                      <a:endParaRPr lang="en-AU" sz="1600" b="1" dirty="0"/>
                    </a:p>
                  </a:txBody>
                  <a:tcPr>
                    <a:lnT w="12700" cap="flat" cmpd="sng" algn="ctr">
                      <a:solidFill>
                        <a:schemeClr val="tx1"/>
                      </a:solidFill>
                      <a:prstDash val="solid"/>
                      <a:round/>
                      <a:headEnd type="none" w="med" len="med"/>
                      <a:tailEnd type="none" w="med" len="med"/>
                    </a:lnT>
                  </a:tcPr>
                </a:tc>
                <a:tc>
                  <a:txBody>
                    <a:bodyPr/>
                    <a:lstStyle/>
                    <a:p>
                      <a:pPr algn="ctr"/>
                      <a:r>
                        <a:rPr lang="en-AU" sz="1600" b="1" dirty="0" smtClean="0"/>
                        <a:t>38</a:t>
                      </a:r>
                      <a:endParaRPr lang="en-AU" sz="1600" b="1" dirty="0"/>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3024263602"/>
                  </a:ext>
                </a:extLst>
              </a:tr>
            </a:tbl>
          </a:graphicData>
        </a:graphic>
      </p:graphicFrame>
    </p:spTree>
    <p:extLst>
      <p:ext uri="{BB962C8B-B14F-4D97-AF65-F5344CB8AC3E}">
        <p14:creationId xmlns:p14="http://schemas.microsoft.com/office/powerpoint/2010/main" val="33507895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0"/>
            <a:ext cx="10361084" cy="1066800"/>
          </a:xfrm>
        </p:spPr>
        <p:txBody>
          <a:bodyPr/>
          <a:lstStyle/>
          <a:p>
            <a:r>
              <a:rPr lang="en-AU" dirty="0" smtClean="0"/>
              <a:t>IEEE 802 JTC1 SC focused on executing PSDO process &amp; reviewing progress of SC6 Security ad hoc</a:t>
            </a:r>
            <a:endParaRPr lang="en-AU" dirty="0"/>
          </a:p>
        </p:txBody>
      </p:sp>
      <p:sp>
        <p:nvSpPr>
          <p:cNvPr id="3" name="Content Placeholder 2"/>
          <p:cNvSpPr>
            <a:spLocks noGrp="1"/>
          </p:cNvSpPr>
          <p:nvPr>
            <p:ph idx="1"/>
          </p:nvPr>
        </p:nvSpPr>
        <p:spPr/>
        <p:txBody>
          <a:bodyPr/>
          <a:lstStyle/>
          <a:p>
            <a:r>
              <a:rPr lang="en-AU" dirty="0" smtClean="0"/>
              <a:t>IEEE 802 JTC1 SC achievements in </a:t>
            </a:r>
            <a:r>
              <a:rPr lang="en-AU" dirty="0" smtClean="0"/>
              <a:t>San Diego in July 2018</a:t>
            </a:r>
            <a:endParaRPr lang="en-AU" dirty="0" smtClean="0"/>
          </a:p>
          <a:p>
            <a:pPr lvl="1"/>
            <a:r>
              <a:rPr lang="en-AU" dirty="0" smtClean="0"/>
              <a:t>EC reaffirmed previous goals</a:t>
            </a:r>
            <a:endParaRPr lang="en-AU" dirty="0"/>
          </a:p>
          <a:p>
            <a:pPr lvl="1"/>
            <a:r>
              <a:rPr lang="en-AU" dirty="0" smtClean="0"/>
              <a:t>Processed </a:t>
            </a:r>
            <a:r>
              <a:rPr lang="en-AU" dirty="0"/>
              <a:t>38 standards </a:t>
            </a:r>
            <a:r>
              <a:rPr lang="en-AU" dirty="0" smtClean="0"/>
              <a:t>in PSDO </a:t>
            </a:r>
            <a:r>
              <a:rPr lang="en-AU" dirty="0" err="1" smtClean="0"/>
              <a:t>pipline</a:t>
            </a:r>
            <a:endParaRPr lang="en-AU" dirty="0"/>
          </a:p>
          <a:p>
            <a:pPr lvl="2"/>
            <a:r>
              <a:rPr lang="en-AU" dirty="0" smtClean="0"/>
              <a:t>Need to liaise published versions of 802.11ak/</a:t>
            </a:r>
            <a:r>
              <a:rPr lang="en-AU" dirty="0" err="1" smtClean="0"/>
              <a:t>aj</a:t>
            </a:r>
            <a:r>
              <a:rPr lang="en-AU" dirty="0" smtClean="0"/>
              <a:t>/</a:t>
            </a:r>
            <a:r>
              <a:rPr lang="en-AU" dirty="0" err="1" smtClean="0"/>
              <a:t>aq</a:t>
            </a:r>
            <a:r>
              <a:rPr lang="en-AU" dirty="0" smtClean="0"/>
              <a:t> in preparation for PSDO</a:t>
            </a:r>
          </a:p>
          <a:p>
            <a:pPr lvl="2"/>
            <a:r>
              <a:rPr lang="en-AU" dirty="0"/>
              <a:t>Chair &amp; Vice Chair will generate a LS to SC6 with status of PSDO </a:t>
            </a:r>
            <a:r>
              <a:rPr lang="en-AU" dirty="0" smtClean="0"/>
              <a:t>process</a:t>
            </a:r>
          </a:p>
          <a:p>
            <a:pPr lvl="1"/>
            <a:r>
              <a:rPr lang="en-AU" dirty="0" smtClean="0"/>
              <a:t>Reviewed SC6 Security ad hoc status</a:t>
            </a:r>
          </a:p>
          <a:p>
            <a:pPr lvl="2"/>
            <a:r>
              <a:rPr lang="en-AU" dirty="0" smtClean="0"/>
              <a:t>The Security ad hoc was proposed in SC6 primarily as a mechanism to attack 802.1 based security, consistent with many previous China NB comments</a:t>
            </a:r>
          </a:p>
          <a:p>
            <a:pPr lvl="2"/>
            <a:r>
              <a:rPr lang="en-AU" dirty="0" smtClean="0"/>
              <a:t>China NB experts are asserting 802.1/3/11 define broken security, but IEEE 802 experts disagree</a:t>
            </a:r>
          </a:p>
          <a:p>
            <a:pPr lvl="2"/>
            <a:r>
              <a:rPr lang="en-AU" dirty="0" smtClean="0"/>
              <a:t>The next teleconference will attempt to build consensus on a final report; success is not looking very likely</a:t>
            </a:r>
          </a:p>
          <a:p>
            <a:pPr lvl="2"/>
            <a:r>
              <a:rPr lang="en-AU" dirty="0" smtClean="0"/>
              <a:t>IEEE 802 will propose a workshop in November to resolve these issues</a:t>
            </a:r>
          </a:p>
        </p:txBody>
      </p:sp>
      <p:sp>
        <p:nvSpPr>
          <p:cNvPr id="5" name="Slide Number Placeholder 4"/>
          <p:cNvSpPr>
            <a:spLocks noGrp="1"/>
          </p:cNvSpPr>
          <p:nvPr>
            <p:ph type="sldNum" idx="12"/>
          </p:nvPr>
        </p:nvSpPr>
        <p:spPr>
          <a:xfrm>
            <a:off x="5851525" y="6475413"/>
            <a:ext cx="565150" cy="182562"/>
          </a:xfrm>
          <a:prstGeom prst="rect">
            <a:avLst/>
          </a:prstGeom>
        </p:spPr>
        <p:txBody>
          <a:bodyPr/>
          <a:lstStyle/>
          <a:p>
            <a:r>
              <a:rPr lang="en-US" smtClean="0"/>
              <a:t>Slide </a:t>
            </a:r>
            <a:fld id="{EF4002E7-DB4D-4CC3-8382-1939D19420D8}" type="slidenum">
              <a:rPr lang="en-US" smtClean="0"/>
              <a:pPr/>
              <a:t>52</a:t>
            </a:fld>
            <a:endParaRPr lang="en-US"/>
          </a:p>
        </p:txBody>
      </p:sp>
      <p:sp>
        <p:nvSpPr>
          <p:cNvPr id="7" name="Footer Placeholder 6"/>
          <p:cNvSpPr>
            <a:spLocks noGrp="1"/>
          </p:cNvSpPr>
          <p:nvPr>
            <p:ph type="ftr" idx="14"/>
          </p:nvPr>
        </p:nvSpPr>
        <p:spPr/>
        <p:txBody>
          <a:bodyPr/>
          <a:lstStyle/>
          <a:p>
            <a:r>
              <a:rPr lang="en-GB" smtClean="0"/>
              <a:t>Andrew Myles, Cisco</a:t>
            </a:r>
            <a:endParaRPr lang="en-GB" dirty="0"/>
          </a:p>
        </p:txBody>
      </p:sp>
      <p:sp>
        <p:nvSpPr>
          <p:cNvPr id="6" name="Date Placeholder 5"/>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11205709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0"/>
            <a:ext cx="10361084" cy="1066800"/>
          </a:xfrm>
        </p:spPr>
        <p:txBody>
          <a:bodyPr/>
          <a:lstStyle/>
          <a:p>
            <a:r>
              <a:rPr lang="en-AU" dirty="0" smtClean="0"/>
              <a:t>IEEE 802 JTC1 SC will execute the PSDO process &amp; review security ad hoc activity in Hawaii in Sep 2018</a:t>
            </a:r>
            <a:endParaRPr lang="en-AU" dirty="0"/>
          </a:p>
        </p:txBody>
      </p:sp>
      <p:sp>
        <p:nvSpPr>
          <p:cNvPr id="3" name="Content Placeholder 2"/>
          <p:cNvSpPr>
            <a:spLocks noGrp="1"/>
          </p:cNvSpPr>
          <p:nvPr>
            <p:ph idx="1"/>
          </p:nvPr>
        </p:nvSpPr>
        <p:spPr/>
        <p:txBody>
          <a:bodyPr/>
          <a:lstStyle/>
          <a:p>
            <a:r>
              <a:rPr lang="en-AU" dirty="0" smtClean="0"/>
              <a:t>IEEE 802 JTC1 SC plans for Hawaii in September 2018</a:t>
            </a:r>
          </a:p>
          <a:p>
            <a:pPr lvl="1"/>
            <a:r>
              <a:rPr lang="en-AU" dirty="0" smtClean="0"/>
              <a:t>Execute PSDO process</a:t>
            </a:r>
          </a:p>
          <a:p>
            <a:pPr lvl="1"/>
            <a:r>
              <a:rPr lang="en-AU" dirty="0" smtClean="0"/>
              <a:t>Review results of SC6 meeting in August 2018</a:t>
            </a:r>
          </a:p>
          <a:p>
            <a:pPr lvl="2"/>
            <a:r>
              <a:rPr lang="en-AU" dirty="0" smtClean="0"/>
              <a:t>Including SC6 </a:t>
            </a:r>
            <a:r>
              <a:rPr lang="en-AU" i="1" dirty="0"/>
              <a:t>Security ad hoc </a:t>
            </a:r>
            <a:r>
              <a:rPr lang="en-AU" dirty="0"/>
              <a:t>activities</a:t>
            </a:r>
          </a:p>
          <a:p>
            <a:pPr lvl="1"/>
            <a:endParaRPr lang="en-AU" dirty="0"/>
          </a:p>
        </p:txBody>
      </p:sp>
      <p:sp>
        <p:nvSpPr>
          <p:cNvPr id="5" name="Slide Number Placeholder 4"/>
          <p:cNvSpPr>
            <a:spLocks noGrp="1"/>
          </p:cNvSpPr>
          <p:nvPr>
            <p:ph type="sldNum" idx="12"/>
          </p:nvPr>
        </p:nvSpPr>
        <p:spPr>
          <a:xfrm>
            <a:off x="5851525" y="6475413"/>
            <a:ext cx="565150" cy="182562"/>
          </a:xfrm>
          <a:prstGeom prst="rect">
            <a:avLst/>
          </a:prstGeom>
        </p:spPr>
        <p:txBody>
          <a:bodyPr/>
          <a:lstStyle/>
          <a:p>
            <a:r>
              <a:rPr lang="en-US" smtClean="0"/>
              <a:t>Slide </a:t>
            </a:r>
            <a:fld id="{EF4002E7-DB4D-4CC3-8382-1939D19420D8}" type="slidenum">
              <a:rPr lang="en-US" smtClean="0"/>
              <a:pPr/>
              <a:t>53</a:t>
            </a:fld>
            <a:endParaRPr lang="en-US"/>
          </a:p>
        </p:txBody>
      </p:sp>
      <p:sp>
        <p:nvSpPr>
          <p:cNvPr id="7" name="Footer Placeholder 6"/>
          <p:cNvSpPr>
            <a:spLocks noGrp="1"/>
          </p:cNvSpPr>
          <p:nvPr>
            <p:ph type="ftr" idx="14"/>
          </p:nvPr>
        </p:nvSpPr>
        <p:spPr/>
        <p:txBody>
          <a:bodyPr/>
          <a:lstStyle/>
          <a:p>
            <a:r>
              <a:rPr lang="en-GB" smtClean="0"/>
              <a:t>Andrew Myles, Cisco</a:t>
            </a:r>
            <a:endParaRPr lang="en-GB" dirty="0"/>
          </a:p>
        </p:txBody>
      </p:sp>
      <p:sp>
        <p:nvSpPr>
          <p:cNvPr id="6" name="Date Placeholder 5"/>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3569456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802.11 WG needs to ask to liaise 11ak/</a:t>
            </a:r>
            <a:r>
              <a:rPr lang="en-AU" dirty="0" err="1" smtClean="0"/>
              <a:t>aq</a:t>
            </a:r>
            <a:r>
              <a:rPr lang="en-AU" dirty="0" smtClean="0"/>
              <a:t>/</a:t>
            </a:r>
            <a:r>
              <a:rPr lang="en-AU" dirty="0" err="1" smtClean="0"/>
              <a:t>aj</a:t>
            </a:r>
            <a:r>
              <a:rPr lang="en-AU" dirty="0" smtClean="0"/>
              <a:t> to SC6 for information</a:t>
            </a:r>
            <a:endParaRPr lang="en-AU" dirty="0"/>
          </a:p>
        </p:txBody>
      </p:sp>
      <p:sp>
        <p:nvSpPr>
          <p:cNvPr id="3" name="Content Placeholder 2"/>
          <p:cNvSpPr>
            <a:spLocks noGrp="1"/>
          </p:cNvSpPr>
          <p:nvPr>
            <p:ph idx="1"/>
          </p:nvPr>
        </p:nvSpPr>
        <p:spPr/>
        <p:txBody>
          <a:bodyPr/>
          <a:lstStyle/>
          <a:p>
            <a:r>
              <a:rPr lang="en-AU" dirty="0" smtClean="0"/>
              <a:t>Motion for 802.11 WG</a:t>
            </a:r>
          </a:p>
          <a:p>
            <a:pPr lvl="1"/>
            <a:r>
              <a:rPr lang="en-AU" i="1" dirty="0" smtClean="0"/>
              <a:t>IEEE 802.11 </a:t>
            </a:r>
            <a:r>
              <a:rPr lang="en-AU" i="1" dirty="0"/>
              <a:t>WG requests IEEE 802 EC approval to </a:t>
            </a:r>
            <a:r>
              <a:rPr lang="en-AU" i="1" dirty="0" smtClean="0"/>
              <a:t>forward IEEE 802.11ak, IEEE 802.11aq and IEEE 802.11aj </a:t>
            </a:r>
            <a:r>
              <a:rPr lang="en-AU" i="1" dirty="0"/>
              <a:t>to ISO/IEC JTC1/SC6, for information under the </a:t>
            </a:r>
            <a:r>
              <a:rPr lang="en-AU" i="1" dirty="0" smtClean="0"/>
              <a:t>PSDO </a:t>
            </a:r>
            <a:r>
              <a:rPr lang="en-AU" i="1" dirty="0"/>
              <a:t>agreement </a:t>
            </a:r>
            <a:endParaRPr lang="en-AU" i="1" dirty="0" smtClean="0"/>
          </a:p>
          <a:p>
            <a:pPr lvl="1"/>
            <a:r>
              <a:rPr lang="en-AU" dirty="0" smtClean="0"/>
              <a:t>Moved: Andrew Myles</a:t>
            </a:r>
          </a:p>
          <a:p>
            <a:pPr lvl="1"/>
            <a:r>
              <a:rPr lang="en-AU" dirty="0" smtClean="0"/>
              <a:t>Seconded:</a:t>
            </a:r>
          </a:p>
          <a:p>
            <a:pPr lvl="1"/>
            <a:endParaRPr lang="en-AU" dirty="0"/>
          </a:p>
          <a:p>
            <a:pPr lvl="1"/>
            <a:r>
              <a:rPr lang="en-AU" dirty="0" smtClean="0"/>
              <a:t>Note: the WG Chair will take to EC assuming the motion passes</a:t>
            </a:r>
            <a:endParaRPr lang="en-AU" dirty="0"/>
          </a:p>
        </p:txBody>
      </p:sp>
      <p:sp>
        <p:nvSpPr>
          <p:cNvPr id="5" name="Slide Number Placeholder 4"/>
          <p:cNvSpPr>
            <a:spLocks noGrp="1"/>
          </p:cNvSpPr>
          <p:nvPr>
            <p:ph type="sldNum" idx="12"/>
          </p:nvPr>
        </p:nvSpPr>
        <p:spPr>
          <a:xfrm>
            <a:off x="5851525" y="6475413"/>
            <a:ext cx="565150" cy="182562"/>
          </a:xfrm>
          <a:prstGeom prst="rect">
            <a:avLst/>
          </a:prstGeom>
        </p:spPr>
        <p:txBody>
          <a:bodyPr/>
          <a:lstStyle/>
          <a:p>
            <a:pPr>
              <a:defRPr/>
            </a:pPr>
            <a:r>
              <a:rPr lang="en-US" smtClean="0"/>
              <a:t>Slide </a:t>
            </a:r>
            <a:fld id="{EF4002E7-DB4D-4CC3-8382-1939D19420D8}" type="slidenum">
              <a:rPr lang="en-US" smtClean="0"/>
              <a:pPr>
                <a:defRPr/>
              </a:pPr>
              <a:t>54</a:t>
            </a:fld>
            <a:endParaRPr lang="en-US"/>
          </a:p>
        </p:txBody>
      </p:sp>
      <p:sp>
        <p:nvSpPr>
          <p:cNvPr id="7" name="Footer Placeholder 6"/>
          <p:cNvSpPr>
            <a:spLocks noGrp="1"/>
          </p:cNvSpPr>
          <p:nvPr>
            <p:ph type="ftr" idx="14"/>
          </p:nvPr>
        </p:nvSpPr>
        <p:spPr/>
        <p:txBody>
          <a:bodyPr/>
          <a:lstStyle/>
          <a:p>
            <a:r>
              <a:rPr lang="en-GB" smtClean="0"/>
              <a:t>Andrew Myles, Cisco</a:t>
            </a:r>
            <a:endParaRPr lang="en-GB" dirty="0"/>
          </a:p>
        </p:txBody>
      </p:sp>
      <p:sp>
        <p:nvSpPr>
          <p:cNvPr id="6" name="Date Placeholder 5"/>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36064101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EC needs to approve a LS asking SC6 to a security workshop in Nov 2018</a:t>
            </a:r>
            <a:endParaRPr lang="en-AU" dirty="0"/>
          </a:p>
        </p:txBody>
      </p:sp>
      <p:sp>
        <p:nvSpPr>
          <p:cNvPr id="3" name="Content Placeholder 2"/>
          <p:cNvSpPr>
            <a:spLocks noGrp="1"/>
          </p:cNvSpPr>
          <p:nvPr>
            <p:ph idx="1"/>
          </p:nvPr>
        </p:nvSpPr>
        <p:spPr/>
        <p:txBody>
          <a:bodyPr/>
          <a:lstStyle/>
          <a:p>
            <a:r>
              <a:rPr lang="en-AU" dirty="0" smtClean="0"/>
              <a:t>Motion for EC</a:t>
            </a:r>
            <a:endParaRPr lang="en-AU" dirty="0"/>
          </a:p>
          <a:p>
            <a:pPr lvl="1"/>
            <a:r>
              <a:rPr lang="en-AU" i="1" dirty="0" smtClean="0"/>
              <a:t>Approve an invitation (</a:t>
            </a:r>
            <a:r>
              <a:rPr lang="en-AU" i="1" dirty="0" smtClean="0">
                <a:hlinkClick r:id="rId3"/>
              </a:rPr>
              <a:t>11-18-1140-01</a:t>
            </a:r>
            <a:r>
              <a:rPr lang="en-AU" i="1" dirty="0"/>
              <a:t>) be sent to ISO/IEC JTC1/SC6 </a:t>
            </a:r>
            <a:r>
              <a:rPr lang="en-AU" i="1" dirty="0" smtClean="0"/>
              <a:t>for </a:t>
            </a:r>
            <a:r>
              <a:rPr lang="en-AU" i="1" dirty="0"/>
              <a:t>an ISO/IEC/IEEE 8802 Security Workshop in November </a:t>
            </a:r>
            <a:r>
              <a:rPr lang="en-AU" i="1" dirty="0" smtClean="0"/>
              <a:t>2018</a:t>
            </a:r>
          </a:p>
          <a:p>
            <a:pPr lvl="1"/>
            <a:r>
              <a:rPr lang="en-AU" dirty="0" smtClean="0"/>
              <a:t>Moved</a:t>
            </a:r>
          </a:p>
          <a:p>
            <a:pPr lvl="1"/>
            <a:r>
              <a:rPr lang="en-AU" dirty="0" smtClean="0"/>
              <a:t>Seconded</a:t>
            </a:r>
          </a:p>
          <a:p>
            <a:pPr lvl="1"/>
            <a:endParaRPr lang="en-AU" dirty="0"/>
          </a:p>
          <a:p>
            <a:pPr lvl="1"/>
            <a:r>
              <a:rPr lang="en-AU" dirty="0" smtClean="0"/>
              <a:t>Note: equivalent motion passed in IEEE 802 JTC1 SC by 13/0/0</a:t>
            </a:r>
            <a:endParaRPr lang="en-AU" dirty="0"/>
          </a:p>
          <a:p>
            <a:endParaRPr lang="en-AU" dirty="0"/>
          </a:p>
        </p:txBody>
      </p:sp>
      <p:sp>
        <p:nvSpPr>
          <p:cNvPr id="5" name="Slide Number Placeholder 4"/>
          <p:cNvSpPr>
            <a:spLocks noGrp="1"/>
          </p:cNvSpPr>
          <p:nvPr>
            <p:ph type="sldNum" idx="12"/>
          </p:nvPr>
        </p:nvSpPr>
        <p:spPr>
          <a:xfrm>
            <a:off x="5851525" y="6475413"/>
            <a:ext cx="565150" cy="182562"/>
          </a:xfrm>
          <a:prstGeom prst="rect">
            <a:avLst/>
          </a:prstGeom>
        </p:spPr>
        <p:txBody>
          <a:bodyPr/>
          <a:lstStyle/>
          <a:p>
            <a:pPr>
              <a:defRPr/>
            </a:pPr>
            <a:r>
              <a:rPr lang="en-US" smtClean="0"/>
              <a:t>Slide </a:t>
            </a:r>
            <a:fld id="{EF4002E7-DB4D-4CC3-8382-1939D19420D8}" type="slidenum">
              <a:rPr lang="en-US" smtClean="0"/>
              <a:pPr>
                <a:defRPr/>
              </a:pPr>
              <a:t>55</a:t>
            </a:fld>
            <a:endParaRPr lang="en-US"/>
          </a:p>
        </p:txBody>
      </p:sp>
      <p:sp>
        <p:nvSpPr>
          <p:cNvPr id="7" name="Footer Placeholder 6"/>
          <p:cNvSpPr>
            <a:spLocks noGrp="1"/>
          </p:cNvSpPr>
          <p:nvPr>
            <p:ph type="ftr" idx="14"/>
          </p:nvPr>
        </p:nvSpPr>
        <p:spPr/>
        <p:txBody>
          <a:bodyPr/>
          <a:lstStyle/>
          <a:p>
            <a:r>
              <a:rPr lang="en-GB" smtClean="0"/>
              <a:t>Andrew Myles, Cisco</a:t>
            </a:r>
            <a:endParaRPr lang="en-GB" dirty="0"/>
          </a:p>
        </p:txBody>
      </p:sp>
      <p:sp>
        <p:nvSpPr>
          <p:cNvPr id="6" name="Date Placeholder 5"/>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20693284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xfrm>
            <a:off x="2209800" y="685800"/>
            <a:ext cx="7924800" cy="1066800"/>
          </a:xfrm>
        </p:spPr>
        <p:txBody>
          <a:bodyPr/>
          <a:lstStyle/>
          <a:p>
            <a:r>
              <a:rPr lang="en-US" altLang="en-US" dirty="0" err="1" smtClean="0"/>
              <a:t>TGmd</a:t>
            </a:r>
            <a:r>
              <a:rPr lang="en-US" altLang="en-US" dirty="0" smtClean="0"/>
              <a:t> July 2018 Closing Report</a:t>
            </a:r>
          </a:p>
        </p:txBody>
      </p:sp>
      <p:sp>
        <p:nvSpPr>
          <p:cNvPr id="2054" name="Rectangle 6"/>
          <p:cNvSpPr>
            <a:spLocks noGrp="1" noChangeArrowheads="1"/>
          </p:cNvSpPr>
          <p:nvPr>
            <p:ph idx="1"/>
          </p:nvPr>
        </p:nvSpPr>
        <p:spPr>
          <a:xfrm>
            <a:off x="2209800" y="1524000"/>
            <a:ext cx="7772400" cy="381000"/>
          </a:xfrm>
        </p:spPr>
        <p:txBody>
          <a:bodyPr/>
          <a:lstStyle/>
          <a:p>
            <a:pPr algn="ctr">
              <a:lnSpc>
                <a:spcPct val="90000"/>
              </a:lnSpc>
              <a:buFontTx/>
              <a:buNone/>
            </a:pPr>
            <a:r>
              <a:rPr lang="en-US" altLang="en-US" sz="2000" dirty="0"/>
              <a:t>Date:</a:t>
            </a:r>
            <a:r>
              <a:rPr lang="en-US" altLang="en-US" sz="2000" b="0" dirty="0"/>
              <a:t> 2018-07-12</a:t>
            </a:r>
          </a:p>
        </p:txBody>
      </p:sp>
      <p:sp>
        <p:nvSpPr>
          <p:cNvPr id="3076" name="Slide Number Placeholder 5"/>
          <p:cNvSpPr>
            <a:spLocks noGrp="1"/>
          </p:cNvSpPr>
          <p:nvPr>
            <p:ph type="sldNum" idx="12"/>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Slide </a:t>
            </a:r>
            <a:fld id="{77FB121F-92AD-4A94-B9B7-431A9F07F0F0}" type="slidenum">
              <a:rPr lang="en-US" smtClean="0"/>
              <a:pPr>
                <a:defRPr/>
              </a:pPr>
              <a:t>56</a:t>
            </a:fld>
            <a:endParaRPr lang="en-US" smtClean="0"/>
          </a:p>
        </p:txBody>
      </p:sp>
      <p:sp>
        <p:nvSpPr>
          <p:cNvPr id="3075" name="Footer Placeholder 4"/>
          <p:cNvSpPr>
            <a:spLocks noGrp="1"/>
          </p:cNvSpPr>
          <p:nvPr>
            <p:ph type="ftr" idx="14"/>
          </p:nvPr>
        </p:nvSpPr>
        <p:spPr>
          <a:xfrm>
            <a:off x="9220201" y="6475413"/>
            <a:ext cx="2209800" cy="153987"/>
          </a:xfrm>
          <a:prstGeom prst="rect">
            <a:avLst/>
          </a:prstGeom>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dirty="0" smtClean="0"/>
              <a:t>Dorothy Stanley, HP Enterprise</a:t>
            </a:r>
          </a:p>
        </p:txBody>
      </p:sp>
      <p:sp>
        <p:nvSpPr>
          <p:cNvPr id="2" name="Date Placeholder 1"/>
          <p:cNvSpPr>
            <a:spLocks noGrp="1"/>
          </p:cNvSpPr>
          <p:nvPr>
            <p:ph type="dt" idx="15"/>
          </p:nvPr>
        </p:nvSpPr>
        <p:spPr/>
        <p:txBody>
          <a:bodyPr/>
          <a:lstStyle/>
          <a:p>
            <a:r>
              <a:rPr lang="en-US" smtClean="0"/>
              <a:t>July 2018</a:t>
            </a:r>
            <a:endParaRPr lang="en-GB" dirty="0"/>
          </a:p>
        </p:txBody>
      </p:sp>
      <p:graphicFrame>
        <p:nvGraphicFramePr>
          <p:cNvPr id="2055" name="Object 11"/>
          <p:cNvGraphicFramePr>
            <a:graphicFrameLocks noChangeAspect="1"/>
          </p:cNvGraphicFramePr>
          <p:nvPr>
            <p:extLst/>
          </p:nvPr>
        </p:nvGraphicFramePr>
        <p:xfrm>
          <a:off x="2044700" y="2274889"/>
          <a:ext cx="8102600" cy="2498725"/>
        </p:xfrm>
        <a:graphic>
          <a:graphicData uri="http://schemas.openxmlformats.org/presentationml/2006/ole">
            <mc:AlternateContent xmlns:mc="http://schemas.openxmlformats.org/markup-compatibility/2006">
              <mc:Choice xmlns:v="urn:schemas-microsoft-com:vml" Requires="v">
                <p:oleObj spid="_x0000_s22540" name="Document" r:id="rId4" imgW="8254447" imgH="2544858" progId="Word.Document.8">
                  <p:embed/>
                </p:oleObj>
              </mc:Choice>
              <mc:Fallback>
                <p:oleObj name="Document" r:id="rId4" imgW="8254447" imgH="2544858" progId="Word.Document.8">
                  <p:embed/>
                  <p:pic>
                    <p:nvPicPr>
                      <p:cNvPr id="0" name=""/>
                      <p:cNvPicPr>
                        <a:picLocks noChangeAspect="1" noChangeArrowheads="1"/>
                      </p:cNvPicPr>
                      <p:nvPr/>
                    </p:nvPicPr>
                    <p:blipFill>
                      <a:blip r:embed="rId5"/>
                      <a:srcRect/>
                      <a:stretch>
                        <a:fillRect/>
                      </a:stretch>
                    </p:blipFill>
                    <p:spPr bwMode="auto">
                      <a:xfrm>
                        <a:off x="2044700" y="2274889"/>
                        <a:ext cx="8102600" cy="249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400" b="1">
                <a:solidFill>
                  <a:schemeClr val="tx1"/>
                </a:solidFill>
                <a:latin typeface="Times New Roman" pitchFamily="18" charset="0"/>
              </a:defRPr>
            </a:lvl1pPr>
            <a:lvl2pPr marL="742950" indent="-285750" eaLnBrk="0" hangingPunct="0">
              <a:spcBef>
                <a:spcPct val="20000"/>
              </a:spcBef>
              <a:buChar char="–"/>
              <a:defRPr sz="2000">
                <a:solidFill>
                  <a:schemeClr val="tx1"/>
                </a:solidFill>
                <a:latin typeface="Times New Roman" pitchFamily="18" charset="0"/>
              </a:defRPr>
            </a:lvl2pPr>
            <a:lvl3pPr marL="1143000" indent="-228600" eaLnBrk="0" hangingPunct="0">
              <a:spcBef>
                <a:spcPct val="20000"/>
              </a:spcBef>
              <a:buChar char="•"/>
              <a:defRPr>
                <a:solidFill>
                  <a:schemeClr val="tx1"/>
                </a:solidFill>
                <a:latin typeface="Times New Roman" pitchFamily="18" charset="0"/>
              </a:defRPr>
            </a:lvl3pPr>
            <a:lvl4pPr marL="1600200" indent="-228600" eaLnBrk="0" hangingPunct="0">
              <a:spcBef>
                <a:spcPct val="20000"/>
              </a:spcBef>
              <a:buChar char="–"/>
              <a:defRPr sz="1600">
                <a:solidFill>
                  <a:schemeClr val="tx1"/>
                </a:solidFill>
                <a:latin typeface="Times New Roman" pitchFamily="18" charset="0"/>
              </a:defRPr>
            </a:lvl4pPr>
            <a:lvl5pPr marL="2057400" indent="-228600" eaLnBrk="0" hangingPunct="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US" altLang="en-US" sz="2000"/>
              <a:t>Authors:</a:t>
            </a:r>
            <a:endParaRPr lang="en-US" altLang="en-US" sz="2000" b="0"/>
          </a:p>
        </p:txBody>
      </p:sp>
    </p:spTree>
    <p:extLst>
      <p:ext uri="{BB962C8B-B14F-4D97-AF65-F5344CB8AC3E}">
        <p14:creationId xmlns:p14="http://schemas.microsoft.com/office/powerpoint/2010/main" val="37905396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r>
              <a:rPr lang="en-US" altLang="en-US" dirty="0" smtClean="0"/>
              <a:t>Abstract</a:t>
            </a:r>
          </a:p>
        </p:txBody>
      </p:sp>
      <p:sp>
        <p:nvSpPr>
          <p:cNvPr id="3078" name="Rectangle 3"/>
          <p:cNvSpPr>
            <a:spLocks noGrp="1" noChangeArrowheads="1"/>
          </p:cNvSpPr>
          <p:nvPr>
            <p:ph idx="1"/>
          </p:nvPr>
        </p:nvSpPr>
        <p:spPr/>
        <p:txBody>
          <a:bodyPr/>
          <a:lstStyle/>
          <a:p>
            <a:pPr>
              <a:buFontTx/>
              <a:buNone/>
            </a:pPr>
            <a:r>
              <a:rPr lang="en-US" altLang="en-US" dirty="0" smtClean="0"/>
              <a:t>	This presentation contains the IEEE 802.11 </a:t>
            </a:r>
            <a:r>
              <a:rPr lang="en-US" altLang="en-US" dirty="0" err="1" smtClean="0"/>
              <a:t>TGmd</a:t>
            </a:r>
            <a:r>
              <a:rPr lang="en-US" altLang="en-US" dirty="0" smtClean="0"/>
              <a:t> closing report for the July 2018 session.</a:t>
            </a:r>
          </a:p>
        </p:txBody>
      </p:sp>
      <p:sp>
        <p:nvSpPr>
          <p:cNvPr id="4100" name="Slide Number Placeholder 5"/>
          <p:cNvSpPr>
            <a:spLocks noGrp="1"/>
          </p:cNvSpPr>
          <p:nvPr>
            <p:ph type="sldNum" idx="12"/>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Slide </a:t>
            </a:r>
            <a:fld id="{56D6E298-42C4-4845-8665-E35DE2769254}" type="slidenum">
              <a:rPr lang="en-US" smtClean="0"/>
              <a:pPr>
                <a:defRPr/>
              </a:pPr>
              <a:t>57</a:t>
            </a:fld>
            <a:endParaRPr lang="en-US" smtClean="0"/>
          </a:p>
        </p:txBody>
      </p:sp>
      <p:sp>
        <p:nvSpPr>
          <p:cNvPr id="4099" name="Footer Placeholder 4"/>
          <p:cNvSpPr>
            <a:spLocks noGrp="1"/>
          </p:cNvSpPr>
          <p:nvPr>
            <p:ph type="ftr" idx="14"/>
          </p:nvPr>
        </p:nvSpPr>
        <p:spPr>
          <a:xfrm>
            <a:off x="9144001" y="6475413"/>
            <a:ext cx="2209800" cy="153988"/>
          </a:xfrm>
          <a:prstGeom prst="rect">
            <a:avLst/>
          </a:prstGeom>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dirty="0" smtClean="0"/>
              <a:t>Dorothy Stanley, HP Enterprise</a:t>
            </a:r>
          </a:p>
        </p:txBody>
      </p:sp>
      <p:sp>
        <p:nvSpPr>
          <p:cNvPr id="2" name="Date Placeholder 1"/>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37313628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838200"/>
            <a:ext cx="7772400" cy="1066800"/>
          </a:xfrm>
        </p:spPr>
        <p:txBody>
          <a:bodyPr/>
          <a:lstStyle/>
          <a:p>
            <a:r>
              <a:rPr lang="en-US" dirty="0" smtClean="0"/>
              <a:t>Work completed this week </a:t>
            </a:r>
            <a:r>
              <a:rPr lang="en-US" dirty="0"/>
              <a:t/>
            </a:r>
            <a:br>
              <a:rPr lang="en-US" dirty="0"/>
            </a:br>
            <a:endParaRPr lang="en-US" dirty="0"/>
          </a:p>
        </p:txBody>
      </p:sp>
      <p:sp>
        <p:nvSpPr>
          <p:cNvPr id="3" name="Content Placeholder 2"/>
          <p:cNvSpPr>
            <a:spLocks noGrp="1"/>
          </p:cNvSpPr>
          <p:nvPr>
            <p:ph idx="1"/>
          </p:nvPr>
        </p:nvSpPr>
        <p:spPr>
          <a:xfrm>
            <a:off x="1905000" y="1447800"/>
            <a:ext cx="8382000" cy="4114800"/>
          </a:xfrm>
        </p:spPr>
        <p:txBody>
          <a:bodyPr/>
          <a:lstStyle/>
          <a:p>
            <a:pPr>
              <a:defRPr/>
            </a:pPr>
            <a:r>
              <a:rPr lang="en-US" altLang="ja-JP" dirty="0" smtClean="0"/>
              <a:t>Continued comment resolution</a:t>
            </a:r>
          </a:p>
          <a:p>
            <a:pPr lvl="1">
              <a:defRPr/>
            </a:pPr>
            <a:r>
              <a:rPr lang="en-US" altLang="ja-JP" dirty="0" smtClean="0"/>
              <a:t>Approximately 330 (of 623) comment resolutions approved/ready for motion</a:t>
            </a:r>
          </a:p>
          <a:p>
            <a:r>
              <a:rPr lang="en-US" dirty="0" smtClean="0"/>
              <a:t>Approved teleconferences and an ad-hoc meeting for the purpose of continued comment resolution: </a:t>
            </a:r>
          </a:p>
          <a:p>
            <a:pPr lvl="1"/>
            <a:r>
              <a:rPr lang="en-US" dirty="0" smtClean="0"/>
              <a:t>Teleconference </a:t>
            </a:r>
            <a:r>
              <a:rPr lang="en-US" altLang="en-US" dirty="0"/>
              <a:t>Fridays July 27, August 10, 17, </a:t>
            </a:r>
            <a:r>
              <a:rPr lang="en-US" altLang="en-US" dirty="0" smtClean="0"/>
              <a:t>24 10am Eastern 2 hours</a:t>
            </a:r>
            <a:endParaRPr lang="en-GB" dirty="0"/>
          </a:p>
          <a:p>
            <a:pPr lvl="1"/>
            <a:r>
              <a:rPr lang="en-US" dirty="0" smtClean="0"/>
              <a:t>Ad-Hoc July 31, August 1, August 2, 2018 in Portland, OR; teleconference bridge to be provided</a:t>
            </a:r>
          </a:p>
          <a:p>
            <a:r>
              <a:rPr lang="en-US" dirty="0" smtClean="0"/>
              <a:t>Agenda</a:t>
            </a:r>
            <a:endParaRPr lang="en-US" dirty="0"/>
          </a:p>
          <a:p>
            <a:pPr lvl="1"/>
            <a:r>
              <a:rPr lang="en-US" dirty="0">
                <a:hlinkClick r:id="rId3"/>
              </a:rPr>
              <a:t>https://</a:t>
            </a:r>
            <a:r>
              <a:rPr lang="en-US" dirty="0" smtClean="0">
                <a:hlinkClick r:id="rId3"/>
              </a:rPr>
              <a:t>mentor.ieee.org/802.11/dcn/18/11-18-1028-06-000m-2018-july-tgmd-agenda.pptx</a:t>
            </a:r>
            <a:r>
              <a:rPr lang="en-US" dirty="0" smtClean="0"/>
              <a:t> </a:t>
            </a:r>
          </a:p>
        </p:txBody>
      </p:sp>
      <p:sp>
        <p:nvSpPr>
          <p:cNvPr id="6" name="Slide Number Placeholder 5"/>
          <p:cNvSpPr>
            <a:spLocks noGrp="1"/>
          </p:cNvSpPr>
          <p:nvPr>
            <p:ph type="sldNum" idx="12"/>
          </p:nvPr>
        </p:nvSpPr>
        <p:spPr/>
        <p:txBody>
          <a:bodyPr/>
          <a:lstStyle/>
          <a:p>
            <a:pPr>
              <a:defRPr/>
            </a:pPr>
            <a:r>
              <a:rPr lang="en-US" smtClean="0"/>
              <a:t>Slide </a:t>
            </a:r>
            <a:fld id="{9F280238-5E03-4A90-BACD-D800220B2674}" type="slidenum">
              <a:rPr lang="en-US" smtClean="0"/>
              <a:pPr>
                <a:defRPr/>
              </a:pPr>
              <a:t>58</a:t>
            </a:fld>
            <a:endParaRPr lang="en-US"/>
          </a:p>
        </p:txBody>
      </p:sp>
      <p:sp>
        <p:nvSpPr>
          <p:cNvPr id="5" name="Footer Placeholder 4"/>
          <p:cNvSpPr>
            <a:spLocks noGrp="1"/>
          </p:cNvSpPr>
          <p:nvPr>
            <p:ph type="ftr" idx="14"/>
          </p:nvPr>
        </p:nvSpPr>
        <p:spPr>
          <a:xfrm>
            <a:off x="9601201" y="6475413"/>
            <a:ext cx="466725" cy="182562"/>
          </a:xfrm>
          <a:prstGeom prst="rect">
            <a:avLst/>
          </a:prstGeom>
        </p:spPr>
        <p:txBody>
          <a:bodyPr/>
          <a:lstStyle/>
          <a:p>
            <a:pPr>
              <a:defRPr/>
            </a:pPr>
            <a:r>
              <a:rPr lang="en-US" smtClean="0"/>
              <a:t>Dorothy Stanley, HP Enterprise</a:t>
            </a:r>
            <a:endParaRPr lang="en-US"/>
          </a:p>
        </p:txBody>
      </p:sp>
      <p:sp>
        <p:nvSpPr>
          <p:cNvPr id="8" name="Date Placeholder 7"/>
          <p:cNvSpPr>
            <a:spLocks noGrp="1"/>
          </p:cNvSpPr>
          <p:nvPr>
            <p:ph type="dt" idx="15"/>
          </p:nvPr>
        </p:nvSpPr>
        <p:spPr/>
        <p:txBody>
          <a:bodyPr/>
          <a:lstStyle/>
          <a:p>
            <a:r>
              <a:rPr lang="en-US" smtClean="0"/>
              <a:t>July 2018</a:t>
            </a:r>
            <a:endParaRPr lang="en-GB" dirty="0"/>
          </a:p>
        </p:txBody>
      </p:sp>
      <p:sp>
        <p:nvSpPr>
          <p:cNvPr id="7" name="Footer Placeholder 4"/>
          <p:cNvSpPr>
            <a:spLocks noGrp="1"/>
          </p:cNvSpPr>
          <p:nvPr>
            <p:ph type="ftr" sz="quarter" idx="4294967295"/>
          </p:nvPr>
        </p:nvSpPr>
        <p:spPr>
          <a:xfrm>
            <a:off x="9982200" y="6475413"/>
            <a:ext cx="2209800" cy="153987"/>
          </a:xfrm>
          <a:prstGeom prst="rect">
            <a:avLst/>
          </a:prstGeom>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dirty="0" smtClean="0"/>
              <a:t>Dorothy Stanley, HP Enterprise</a:t>
            </a:r>
          </a:p>
        </p:txBody>
      </p:sp>
    </p:spTree>
    <p:extLst>
      <p:ext uri="{BB962C8B-B14F-4D97-AF65-F5344CB8AC3E}">
        <p14:creationId xmlns:p14="http://schemas.microsoft.com/office/powerpoint/2010/main" val="2095476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838200"/>
            <a:ext cx="7772400" cy="1066800"/>
          </a:xfrm>
        </p:spPr>
        <p:txBody>
          <a:bodyPr/>
          <a:lstStyle/>
          <a:p>
            <a:r>
              <a:rPr lang="en-US" dirty="0" err="1" smtClean="0"/>
              <a:t>TGmd</a:t>
            </a:r>
            <a:r>
              <a:rPr lang="en-US" dirty="0" smtClean="0"/>
              <a:t> schedule - unchanged</a:t>
            </a:r>
            <a:r>
              <a:rPr lang="en-US" dirty="0"/>
              <a:t/>
            </a:r>
            <a:br>
              <a:rPr lang="en-US" dirty="0"/>
            </a:br>
            <a:endParaRPr lang="en-US" dirty="0"/>
          </a:p>
        </p:txBody>
      </p:sp>
      <p:sp>
        <p:nvSpPr>
          <p:cNvPr id="3" name="Content Placeholder 2"/>
          <p:cNvSpPr>
            <a:spLocks noGrp="1"/>
          </p:cNvSpPr>
          <p:nvPr>
            <p:ph idx="1"/>
          </p:nvPr>
        </p:nvSpPr>
        <p:spPr>
          <a:xfrm>
            <a:off x="1943100" y="1828800"/>
            <a:ext cx="8382000" cy="3276600"/>
          </a:xfrm>
        </p:spPr>
        <p:txBody>
          <a:bodyPr/>
          <a:lstStyle/>
          <a:p>
            <a:pPr>
              <a:lnSpc>
                <a:spcPct val="80000"/>
              </a:lnSpc>
            </a:pPr>
            <a:r>
              <a:rPr lang="en-US" altLang="en-US" dirty="0"/>
              <a:t>January 2018 – Initial WGLB</a:t>
            </a:r>
          </a:p>
          <a:p>
            <a:pPr>
              <a:lnSpc>
                <a:spcPct val="80000"/>
              </a:lnSpc>
            </a:pPr>
            <a:r>
              <a:rPr lang="en-US" altLang="en-US" dirty="0"/>
              <a:t>September 2018 –D2.0 WGLB Recirculation LB </a:t>
            </a:r>
          </a:p>
          <a:p>
            <a:pPr>
              <a:lnSpc>
                <a:spcPct val="80000"/>
              </a:lnSpc>
            </a:pPr>
            <a:r>
              <a:rPr lang="en-US" altLang="en-US" dirty="0"/>
              <a:t>February 2019 – Form SB Pool</a:t>
            </a:r>
          </a:p>
          <a:p>
            <a:pPr>
              <a:lnSpc>
                <a:spcPct val="80000"/>
              </a:lnSpc>
            </a:pPr>
            <a:r>
              <a:rPr lang="en-US" altLang="en-US" dirty="0"/>
              <a:t>March 2019 – MEC/MDR done</a:t>
            </a:r>
          </a:p>
          <a:p>
            <a:pPr>
              <a:lnSpc>
                <a:spcPct val="80000"/>
              </a:lnSpc>
            </a:pPr>
            <a:r>
              <a:rPr lang="en-US" altLang="en-US" dirty="0"/>
              <a:t>April 2019 – Initial SB </a:t>
            </a:r>
          </a:p>
          <a:p>
            <a:pPr>
              <a:lnSpc>
                <a:spcPct val="80000"/>
              </a:lnSpc>
            </a:pPr>
            <a:r>
              <a:rPr lang="en-US" altLang="en-US" dirty="0"/>
              <a:t>October 2019 – Recirculation SB</a:t>
            </a:r>
          </a:p>
          <a:p>
            <a:pPr>
              <a:lnSpc>
                <a:spcPct val="80000"/>
              </a:lnSpc>
            </a:pPr>
            <a:r>
              <a:rPr lang="en-US" altLang="en-US" dirty="0"/>
              <a:t>July 2020 – Final WG/EC approval</a:t>
            </a:r>
          </a:p>
          <a:p>
            <a:pPr>
              <a:lnSpc>
                <a:spcPct val="80000"/>
              </a:lnSpc>
            </a:pPr>
            <a:r>
              <a:rPr lang="en-US" altLang="en-US" dirty="0"/>
              <a:t>September 2020 – </a:t>
            </a:r>
            <a:r>
              <a:rPr lang="en-US" altLang="en-US" dirty="0" err="1"/>
              <a:t>Revcom</a:t>
            </a:r>
            <a:r>
              <a:rPr lang="en-US" altLang="en-US" dirty="0"/>
              <a:t>/SASB approval</a:t>
            </a:r>
          </a:p>
        </p:txBody>
      </p:sp>
      <p:sp>
        <p:nvSpPr>
          <p:cNvPr id="6" name="Slide Number Placeholder 5"/>
          <p:cNvSpPr>
            <a:spLocks noGrp="1"/>
          </p:cNvSpPr>
          <p:nvPr>
            <p:ph type="sldNum" idx="12"/>
          </p:nvPr>
        </p:nvSpPr>
        <p:spPr/>
        <p:txBody>
          <a:bodyPr/>
          <a:lstStyle/>
          <a:p>
            <a:pPr>
              <a:defRPr/>
            </a:pPr>
            <a:r>
              <a:rPr lang="en-US" smtClean="0"/>
              <a:t>Slide </a:t>
            </a:r>
            <a:fld id="{9F280238-5E03-4A90-BACD-D800220B2674}" type="slidenum">
              <a:rPr lang="en-US" smtClean="0"/>
              <a:pPr>
                <a:defRPr/>
              </a:pPr>
              <a:t>59</a:t>
            </a:fld>
            <a:endParaRPr lang="en-US"/>
          </a:p>
        </p:txBody>
      </p:sp>
      <p:sp>
        <p:nvSpPr>
          <p:cNvPr id="5" name="Footer Placeholder 4"/>
          <p:cNvSpPr>
            <a:spLocks noGrp="1"/>
          </p:cNvSpPr>
          <p:nvPr>
            <p:ph type="ftr" idx="14"/>
          </p:nvPr>
        </p:nvSpPr>
        <p:spPr>
          <a:xfrm>
            <a:off x="9601201" y="6475413"/>
            <a:ext cx="466725" cy="182562"/>
          </a:xfrm>
          <a:prstGeom prst="rect">
            <a:avLst/>
          </a:prstGeom>
        </p:spPr>
        <p:txBody>
          <a:bodyPr/>
          <a:lstStyle/>
          <a:p>
            <a:pPr>
              <a:defRPr/>
            </a:pPr>
            <a:r>
              <a:rPr lang="en-US" smtClean="0"/>
              <a:t>Dorothy Stanley, HP Enterprise</a:t>
            </a:r>
            <a:endParaRPr lang="en-US"/>
          </a:p>
        </p:txBody>
      </p:sp>
      <p:sp>
        <p:nvSpPr>
          <p:cNvPr id="8" name="Date Placeholder 7"/>
          <p:cNvSpPr>
            <a:spLocks noGrp="1"/>
          </p:cNvSpPr>
          <p:nvPr>
            <p:ph type="dt" idx="15"/>
          </p:nvPr>
        </p:nvSpPr>
        <p:spPr/>
        <p:txBody>
          <a:bodyPr/>
          <a:lstStyle/>
          <a:p>
            <a:r>
              <a:rPr lang="en-US" smtClean="0"/>
              <a:t>July 2018</a:t>
            </a:r>
            <a:endParaRPr lang="en-GB" dirty="0"/>
          </a:p>
        </p:txBody>
      </p:sp>
      <p:sp>
        <p:nvSpPr>
          <p:cNvPr id="7" name="Footer Placeholder 4"/>
          <p:cNvSpPr>
            <a:spLocks noGrp="1"/>
          </p:cNvSpPr>
          <p:nvPr>
            <p:ph type="ftr" sz="quarter" idx="4294967295"/>
          </p:nvPr>
        </p:nvSpPr>
        <p:spPr>
          <a:xfrm>
            <a:off x="9982200" y="6475413"/>
            <a:ext cx="2209800" cy="153987"/>
          </a:xfrm>
          <a:prstGeom prst="rect">
            <a:avLst/>
          </a:prstGeom>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dirty="0" smtClean="0"/>
              <a:t>Dorothy Stanley, HP Enterprise</a:t>
            </a:r>
          </a:p>
        </p:txBody>
      </p:sp>
    </p:spTree>
    <p:extLst>
      <p:ext uri="{BB962C8B-B14F-4D97-AF65-F5344CB8AC3E}">
        <p14:creationId xmlns:p14="http://schemas.microsoft.com/office/powerpoint/2010/main" val="862910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MIB Style, Visio and Frame Practices</a:t>
            </a:r>
            <a:endParaRPr lang="en-GB" dirty="0"/>
          </a:p>
        </p:txBody>
      </p:sp>
      <p:sp>
        <p:nvSpPr>
          <p:cNvPr id="9218" name="Rectangle 2"/>
          <p:cNvSpPr>
            <a:spLocks noGrp="1" noChangeArrowheads="1"/>
          </p:cNvSpPr>
          <p:nvPr>
            <p:ph idx="1"/>
          </p:nvPr>
        </p:nvSpPr>
        <p:spPr>
          <a:ln/>
        </p:spPr>
        <p:txBody>
          <a:bodyPr/>
          <a:lstStyle/>
          <a:p>
            <a:r>
              <a:rPr lang="en-GB" sz="2000" dirty="0"/>
              <a:t>I’m going to suggest going forward we use a single style with appropriately set tabs,  and use leading</a:t>
            </a:r>
            <a:r>
              <a:rPr lang="en-US" sz="2000" dirty="0"/>
              <a:t> </a:t>
            </a:r>
            <a:r>
              <a:rPr lang="en-GB" sz="2000" dirty="0"/>
              <a:t>Tabs to distinguish the syntax and description parts. (Adrian Stephens Feb 9, 2010)</a:t>
            </a:r>
            <a:endParaRPr lang="en-US" sz="2000" dirty="0"/>
          </a:p>
          <a:p>
            <a:r>
              <a:rPr lang="en-GB" sz="2000" dirty="0">
                <a:solidFill>
                  <a:srgbClr val="FF0000"/>
                </a:solidFill>
              </a:rPr>
              <a:t>Two ways to format a figure &amp; its caption in frame:</a:t>
            </a:r>
            <a:endParaRPr lang="en-US" sz="2000" dirty="0">
              <a:solidFill>
                <a:srgbClr val="FF0000"/>
              </a:solidFill>
            </a:endParaRPr>
          </a:p>
          <a:p>
            <a:pPr lvl="1"/>
            <a:r>
              <a:rPr lang="en-GB" sz="1600" dirty="0">
                <a:solidFill>
                  <a:srgbClr val="FF0000"/>
                </a:solidFill>
              </a:rPr>
              <a:t>Insert a table.  Insert anchored frame inside table cell to hold graphics.  Use table caption as figure caption.</a:t>
            </a:r>
            <a:endParaRPr lang="en-US" sz="1600" dirty="0">
              <a:solidFill>
                <a:srgbClr val="FF0000"/>
              </a:solidFill>
            </a:endParaRPr>
          </a:p>
          <a:p>
            <a:pPr lvl="1"/>
            <a:r>
              <a:rPr lang="en-GB" sz="1600" dirty="0">
                <a:solidFill>
                  <a:srgbClr val="FF0000"/>
                </a:solidFill>
              </a:rPr>
              <a:t>Insert an anchored frame.  Insert caption inside a text frame inside the anchored frame.  Insert graphics inside the anchored frame.</a:t>
            </a:r>
            <a:endParaRPr lang="en-US" sz="1600" dirty="0">
              <a:solidFill>
                <a:srgbClr val="FF0000"/>
              </a:solidFill>
            </a:endParaRPr>
          </a:p>
          <a:p>
            <a:r>
              <a:rPr lang="en-GB" sz="2000" dirty="0"/>
              <a:t> Keep embedded figures using </a:t>
            </a:r>
            <a:r>
              <a:rPr lang="en-GB" sz="2000" dirty="0" err="1"/>
              <a:t>visio</a:t>
            </a:r>
            <a:r>
              <a:rPr lang="en-GB" sz="2000" dirty="0"/>
              <a:t> as long as possible</a:t>
            </a:r>
            <a:endParaRPr lang="en-US" sz="2000" dirty="0"/>
          </a:p>
          <a:p>
            <a:pPr lvl="1"/>
            <a:r>
              <a:rPr lang="en-GB" sz="1800" dirty="0"/>
              <a:t>Near the end of sponsor ballot,  turn these all into .</a:t>
            </a:r>
            <a:r>
              <a:rPr lang="en-GB" sz="1800" dirty="0" err="1"/>
              <a:t>emf</a:t>
            </a:r>
            <a:r>
              <a:rPr lang="en-GB" sz="1800" dirty="0"/>
              <a:t> (windows meta file) format files (you can do this from </a:t>
            </a:r>
            <a:r>
              <a:rPr lang="en-GB" sz="1800" dirty="0" err="1"/>
              <a:t>visio</a:t>
            </a:r>
            <a:r>
              <a:rPr lang="en-GB" sz="1800" dirty="0"/>
              <a:t> using “save as”).   Keep separate files for the .</a:t>
            </a:r>
            <a:r>
              <a:rPr lang="en-GB" sz="1800" dirty="0" err="1"/>
              <a:t>vsd</a:t>
            </a:r>
            <a:r>
              <a:rPr lang="en-GB" sz="1800" dirty="0"/>
              <a:t> source and the .</a:t>
            </a:r>
            <a:r>
              <a:rPr lang="en-GB" sz="1800" dirty="0" err="1"/>
              <a:t>emf</a:t>
            </a:r>
            <a:r>
              <a:rPr lang="en-GB" sz="1800" dirty="0"/>
              <a:t> file that is linked to from frame. There is likelihood we should use .</a:t>
            </a:r>
            <a:r>
              <a:rPr lang="en-GB" sz="1800" dirty="0" err="1"/>
              <a:t>emf</a:t>
            </a:r>
            <a:endParaRPr lang="en-GB" sz="1800" dirty="0"/>
          </a:p>
          <a:p>
            <a:r>
              <a:rPr lang="en-GB" sz="2000" dirty="0"/>
              <a:t>Frame templates for 11aa, 11ac, 11af</a:t>
            </a:r>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6</a:t>
            </a:fld>
            <a:endParaRPr lang="en-GB"/>
          </a:p>
        </p:txBody>
      </p:sp>
      <p:sp>
        <p:nvSpPr>
          <p:cNvPr id="5" name="Footer Placeholder 4"/>
          <p:cNvSpPr>
            <a:spLocks noGrp="1"/>
          </p:cNvSpPr>
          <p:nvPr>
            <p:ph type="ftr" idx="14"/>
          </p:nvPr>
        </p:nvSpPr>
        <p:spPr/>
        <p:txBody>
          <a:bodyPr/>
          <a:lstStyle/>
          <a:p>
            <a:r>
              <a:rPr lang="en-GB" smtClean="0"/>
              <a:t>Peter Ecclesine (Cisco Systems)</a:t>
            </a:r>
            <a:endParaRPr lang="en-GB" dirty="0"/>
          </a:p>
        </p:txBody>
      </p:sp>
      <p:sp>
        <p:nvSpPr>
          <p:cNvPr id="4" name="Date Placeholder 3"/>
          <p:cNvSpPr>
            <a:spLocks noGrp="1"/>
          </p:cNvSpPr>
          <p:nvPr>
            <p:ph type="dt" idx="15"/>
          </p:nvPr>
        </p:nvSpPr>
        <p:spPr/>
        <p:txBody>
          <a:bodyPr/>
          <a:lstStyle/>
          <a:p>
            <a:r>
              <a:rPr lang="en-US" smtClean="0"/>
              <a:t>July 2018</a:t>
            </a:r>
            <a:endParaRPr lang="en-GB"/>
          </a:p>
        </p:txBody>
      </p:sp>
    </p:spTree>
    <p:extLst>
      <p:ext uri="{BB962C8B-B14F-4D97-AF65-F5344CB8AC3E}">
        <p14:creationId xmlns:p14="http://schemas.microsoft.com/office/powerpoint/2010/main" val="6118592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p:cNvSpPr>
            <a:spLocks noGrp="1" noChangeArrowheads="1"/>
          </p:cNvSpPr>
          <p:nvPr>
            <p:ph type="title"/>
          </p:nvPr>
        </p:nvSpPr>
        <p:spPr/>
        <p:txBody>
          <a:bodyPr/>
          <a:lstStyle/>
          <a:p>
            <a:r>
              <a:rPr lang="en-GB" altLang="en-US" dirty="0" smtClean="0"/>
              <a:t>References</a:t>
            </a:r>
          </a:p>
        </p:txBody>
      </p:sp>
      <p:sp>
        <p:nvSpPr>
          <p:cNvPr id="27654" name="Rectangle 3"/>
          <p:cNvSpPr>
            <a:spLocks noGrp="1" noChangeArrowheads="1"/>
          </p:cNvSpPr>
          <p:nvPr>
            <p:ph idx="1"/>
          </p:nvPr>
        </p:nvSpPr>
        <p:spPr>
          <a:xfrm>
            <a:off x="2209800" y="1524000"/>
            <a:ext cx="8229600" cy="5334000"/>
          </a:xfrm>
        </p:spPr>
        <p:txBody>
          <a:bodyPr/>
          <a:lstStyle/>
          <a:p>
            <a:r>
              <a:rPr lang="en-US" altLang="en-US" sz="2000" dirty="0">
                <a:hlinkClick r:id="rId3"/>
              </a:rPr>
              <a:t>https://</a:t>
            </a:r>
            <a:r>
              <a:rPr lang="en-US" altLang="en-US" sz="2000" dirty="0">
                <a:hlinkClick r:id="rId3"/>
              </a:rPr>
              <a:t>mentor.ieee.org/802.11/dcn/17/11-17-0004-03-0000-revision-par-proposal-tgmd.doc</a:t>
            </a:r>
            <a:r>
              <a:rPr lang="en-US" altLang="en-US" sz="2000" dirty="0"/>
              <a:t> </a:t>
            </a:r>
          </a:p>
          <a:p>
            <a:r>
              <a:rPr lang="en-US" altLang="en-US" sz="2000" dirty="0"/>
              <a:t>Approved PARs: </a:t>
            </a:r>
            <a:r>
              <a:rPr lang="en-US" altLang="en-US" sz="2000" dirty="0">
                <a:hlinkClick r:id="rId4"/>
              </a:rPr>
              <a:t>https://</a:t>
            </a:r>
            <a:r>
              <a:rPr lang="en-US" altLang="en-US" sz="2000" dirty="0">
                <a:hlinkClick r:id="rId4"/>
              </a:rPr>
              <a:t>standards.ieee.org/about/sba/index.html</a:t>
            </a:r>
            <a:r>
              <a:rPr lang="en-US" altLang="en-US" sz="2000" dirty="0"/>
              <a:t> </a:t>
            </a:r>
          </a:p>
        </p:txBody>
      </p:sp>
      <p:sp>
        <p:nvSpPr>
          <p:cNvPr id="15364" name="Slide Number Placeholder 5"/>
          <p:cNvSpPr>
            <a:spLocks noGrp="1"/>
          </p:cNvSpPr>
          <p:nvPr>
            <p:ph type="sldNum" idx="12"/>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Slide </a:t>
            </a:r>
            <a:fld id="{E58D16CA-04AA-4616-9A71-236CA8F67F1E}" type="slidenum">
              <a:rPr lang="en-US" smtClean="0"/>
              <a:pPr>
                <a:defRPr/>
              </a:pPr>
              <a:t>60</a:t>
            </a:fld>
            <a:endParaRPr lang="en-US" smtClean="0"/>
          </a:p>
        </p:txBody>
      </p:sp>
      <p:sp>
        <p:nvSpPr>
          <p:cNvPr id="15363" name="Footer Placeholder 4"/>
          <p:cNvSpPr>
            <a:spLocks noGrp="1"/>
          </p:cNvSpPr>
          <p:nvPr>
            <p:ph type="ftr" idx="14"/>
          </p:nvPr>
        </p:nvSpPr>
        <p:spPr>
          <a:xfrm>
            <a:off x="9067801" y="6475412"/>
            <a:ext cx="2286000" cy="230188"/>
          </a:xfrm>
          <a:prstGeom prst="rect">
            <a:avLst/>
          </a:prstGeom>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dirty="0" smtClean="0"/>
              <a:t>Dorothy Stanley, HP Enterprise</a:t>
            </a:r>
          </a:p>
        </p:txBody>
      </p:sp>
      <p:sp>
        <p:nvSpPr>
          <p:cNvPr id="2" name="Date Placeholder 1"/>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8070716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p:txBody>
          <a:bodyPr/>
          <a:lstStyle/>
          <a:p>
            <a:r>
              <a:rPr lang="en-US" dirty="0" err="1" smtClean="0"/>
              <a:t>TGax</a:t>
            </a:r>
            <a:r>
              <a:rPr lang="en-US" dirty="0" smtClean="0"/>
              <a:t> July 2018 Closing Report</a:t>
            </a:r>
          </a:p>
        </p:txBody>
      </p:sp>
      <p:sp>
        <p:nvSpPr>
          <p:cNvPr id="1031" name="Rectangle 6"/>
          <p:cNvSpPr>
            <a:spLocks noGrp="1" noChangeArrowheads="1"/>
          </p:cNvSpPr>
          <p:nvPr>
            <p:ph idx="1"/>
          </p:nvPr>
        </p:nvSpPr>
        <p:spPr>
          <a:xfrm>
            <a:off x="2209800" y="1828800"/>
            <a:ext cx="7772400" cy="381000"/>
          </a:xfrm>
        </p:spPr>
        <p:txBody>
          <a:bodyPr/>
          <a:lstStyle/>
          <a:p>
            <a:pPr algn="ctr">
              <a:buFontTx/>
              <a:buNone/>
            </a:pPr>
            <a:r>
              <a:rPr lang="en-US" sz="2000" dirty="0"/>
              <a:t>Date:</a:t>
            </a:r>
            <a:r>
              <a:rPr lang="en-US" sz="2000" b="0" dirty="0"/>
              <a:t> 2018-07-12</a:t>
            </a:r>
          </a:p>
        </p:txBody>
      </p:sp>
      <p:sp>
        <p:nvSpPr>
          <p:cNvPr id="1029" name="Slide Number Placeholder 5"/>
          <p:cNvSpPr>
            <a:spLocks noGrp="1"/>
          </p:cNvSpPr>
          <p:nvPr>
            <p:ph type="sldNum" idx="12"/>
          </p:nvPr>
        </p:nvSpPr>
        <p:spPr>
          <a:noFill/>
        </p:spPr>
        <p:txBody>
          <a:bodyPr/>
          <a:lstStyle/>
          <a:p>
            <a:r>
              <a:rPr lang="en-US" smtClean="0"/>
              <a:t>Slide </a:t>
            </a:r>
            <a:fld id="{793F0BDF-8B5A-4F42-A460-6E03123FEBC0}" type="slidenum">
              <a:rPr lang="en-US" smtClean="0"/>
              <a:pPr/>
              <a:t>61</a:t>
            </a:fld>
            <a:endParaRPr lang="en-US" smtClean="0"/>
          </a:p>
        </p:txBody>
      </p:sp>
      <p:sp>
        <p:nvSpPr>
          <p:cNvPr id="3" name="Footer Placeholder 2"/>
          <p:cNvSpPr>
            <a:spLocks noGrp="1"/>
          </p:cNvSpPr>
          <p:nvPr>
            <p:ph type="ftr" idx="14"/>
          </p:nvPr>
        </p:nvSpPr>
        <p:spPr/>
        <p:txBody>
          <a:bodyPr/>
          <a:lstStyle/>
          <a:p>
            <a:r>
              <a:rPr lang="en-GB" smtClean="0"/>
              <a:t>Osama Aboul-Magd, Huawei</a:t>
            </a:r>
            <a:endParaRPr lang="en-GB" dirty="0"/>
          </a:p>
        </p:txBody>
      </p:sp>
      <p:sp>
        <p:nvSpPr>
          <p:cNvPr id="2" name="Date Placeholder 1"/>
          <p:cNvSpPr>
            <a:spLocks noGrp="1"/>
          </p:cNvSpPr>
          <p:nvPr>
            <p:ph type="dt" idx="15"/>
          </p:nvPr>
        </p:nvSpPr>
        <p:spPr/>
        <p:txBody>
          <a:bodyPr/>
          <a:lstStyle/>
          <a:p>
            <a:r>
              <a:rPr lang="en-US" smtClean="0"/>
              <a:t>July 2018</a:t>
            </a:r>
            <a:endParaRPr lang="en-GB" dirty="0"/>
          </a:p>
        </p:txBody>
      </p:sp>
      <p:graphicFrame>
        <p:nvGraphicFramePr>
          <p:cNvPr id="1026" name="Object 11"/>
          <p:cNvGraphicFramePr>
            <a:graphicFrameLocks noChangeAspect="1"/>
          </p:cNvGraphicFramePr>
          <p:nvPr/>
        </p:nvGraphicFramePr>
        <p:xfrm>
          <a:off x="2590801" y="2590800"/>
          <a:ext cx="7535863" cy="2286000"/>
        </p:xfrm>
        <a:graphic>
          <a:graphicData uri="http://schemas.openxmlformats.org/presentationml/2006/ole">
            <mc:AlternateContent xmlns:mc="http://schemas.openxmlformats.org/markup-compatibility/2006">
              <mc:Choice xmlns:v="urn:schemas-microsoft-com:vml" Requires="v">
                <p:oleObj spid="_x0000_s23565" name="Document" r:id="rId4" imgW="8610834" imgH="2617202" progId="Word.Document.8">
                  <p:embed/>
                </p:oleObj>
              </mc:Choice>
              <mc:Fallback>
                <p:oleObj name="Document" r:id="rId4" imgW="8610834" imgH="261720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1" y="2590800"/>
                        <a:ext cx="7535863" cy="2286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2133600"/>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spTree>
    <p:extLst>
      <p:ext uri="{BB962C8B-B14F-4D97-AF65-F5344CB8AC3E}">
        <p14:creationId xmlns:p14="http://schemas.microsoft.com/office/powerpoint/2010/main" val="22991554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p:txBody>
          <a:bodyPr/>
          <a:lstStyle/>
          <a:p>
            <a:r>
              <a:rPr lang="en-US" dirty="0" smtClean="0"/>
              <a:t>Abstract</a:t>
            </a:r>
          </a:p>
        </p:txBody>
      </p:sp>
      <p:sp>
        <p:nvSpPr>
          <p:cNvPr id="7174" name="Rectangle 3"/>
          <p:cNvSpPr>
            <a:spLocks noGrp="1" noChangeArrowheads="1"/>
          </p:cNvSpPr>
          <p:nvPr>
            <p:ph idx="1"/>
          </p:nvPr>
        </p:nvSpPr>
        <p:spPr/>
        <p:txBody>
          <a:bodyPr/>
          <a:lstStyle/>
          <a:p>
            <a:pPr>
              <a:buFontTx/>
              <a:buNone/>
            </a:pPr>
            <a:r>
              <a:rPr lang="en-US" dirty="0" smtClean="0"/>
              <a:t>This document is the closing report for the TGax for the July 2018 session.</a:t>
            </a:r>
          </a:p>
        </p:txBody>
      </p:sp>
      <p:sp>
        <p:nvSpPr>
          <p:cNvPr id="7172" name="Slide Number Placeholder 5"/>
          <p:cNvSpPr>
            <a:spLocks noGrp="1"/>
          </p:cNvSpPr>
          <p:nvPr>
            <p:ph type="sldNum" idx="12"/>
          </p:nvPr>
        </p:nvSpPr>
        <p:spPr>
          <a:noFill/>
        </p:spPr>
        <p:txBody>
          <a:bodyPr/>
          <a:lstStyle/>
          <a:p>
            <a:r>
              <a:rPr lang="en-US" smtClean="0"/>
              <a:t>Slide </a:t>
            </a:r>
            <a:fld id="{9BDFEE4B-8411-40A8-8639-87B3C757CCB2}" type="slidenum">
              <a:rPr lang="en-US" smtClean="0"/>
              <a:pPr/>
              <a:t>62</a:t>
            </a:fld>
            <a:endParaRPr lang="en-US" smtClean="0"/>
          </a:p>
        </p:txBody>
      </p:sp>
      <p:sp>
        <p:nvSpPr>
          <p:cNvPr id="3" name="Footer Placeholder 2"/>
          <p:cNvSpPr>
            <a:spLocks noGrp="1"/>
          </p:cNvSpPr>
          <p:nvPr>
            <p:ph type="ftr" idx="14"/>
          </p:nvPr>
        </p:nvSpPr>
        <p:spPr/>
        <p:txBody>
          <a:bodyPr/>
          <a:lstStyle/>
          <a:p>
            <a:r>
              <a:rPr lang="en-GB" smtClean="0"/>
              <a:t>Osama Aboul-Magd, Huawei</a:t>
            </a:r>
            <a:endParaRPr lang="en-GB" dirty="0"/>
          </a:p>
        </p:txBody>
      </p:sp>
      <p:sp>
        <p:nvSpPr>
          <p:cNvPr id="2" name="Date Placeholder 1"/>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30947305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 Completed</a:t>
            </a:r>
            <a:endParaRPr lang="en-CA" dirty="0"/>
          </a:p>
        </p:txBody>
      </p:sp>
      <p:sp>
        <p:nvSpPr>
          <p:cNvPr id="3" name="Content Placeholder 2"/>
          <p:cNvSpPr>
            <a:spLocks noGrp="1"/>
          </p:cNvSpPr>
          <p:nvPr>
            <p:ph idx="1"/>
          </p:nvPr>
        </p:nvSpPr>
        <p:spPr>
          <a:xfrm>
            <a:off x="1981200" y="1524000"/>
            <a:ext cx="8458200" cy="4572000"/>
          </a:xfrm>
        </p:spPr>
        <p:txBody>
          <a:bodyPr/>
          <a:lstStyle/>
          <a:p>
            <a:r>
              <a:rPr lang="en-CA" dirty="0" smtClean="0"/>
              <a:t>The TG started the resolution of comments received on draft D3.0 </a:t>
            </a:r>
          </a:p>
          <a:p>
            <a:r>
              <a:rPr lang="en-CA" dirty="0" smtClean="0"/>
              <a:t>Members of 802.19 WG were invited to make a presentation on their concerns related to the TG Coexistence Assurance document.</a:t>
            </a:r>
          </a:p>
          <a:p>
            <a:r>
              <a:rPr lang="en-CA" dirty="0" smtClean="0"/>
              <a:t>The TG approved the proposed the PAR extension request and the revised CSD accommodating comments received from 802.3 WG.</a:t>
            </a:r>
          </a:p>
          <a:p>
            <a:r>
              <a:rPr lang="en-CA" dirty="0" smtClean="0"/>
              <a:t>The TG prepared and approved a liaison response to WBA</a:t>
            </a:r>
          </a:p>
          <a:p>
            <a:pPr lvl="1"/>
            <a:r>
              <a:rPr lang="en-CA" sz="1600" dirty="0">
                <a:hlinkClick r:id="rId3"/>
              </a:rPr>
              <a:t>https://mentor.ieee.org/802.11/dcn/18/11-18-1291-02-00ax-proposed-response-to-liaison-from-wba-on-</a:t>
            </a:r>
            <a:r>
              <a:rPr lang="en-CA" sz="1600" dirty="0">
                <a:hlinkClick r:id="rId3"/>
              </a:rPr>
              <a:t>11ax.docx</a:t>
            </a:r>
            <a:r>
              <a:rPr lang="en-CA" sz="1600" dirty="0"/>
              <a:t> </a:t>
            </a:r>
            <a:endParaRPr lang="en-CA" sz="1800" dirty="0"/>
          </a:p>
          <a:p>
            <a:r>
              <a:rPr lang="en-CA" sz="2000" dirty="0"/>
              <a:t>The agenda is available at</a:t>
            </a:r>
            <a:r>
              <a:rPr lang="en-CA" sz="2000" dirty="0"/>
              <a:t>: </a:t>
            </a:r>
            <a:endParaRPr lang="en-CA" sz="1800" dirty="0"/>
          </a:p>
          <a:p>
            <a:pPr lvl="1"/>
            <a:r>
              <a:rPr lang="en-CA" sz="1600" dirty="0">
                <a:hlinkClick r:id="rId4"/>
              </a:rPr>
              <a:t>https://mentor.ieee.org/802.11/dcn/18/11-18-1036-</a:t>
            </a:r>
            <a:r>
              <a:rPr lang="en-CA" sz="1600" dirty="0">
                <a:hlinkClick r:id="rId4"/>
              </a:rPr>
              <a:t>05-</a:t>
            </a:r>
            <a:r>
              <a:rPr lang="en-CA" sz="1600" dirty="0">
                <a:hlinkClick r:id="rId4"/>
              </a:rPr>
              <a:t>00ax-tgax-july-2018-meeting-</a:t>
            </a:r>
            <a:r>
              <a:rPr lang="en-CA" sz="1600" dirty="0">
                <a:hlinkClick r:id="rId4"/>
              </a:rPr>
              <a:t>agenda.pptx</a:t>
            </a:r>
            <a:r>
              <a:rPr lang="en-CA" sz="1600" dirty="0"/>
              <a:t> </a:t>
            </a:r>
          </a:p>
        </p:txBody>
      </p:sp>
      <p:sp>
        <p:nvSpPr>
          <p:cNvPr id="6" name="Slide Number Placeholder 5"/>
          <p:cNvSpPr>
            <a:spLocks noGrp="1"/>
          </p:cNvSpPr>
          <p:nvPr>
            <p:ph type="sldNum" idx="12"/>
          </p:nvPr>
        </p:nvSpPr>
        <p:spPr/>
        <p:txBody>
          <a:bodyPr/>
          <a:lstStyle/>
          <a:p>
            <a:pPr>
              <a:defRPr/>
            </a:pPr>
            <a:r>
              <a:rPr lang="en-US" smtClean="0"/>
              <a:t>Slide </a:t>
            </a:r>
            <a:fld id="{E7E6215C-0148-4EB1-A390-22B113FC486F}" type="slidenum">
              <a:rPr lang="en-US" smtClean="0"/>
              <a:pPr>
                <a:defRPr/>
              </a:pPr>
              <a:t>63</a:t>
            </a:fld>
            <a:endParaRPr lang="en-US"/>
          </a:p>
        </p:txBody>
      </p:sp>
      <p:sp>
        <p:nvSpPr>
          <p:cNvPr id="8" name="Footer Placeholder 7"/>
          <p:cNvSpPr>
            <a:spLocks noGrp="1"/>
          </p:cNvSpPr>
          <p:nvPr>
            <p:ph type="ftr" idx="14"/>
          </p:nvPr>
        </p:nvSpPr>
        <p:spPr/>
        <p:txBody>
          <a:bodyPr/>
          <a:lstStyle/>
          <a:p>
            <a:r>
              <a:rPr lang="en-GB" smtClean="0"/>
              <a:t>Osama Aboul-Magd, Huawei</a:t>
            </a:r>
            <a:endParaRPr lang="en-GB" dirty="0"/>
          </a:p>
        </p:txBody>
      </p:sp>
      <p:sp>
        <p:nvSpPr>
          <p:cNvPr id="7" name="Date Placeholder 6"/>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11682463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533401"/>
            <a:ext cx="7770813" cy="1065213"/>
          </a:xfrm>
        </p:spPr>
        <p:txBody>
          <a:bodyPr/>
          <a:lstStyle/>
          <a:p>
            <a:r>
              <a:rPr lang="en-US" dirty="0" smtClean="0"/>
              <a:t>Timeline</a:t>
            </a:r>
            <a:endParaRPr lang="en-US" dirty="0"/>
          </a:p>
        </p:txBody>
      </p:sp>
      <p:sp>
        <p:nvSpPr>
          <p:cNvPr id="3" name="Content Placeholder 2"/>
          <p:cNvSpPr>
            <a:spLocks noGrp="1"/>
          </p:cNvSpPr>
          <p:nvPr>
            <p:ph idx="1"/>
          </p:nvPr>
        </p:nvSpPr>
        <p:spPr>
          <a:xfrm>
            <a:off x="1905000" y="1447801"/>
            <a:ext cx="8458200" cy="4113213"/>
          </a:xfrm>
        </p:spPr>
        <p:txBody>
          <a:bodyPr/>
          <a:lstStyle/>
          <a:p>
            <a:pPr>
              <a:buFont typeface="Arial" panose="020B0604020202020204" pitchFamily="34" charset="0"/>
              <a:buChar char="•"/>
            </a:pPr>
            <a:r>
              <a:rPr lang="en-US" altLang="zh-CN" sz="1800" dirty="0"/>
              <a:t>July </a:t>
            </a:r>
            <a:r>
              <a:rPr lang="en-US" altLang="zh-CN" sz="1800" dirty="0"/>
              <a:t>2014: start of the TG</a:t>
            </a:r>
          </a:p>
          <a:p>
            <a:pPr>
              <a:buFont typeface="Arial" panose="020B0604020202020204" pitchFamily="34" charset="0"/>
              <a:buChar char="•"/>
            </a:pPr>
            <a:r>
              <a:rPr lang="en-US" altLang="zh-CN" sz="1800" dirty="0"/>
              <a:t>Nov. 2014: First draft of the TG SFD was approved</a:t>
            </a:r>
          </a:p>
          <a:p>
            <a:pPr>
              <a:buFont typeface="Arial" panose="020B0604020202020204" pitchFamily="34" charset="0"/>
              <a:buChar char="•"/>
            </a:pPr>
            <a:r>
              <a:rPr lang="en-US" altLang="zh-CN" sz="1800" dirty="0"/>
              <a:t>Jan. 2016: proposed TG draft</a:t>
            </a:r>
          </a:p>
          <a:p>
            <a:pPr>
              <a:buFont typeface="Arial" panose="020B0604020202020204" pitchFamily="34" charset="0"/>
              <a:buChar char="•"/>
            </a:pPr>
            <a:r>
              <a:rPr lang="en-US" altLang="zh-CN" sz="1800" dirty="0"/>
              <a:t>July </a:t>
            </a:r>
            <a:r>
              <a:rPr lang="en-US" altLang="zh-CN" sz="1800" dirty="0"/>
              <a:t>2016: Draft D0.1 was approved and CC started</a:t>
            </a:r>
          </a:p>
          <a:p>
            <a:pPr>
              <a:buFont typeface="Arial" panose="020B0604020202020204" pitchFamily="34" charset="0"/>
              <a:buChar char="•"/>
            </a:pPr>
            <a:r>
              <a:rPr lang="en-US" altLang="zh-CN" sz="1800" dirty="0">
                <a:solidFill>
                  <a:srgbClr val="FF0000"/>
                </a:solidFill>
              </a:rPr>
              <a:t>November 2016: Draft 1.0 and WG letter ballot – Failed (57.77%)</a:t>
            </a:r>
          </a:p>
          <a:p>
            <a:pPr lvl="1">
              <a:buFont typeface="Arial" panose="020B0604020202020204" pitchFamily="34" charset="0"/>
              <a:buChar char="•"/>
            </a:pPr>
            <a:r>
              <a:rPr lang="en-US" altLang="zh-CN" sz="1200" dirty="0">
                <a:solidFill>
                  <a:srgbClr val="FF0000"/>
                </a:solidFill>
              </a:rPr>
              <a:t>LB-225: opened Dec. 1</a:t>
            </a:r>
            <a:r>
              <a:rPr lang="en-US" altLang="zh-CN" sz="1200" baseline="30000" dirty="0">
                <a:solidFill>
                  <a:srgbClr val="FF0000"/>
                </a:solidFill>
              </a:rPr>
              <a:t>st</a:t>
            </a:r>
            <a:r>
              <a:rPr lang="en-US" altLang="zh-CN" sz="1200" dirty="0">
                <a:solidFill>
                  <a:srgbClr val="FF0000"/>
                </a:solidFill>
              </a:rPr>
              <a:t> 2016 and closed </a:t>
            </a:r>
            <a:r>
              <a:rPr lang="en-US" altLang="zh-CN" sz="1200" dirty="0">
                <a:solidFill>
                  <a:srgbClr val="FF0000"/>
                </a:solidFill>
              </a:rPr>
              <a:t>January </a:t>
            </a:r>
            <a:r>
              <a:rPr lang="en-US" altLang="zh-CN" sz="1200" dirty="0">
                <a:solidFill>
                  <a:srgbClr val="FF0000"/>
                </a:solidFill>
              </a:rPr>
              <a:t>8</a:t>
            </a:r>
            <a:r>
              <a:rPr lang="en-US" altLang="zh-CN" sz="1200" baseline="30000" dirty="0">
                <a:solidFill>
                  <a:srgbClr val="FF0000"/>
                </a:solidFill>
              </a:rPr>
              <a:t>th</a:t>
            </a:r>
            <a:r>
              <a:rPr lang="en-US" altLang="zh-CN" sz="1200" dirty="0">
                <a:solidFill>
                  <a:srgbClr val="FF0000"/>
                </a:solidFill>
              </a:rPr>
              <a:t> 2017</a:t>
            </a:r>
          </a:p>
          <a:p>
            <a:pPr>
              <a:buFont typeface="Arial" panose="020B0604020202020204" pitchFamily="34" charset="0"/>
              <a:buChar char="•"/>
            </a:pPr>
            <a:r>
              <a:rPr lang="en-US" altLang="zh-CN" sz="1800" dirty="0">
                <a:solidFill>
                  <a:srgbClr val="FF0000"/>
                </a:solidFill>
              </a:rPr>
              <a:t>September 2017: Draft 2.0 and WG letter ballot – Failed (62.84%)</a:t>
            </a:r>
          </a:p>
          <a:p>
            <a:pPr lvl="1">
              <a:buFont typeface="Arial" panose="020B0604020202020204" pitchFamily="34" charset="0"/>
              <a:buChar char="•"/>
            </a:pPr>
            <a:r>
              <a:rPr lang="en-US" altLang="zh-CN" sz="1200" dirty="0">
                <a:solidFill>
                  <a:srgbClr val="FF0000"/>
                </a:solidFill>
              </a:rPr>
              <a:t>LB-230: opened Oct 5</a:t>
            </a:r>
            <a:r>
              <a:rPr lang="en-US" altLang="zh-CN" sz="1200" baseline="30000" dirty="0">
                <a:solidFill>
                  <a:srgbClr val="FF0000"/>
                </a:solidFill>
              </a:rPr>
              <a:t>th</a:t>
            </a:r>
            <a:r>
              <a:rPr lang="en-US" altLang="zh-CN" sz="1200" dirty="0">
                <a:solidFill>
                  <a:srgbClr val="FF0000"/>
                </a:solidFill>
              </a:rPr>
              <a:t> and closed Nov 4</a:t>
            </a:r>
            <a:r>
              <a:rPr lang="en-US" altLang="zh-CN" sz="1200" baseline="30000" dirty="0">
                <a:solidFill>
                  <a:srgbClr val="FF0000"/>
                </a:solidFill>
              </a:rPr>
              <a:t>th</a:t>
            </a:r>
            <a:r>
              <a:rPr lang="en-US" altLang="zh-CN" sz="1200" dirty="0">
                <a:solidFill>
                  <a:srgbClr val="FF0000"/>
                </a:solidFill>
              </a:rPr>
              <a:t>, 2017</a:t>
            </a:r>
          </a:p>
          <a:p>
            <a:pPr>
              <a:buFont typeface="Arial" panose="020B0604020202020204" pitchFamily="34" charset="0"/>
              <a:buChar char="•"/>
            </a:pPr>
            <a:r>
              <a:rPr lang="en-CA" altLang="zh-CN" sz="1800" dirty="0">
                <a:solidFill>
                  <a:srgbClr val="008000"/>
                </a:solidFill>
              </a:rPr>
              <a:t>May </a:t>
            </a:r>
            <a:r>
              <a:rPr lang="en-CA" altLang="zh-CN" sz="1800" dirty="0">
                <a:solidFill>
                  <a:srgbClr val="008000"/>
                </a:solidFill>
              </a:rPr>
              <a:t>2018: Draft 3.0 and WG letter </a:t>
            </a:r>
            <a:r>
              <a:rPr lang="en-CA" altLang="zh-CN" sz="1800" dirty="0">
                <a:solidFill>
                  <a:srgbClr val="008000"/>
                </a:solidFill>
              </a:rPr>
              <a:t>Ballot</a:t>
            </a:r>
            <a:r>
              <a:rPr lang="en-CA" altLang="zh-CN" sz="1800" dirty="0">
                <a:solidFill>
                  <a:srgbClr val="008000"/>
                </a:solidFill>
              </a:rPr>
              <a:t> </a:t>
            </a:r>
            <a:r>
              <a:rPr lang="en-CA" altLang="zh-CN" sz="1800" dirty="0">
                <a:solidFill>
                  <a:srgbClr val="008000"/>
                </a:solidFill>
              </a:rPr>
              <a:t>– Passes (86.5%)</a:t>
            </a:r>
          </a:p>
          <a:p>
            <a:pPr>
              <a:buFont typeface="Arial" panose="020B0604020202020204" pitchFamily="34" charset="0"/>
              <a:buChar char="•"/>
            </a:pPr>
            <a:r>
              <a:rPr lang="en-CA" altLang="zh-CN" sz="2800" dirty="0">
                <a:solidFill>
                  <a:schemeClr val="tx1"/>
                </a:solidFill>
              </a:rPr>
              <a:t>November 2018: Draft 4.0 and </a:t>
            </a:r>
            <a:r>
              <a:rPr lang="en-CA" altLang="zh-CN" sz="2800" dirty="0" err="1">
                <a:solidFill>
                  <a:schemeClr val="tx1"/>
                </a:solidFill>
              </a:rPr>
              <a:t>Recirc</a:t>
            </a:r>
            <a:r>
              <a:rPr lang="en-CA" altLang="zh-CN" sz="2800" dirty="0">
                <a:solidFill>
                  <a:schemeClr val="tx1"/>
                </a:solidFill>
              </a:rPr>
              <a:t> </a:t>
            </a:r>
            <a:endParaRPr lang="en-CA" altLang="zh-CN" sz="2800" dirty="0">
              <a:solidFill>
                <a:schemeClr val="tx1"/>
              </a:solidFill>
            </a:endParaRPr>
          </a:p>
          <a:p>
            <a:pPr>
              <a:buFont typeface="Arial" panose="020B0604020202020204" pitchFamily="34" charset="0"/>
              <a:buChar char="•"/>
            </a:pPr>
            <a:r>
              <a:rPr lang="en-CA" altLang="zh-CN" sz="1800" dirty="0">
                <a:solidFill>
                  <a:srgbClr val="FFC000"/>
                </a:solidFill>
              </a:rPr>
              <a:t>July 2018: MDR (Mandatory Document Review)</a:t>
            </a:r>
          </a:p>
          <a:p>
            <a:pPr>
              <a:buFont typeface="Arial" panose="020B0604020202020204" pitchFamily="34" charset="0"/>
              <a:buChar char="•"/>
            </a:pPr>
            <a:r>
              <a:rPr lang="en-CA" altLang="zh-CN" sz="1800" dirty="0">
                <a:solidFill>
                  <a:srgbClr val="FFC000"/>
                </a:solidFill>
              </a:rPr>
              <a:t>February 2019: Formation of SB pool </a:t>
            </a:r>
            <a:endParaRPr lang="en-US" altLang="zh-CN" sz="1400" dirty="0">
              <a:solidFill>
                <a:srgbClr val="FFC000"/>
              </a:solidFill>
            </a:endParaRPr>
          </a:p>
          <a:p>
            <a:pPr>
              <a:buFont typeface="Arial" panose="020B0604020202020204" pitchFamily="34" charset="0"/>
              <a:buChar char="•"/>
            </a:pPr>
            <a:r>
              <a:rPr lang="en-US" altLang="zh-CN" sz="1800" dirty="0">
                <a:solidFill>
                  <a:schemeClr val="accent6">
                    <a:lumMod val="75000"/>
                  </a:schemeClr>
                </a:solidFill>
              </a:rPr>
              <a:t>July </a:t>
            </a:r>
            <a:r>
              <a:rPr lang="en-US" altLang="zh-CN" sz="1800" dirty="0">
                <a:solidFill>
                  <a:schemeClr val="accent6">
                    <a:lumMod val="75000"/>
                  </a:schemeClr>
                </a:solidFill>
              </a:rPr>
              <a:t>2019: Sponsor Ballot</a:t>
            </a:r>
          </a:p>
          <a:p>
            <a:pPr>
              <a:buFont typeface="Arial" panose="020B0604020202020204" pitchFamily="34" charset="0"/>
              <a:buChar char="•"/>
            </a:pPr>
            <a:r>
              <a:rPr lang="en-CA" altLang="zh-CN" sz="1800" dirty="0">
                <a:solidFill>
                  <a:srgbClr val="FFC000"/>
                </a:solidFill>
              </a:rPr>
              <a:t>December 2019: </a:t>
            </a:r>
            <a:r>
              <a:rPr lang="en-CA" altLang="zh-CN" sz="1800" dirty="0" err="1">
                <a:solidFill>
                  <a:srgbClr val="FFC000"/>
                </a:solidFill>
              </a:rPr>
              <a:t>RevCom</a:t>
            </a:r>
            <a:endParaRPr lang="en-US" altLang="zh-CN" sz="1800" dirty="0">
              <a:solidFill>
                <a:srgbClr val="FFC000"/>
              </a:solidFill>
            </a:endParaRPr>
          </a:p>
          <a:p>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64</a:t>
            </a:fld>
            <a:endParaRPr lang="en-GB" dirty="0"/>
          </a:p>
        </p:txBody>
      </p:sp>
      <p:sp>
        <p:nvSpPr>
          <p:cNvPr id="5" name="Footer Placeholder 4"/>
          <p:cNvSpPr>
            <a:spLocks noGrp="1"/>
          </p:cNvSpPr>
          <p:nvPr>
            <p:ph type="ftr" idx="14"/>
          </p:nvPr>
        </p:nvSpPr>
        <p:spPr>
          <a:xfrm>
            <a:off x="8153400" y="6476207"/>
            <a:ext cx="3184520" cy="180975"/>
          </a:xfrm>
          <a:prstGeom prst="rect">
            <a:avLst/>
          </a:prstGeom>
        </p:spPr>
        <p:txBody>
          <a:bodyPr/>
          <a:lstStyle/>
          <a:p>
            <a:r>
              <a:rPr lang="en-GB" dirty="0" smtClean="0"/>
              <a:t>Osama </a:t>
            </a:r>
            <a:r>
              <a:rPr lang="en-GB" dirty="0" err="1" smtClean="0"/>
              <a:t>Aboul-Magd</a:t>
            </a:r>
            <a:r>
              <a:rPr lang="en-GB" dirty="0" smtClean="0"/>
              <a:t>, Huawei</a:t>
            </a:r>
            <a:endParaRPr lang="en-GB" dirty="0"/>
          </a:p>
        </p:txBody>
      </p:sp>
      <p:sp>
        <p:nvSpPr>
          <p:cNvPr id="6" name="Date Placeholder 5"/>
          <p:cNvSpPr>
            <a:spLocks noGrp="1"/>
          </p:cNvSpPr>
          <p:nvPr>
            <p:ph type="dt" idx="15"/>
          </p:nvPr>
        </p:nvSpPr>
        <p:spPr>
          <a:xfrm>
            <a:off x="2220913" y="333375"/>
            <a:ext cx="1874823" cy="273050"/>
          </a:xfrm>
          <a:prstGeom prst="rect">
            <a:avLst/>
          </a:prstGeom>
        </p:spPr>
        <p:txBody>
          <a:bodyPr/>
          <a:lstStyle/>
          <a:p>
            <a:r>
              <a:rPr lang="en-US" smtClean="0"/>
              <a:t>July 2018</a:t>
            </a:r>
            <a:endParaRPr lang="en-GB" dirty="0"/>
          </a:p>
        </p:txBody>
      </p:sp>
    </p:spTree>
    <p:extLst>
      <p:ext uri="{BB962C8B-B14F-4D97-AF65-F5344CB8AC3E}">
        <p14:creationId xmlns:p14="http://schemas.microsoft.com/office/powerpoint/2010/main" val="23402509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p:txBody>
          <a:bodyPr/>
          <a:lstStyle/>
          <a:p>
            <a:r>
              <a:rPr lang="en-US" dirty="0" smtClean="0"/>
              <a:t>September 2018 Goals</a:t>
            </a:r>
          </a:p>
        </p:txBody>
      </p:sp>
      <p:sp>
        <p:nvSpPr>
          <p:cNvPr id="10246" name="Rectangle 3"/>
          <p:cNvSpPr>
            <a:spLocks noGrp="1" noChangeArrowheads="1"/>
          </p:cNvSpPr>
          <p:nvPr>
            <p:ph idx="1"/>
          </p:nvPr>
        </p:nvSpPr>
        <p:spPr>
          <a:xfrm>
            <a:off x="2209800" y="1676400"/>
            <a:ext cx="8077200" cy="4419600"/>
          </a:xfrm>
        </p:spPr>
        <p:txBody>
          <a:bodyPr/>
          <a:lstStyle/>
          <a:p>
            <a:pPr>
              <a:buFont typeface="Arial" panose="020B0604020202020204" pitchFamily="34" charset="0"/>
              <a:buChar char="•"/>
            </a:pPr>
            <a:r>
              <a:rPr lang="en-US" sz="2800" dirty="0"/>
              <a:t>Continue the resolution of comments on draft D3.0</a:t>
            </a:r>
            <a:r>
              <a:rPr lang="en-US" sz="2800" dirty="0"/>
              <a:t>.</a:t>
            </a:r>
          </a:p>
        </p:txBody>
      </p:sp>
      <p:sp>
        <p:nvSpPr>
          <p:cNvPr id="10244" name="Slide Number Placeholder 5"/>
          <p:cNvSpPr>
            <a:spLocks noGrp="1"/>
          </p:cNvSpPr>
          <p:nvPr>
            <p:ph type="sldNum" idx="12"/>
          </p:nvPr>
        </p:nvSpPr>
        <p:spPr>
          <a:noFill/>
        </p:spPr>
        <p:txBody>
          <a:bodyPr/>
          <a:lstStyle/>
          <a:p>
            <a:r>
              <a:rPr lang="en-US" smtClean="0"/>
              <a:t>Slide </a:t>
            </a:r>
            <a:fld id="{049BA8DF-A3A2-4703-BC17-810D8C766354}" type="slidenum">
              <a:rPr lang="en-US" smtClean="0"/>
              <a:pPr/>
              <a:t>65</a:t>
            </a:fld>
            <a:endParaRPr lang="en-US" smtClean="0"/>
          </a:p>
        </p:txBody>
      </p:sp>
      <p:sp>
        <p:nvSpPr>
          <p:cNvPr id="3" name="Footer Placeholder 2"/>
          <p:cNvSpPr>
            <a:spLocks noGrp="1"/>
          </p:cNvSpPr>
          <p:nvPr>
            <p:ph type="ftr" idx="14"/>
          </p:nvPr>
        </p:nvSpPr>
        <p:spPr/>
        <p:txBody>
          <a:bodyPr/>
          <a:lstStyle/>
          <a:p>
            <a:r>
              <a:rPr lang="en-GB" smtClean="0"/>
              <a:t>Osama Aboul-Magd, Huawei</a:t>
            </a:r>
            <a:endParaRPr lang="en-GB" dirty="0"/>
          </a:p>
        </p:txBody>
      </p:sp>
      <p:sp>
        <p:nvSpPr>
          <p:cNvPr id="2" name="Date Placeholder 1"/>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26980489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Telecons</a:t>
            </a:r>
            <a:endParaRPr lang="en-US" dirty="0"/>
          </a:p>
        </p:txBody>
      </p:sp>
      <p:sp>
        <p:nvSpPr>
          <p:cNvPr id="3" name="Content Placeholder 2"/>
          <p:cNvSpPr>
            <a:spLocks noGrp="1"/>
          </p:cNvSpPr>
          <p:nvPr>
            <p:ph idx="1"/>
          </p:nvPr>
        </p:nvSpPr>
        <p:spPr/>
        <p:txBody>
          <a:bodyPr/>
          <a:lstStyle/>
          <a:p>
            <a:pPr>
              <a:buFont typeface="Arial"/>
              <a:buChar char="•"/>
            </a:pPr>
            <a:r>
              <a:rPr lang="en-US" sz="2800" dirty="0"/>
              <a:t>10:00 -12:00 ET</a:t>
            </a:r>
          </a:p>
          <a:p>
            <a:pPr lvl="1">
              <a:buFont typeface="Arial"/>
              <a:buChar char="•"/>
            </a:pPr>
            <a:r>
              <a:rPr lang="en-US" sz="2400" dirty="0"/>
              <a:t>Thursday July 26, August 09, August 23, September 20</a:t>
            </a:r>
          </a:p>
          <a:p>
            <a:pPr>
              <a:buFont typeface="Arial"/>
              <a:buChar char="•"/>
            </a:pPr>
            <a:r>
              <a:rPr lang="en-US" sz="2800" dirty="0"/>
              <a:t>20:00 – 22:00 ET</a:t>
            </a:r>
          </a:p>
          <a:p>
            <a:pPr lvl="1">
              <a:buFont typeface="Arial"/>
              <a:buChar char="•"/>
            </a:pPr>
            <a:r>
              <a:rPr lang="en-US" sz="2400" dirty="0"/>
              <a:t>Thursday August 02, August 16, August 30</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66</a:t>
            </a:fld>
            <a:endParaRPr lang="en-GB" dirty="0"/>
          </a:p>
        </p:txBody>
      </p:sp>
      <p:sp>
        <p:nvSpPr>
          <p:cNvPr id="8" name="Footer Placeholder 7"/>
          <p:cNvSpPr>
            <a:spLocks noGrp="1"/>
          </p:cNvSpPr>
          <p:nvPr>
            <p:ph type="ftr" idx="14"/>
          </p:nvPr>
        </p:nvSpPr>
        <p:spPr/>
        <p:txBody>
          <a:bodyPr/>
          <a:lstStyle/>
          <a:p>
            <a:r>
              <a:rPr lang="en-GB" smtClean="0"/>
              <a:t>Osama Aboul-Magd, Huawei</a:t>
            </a:r>
            <a:endParaRPr lang="en-GB" dirty="0"/>
          </a:p>
        </p:txBody>
      </p:sp>
      <p:sp>
        <p:nvSpPr>
          <p:cNvPr id="7" name="Date Placeholder 6"/>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103614974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a:xfrm>
            <a:off x="1524000" y="609600"/>
            <a:ext cx="9144000" cy="1066800"/>
          </a:xfrm>
        </p:spPr>
        <p:txBody>
          <a:bodyPr/>
          <a:lstStyle/>
          <a:p>
            <a:r>
              <a:rPr lang="en-US" altLang="en-US" smtClean="0"/>
              <a:t>Task Group AY </a:t>
            </a:r>
            <a:br>
              <a:rPr lang="en-US" altLang="en-US" smtClean="0"/>
            </a:br>
            <a:r>
              <a:rPr lang="en-US" altLang="en-US" smtClean="0"/>
              <a:t>July 2018 Closing Report</a:t>
            </a:r>
          </a:p>
        </p:txBody>
      </p:sp>
      <p:sp>
        <p:nvSpPr>
          <p:cNvPr id="11270" name="Rectangle 6"/>
          <p:cNvSpPr>
            <a:spLocks noGrp="1" noChangeArrowheads="1"/>
          </p:cNvSpPr>
          <p:nvPr>
            <p:ph idx="1"/>
          </p:nvPr>
        </p:nvSpPr>
        <p:spPr>
          <a:xfrm>
            <a:off x="2209800" y="1676400"/>
            <a:ext cx="7772400" cy="381000"/>
          </a:xfrm>
        </p:spPr>
        <p:txBody>
          <a:bodyPr/>
          <a:lstStyle/>
          <a:p>
            <a:pPr algn="ctr">
              <a:buFontTx/>
              <a:buNone/>
            </a:pPr>
            <a:r>
              <a:rPr lang="en-US" altLang="en-US" sz="2000"/>
              <a:t>Date:</a:t>
            </a:r>
            <a:r>
              <a:rPr lang="en-US" altLang="en-US" sz="2000" b="0"/>
              <a:t> 2018-07-12</a:t>
            </a:r>
          </a:p>
        </p:txBody>
      </p:sp>
      <p:sp>
        <p:nvSpPr>
          <p:cNvPr id="11268"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2FEE98A1-DB93-4D2E-930A-2FA8798A25B5}" type="slidenum">
              <a:rPr lang="en-US" altLang="en-US" sz="1200" b="0"/>
              <a:pPr>
                <a:spcBef>
                  <a:spcPct val="0"/>
                </a:spcBef>
                <a:buFontTx/>
                <a:buNone/>
              </a:pPr>
              <a:t>67</a:t>
            </a:fld>
            <a:endParaRPr lang="en-US" altLang="en-US" sz="1200" b="0"/>
          </a:p>
        </p:txBody>
      </p:sp>
      <p:sp>
        <p:nvSpPr>
          <p:cNvPr id="3" name="Footer Placeholder 2"/>
          <p:cNvSpPr>
            <a:spLocks noGrp="1"/>
          </p:cNvSpPr>
          <p:nvPr>
            <p:ph type="ftr" idx="14"/>
          </p:nvPr>
        </p:nvSpPr>
        <p:spPr/>
        <p:txBody>
          <a:bodyPr/>
          <a:lstStyle/>
          <a:p>
            <a:r>
              <a:rPr lang="en-GB" smtClean="0"/>
              <a:t>Edward Au (Huawei Technologies)</a:t>
            </a:r>
            <a:endParaRPr lang="en-GB" dirty="0"/>
          </a:p>
        </p:txBody>
      </p:sp>
      <p:sp>
        <p:nvSpPr>
          <p:cNvPr id="2" name="Date Placeholder 1"/>
          <p:cNvSpPr>
            <a:spLocks noGrp="1"/>
          </p:cNvSpPr>
          <p:nvPr>
            <p:ph type="dt" idx="15"/>
          </p:nvPr>
        </p:nvSpPr>
        <p:spPr/>
        <p:txBody>
          <a:bodyPr/>
          <a:lstStyle/>
          <a:p>
            <a:r>
              <a:rPr lang="en-US" smtClean="0"/>
              <a:t>July 2018</a:t>
            </a:r>
            <a:endParaRPr lang="en-GB" dirty="0"/>
          </a:p>
        </p:txBody>
      </p:sp>
      <p:graphicFrame>
        <p:nvGraphicFramePr>
          <p:cNvPr id="11271" name="Object 11"/>
          <p:cNvGraphicFramePr>
            <a:graphicFrameLocks noChangeAspect="1"/>
          </p:cNvGraphicFramePr>
          <p:nvPr/>
        </p:nvGraphicFramePr>
        <p:xfrm>
          <a:off x="2198688" y="2667000"/>
          <a:ext cx="7816850" cy="939800"/>
        </p:xfrm>
        <a:graphic>
          <a:graphicData uri="http://schemas.openxmlformats.org/presentationml/2006/ole">
            <mc:AlternateContent xmlns:mc="http://schemas.openxmlformats.org/markup-compatibility/2006">
              <mc:Choice xmlns:v="urn:schemas-microsoft-com:vml" Requires="v">
                <p:oleObj spid="_x0000_s24588" name="Document" r:id="rId4" imgW="8227229" imgH="998269" progId="Word.Document.8">
                  <p:embed/>
                </p:oleObj>
              </mc:Choice>
              <mc:Fallback>
                <p:oleObj name="Document" r:id="rId4" imgW="8227229" imgH="998269"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8688" y="2667000"/>
                        <a:ext cx="7816850"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1272" name="Rectangle 12"/>
          <p:cNvSpPr>
            <a:spLocks noChangeArrowheads="1"/>
          </p:cNvSpPr>
          <p:nvPr/>
        </p:nvSpPr>
        <p:spPr bwMode="auto">
          <a:xfrm>
            <a:off x="2209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Authors:</a:t>
            </a:r>
            <a:endParaRPr lang="en-US" altLang="en-US" sz="2000" b="0"/>
          </a:p>
        </p:txBody>
      </p:sp>
    </p:spTree>
    <p:extLst>
      <p:ext uri="{BB962C8B-B14F-4D97-AF65-F5344CB8AC3E}">
        <p14:creationId xmlns:p14="http://schemas.microsoft.com/office/powerpoint/2010/main" val="12276852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altLang="en-US" smtClean="0"/>
              <a:t>Abstract</a:t>
            </a:r>
          </a:p>
        </p:txBody>
      </p:sp>
      <p:sp>
        <p:nvSpPr>
          <p:cNvPr id="13316" name="Rectangle 3"/>
          <p:cNvSpPr>
            <a:spLocks noGrp="1" noChangeArrowheads="1"/>
          </p:cNvSpPr>
          <p:nvPr>
            <p:ph idx="1"/>
          </p:nvPr>
        </p:nvSpPr>
        <p:spPr/>
        <p:txBody>
          <a:bodyPr/>
          <a:lstStyle/>
          <a:p>
            <a:pPr marL="0" algn="just"/>
            <a:r>
              <a:rPr lang="en-US" altLang="en-US" smtClean="0"/>
              <a:t>This document is the closing report for Task Group AY for the July 2018 session.</a:t>
            </a:r>
          </a:p>
        </p:txBody>
      </p:sp>
      <p:sp>
        <p:nvSpPr>
          <p:cNvPr id="13314"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192329E7-6E32-4FED-94E3-6C2522866E3B}" type="slidenum">
              <a:rPr lang="en-US" altLang="en-US" sz="1200" b="0"/>
              <a:pPr>
                <a:spcBef>
                  <a:spcPct val="0"/>
                </a:spcBef>
                <a:buFontTx/>
                <a:buNone/>
              </a:pPr>
              <a:t>68</a:t>
            </a:fld>
            <a:endParaRPr lang="en-US" altLang="en-US" sz="1200" b="0"/>
          </a:p>
        </p:txBody>
      </p:sp>
      <p:sp>
        <p:nvSpPr>
          <p:cNvPr id="3" name="Footer Placeholder 2"/>
          <p:cNvSpPr>
            <a:spLocks noGrp="1"/>
          </p:cNvSpPr>
          <p:nvPr>
            <p:ph type="ftr" idx="14"/>
          </p:nvPr>
        </p:nvSpPr>
        <p:spPr/>
        <p:txBody>
          <a:bodyPr/>
          <a:lstStyle/>
          <a:p>
            <a:r>
              <a:rPr lang="en-GB" smtClean="0"/>
              <a:t>Edward Au (Huawei Technologies)</a:t>
            </a:r>
            <a:endParaRPr lang="en-GB" dirty="0"/>
          </a:p>
        </p:txBody>
      </p:sp>
      <p:sp>
        <p:nvSpPr>
          <p:cNvPr id="2" name="Date Placeholder 1"/>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213270788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BBC15337-5D65-4A85-B102-8A7B2D5F49DC}" type="slidenum">
              <a:rPr lang="en-US" altLang="en-US" sz="1200" b="0"/>
              <a:pPr>
                <a:spcBef>
                  <a:spcPct val="0"/>
                </a:spcBef>
                <a:buFontTx/>
                <a:buNone/>
              </a:pPr>
              <a:t>69</a:t>
            </a:fld>
            <a:endParaRPr lang="en-US" altLang="en-US" sz="1200" b="0"/>
          </a:p>
        </p:txBody>
      </p:sp>
      <p:sp>
        <p:nvSpPr>
          <p:cNvPr id="3" name="Footer Placeholder 2"/>
          <p:cNvSpPr>
            <a:spLocks noGrp="1"/>
          </p:cNvSpPr>
          <p:nvPr>
            <p:ph type="ftr" idx="14"/>
          </p:nvPr>
        </p:nvSpPr>
        <p:spPr/>
        <p:txBody>
          <a:bodyPr/>
          <a:lstStyle/>
          <a:p>
            <a:r>
              <a:rPr lang="en-GB" smtClean="0"/>
              <a:t>Edward Au (Huawei Technologies)</a:t>
            </a:r>
            <a:endParaRPr lang="en-GB" dirty="0"/>
          </a:p>
        </p:txBody>
      </p:sp>
      <p:sp>
        <p:nvSpPr>
          <p:cNvPr id="2" name="Date Placeholder 1"/>
          <p:cNvSpPr>
            <a:spLocks noGrp="1"/>
          </p:cNvSpPr>
          <p:nvPr>
            <p:ph type="dt" idx="15"/>
          </p:nvPr>
        </p:nvSpPr>
        <p:spPr/>
        <p:txBody>
          <a:bodyPr/>
          <a:lstStyle/>
          <a:p>
            <a:r>
              <a:rPr lang="en-US" smtClean="0"/>
              <a:t>July 2018</a:t>
            </a:r>
            <a:endParaRPr lang="en-GB" dirty="0"/>
          </a:p>
        </p:txBody>
      </p:sp>
      <p:sp>
        <p:nvSpPr>
          <p:cNvPr id="15363"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Work Completed</a:t>
            </a:r>
          </a:p>
        </p:txBody>
      </p:sp>
      <p:sp>
        <p:nvSpPr>
          <p:cNvPr id="15364" name="Rectangle 3"/>
          <p:cNvSpPr txBox="1">
            <a:spLocks noChangeArrowheads="1"/>
          </p:cNvSpPr>
          <p:nvPr/>
        </p:nvSpPr>
        <p:spPr bwMode="auto">
          <a:xfrm>
            <a:off x="2209800" y="18288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00"/>
              </a:spcBef>
            </a:pPr>
            <a:r>
              <a:rPr lang="en-US" altLang="en-US"/>
              <a:t>26 submissions are covered during the meeting covering areas related to:</a:t>
            </a:r>
          </a:p>
          <a:p>
            <a:pPr lvl="1" algn="just">
              <a:spcBef>
                <a:spcPts val="575"/>
              </a:spcBef>
              <a:buFontTx/>
              <a:buChar char="•"/>
            </a:pPr>
            <a:r>
              <a:rPr lang="en-US" altLang="en-US" sz="1800"/>
              <a:t>Comment resolution on Letter Ballot 231 (Draft 1.0)</a:t>
            </a:r>
          </a:p>
          <a:p>
            <a:pPr lvl="1" algn="just">
              <a:spcBef>
                <a:spcPts val="575"/>
              </a:spcBef>
              <a:buFontTx/>
              <a:buChar char="•"/>
            </a:pPr>
            <a:r>
              <a:rPr lang="en-US" altLang="en-US" sz="1800"/>
              <a:t>Technical presentation</a:t>
            </a:r>
          </a:p>
          <a:p>
            <a:pPr algn="just">
              <a:spcBef>
                <a:spcPts val="1225"/>
              </a:spcBef>
            </a:pPr>
            <a:r>
              <a:rPr lang="en-CA" altLang="en-US"/>
              <a:t>All open CIDs are reviewed, resolved, and approved.</a:t>
            </a:r>
          </a:p>
          <a:p>
            <a:pPr algn="just">
              <a:spcBef>
                <a:spcPts val="1225"/>
              </a:spcBef>
            </a:pPr>
            <a:r>
              <a:rPr lang="en-US" altLang="en-US"/>
              <a:t>Coexistence assurance document is reaffirmed</a:t>
            </a:r>
          </a:p>
          <a:p>
            <a:pPr algn="just">
              <a:spcBef>
                <a:spcPts val="1225"/>
              </a:spcBef>
            </a:pPr>
            <a:r>
              <a:rPr lang="en-CA" altLang="en-US"/>
              <a:t>Passed a motion to prepare D2.0 and start a 30 day Working Group technical letter ballot</a:t>
            </a:r>
          </a:p>
          <a:p>
            <a:pPr algn="just">
              <a:spcBef>
                <a:spcPts val="1225"/>
              </a:spcBef>
            </a:pPr>
            <a:endParaRPr lang="en-CA" altLang="en-US"/>
          </a:p>
          <a:p>
            <a:pPr algn="just">
              <a:spcBef>
                <a:spcPts val="1225"/>
              </a:spcBef>
            </a:pPr>
            <a:endParaRPr lang="en-CA" altLang="en-US"/>
          </a:p>
          <a:p>
            <a:pPr algn="just">
              <a:spcBef>
                <a:spcPts val="1225"/>
              </a:spcBef>
            </a:pPr>
            <a:endParaRPr lang="en-CA" altLang="en-US"/>
          </a:p>
          <a:p>
            <a:pPr algn="just">
              <a:spcBef>
                <a:spcPts val="1225"/>
              </a:spcBef>
            </a:pPr>
            <a:endParaRPr lang="en-US" altLang="en-US"/>
          </a:p>
          <a:p>
            <a:pPr lvl="1" algn="just">
              <a:spcBef>
                <a:spcPts val="1225"/>
              </a:spcBef>
            </a:pPr>
            <a:endParaRPr lang="en-US" altLang="en-US"/>
          </a:p>
          <a:p>
            <a:pPr lvl="1" algn="just"/>
            <a:endParaRPr lang="en-US" altLang="en-US"/>
          </a:p>
          <a:p>
            <a:pPr lvl="1"/>
            <a:endParaRPr lang="en-US" altLang="en-US"/>
          </a:p>
          <a:p>
            <a:pPr lvl="1"/>
            <a:endParaRPr lang="en-US" altLang="en-US"/>
          </a:p>
        </p:txBody>
      </p:sp>
    </p:spTree>
    <p:extLst>
      <p:ext uri="{BB962C8B-B14F-4D97-AF65-F5344CB8AC3E}">
        <p14:creationId xmlns:p14="http://schemas.microsoft.com/office/powerpoint/2010/main" val="2608049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smtClean="0">
                <a:solidFill>
                  <a:srgbClr val="FF0000"/>
                </a:solidFill>
              </a:rPr>
              <a:t>July </a:t>
            </a:r>
            <a:r>
              <a:rPr lang="en-US" sz="2000" dirty="0">
                <a:solidFill>
                  <a:srgbClr val="FF0000"/>
                </a:solidFill>
              </a:rPr>
              <a:t>2018</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In Nov 2017, Editors discussed </a:t>
            </a:r>
            <a:r>
              <a:rPr lang="en-US" sz="1800" dirty="0" err="1"/>
              <a:t>REVmd</a:t>
            </a:r>
            <a:r>
              <a:rPr lang="en-US" sz="1800" dirty="0"/>
              <a:t> schedule and possible completion in </a:t>
            </a:r>
            <a:r>
              <a:rPr lang="en-US" sz="1800" dirty="0" smtClean="0"/>
              <a:t>2020. </a:t>
            </a:r>
            <a:r>
              <a:rPr lang="en-US" sz="1800" dirty="0"/>
              <a:t>We will revisit the running order in </a:t>
            </a:r>
            <a:r>
              <a:rPr lang="en-US" sz="1800" dirty="0" smtClean="0"/>
              <a:t>September.</a:t>
            </a:r>
            <a:endParaRPr lang="en-US" sz="1800" dirty="0"/>
          </a:p>
          <a:p>
            <a:pPr>
              <a:buFont typeface="Times New Roman" pitchFamily="16" charset="0"/>
              <a:buChar char="•"/>
            </a:pPr>
            <a:endParaRPr lang="en-GB" b="0" dirty="0" smtClean="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7</a:t>
            </a:fld>
            <a:endParaRPr lang="en-GB"/>
          </a:p>
        </p:txBody>
      </p:sp>
      <p:sp>
        <p:nvSpPr>
          <p:cNvPr id="5" name="Footer Placeholder 4"/>
          <p:cNvSpPr>
            <a:spLocks noGrp="1"/>
          </p:cNvSpPr>
          <p:nvPr>
            <p:ph type="ftr" idx="14"/>
          </p:nvPr>
        </p:nvSpPr>
        <p:spPr/>
        <p:txBody>
          <a:bodyPr/>
          <a:lstStyle/>
          <a:p>
            <a:r>
              <a:rPr lang="en-GB" smtClean="0"/>
              <a:t>Peter Ecclesine (Cisco Systems)</a:t>
            </a:r>
            <a:endParaRPr lang="en-GB" dirty="0"/>
          </a:p>
        </p:txBody>
      </p:sp>
      <p:sp>
        <p:nvSpPr>
          <p:cNvPr id="4" name="Date Placeholder 3"/>
          <p:cNvSpPr>
            <a:spLocks noGrp="1"/>
          </p:cNvSpPr>
          <p:nvPr>
            <p:ph type="dt" idx="15"/>
          </p:nvPr>
        </p:nvSpPr>
        <p:spPr/>
        <p:txBody>
          <a:bodyPr/>
          <a:lstStyle/>
          <a:p>
            <a:r>
              <a:rPr lang="en-US" smtClean="0"/>
              <a:t>July 2018</a:t>
            </a:r>
            <a:endParaRPr lang="en-GB"/>
          </a:p>
        </p:txBody>
      </p:sp>
      <p:graphicFrame>
        <p:nvGraphicFramePr>
          <p:cNvPr id="3" name="Table 2"/>
          <p:cNvGraphicFramePr>
            <a:graphicFrameLocks noGrp="1"/>
          </p:cNvGraphicFramePr>
          <p:nvPr>
            <p:extLst/>
          </p:nvPr>
        </p:nvGraphicFramePr>
        <p:xfrm>
          <a:off x="1295400" y="2285998"/>
          <a:ext cx="9296400" cy="4125562"/>
        </p:xfrm>
        <a:graphic>
          <a:graphicData uri="http://schemas.openxmlformats.org/drawingml/2006/table">
            <a:tbl>
              <a:tblPr firstRow="1" bandRow="1">
                <a:tableStyleId>{5C22544A-7EE6-4342-B048-85BDC9FD1C3A}</a:tableStyleId>
              </a:tblPr>
              <a:tblGrid>
                <a:gridCol w="3098800">
                  <a:extLst>
                    <a:ext uri="{9D8B030D-6E8A-4147-A177-3AD203B41FA5}">
                      <a16:colId xmlns:a16="http://schemas.microsoft.com/office/drawing/2014/main" xmlns="" val="3336049185"/>
                    </a:ext>
                  </a:extLst>
                </a:gridCol>
                <a:gridCol w="3098800">
                  <a:extLst>
                    <a:ext uri="{9D8B030D-6E8A-4147-A177-3AD203B41FA5}">
                      <a16:colId xmlns:a16="http://schemas.microsoft.com/office/drawing/2014/main" xmlns="" val="1921072032"/>
                    </a:ext>
                  </a:extLst>
                </a:gridCol>
                <a:gridCol w="3098800">
                  <a:extLst>
                    <a:ext uri="{9D8B030D-6E8A-4147-A177-3AD203B41FA5}">
                      <a16:colId xmlns:a16="http://schemas.microsoft.com/office/drawing/2014/main" xmlns="" val="3834352144"/>
                    </a:ext>
                  </a:extLst>
                </a:gridCol>
              </a:tblGrid>
              <a:tr h="55940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Amendment Number</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Task Group</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Projected REVCOM Date</a:t>
                      </a:r>
                    </a:p>
                  </a:txBody>
                  <a:tcPr horzOverflow="overflow">
                    <a:noFill/>
                  </a:tcPr>
                </a:tc>
                <a:extLst>
                  <a:ext uri="{0D108BD9-81ED-4DB2-BD59-A6C34878D82A}">
                    <a16:rowId xmlns:a16="http://schemas.microsoft.com/office/drawing/2014/main" xmlns="" val="3578554141"/>
                  </a:ext>
                </a:extLst>
              </a:tr>
              <a:tr h="3698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a:ln>
                            <a:noFill/>
                          </a:ln>
                          <a:solidFill>
                            <a:schemeClr val="accent2"/>
                          </a:solidFill>
                          <a:effectLst/>
                          <a:latin typeface="Times New Roman" pitchFamily="18" charset="0"/>
                        </a:rPr>
                        <a:t>802.11-2016 Amendment 1</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accent2"/>
                          </a:solidFill>
                          <a:effectLst/>
                          <a:latin typeface="Times New Roman" pitchFamily="18" charset="0"/>
                        </a:rPr>
                        <a:t>TGai</a:t>
                      </a:r>
                      <a:endParaRPr kumimoji="0" lang="en-US" sz="20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accent2"/>
                          </a:solidFill>
                          <a:effectLst/>
                          <a:latin typeface="Times New Roman" pitchFamily="18" charset="0"/>
                        </a:rPr>
                        <a:t>Dec 2016</a:t>
                      </a:r>
                    </a:p>
                  </a:txBody>
                  <a:tcPr horzOverflow="overflow">
                    <a:noFill/>
                  </a:tcPr>
                </a:tc>
                <a:extLst>
                  <a:ext uri="{0D108BD9-81ED-4DB2-BD59-A6C34878D82A}">
                    <a16:rowId xmlns:a16="http://schemas.microsoft.com/office/drawing/2014/main" xmlns="" val="216556490"/>
                  </a:ext>
                </a:extLst>
              </a:tr>
              <a:tr h="3698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a:ln>
                            <a:noFill/>
                          </a:ln>
                          <a:solidFill>
                            <a:schemeClr val="accent2"/>
                          </a:solidFill>
                          <a:effectLst/>
                          <a:latin typeface="Times New Roman" pitchFamily="18" charset="0"/>
                        </a:rPr>
                        <a:t>802.11-2016 Amendment 2</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err="1">
                          <a:ln>
                            <a:noFill/>
                          </a:ln>
                          <a:solidFill>
                            <a:schemeClr val="accent2"/>
                          </a:solidFill>
                          <a:effectLst/>
                          <a:latin typeface="Times New Roman" pitchFamily="18" charset="0"/>
                        </a:rPr>
                        <a:t>TGah</a:t>
                      </a:r>
                      <a:endParaRPr kumimoji="0" lang="en-US" sz="20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accent2"/>
                          </a:solidFill>
                          <a:effectLst/>
                          <a:latin typeface="Times New Roman" pitchFamily="18" charset="0"/>
                        </a:rPr>
                        <a:t>Dec 2016</a:t>
                      </a:r>
                    </a:p>
                  </a:txBody>
                  <a:tcPr horzOverflow="overflow">
                    <a:noFill/>
                  </a:tcPr>
                </a:tc>
                <a:extLst>
                  <a:ext uri="{0D108BD9-81ED-4DB2-BD59-A6C34878D82A}">
                    <a16:rowId xmlns:a16="http://schemas.microsoft.com/office/drawing/2014/main" xmlns="" val="2414023622"/>
                  </a:ext>
                </a:extLst>
              </a:tr>
              <a:tr h="3698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a:ln>
                            <a:noFill/>
                          </a:ln>
                          <a:solidFill>
                            <a:schemeClr val="accent2"/>
                          </a:solidFill>
                          <a:effectLst/>
                          <a:latin typeface="Times New Roman" pitchFamily="18" charset="0"/>
                        </a:rPr>
                        <a:t>802.11-2016 Amendment </a:t>
                      </a:r>
                      <a:r>
                        <a:rPr kumimoji="0" lang="en-US" sz="2000" b="0" i="0" u="none" strike="noStrike" cap="none" normalizeH="0" baseline="0" dirty="0" smtClean="0">
                          <a:ln>
                            <a:noFill/>
                          </a:ln>
                          <a:solidFill>
                            <a:schemeClr val="accent2"/>
                          </a:solidFill>
                          <a:effectLst/>
                          <a:latin typeface="Times New Roman" pitchFamily="18" charset="0"/>
                        </a:rPr>
                        <a:t>3</a:t>
                      </a:r>
                      <a:endParaRPr kumimoji="0" lang="en-US" sz="20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err="1" smtClean="0">
                          <a:ln>
                            <a:noFill/>
                          </a:ln>
                          <a:solidFill>
                            <a:schemeClr val="accent2"/>
                          </a:solidFill>
                          <a:effectLst/>
                          <a:latin typeface="Times New Roman" pitchFamily="18" charset="0"/>
                        </a:rPr>
                        <a:t>TGaj</a:t>
                      </a:r>
                      <a:endParaRPr kumimoji="0" lang="en-US" sz="2000" b="0" i="0" u="none" strike="noStrike" cap="none" normalizeH="0" baseline="0" dirty="0">
                        <a:ln>
                          <a:noFill/>
                        </a:ln>
                        <a:solidFill>
                          <a:srgbClr val="0070C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Times New Roman" pitchFamily="18" charset="0"/>
                        </a:rPr>
                        <a:t>March 2018</a:t>
                      </a:r>
                      <a:endParaRPr kumimoji="0" lang="en-US" sz="2000" b="0" i="0" u="none" strike="noStrike" cap="none" normalizeH="0" baseline="0" dirty="0">
                        <a:ln>
                          <a:noFill/>
                        </a:ln>
                        <a:solidFill>
                          <a:schemeClr val="accent2"/>
                        </a:solidFill>
                        <a:effectLst/>
                        <a:latin typeface="Times New Roman" pitchFamily="18" charset="0"/>
                      </a:endParaRPr>
                    </a:p>
                  </a:txBody>
                  <a:tcPr horzOverflow="overflow">
                    <a:noFill/>
                  </a:tcPr>
                </a:tc>
                <a:extLst>
                  <a:ext uri="{0D108BD9-81ED-4DB2-BD59-A6C34878D82A}">
                    <a16:rowId xmlns:a16="http://schemas.microsoft.com/office/drawing/2014/main" xmlns="" val="3227809256"/>
                  </a:ext>
                </a:extLst>
              </a:tr>
              <a:tr h="3698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accent2"/>
                          </a:solidFill>
                          <a:effectLst/>
                          <a:latin typeface="Times New Roman" pitchFamily="18" charset="0"/>
                        </a:rPr>
                        <a:t>802.11-2016 Amendment 4</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err="1" smtClean="0">
                          <a:ln>
                            <a:noFill/>
                          </a:ln>
                          <a:solidFill>
                            <a:schemeClr val="accent2"/>
                          </a:solidFill>
                          <a:effectLst/>
                          <a:latin typeface="Times New Roman" pitchFamily="18" charset="0"/>
                        </a:rPr>
                        <a:t>TGak</a:t>
                      </a:r>
                      <a:endParaRPr kumimoji="0" lang="en-US" sz="2000" b="0" i="0" u="none" strike="noStrike" cap="none" normalizeH="0" baseline="0" dirty="0">
                        <a:ln>
                          <a:noFill/>
                        </a:ln>
                        <a:solidFill>
                          <a:srgbClr val="00206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Times New Roman" pitchFamily="18" charset="0"/>
                        </a:rPr>
                        <a:t>March 2018</a:t>
                      </a:r>
                      <a:endParaRPr kumimoji="0" lang="en-US" sz="2000" b="0" i="0" u="none" strike="noStrike" cap="none" normalizeH="0" baseline="0" dirty="0">
                        <a:ln>
                          <a:noFill/>
                        </a:ln>
                        <a:solidFill>
                          <a:schemeClr val="accent2"/>
                        </a:solidFill>
                        <a:effectLst/>
                        <a:latin typeface="Times New Roman" pitchFamily="18" charset="0"/>
                      </a:endParaRPr>
                    </a:p>
                  </a:txBody>
                  <a:tcPr horzOverflow="overflow">
                    <a:noFill/>
                  </a:tcPr>
                </a:tc>
                <a:extLst>
                  <a:ext uri="{0D108BD9-81ED-4DB2-BD59-A6C34878D82A}">
                    <a16:rowId xmlns:a16="http://schemas.microsoft.com/office/drawing/2014/main" xmlns="" val="1982380037"/>
                  </a:ext>
                </a:extLst>
              </a:tr>
              <a:tr h="3698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a:ln>
                            <a:noFill/>
                          </a:ln>
                          <a:solidFill>
                            <a:schemeClr val="accent2"/>
                          </a:solidFill>
                          <a:effectLst/>
                          <a:latin typeface="Times New Roman" pitchFamily="18" charset="0"/>
                        </a:rPr>
                        <a:t>802.11-2016 Amendment </a:t>
                      </a:r>
                      <a:r>
                        <a:rPr kumimoji="0" lang="en-US" sz="2000" b="0" i="0" u="none" strike="noStrike" cap="none" normalizeH="0" baseline="0" dirty="0" smtClean="0">
                          <a:ln>
                            <a:noFill/>
                          </a:ln>
                          <a:solidFill>
                            <a:schemeClr val="accent2"/>
                          </a:solidFill>
                          <a:effectLst/>
                          <a:latin typeface="Times New Roman" pitchFamily="18" charset="0"/>
                        </a:rPr>
                        <a:t>5</a:t>
                      </a:r>
                      <a:endParaRPr kumimoji="0" lang="en-US" sz="20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err="1" smtClean="0">
                          <a:ln>
                            <a:noFill/>
                          </a:ln>
                          <a:solidFill>
                            <a:schemeClr val="accent2"/>
                          </a:solidFill>
                          <a:effectLst/>
                          <a:latin typeface="Times New Roman" pitchFamily="18" charset="0"/>
                        </a:rPr>
                        <a:t>TGaq</a:t>
                      </a:r>
                      <a:endParaRPr kumimoji="0" lang="en-US" sz="2000" b="0" i="0" u="none" strike="noStrike" cap="none" normalizeH="0" baseline="0" dirty="0">
                        <a:ln>
                          <a:noFill/>
                        </a:ln>
                        <a:solidFill>
                          <a:srgbClr val="0070C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rPr>
                        <a:t>June 2018</a:t>
                      </a: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xmlns="" val="4167905179"/>
                  </a:ext>
                </a:extLst>
              </a:tr>
              <a:tr h="3698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802.11-2016 Amendment 6</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TGax – </a:t>
                      </a:r>
                      <a:r>
                        <a:rPr kumimoji="0" lang="en-US" sz="2000" b="0" i="0" u="none" strike="noStrike" cap="none" normalizeH="0" baseline="0" dirty="0" smtClean="0">
                          <a:ln>
                            <a:noFill/>
                          </a:ln>
                          <a:solidFill>
                            <a:srgbClr val="FF0000"/>
                          </a:solidFill>
                          <a:effectLst/>
                          <a:latin typeface="Times New Roman" pitchFamily="18" charset="0"/>
                        </a:rPr>
                        <a:t>682</a:t>
                      </a: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Dec 2019</a:t>
                      </a: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xmlns="" val="1182416159"/>
                  </a:ext>
                </a:extLst>
              </a:tr>
              <a:tr h="3698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802.11-2016 Amendment 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TGay</a:t>
                      </a:r>
                      <a:r>
                        <a:rPr kumimoji="0" lang="en-US" sz="2000" b="0" i="0" u="none" strike="noStrike" cap="none" normalizeH="0" baseline="0" dirty="0">
                          <a:ln>
                            <a:noFill/>
                          </a:ln>
                          <a:solidFill>
                            <a:schemeClr val="tx1"/>
                          </a:solidFill>
                          <a:effectLst/>
                          <a:latin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smtClean="0">
                          <a:ln>
                            <a:noFill/>
                          </a:ln>
                          <a:solidFill>
                            <a:srgbClr val="FF0000"/>
                          </a:solidFill>
                          <a:effectLst/>
                          <a:latin typeface="Times New Roman" pitchFamily="18" charset="0"/>
                        </a:rPr>
                        <a:t>581</a:t>
                      </a: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Dec 2019</a:t>
                      </a: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xmlns="" val="502494330"/>
                  </a:ext>
                </a:extLst>
              </a:tr>
              <a:tr h="3698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802.11-2016 Amendment 8</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rPr>
                        <a:t>TGaz</a:t>
                      </a:r>
                      <a:r>
                        <a:rPr kumimoji="0" lang="en-US" sz="2000" b="0" i="0" u="none" strike="noStrike" cap="none" normalizeH="0" baseline="0" dirty="0" smtClean="0">
                          <a:ln>
                            <a:noFill/>
                          </a:ln>
                          <a:solidFill>
                            <a:schemeClr val="tx1"/>
                          </a:solidFill>
                          <a:effectLst/>
                          <a:latin typeface="Times New Roman" pitchFamily="18" charset="0"/>
                        </a:rPr>
                        <a:t> – </a:t>
                      </a:r>
                      <a:r>
                        <a:rPr kumimoji="0" lang="en-US" sz="2000" b="0" i="0" u="none" strike="noStrike" cap="none" normalizeH="0" baseline="0" dirty="0" smtClean="0">
                          <a:ln>
                            <a:noFill/>
                          </a:ln>
                          <a:solidFill>
                            <a:srgbClr val="FF0000"/>
                          </a:solidFill>
                          <a:effectLst/>
                          <a:latin typeface="Times New Roman" pitchFamily="18" charset="0"/>
                        </a:rPr>
                        <a:t>46</a:t>
                      </a: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Mar 2021</a:t>
                      </a:r>
                    </a:p>
                  </a:txBody>
                  <a:tcPr horzOverflow="overflow">
                    <a:noFill/>
                  </a:tcPr>
                </a:tc>
                <a:extLst>
                  <a:ext uri="{0D108BD9-81ED-4DB2-BD59-A6C34878D82A}">
                    <a16:rowId xmlns:a16="http://schemas.microsoft.com/office/drawing/2014/main" xmlns="" val="3939065581"/>
                  </a:ext>
                </a:extLst>
              </a:tr>
              <a:tr h="3698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802.11-2016 Amendment 9</a:t>
                      </a: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rPr>
                        <a:t>TGba</a:t>
                      </a:r>
                      <a:r>
                        <a:rPr kumimoji="0" lang="en-US" sz="2000" b="0" i="0" u="none" strike="noStrike" cap="none" normalizeH="0" baseline="0" dirty="0" smtClean="0">
                          <a:ln>
                            <a:noFill/>
                          </a:ln>
                          <a:solidFill>
                            <a:schemeClr val="tx1"/>
                          </a:solidFill>
                          <a:effectLst/>
                          <a:latin typeface="Times New Roman" pitchFamily="18" charset="0"/>
                        </a:rPr>
                        <a:t> - </a:t>
                      </a:r>
                      <a:r>
                        <a:rPr kumimoji="0" lang="en-US" sz="2000" b="0" i="0" u="none" strike="noStrike" cap="none" normalizeH="0" baseline="0" dirty="0" smtClean="0">
                          <a:ln>
                            <a:noFill/>
                          </a:ln>
                          <a:solidFill>
                            <a:srgbClr val="FF0000"/>
                          </a:solidFill>
                          <a:effectLst/>
                          <a:latin typeface="Times New Roman" pitchFamily="18" charset="0"/>
                        </a:rPr>
                        <a:t>77</a:t>
                      </a: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Jul 2020</a:t>
                      </a: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xmlns="" val="1287635205"/>
                  </a:ext>
                </a:extLst>
              </a:tr>
            </a:tbl>
          </a:graphicData>
        </a:graphic>
      </p:graphicFrame>
    </p:spTree>
    <p:extLst>
      <p:ext uri="{BB962C8B-B14F-4D97-AF65-F5344CB8AC3E}">
        <p14:creationId xmlns:p14="http://schemas.microsoft.com/office/powerpoint/2010/main" val="22623536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DD02D639-4581-4D43-8068-EAF45BE68164}" type="slidenum">
              <a:rPr lang="en-US" altLang="en-US" sz="1200" b="0"/>
              <a:pPr>
                <a:spcBef>
                  <a:spcPct val="0"/>
                </a:spcBef>
                <a:buFontTx/>
                <a:buNone/>
              </a:pPr>
              <a:t>70</a:t>
            </a:fld>
            <a:endParaRPr lang="en-US" altLang="en-US" sz="1200" b="0"/>
          </a:p>
        </p:txBody>
      </p:sp>
      <p:sp>
        <p:nvSpPr>
          <p:cNvPr id="3" name="Footer Placeholder 2"/>
          <p:cNvSpPr>
            <a:spLocks noGrp="1"/>
          </p:cNvSpPr>
          <p:nvPr>
            <p:ph type="ftr" idx="14"/>
          </p:nvPr>
        </p:nvSpPr>
        <p:spPr/>
        <p:txBody>
          <a:bodyPr/>
          <a:lstStyle/>
          <a:p>
            <a:r>
              <a:rPr lang="en-GB" smtClean="0"/>
              <a:t>Edward Au (Huawei Technologies)</a:t>
            </a:r>
            <a:endParaRPr lang="en-GB" dirty="0"/>
          </a:p>
        </p:txBody>
      </p:sp>
      <p:sp>
        <p:nvSpPr>
          <p:cNvPr id="2" name="Date Placeholder 1"/>
          <p:cNvSpPr>
            <a:spLocks noGrp="1"/>
          </p:cNvSpPr>
          <p:nvPr>
            <p:ph type="dt" idx="15"/>
          </p:nvPr>
        </p:nvSpPr>
        <p:spPr/>
        <p:txBody>
          <a:bodyPr/>
          <a:lstStyle/>
          <a:p>
            <a:r>
              <a:rPr lang="en-US" smtClean="0"/>
              <a:t>July 2018</a:t>
            </a:r>
            <a:endParaRPr lang="en-GB" dirty="0"/>
          </a:p>
        </p:txBody>
      </p:sp>
      <p:sp>
        <p:nvSpPr>
          <p:cNvPr id="1741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Goals for September 2018 interim</a:t>
            </a:r>
          </a:p>
        </p:txBody>
      </p:sp>
      <p:sp>
        <p:nvSpPr>
          <p:cNvPr id="17412" name="Rectangle 3"/>
          <p:cNvSpPr txBox="1">
            <a:spLocks noChangeArrowheads="1"/>
          </p:cNvSpPr>
          <p:nvPr/>
        </p:nvSpPr>
        <p:spPr bwMode="auto">
          <a:xfrm>
            <a:off x="2209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25"/>
              </a:spcBef>
            </a:pPr>
            <a:r>
              <a:rPr lang="en-US" altLang="en-US"/>
              <a:t>Comment resolution on D2.0</a:t>
            </a:r>
          </a:p>
          <a:p>
            <a:pPr algn="just">
              <a:spcBef>
                <a:spcPts val="1225"/>
              </a:spcBef>
            </a:pPr>
            <a:r>
              <a:rPr lang="en-US" altLang="en-US"/>
              <a:t>Technical presentation</a:t>
            </a:r>
          </a:p>
          <a:p>
            <a:pPr algn="just">
              <a:spcBef>
                <a:spcPts val="1225"/>
              </a:spcBef>
            </a:pPr>
            <a:endParaRPr lang="en-US" altLang="en-US"/>
          </a:p>
          <a:p>
            <a:pPr algn="just">
              <a:spcBef>
                <a:spcPts val="1225"/>
              </a:spcBef>
            </a:pPr>
            <a:endParaRPr lang="en-US" altLang="en-US"/>
          </a:p>
          <a:p>
            <a:pPr lvl="1" algn="just"/>
            <a:endParaRPr lang="en-US" altLang="en-US"/>
          </a:p>
          <a:p>
            <a:pPr lvl="1"/>
            <a:endParaRPr lang="en-US" altLang="en-US"/>
          </a:p>
          <a:p>
            <a:pPr lvl="1"/>
            <a:endParaRPr lang="en-US" altLang="en-US"/>
          </a:p>
        </p:txBody>
      </p:sp>
    </p:spTree>
    <p:extLst>
      <p:ext uri="{BB962C8B-B14F-4D97-AF65-F5344CB8AC3E}">
        <p14:creationId xmlns:p14="http://schemas.microsoft.com/office/powerpoint/2010/main" val="187416657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7727253B-DDB1-4F9B-A34C-16CB98DB85DB}" type="slidenum">
              <a:rPr lang="en-US" altLang="en-US" sz="1200" b="0"/>
              <a:pPr>
                <a:spcBef>
                  <a:spcPct val="0"/>
                </a:spcBef>
                <a:buFontTx/>
                <a:buNone/>
              </a:pPr>
              <a:t>71</a:t>
            </a:fld>
            <a:endParaRPr lang="en-US" altLang="en-US" sz="1200" b="0"/>
          </a:p>
        </p:txBody>
      </p:sp>
      <p:sp>
        <p:nvSpPr>
          <p:cNvPr id="3" name="Footer Placeholder 2"/>
          <p:cNvSpPr>
            <a:spLocks noGrp="1"/>
          </p:cNvSpPr>
          <p:nvPr>
            <p:ph type="ftr" idx="14"/>
          </p:nvPr>
        </p:nvSpPr>
        <p:spPr/>
        <p:txBody>
          <a:bodyPr/>
          <a:lstStyle/>
          <a:p>
            <a:r>
              <a:rPr lang="en-GB" smtClean="0"/>
              <a:t>Edward Au (Huawei Technologies)</a:t>
            </a:r>
            <a:endParaRPr lang="en-GB" dirty="0"/>
          </a:p>
        </p:txBody>
      </p:sp>
      <p:sp>
        <p:nvSpPr>
          <p:cNvPr id="2" name="Date Placeholder 1"/>
          <p:cNvSpPr>
            <a:spLocks noGrp="1"/>
          </p:cNvSpPr>
          <p:nvPr>
            <p:ph type="dt" idx="15"/>
          </p:nvPr>
        </p:nvSpPr>
        <p:spPr/>
        <p:txBody>
          <a:bodyPr/>
          <a:lstStyle/>
          <a:p>
            <a:r>
              <a:rPr lang="en-US" smtClean="0"/>
              <a:t>July 2018</a:t>
            </a:r>
            <a:endParaRPr lang="en-GB" dirty="0"/>
          </a:p>
        </p:txBody>
      </p:sp>
      <p:sp>
        <p:nvSpPr>
          <p:cNvPr id="19459"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Teleconference Schedule</a:t>
            </a:r>
          </a:p>
        </p:txBody>
      </p:sp>
      <p:sp>
        <p:nvSpPr>
          <p:cNvPr id="19460" name="Rectangle 3"/>
          <p:cNvSpPr txBox="1">
            <a:spLocks noChangeArrowheads="1"/>
          </p:cNvSpPr>
          <p:nvPr/>
        </p:nvSpPr>
        <p:spPr bwMode="auto">
          <a:xfrm>
            <a:off x="22098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600"/>
              </a:spcBef>
            </a:pPr>
            <a:r>
              <a:rPr lang="en-US" altLang="en-US">
                <a:cs typeface="Times New Roman" panose="02020603050405020304" pitchFamily="18" charset="0"/>
              </a:rPr>
              <a:t>September 5 (Wednesday), 10:00am ET – 11:30am ET</a:t>
            </a: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lvl="1" algn="just"/>
            <a:endParaRPr lang="en-US" altLang="en-US">
              <a:cs typeface="Times New Roman" panose="02020603050405020304" pitchFamily="18" charset="0"/>
            </a:endParaRPr>
          </a:p>
          <a:p>
            <a:pPr lvl="1"/>
            <a:endParaRPr lang="en-US" altLang="en-US">
              <a:cs typeface="Times New Roman" panose="02020603050405020304" pitchFamily="18" charset="0"/>
            </a:endParaRPr>
          </a:p>
          <a:p>
            <a:pPr lvl="1"/>
            <a:endParaRPr lang="en-US" altLang="en-US">
              <a:cs typeface="Times New Roman" panose="02020603050405020304" pitchFamily="18" charset="0"/>
            </a:endParaRPr>
          </a:p>
        </p:txBody>
      </p:sp>
    </p:spTree>
    <p:extLst>
      <p:ext uri="{BB962C8B-B14F-4D97-AF65-F5344CB8AC3E}">
        <p14:creationId xmlns:p14="http://schemas.microsoft.com/office/powerpoint/2010/main" val="6512219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TGaz</a:t>
            </a:r>
            <a:r>
              <a:rPr lang="en-US" altLang="en-US" dirty="0"/>
              <a:t> Next Generation Positioning </a:t>
            </a:r>
            <a:br>
              <a:rPr lang="en-US" altLang="en-US" dirty="0"/>
            </a:br>
            <a:r>
              <a:rPr lang="en-US" altLang="en-US" dirty="0" smtClean="0"/>
              <a:t>July Closing </a:t>
            </a:r>
            <a:r>
              <a:rPr lang="en-US" altLang="en-US" dirty="0"/>
              <a:t>Report</a:t>
            </a:r>
            <a:endParaRPr lang="en-GB" dirty="0"/>
          </a:p>
        </p:txBody>
      </p:sp>
      <p:sp>
        <p:nvSpPr>
          <p:cNvPr id="3074" name="Rectangle 2"/>
          <p:cNvSpPr>
            <a:spLocks noGrp="1" noChangeArrowheads="1"/>
          </p:cNvSpPr>
          <p:nvPr>
            <p:ph idx="1"/>
          </p:nvPr>
        </p:nvSpPr>
        <p:spPr>
          <a:xfrm>
            <a:off x="2209800" y="180799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a:t>20118-07-12</a:t>
            </a:r>
            <a:endParaRPr lang="en-GB" sz="2000" b="0"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72</a:t>
            </a:fld>
            <a:endParaRPr lang="en-GB" dirty="0"/>
          </a:p>
        </p:txBody>
      </p:sp>
      <p:sp>
        <p:nvSpPr>
          <p:cNvPr id="7" name="Footer Placeholder 4"/>
          <p:cNvSpPr>
            <a:spLocks noGrp="1"/>
          </p:cNvSpPr>
          <p:nvPr>
            <p:ph type="ftr" idx="14"/>
          </p:nvPr>
        </p:nvSpPr>
        <p:spPr>
          <a:xfrm>
            <a:off x="8312156" y="6475414"/>
            <a:ext cx="3041644" cy="180975"/>
          </a:xfrm>
        </p:spPr>
        <p:txBody>
          <a:bodyPr/>
          <a:lstStyle/>
          <a:p>
            <a:r>
              <a:rPr lang="en-GB" dirty="0" smtClean="0"/>
              <a:t>Jonathan Segev, Intel corporation</a:t>
            </a:r>
            <a:endParaRPr lang="en-GB" dirty="0"/>
          </a:p>
        </p:txBody>
      </p:sp>
      <p:sp>
        <p:nvSpPr>
          <p:cNvPr id="6" name="Date Placeholder 3"/>
          <p:cNvSpPr>
            <a:spLocks noGrp="1"/>
          </p:cNvSpPr>
          <p:nvPr>
            <p:ph type="dt" idx="15"/>
          </p:nvPr>
        </p:nvSpPr>
        <p:spPr>
          <a:xfrm>
            <a:off x="2220913" y="333375"/>
            <a:ext cx="2303451" cy="273050"/>
          </a:xfrm>
        </p:spPr>
        <p:txBody>
          <a:bodyPr/>
          <a:lstStyle/>
          <a:p>
            <a:r>
              <a:rPr lang="en-US" dirty="0" smtClean="0"/>
              <a:t>July 2018</a:t>
            </a:r>
            <a:endParaRPr lang="en-GB" dirty="0"/>
          </a:p>
        </p:txBody>
      </p:sp>
      <p:sp>
        <p:nvSpPr>
          <p:cNvPr id="3076" name="Rectangle 4"/>
          <p:cNvSpPr>
            <a:spLocks noChangeArrowheads="1"/>
          </p:cNvSpPr>
          <p:nvPr/>
        </p:nvSpPr>
        <p:spPr bwMode="auto">
          <a:xfrm>
            <a:off x="2057400" y="261595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endParaRPr lang="en-GB" sz="2000" dirty="0">
              <a:solidFill>
                <a:srgbClr val="000000"/>
              </a:solidFill>
            </a:endParaRPr>
          </a:p>
        </p:txBody>
      </p:sp>
      <p:graphicFrame>
        <p:nvGraphicFramePr>
          <p:cNvPr id="9" name="Object 3"/>
          <p:cNvGraphicFramePr>
            <a:graphicFrameLocks noChangeAspect="1"/>
          </p:cNvGraphicFramePr>
          <p:nvPr>
            <p:extLst/>
          </p:nvPr>
        </p:nvGraphicFramePr>
        <p:xfrm>
          <a:off x="2057400" y="2996953"/>
          <a:ext cx="7999412" cy="2454275"/>
        </p:xfrm>
        <a:graphic>
          <a:graphicData uri="http://schemas.openxmlformats.org/presentationml/2006/ole">
            <mc:AlternateContent xmlns:mc="http://schemas.openxmlformats.org/markup-compatibility/2006">
              <mc:Choice xmlns:v="urn:schemas-microsoft-com:vml" Requires="v">
                <p:oleObj spid="_x0000_s25612" name="Document" r:id="rId4" imgW="8235535" imgH="2529304" progId="Word.Document.8">
                  <p:embed/>
                </p:oleObj>
              </mc:Choice>
              <mc:Fallback>
                <p:oleObj name="Document" r:id="rId4" imgW="8235535" imgH="2529304" progId="Word.Document.8">
                  <p:embed/>
                  <p:pic>
                    <p:nvPicPr>
                      <p:cNvPr id="0" name=""/>
                      <p:cNvPicPr>
                        <a:picLocks noChangeAspect="1" noChangeArrowheads="1"/>
                      </p:cNvPicPr>
                      <p:nvPr/>
                    </p:nvPicPr>
                    <p:blipFill>
                      <a:blip r:embed="rId5"/>
                      <a:srcRect/>
                      <a:stretch>
                        <a:fillRect/>
                      </a:stretch>
                    </p:blipFill>
                    <p:spPr bwMode="auto">
                      <a:xfrm>
                        <a:off x="2057400" y="2996953"/>
                        <a:ext cx="7999412" cy="24542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extLst>
      <p:ext uri="{BB962C8B-B14F-4D97-AF65-F5344CB8AC3E}">
        <p14:creationId xmlns:p14="http://schemas.microsoft.com/office/powerpoint/2010/main" val="18882822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xfrm>
            <a:off x="2209800" y="1981200"/>
            <a:ext cx="7772400" cy="4114800"/>
          </a:xfrm>
          <a:ln/>
        </p:spPr>
        <p:txBody>
          <a:bodyPr/>
          <a:lstStyle/>
          <a:p>
            <a:pPr marL="0" algn="just"/>
            <a:r>
              <a:rPr lang="en-US" dirty="0"/>
              <a:t>This document is the </a:t>
            </a:r>
            <a:r>
              <a:rPr lang="en-US" dirty="0" err="1"/>
              <a:t>TGaz</a:t>
            </a:r>
            <a:r>
              <a:rPr lang="en-US" dirty="0"/>
              <a:t> Next Generation Positioning closing report for the </a:t>
            </a:r>
            <a:r>
              <a:rPr lang="en-US" dirty="0" smtClean="0"/>
              <a:t>San Diego, July 2018</a:t>
            </a:r>
            <a:r>
              <a:rPr lang="en-US" dirty="0"/>
              <a:t> </a:t>
            </a:r>
            <a:r>
              <a:rPr lang="en-US" dirty="0" smtClean="0"/>
              <a:t>meeting.</a:t>
            </a:r>
            <a:endParaRPr lang="en-US" dirty="0"/>
          </a:p>
          <a:p>
            <a:pPr marL="0" algn="just"/>
            <a:endParaRPr lang="en-US"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73</a:t>
            </a:fld>
            <a:endParaRPr lang="en-GB"/>
          </a:p>
        </p:txBody>
      </p:sp>
      <p:sp>
        <p:nvSpPr>
          <p:cNvPr id="5" name="Footer Placeholder 4"/>
          <p:cNvSpPr>
            <a:spLocks noGrp="1"/>
          </p:cNvSpPr>
          <p:nvPr>
            <p:ph type="ftr" idx="14"/>
          </p:nvPr>
        </p:nvSpPr>
        <p:spPr>
          <a:xfrm>
            <a:off x="8312156" y="6475414"/>
            <a:ext cx="3041644" cy="180975"/>
          </a:xfrm>
        </p:spPr>
        <p:txBody>
          <a:bodyPr/>
          <a:lstStyle/>
          <a:p>
            <a:r>
              <a:rPr lang="en-GB" smtClean="0"/>
              <a:t>Jonathan Segev, Intel corporation</a:t>
            </a:r>
            <a:endParaRPr lang="en-GB" dirty="0"/>
          </a:p>
        </p:txBody>
      </p:sp>
      <p:sp>
        <p:nvSpPr>
          <p:cNvPr id="4" name="Date Placeholder 3"/>
          <p:cNvSpPr>
            <a:spLocks noGrp="1"/>
          </p:cNvSpPr>
          <p:nvPr>
            <p:ph type="dt" idx="15"/>
          </p:nvPr>
        </p:nvSpPr>
        <p:spPr>
          <a:xfrm>
            <a:off x="2220913" y="333375"/>
            <a:ext cx="2589203" cy="273050"/>
          </a:xfrm>
        </p:spPr>
        <p:txBody>
          <a:bodyPr/>
          <a:lstStyle/>
          <a:p>
            <a:r>
              <a:rPr lang="en-US" dirty="0" smtClean="0"/>
              <a:t>July 2018</a:t>
            </a:r>
            <a:endParaRPr lang="en-GB" dirty="0"/>
          </a:p>
        </p:txBody>
      </p:sp>
    </p:spTree>
    <p:extLst>
      <p:ext uri="{BB962C8B-B14F-4D97-AF65-F5344CB8AC3E}">
        <p14:creationId xmlns:p14="http://schemas.microsoft.com/office/powerpoint/2010/main" val="29340456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685801"/>
            <a:ext cx="7770813" cy="654968"/>
          </a:xfrm>
        </p:spPr>
        <p:txBody>
          <a:bodyPr/>
          <a:lstStyle/>
          <a:p>
            <a:r>
              <a:rPr lang="en-CA" dirty="0"/>
              <a:t>TG Status And Work Completed</a:t>
            </a:r>
            <a:endParaRPr lang="en-US" dirty="0"/>
          </a:p>
        </p:txBody>
      </p:sp>
      <p:sp>
        <p:nvSpPr>
          <p:cNvPr id="3" name="Content Placeholder 2"/>
          <p:cNvSpPr>
            <a:spLocks noGrp="1"/>
          </p:cNvSpPr>
          <p:nvPr>
            <p:ph idx="1"/>
          </p:nvPr>
        </p:nvSpPr>
        <p:spPr>
          <a:xfrm>
            <a:off x="1919536" y="1420146"/>
            <a:ext cx="8280920" cy="4674268"/>
          </a:xfrm>
        </p:spPr>
        <p:txBody>
          <a:bodyPr/>
          <a:lstStyle/>
          <a:p>
            <a:pPr>
              <a:buFont typeface="Arial" panose="020B0604020202020204" pitchFamily="34" charset="0"/>
              <a:buChar char="•"/>
            </a:pPr>
            <a:r>
              <a:rPr lang="en-US" b="0" dirty="0" smtClean="0"/>
              <a:t>Published a new draft, P802.11az D0.3.</a:t>
            </a:r>
          </a:p>
          <a:p>
            <a:pPr>
              <a:buFont typeface="Arial" panose="020B0604020202020204" pitchFamily="34" charset="0"/>
              <a:buChar char="•"/>
            </a:pPr>
            <a:r>
              <a:rPr lang="en-US" b="0" dirty="0" smtClean="0"/>
              <a:t>Adopted </a:t>
            </a:r>
            <a:r>
              <a:rPr lang="en-US" b="0" dirty="0"/>
              <a:t>roughly 30 additional pages of amendment </a:t>
            </a:r>
            <a:r>
              <a:rPr lang="en-US" b="0" dirty="0" smtClean="0"/>
              <a:t>text.</a:t>
            </a:r>
            <a:endParaRPr lang="en-US" b="0" dirty="0"/>
          </a:p>
          <a:p>
            <a:pPr>
              <a:buFont typeface="Arial" panose="020B0604020202020204" pitchFamily="34" charset="0"/>
              <a:buChar char="•"/>
            </a:pPr>
            <a:r>
              <a:rPr lang="en-US" b="0" dirty="0"/>
              <a:t>Adopted 4 new entries to SFD document.</a:t>
            </a:r>
          </a:p>
          <a:p>
            <a:pPr>
              <a:buFont typeface="Arial" panose="020B0604020202020204" pitchFamily="34" charset="0"/>
              <a:buChar char="•"/>
            </a:pPr>
            <a:r>
              <a:rPr lang="en-US" b="0" dirty="0"/>
              <a:t>Performed SFD freeze. </a:t>
            </a:r>
          </a:p>
          <a:p>
            <a:pPr>
              <a:buFont typeface="Arial" panose="020B0604020202020204" pitchFamily="34" charset="0"/>
              <a:buChar char="•"/>
            </a:pPr>
            <a:r>
              <a:rPr lang="en-US" b="0" dirty="0"/>
              <a:t>Approved internal comment collection out of July meeting. </a:t>
            </a:r>
          </a:p>
          <a:p>
            <a:pPr>
              <a:buFont typeface="Arial" panose="020B0604020202020204" pitchFamily="34" charset="0"/>
              <a:buChar char="•"/>
            </a:pPr>
            <a:r>
              <a:rPr lang="en-US" b="0" dirty="0"/>
              <a:t>Reviewed 22 submissions and met for 6 slots during the week.</a:t>
            </a:r>
          </a:p>
          <a:p>
            <a:pPr>
              <a:buFont typeface="Arial" panose="020B0604020202020204" pitchFamily="34" charset="0"/>
              <a:buChar char="•"/>
            </a:pPr>
            <a:r>
              <a:rPr lang="en-US" b="0" dirty="0"/>
              <a:t>Group is maintaining its timeline for more than a year</a:t>
            </a:r>
            <a:r>
              <a:rPr lang="en-US" b="0" dirty="0" smtClean="0"/>
              <a:t>.</a:t>
            </a:r>
          </a:p>
          <a:p>
            <a:pPr>
              <a:buFont typeface="Arial" panose="020B0604020202020204" pitchFamily="34" charset="0"/>
              <a:buChar char="•"/>
            </a:pPr>
            <a:r>
              <a:rPr lang="en-US" b="0" dirty="0" smtClean="0"/>
              <a:t>Conducted vice chair elections.</a:t>
            </a:r>
            <a:endParaRPr lang="en-US" b="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74</a:t>
            </a:fld>
            <a:endParaRPr lang="en-GB" dirty="0"/>
          </a:p>
        </p:txBody>
      </p:sp>
      <p:sp>
        <p:nvSpPr>
          <p:cNvPr id="5" name="Footer Placeholder 4"/>
          <p:cNvSpPr>
            <a:spLocks noGrp="1"/>
          </p:cNvSpPr>
          <p:nvPr>
            <p:ph type="ftr" idx="14"/>
          </p:nvPr>
        </p:nvSpPr>
        <p:spPr/>
        <p:txBody>
          <a:bodyPr/>
          <a:lstStyle/>
          <a:p>
            <a:r>
              <a:rPr lang="en-GB" smtClean="0"/>
              <a:t>Jonathan Segev, Intel corporation</a:t>
            </a:r>
            <a:endParaRPr lang="en-GB" dirty="0"/>
          </a:p>
        </p:txBody>
      </p:sp>
      <p:sp>
        <p:nvSpPr>
          <p:cNvPr id="6" name="Date Placeholder 5"/>
          <p:cNvSpPr>
            <a:spLocks noGrp="1"/>
          </p:cNvSpPr>
          <p:nvPr>
            <p:ph type="dt" idx="15"/>
          </p:nvPr>
        </p:nvSpPr>
        <p:spPr/>
        <p:txBody>
          <a:bodyPr/>
          <a:lstStyle/>
          <a:p>
            <a:r>
              <a:rPr lang="en-US" dirty="0" smtClean="0"/>
              <a:t>July 2018</a:t>
            </a:r>
            <a:endParaRPr lang="en-GB" dirty="0"/>
          </a:p>
        </p:txBody>
      </p:sp>
    </p:spTree>
    <p:extLst>
      <p:ext uri="{BB962C8B-B14F-4D97-AF65-F5344CB8AC3E}">
        <p14:creationId xmlns:p14="http://schemas.microsoft.com/office/powerpoint/2010/main" val="34522762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685801"/>
            <a:ext cx="7770813" cy="654968"/>
          </a:xfrm>
        </p:spPr>
        <p:txBody>
          <a:bodyPr/>
          <a:lstStyle/>
          <a:p>
            <a:r>
              <a:rPr lang="en-US" dirty="0" smtClean="0"/>
              <a:t>Goals For Sep. Meeting</a:t>
            </a:r>
            <a:endParaRPr lang="en-US" dirty="0"/>
          </a:p>
        </p:txBody>
      </p:sp>
      <p:sp>
        <p:nvSpPr>
          <p:cNvPr id="3" name="Content Placeholder 2"/>
          <p:cNvSpPr>
            <a:spLocks noGrp="1"/>
          </p:cNvSpPr>
          <p:nvPr>
            <p:ph idx="1"/>
          </p:nvPr>
        </p:nvSpPr>
        <p:spPr>
          <a:xfrm>
            <a:off x="2209801" y="1628801"/>
            <a:ext cx="7770813" cy="3168353"/>
          </a:xfrm>
        </p:spPr>
        <p:txBody>
          <a:bodyPr/>
          <a:lstStyle/>
          <a:p>
            <a:pPr>
              <a:buFont typeface="Arial" panose="020B0604020202020204" pitchFamily="34" charset="0"/>
              <a:buChar char="•"/>
            </a:pPr>
            <a:r>
              <a:rPr lang="en-US" b="0" dirty="0" smtClean="0"/>
              <a:t>Publish draft 0.4 of P802.11az.</a:t>
            </a:r>
          </a:p>
          <a:p>
            <a:pPr>
              <a:buFont typeface="Arial" panose="020B0604020202020204" pitchFamily="34" charset="0"/>
              <a:buChar char="•"/>
            </a:pPr>
            <a:r>
              <a:rPr lang="en-US" b="0" dirty="0" smtClean="0"/>
              <a:t>Conduct </a:t>
            </a:r>
            <a:r>
              <a:rPr lang="en-US" b="0" dirty="0"/>
              <a:t>internal comment collection.</a:t>
            </a:r>
          </a:p>
          <a:p>
            <a:pPr>
              <a:buFont typeface="Arial" panose="020B0604020202020204" pitchFamily="34" charset="0"/>
              <a:buChar char="•"/>
            </a:pPr>
            <a:r>
              <a:rPr lang="en-US" b="0" dirty="0"/>
              <a:t>Perform internal comment assignment.</a:t>
            </a:r>
          </a:p>
          <a:p>
            <a:pPr>
              <a:buFont typeface="Arial" panose="020B0604020202020204" pitchFamily="34" charset="0"/>
              <a:buChar char="•"/>
            </a:pPr>
            <a:r>
              <a:rPr lang="en-US" b="0" dirty="0"/>
              <a:t>Initiate internal comment resolution.</a:t>
            </a:r>
          </a:p>
          <a:p>
            <a:pPr>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75</a:t>
            </a:fld>
            <a:endParaRPr lang="en-GB" dirty="0"/>
          </a:p>
        </p:txBody>
      </p:sp>
      <p:sp>
        <p:nvSpPr>
          <p:cNvPr id="5" name="Footer Placeholder 4"/>
          <p:cNvSpPr>
            <a:spLocks noGrp="1"/>
          </p:cNvSpPr>
          <p:nvPr>
            <p:ph type="ftr" idx="14"/>
          </p:nvPr>
        </p:nvSpPr>
        <p:spPr/>
        <p:txBody>
          <a:bodyPr/>
          <a:lstStyle/>
          <a:p>
            <a:r>
              <a:rPr lang="en-GB" smtClean="0"/>
              <a:t>Jonathan Segev, Intel corporation</a:t>
            </a:r>
            <a:endParaRPr lang="en-GB" dirty="0"/>
          </a:p>
        </p:txBody>
      </p:sp>
      <p:sp>
        <p:nvSpPr>
          <p:cNvPr id="6" name="Date Placeholder 5"/>
          <p:cNvSpPr>
            <a:spLocks noGrp="1"/>
          </p:cNvSpPr>
          <p:nvPr>
            <p:ph type="dt" idx="15"/>
          </p:nvPr>
        </p:nvSpPr>
        <p:spPr/>
        <p:txBody>
          <a:bodyPr/>
          <a:lstStyle/>
          <a:p>
            <a:r>
              <a:rPr lang="en-US" dirty="0" smtClean="0"/>
              <a:t>July 2018</a:t>
            </a:r>
            <a:endParaRPr lang="en-GB" dirty="0"/>
          </a:p>
        </p:txBody>
      </p:sp>
    </p:spTree>
    <p:extLst>
      <p:ext uri="{BB962C8B-B14F-4D97-AF65-F5344CB8AC3E}">
        <p14:creationId xmlns:p14="http://schemas.microsoft.com/office/powerpoint/2010/main" val="372729730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Teleconference Schedule</a:t>
            </a:r>
            <a:endParaRPr lang="en-US" dirty="0"/>
          </a:p>
        </p:txBody>
      </p:sp>
      <p:sp>
        <p:nvSpPr>
          <p:cNvPr id="3" name="Content Placeholder 2"/>
          <p:cNvSpPr>
            <a:spLocks noGrp="1"/>
          </p:cNvSpPr>
          <p:nvPr>
            <p:ph idx="1"/>
          </p:nvPr>
        </p:nvSpPr>
        <p:spPr/>
        <p:txBody>
          <a:bodyPr/>
          <a:lstStyle/>
          <a:p>
            <a:pPr algn="just">
              <a:spcBef>
                <a:spcPct val="20000"/>
              </a:spcBef>
              <a:buFontTx/>
              <a:buChar char="•"/>
            </a:pPr>
            <a:r>
              <a:rPr lang="en-US" altLang="en-US" b="0" dirty="0"/>
              <a:t>Aug. 22</a:t>
            </a:r>
            <a:r>
              <a:rPr lang="en-US" altLang="en-US" b="0" baseline="30000" dirty="0"/>
              <a:t>nd</a:t>
            </a:r>
            <a:r>
              <a:rPr lang="en-US" altLang="en-US" b="0" dirty="0"/>
              <a:t> (Wed.) 11:00AM ET, 1hr</a:t>
            </a:r>
          </a:p>
          <a:p>
            <a:pPr algn="just">
              <a:spcBef>
                <a:spcPct val="20000"/>
              </a:spcBef>
              <a:buFontTx/>
              <a:buChar char="•"/>
            </a:pPr>
            <a:r>
              <a:rPr lang="en-US" altLang="en-US" b="0" dirty="0"/>
              <a:t>Sep. 5</a:t>
            </a:r>
            <a:r>
              <a:rPr lang="en-US" altLang="en-US" b="0" baseline="30000" dirty="0"/>
              <a:t>th</a:t>
            </a:r>
            <a:r>
              <a:rPr lang="en-US" altLang="en-US" b="0" dirty="0"/>
              <a:t> (Wed.) 12:00 PM ET, 1hr</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76</a:t>
            </a:fld>
            <a:endParaRPr lang="en-GB" dirty="0"/>
          </a:p>
        </p:txBody>
      </p:sp>
      <p:sp>
        <p:nvSpPr>
          <p:cNvPr id="5" name="Footer Placeholder 4"/>
          <p:cNvSpPr>
            <a:spLocks noGrp="1"/>
          </p:cNvSpPr>
          <p:nvPr>
            <p:ph type="ftr" idx="14"/>
          </p:nvPr>
        </p:nvSpPr>
        <p:spPr/>
        <p:txBody>
          <a:bodyPr/>
          <a:lstStyle/>
          <a:p>
            <a:r>
              <a:rPr lang="en-GB" smtClean="0"/>
              <a:t>Jonathan Segev, Intel corporation</a:t>
            </a:r>
            <a:endParaRPr lang="en-GB" dirty="0"/>
          </a:p>
        </p:txBody>
      </p:sp>
      <p:sp>
        <p:nvSpPr>
          <p:cNvPr id="6" name="Date Placeholder 5"/>
          <p:cNvSpPr>
            <a:spLocks noGrp="1"/>
          </p:cNvSpPr>
          <p:nvPr>
            <p:ph type="dt" idx="15"/>
          </p:nvPr>
        </p:nvSpPr>
        <p:spPr/>
        <p:txBody>
          <a:bodyPr/>
          <a:lstStyle/>
          <a:p>
            <a:r>
              <a:rPr lang="en-US" dirty="0" smtClean="0"/>
              <a:t>July 2018</a:t>
            </a:r>
            <a:endParaRPr lang="en-GB" dirty="0"/>
          </a:p>
        </p:txBody>
      </p:sp>
    </p:spTree>
    <p:extLst>
      <p:ext uri="{BB962C8B-B14F-4D97-AF65-F5344CB8AC3E}">
        <p14:creationId xmlns:p14="http://schemas.microsoft.com/office/powerpoint/2010/main" val="416945337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9"/>
          <p:cNvSpPr>
            <a:spLocks noGrp="1"/>
          </p:cNvSpPr>
          <p:nvPr>
            <p:ph type="title"/>
          </p:nvPr>
        </p:nvSpPr>
        <p:spPr/>
        <p:txBody>
          <a:bodyPr/>
          <a:lstStyle/>
          <a:p>
            <a:r>
              <a:rPr lang="en-US" altLang="en-US" smtClean="0"/>
              <a:t>TGba</a:t>
            </a:r>
            <a:br>
              <a:rPr lang="en-US" altLang="en-US" smtClean="0"/>
            </a:br>
            <a:r>
              <a:rPr lang="en-US" altLang="en-US" smtClean="0"/>
              <a:t>July 2018 Closing Report</a:t>
            </a:r>
          </a:p>
        </p:txBody>
      </p:sp>
      <p:sp>
        <p:nvSpPr>
          <p:cNvPr id="4" name="Date Placeholder 3"/>
          <p:cNvSpPr>
            <a:spLocks noGrp="1"/>
          </p:cNvSpPr>
          <p:nvPr>
            <p:ph type="dt" idx="10"/>
          </p:nvPr>
        </p:nvSpPr>
        <p:spPr/>
        <p:txBody>
          <a:bodyPr/>
          <a:lstStyle/>
          <a:p>
            <a:pPr>
              <a:defRPr/>
            </a:pPr>
            <a:r>
              <a:rPr lang="en-US" dirty="0" smtClean="0"/>
              <a:t>July </a:t>
            </a:r>
            <a:r>
              <a:rPr lang="en-US" dirty="0"/>
              <a:t>2018</a:t>
            </a:r>
          </a:p>
        </p:txBody>
      </p:sp>
      <p:sp>
        <p:nvSpPr>
          <p:cNvPr id="5" name="Footer Placeholder 4"/>
          <p:cNvSpPr>
            <a:spLocks noGrp="1"/>
          </p:cNvSpPr>
          <p:nvPr>
            <p:ph type="ftr" idx="11"/>
          </p:nvPr>
        </p:nvSpPr>
        <p:spPr/>
        <p:txBody>
          <a:bodyPr/>
          <a:lstStyle/>
          <a:p>
            <a:pPr>
              <a:defRPr/>
            </a:pPr>
            <a:r>
              <a:rPr lang="en-US" dirty="0" smtClean="0"/>
              <a:t>Yunsong Yang (Huawei)</a:t>
            </a:r>
            <a:endParaRPr lang="en-US" dirty="0"/>
          </a:p>
        </p:txBody>
      </p:sp>
      <p:sp>
        <p:nvSpPr>
          <p:cNvPr id="15365"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F6C3E134-BD24-4DB8-9305-F122DF502163}" type="slidenum">
              <a:rPr lang="en-US" altLang="en-US" sz="1200" b="0"/>
              <a:pPr>
                <a:spcBef>
                  <a:spcPct val="0"/>
                </a:spcBef>
                <a:buFontTx/>
                <a:buNone/>
              </a:pPr>
              <a:t>77</a:t>
            </a:fld>
            <a:endParaRPr lang="en-US" altLang="en-US" sz="1200" b="0"/>
          </a:p>
        </p:txBody>
      </p:sp>
      <p:sp>
        <p:nvSpPr>
          <p:cNvPr id="12" name="Rectangle 2"/>
          <p:cNvSpPr txBox="1">
            <a:spLocks noChangeArrowheads="1"/>
          </p:cNvSpPr>
          <p:nvPr/>
        </p:nvSpPr>
        <p:spPr bwMode="auto">
          <a:xfrm>
            <a:off x="2151063" y="2292351"/>
            <a:ext cx="777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lgn="ctr">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2000" b="0" kern="0" dirty="0"/>
              <a:t>Date: 2018-07-12</a:t>
            </a:r>
            <a:endParaRPr lang="en-GB" sz="2000" b="0" kern="0" dirty="0"/>
          </a:p>
        </p:txBody>
      </p:sp>
      <p:sp>
        <p:nvSpPr>
          <p:cNvPr id="15367" name="Rectangle 4"/>
          <p:cNvSpPr>
            <a:spLocks noChangeArrowheads="1"/>
          </p:cNvSpPr>
          <p:nvPr/>
        </p:nvSpPr>
        <p:spPr bwMode="auto">
          <a:xfrm>
            <a:off x="2301875" y="26892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9pPr>
          </a:lstStyle>
          <a:p>
            <a:pPr>
              <a:spcBef>
                <a:spcPts val="500"/>
              </a:spcBef>
              <a:buNone/>
            </a:pPr>
            <a:r>
              <a:rPr lang="en-GB" altLang="en-US" sz="2000" b="0">
                <a:solidFill>
                  <a:srgbClr val="000000"/>
                </a:solidFill>
              </a:rPr>
              <a:t>Authors:</a:t>
            </a:r>
          </a:p>
        </p:txBody>
      </p:sp>
      <p:graphicFrame>
        <p:nvGraphicFramePr>
          <p:cNvPr id="15368" name="Object 3"/>
          <p:cNvGraphicFramePr>
            <a:graphicFrameLocks noChangeAspect="1"/>
          </p:cNvGraphicFramePr>
          <p:nvPr/>
        </p:nvGraphicFramePr>
        <p:xfrm>
          <a:off x="2301875" y="3057526"/>
          <a:ext cx="7232650" cy="2633663"/>
        </p:xfrm>
        <a:graphic>
          <a:graphicData uri="http://schemas.openxmlformats.org/presentationml/2006/ole">
            <mc:AlternateContent xmlns:mc="http://schemas.openxmlformats.org/markup-compatibility/2006">
              <mc:Choice xmlns:v="urn:schemas-microsoft-com:vml" Requires="v">
                <p:oleObj spid="_x0000_s26636" name="Document" r:id="rId4" imgW="8253286" imgH="3023616" progId="Word.Document.8">
                  <p:embed/>
                </p:oleObj>
              </mc:Choice>
              <mc:Fallback>
                <p:oleObj name="Document" r:id="rId4" imgW="8253286" imgH="3023616"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1875" y="3057526"/>
                        <a:ext cx="7232650" cy="2633663"/>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72146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Abstract</a:t>
            </a:r>
          </a:p>
        </p:txBody>
      </p:sp>
      <p:sp>
        <p:nvSpPr>
          <p:cNvPr id="17411" name="Content Placeholder 2"/>
          <p:cNvSpPr>
            <a:spLocks noGrp="1"/>
          </p:cNvSpPr>
          <p:nvPr>
            <p:ph idx="1"/>
          </p:nvPr>
        </p:nvSpPr>
        <p:spPr/>
        <p:txBody>
          <a:bodyPr/>
          <a:lstStyle/>
          <a:p>
            <a:r>
              <a:rPr lang="en-US" altLang="en-US" smtClean="0"/>
              <a:t>This document is the TGba closing report for July 2018</a:t>
            </a:r>
          </a:p>
        </p:txBody>
      </p:sp>
      <p:sp>
        <p:nvSpPr>
          <p:cNvPr id="17414"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D55C6BC2-A6D8-4987-B83A-B92EB777D515}" type="slidenum">
              <a:rPr lang="en-US" altLang="en-US" sz="1200" b="0"/>
              <a:pPr>
                <a:spcBef>
                  <a:spcPct val="0"/>
                </a:spcBef>
                <a:buFontTx/>
                <a:buNone/>
              </a:pPr>
              <a:t>78</a:t>
            </a:fld>
            <a:endParaRPr lang="en-US" altLang="en-US" sz="1200" b="0"/>
          </a:p>
        </p:txBody>
      </p:sp>
      <p:sp>
        <p:nvSpPr>
          <p:cNvPr id="3" name="Footer Placeholder 2"/>
          <p:cNvSpPr>
            <a:spLocks noGrp="1"/>
          </p:cNvSpPr>
          <p:nvPr>
            <p:ph type="ftr" idx="14"/>
          </p:nvPr>
        </p:nvSpPr>
        <p:spPr/>
        <p:txBody>
          <a:bodyPr/>
          <a:lstStyle/>
          <a:p>
            <a:r>
              <a:rPr lang="en-GB" smtClean="0"/>
              <a:t>Yunsong Yang (Huawei)</a:t>
            </a:r>
            <a:endParaRPr lang="en-GB" dirty="0"/>
          </a:p>
        </p:txBody>
      </p:sp>
      <p:sp>
        <p:nvSpPr>
          <p:cNvPr id="2" name="Date Placeholder 1"/>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333849403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Work Completed</a:t>
            </a:r>
          </a:p>
        </p:txBody>
      </p:sp>
      <p:sp>
        <p:nvSpPr>
          <p:cNvPr id="19459" name="Content Placeholder 2"/>
          <p:cNvSpPr>
            <a:spLocks noGrp="1"/>
          </p:cNvSpPr>
          <p:nvPr>
            <p:ph idx="1"/>
          </p:nvPr>
        </p:nvSpPr>
        <p:spPr>
          <a:xfrm>
            <a:off x="2209801" y="1600201"/>
            <a:ext cx="7858125" cy="4875213"/>
          </a:xfrm>
        </p:spPr>
        <p:txBody>
          <a:bodyPr/>
          <a:lstStyle/>
          <a:p>
            <a:r>
              <a:rPr lang="en-US" altLang="en-US" smtClean="0"/>
              <a:t>Approved TGba D0.3</a:t>
            </a:r>
          </a:p>
          <a:p>
            <a:r>
              <a:rPr lang="en-US" altLang="en-US" smtClean="0"/>
              <a:t>Reviewed technical presentations</a:t>
            </a:r>
          </a:p>
          <a:p>
            <a:r>
              <a:rPr lang="en-US" altLang="en-US" smtClean="0"/>
              <a:t>Reviewed and approved spec text documents for generating TGba D0.4</a:t>
            </a:r>
          </a:p>
          <a:p>
            <a:r>
              <a:rPr lang="en-US" altLang="en-US" smtClean="0"/>
              <a:t>Discussed Draft status</a:t>
            </a:r>
          </a:p>
          <a:p>
            <a:r>
              <a:rPr lang="en-US" altLang="en-US" smtClean="0"/>
              <a:t>TGba/ARC joint session – TGba architecture discussion</a:t>
            </a:r>
          </a:p>
          <a:p>
            <a:r>
              <a:rPr lang="en-US" altLang="en-US" smtClean="0"/>
              <a:t>Reviewed and changed TG timeline</a:t>
            </a:r>
          </a:p>
          <a:p>
            <a:r>
              <a:rPr lang="en-US" altLang="en-US" smtClean="0"/>
              <a:t>Agenda: doc:11-18/1042r11</a:t>
            </a:r>
          </a:p>
          <a:p>
            <a:endParaRPr lang="en-US" altLang="en-US" smtClean="0"/>
          </a:p>
          <a:p>
            <a:endParaRPr lang="en-US" altLang="en-US" smtClean="0"/>
          </a:p>
        </p:txBody>
      </p:sp>
      <p:sp>
        <p:nvSpPr>
          <p:cNvPr id="19462"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88556729-F039-443C-A234-7FDD41DE42B4}" type="slidenum">
              <a:rPr lang="en-US" altLang="en-US" sz="1200" b="0"/>
              <a:pPr>
                <a:spcBef>
                  <a:spcPct val="0"/>
                </a:spcBef>
                <a:buFontTx/>
                <a:buNone/>
              </a:pPr>
              <a:t>79</a:t>
            </a:fld>
            <a:endParaRPr lang="en-US" altLang="en-US" sz="1200" b="0"/>
          </a:p>
        </p:txBody>
      </p:sp>
      <p:sp>
        <p:nvSpPr>
          <p:cNvPr id="3" name="Footer Placeholder 2"/>
          <p:cNvSpPr>
            <a:spLocks noGrp="1"/>
          </p:cNvSpPr>
          <p:nvPr>
            <p:ph type="ftr" idx="14"/>
          </p:nvPr>
        </p:nvSpPr>
        <p:spPr/>
        <p:txBody>
          <a:bodyPr/>
          <a:lstStyle/>
          <a:p>
            <a:r>
              <a:rPr lang="en-GB" smtClean="0"/>
              <a:t>Yunsong Yang (Huawei)</a:t>
            </a:r>
            <a:endParaRPr lang="en-GB" dirty="0"/>
          </a:p>
        </p:txBody>
      </p:sp>
      <p:sp>
        <p:nvSpPr>
          <p:cNvPr id="2" name="Date Placeholder 1"/>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1382285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237" y="603763"/>
            <a:ext cx="10361084" cy="1065213"/>
          </a:xfrm>
        </p:spPr>
        <p:txBody>
          <a:bodyPr/>
          <a:lstStyle/>
          <a:p>
            <a:r>
              <a:rPr lang="en-US" dirty="0" smtClean="0"/>
              <a:t>Draft Development Snapshot</a:t>
            </a:r>
            <a:endParaRPr lang="en-US" dirty="0"/>
          </a:p>
        </p:txBody>
      </p:sp>
      <p:graphicFrame>
        <p:nvGraphicFramePr>
          <p:cNvPr id="10" name="Content Placeholder 9"/>
          <p:cNvGraphicFramePr>
            <a:graphicFrameLocks noGrp="1"/>
          </p:cNvGraphicFramePr>
          <p:nvPr>
            <p:ph idx="1"/>
            <p:extLst/>
          </p:nvPr>
        </p:nvGraphicFramePr>
        <p:xfrm>
          <a:off x="835168" y="1550547"/>
          <a:ext cx="10518632" cy="4023360"/>
        </p:xfrm>
        <a:graphic>
          <a:graphicData uri="http://schemas.openxmlformats.org/drawingml/2006/table">
            <a:tbl>
              <a:tblPr firstRow="1">
                <a:tableStyleId>{073A0DAA-6AF3-43AB-8588-CEC1D06C72B9}</a:tableStyleId>
              </a:tblPr>
              <a:tblGrid>
                <a:gridCol w="647601">
                  <a:extLst>
                    <a:ext uri="{9D8B030D-6E8A-4147-A177-3AD203B41FA5}">
                      <a16:colId xmlns:a16="http://schemas.microsoft.com/office/drawing/2014/main" xmlns="" val="4261970102"/>
                    </a:ext>
                  </a:extLst>
                </a:gridCol>
                <a:gridCol w="422231">
                  <a:extLst>
                    <a:ext uri="{9D8B030D-6E8A-4147-A177-3AD203B41FA5}">
                      <a16:colId xmlns:a16="http://schemas.microsoft.com/office/drawing/2014/main" xmlns="" val="78877518"/>
                    </a:ext>
                  </a:extLst>
                </a:gridCol>
                <a:gridCol w="457200">
                  <a:extLst>
                    <a:ext uri="{9D8B030D-6E8A-4147-A177-3AD203B41FA5}">
                      <a16:colId xmlns:a16="http://schemas.microsoft.com/office/drawing/2014/main" xmlns="" val="145119986"/>
                    </a:ext>
                  </a:extLst>
                </a:gridCol>
                <a:gridCol w="609600">
                  <a:extLst>
                    <a:ext uri="{9D8B030D-6E8A-4147-A177-3AD203B41FA5}">
                      <a16:colId xmlns:a16="http://schemas.microsoft.com/office/drawing/2014/main" xmlns="" val="3029749347"/>
                    </a:ext>
                  </a:extLst>
                </a:gridCol>
                <a:gridCol w="609600">
                  <a:extLst>
                    <a:ext uri="{9D8B030D-6E8A-4147-A177-3AD203B41FA5}">
                      <a16:colId xmlns:a16="http://schemas.microsoft.com/office/drawing/2014/main" xmlns="" val="948022760"/>
                    </a:ext>
                  </a:extLst>
                </a:gridCol>
                <a:gridCol w="381000">
                  <a:extLst>
                    <a:ext uri="{9D8B030D-6E8A-4147-A177-3AD203B41FA5}">
                      <a16:colId xmlns:a16="http://schemas.microsoft.com/office/drawing/2014/main" xmlns="" val="1543342895"/>
                    </a:ext>
                  </a:extLst>
                </a:gridCol>
                <a:gridCol w="533400">
                  <a:extLst>
                    <a:ext uri="{9D8B030D-6E8A-4147-A177-3AD203B41FA5}">
                      <a16:colId xmlns:a16="http://schemas.microsoft.com/office/drawing/2014/main" xmlns="" val="3821760127"/>
                    </a:ext>
                  </a:extLst>
                </a:gridCol>
                <a:gridCol w="533400">
                  <a:extLst>
                    <a:ext uri="{9D8B030D-6E8A-4147-A177-3AD203B41FA5}">
                      <a16:colId xmlns:a16="http://schemas.microsoft.com/office/drawing/2014/main" xmlns="" val="1625024730"/>
                    </a:ext>
                  </a:extLst>
                </a:gridCol>
                <a:gridCol w="457200">
                  <a:extLst>
                    <a:ext uri="{9D8B030D-6E8A-4147-A177-3AD203B41FA5}">
                      <a16:colId xmlns:a16="http://schemas.microsoft.com/office/drawing/2014/main" xmlns="" val="2849464904"/>
                    </a:ext>
                  </a:extLst>
                </a:gridCol>
                <a:gridCol w="457200">
                  <a:extLst>
                    <a:ext uri="{9D8B030D-6E8A-4147-A177-3AD203B41FA5}">
                      <a16:colId xmlns:a16="http://schemas.microsoft.com/office/drawing/2014/main" xmlns="" val="3784159027"/>
                    </a:ext>
                  </a:extLst>
                </a:gridCol>
                <a:gridCol w="1143000">
                  <a:extLst>
                    <a:ext uri="{9D8B030D-6E8A-4147-A177-3AD203B41FA5}">
                      <a16:colId xmlns:a16="http://schemas.microsoft.com/office/drawing/2014/main" xmlns="" val="309422106"/>
                    </a:ext>
                  </a:extLst>
                </a:gridCol>
                <a:gridCol w="457200">
                  <a:extLst>
                    <a:ext uri="{9D8B030D-6E8A-4147-A177-3AD203B41FA5}">
                      <a16:colId xmlns:a16="http://schemas.microsoft.com/office/drawing/2014/main" xmlns="" val="2746800865"/>
                    </a:ext>
                  </a:extLst>
                </a:gridCol>
                <a:gridCol w="685800">
                  <a:extLst>
                    <a:ext uri="{9D8B030D-6E8A-4147-A177-3AD203B41FA5}">
                      <a16:colId xmlns:a16="http://schemas.microsoft.com/office/drawing/2014/main" xmlns="" val="3917323349"/>
                    </a:ext>
                  </a:extLst>
                </a:gridCol>
                <a:gridCol w="1938583">
                  <a:extLst>
                    <a:ext uri="{9D8B030D-6E8A-4147-A177-3AD203B41FA5}">
                      <a16:colId xmlns:a16="http://schemas.microsoft.com/office/drawing/2014/main" xmlns="" val="664609411"/>
                    </a:ext>
                  </a:extLst>
                </a:gridCol>
                <a:gridCol w="1185617">
                  <a:extLst>
                    <a:ext uri="{9D8B030D-6E8A-4147-A177-3AD203B41FA5}">
                      <a16:colId xmlns:a16="http://schemas.microsoft.com/office/drawing/2014/main" xmlns="" val="1668201667"/>
                    </a:ext>
                  </a:extLst>
                </a:gridCol>
              </a:tblGrid>
              <a:tr h="21844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TG</a:t>
                      </a:r>
                      <a:endParaRPr kumimoji="0" lang="en-US" sz="12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effectLst/>
                        </a:rPr>
                        <a:t>Published or Draft Baseline Documents</a:t>
                      </a:r>
                      <a:endParaRPr kumimoji="0" lang="en-US" sz="1800" b="1" i="0" u="none" strike="noStrike" cap="none" normalizeH="0" baseline="0" dirty="0" smtClean="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dirty="0">
                          <a:ln>
                            <a:noFill/>
                          </a:ln>
                          <a:effectLst/>
                        </a:rPr>
                        <a:t>Source</a:t>
                      </a:r>
                      <a:endParaRPr kumimoji="0" lang="en-US" sz="10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dirty="0">
                          <a:ln>
                            <a:noFill/>
                          </a:ln>
                          <a:effectLst/>
                        </a:rPr>
                        <a:t>MDR</a:t>
                      </a: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Style Guide</a:t>
                      </a:r>
                      <a:endParaRPr kumimoji="0" lang="en-US" sz="1000" b="1" i="0" u="none" strike="noStrike" cap="none" normalizeH="0" baseline="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u="none" strike="noStrike" cap="none" normalizeH="0" baseline="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Editor</a:t>
                      </a:r>
                      <a:endParaRPr kumimoji="0" lang="en-US" sz="1000" b="1" i="0" u="none" strike="noStrike" cap="none" normalizeH="0" baseline="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dirty="0">
                          <a:ln>
                            <a:noFill/>
                          </a:ln>
                          <a:effectLst/>
                        </a:rPr>
                        <a:t>Snapshot Date</a:t>
                      </a: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7557412"/>
                  </a:ext>
                </a:extLst>
              </a:tr>
              <a:tr h="37084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Published</a:t>
                      </a:r>
                      <a:endParaRPr kumimoji="0" lang="en-US" sz="1200" b="1"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err="1" smtClean="0">
                          <a:ln>
                            <a:noFill/>
                          </a:ln>
                          <a:effectLst/>
                        </a:rPr>
                        <a:t>aq</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smtClean="0">
                          <a:ln>
                            <a:noFill/>
                          </a:ln>
                          <a:effectLst/>
                        </a:rPr>
                        <a:t>md</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smtClean="0">
                          <a:ln>
                            <a:noFill/>
                          </a:ln>
                          <a:effectLst/>
                        </a:rPr>
                        <a:t>ax</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smtClean="0">
                          <a:ln>
                            <a:noFill/>
                          </a:ln>
                          <a:effectLst/>
                        </a:rPr>
                        <a:t>ay</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err="1" smtClean="0">
                          <a:ln>
                            <a:noFill/>
                          </a:ln>
                          <a:effectLst/>
                        </a:rPr>
                        <a:t>az</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err="1" smtClean="0">
                          <a:ln>
                            <a:noFill/>
                          </a:ln>
                          <a:effectLst/>
                        </a:rPr>
                        <a:t>ba</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smtClean="0">
                          <a:ln>
                            <a:noFill/>
                          </a:ln>
                          <a:effectLst/>
                        </a:rPr>
                        <a:t>bb</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smtClean="0">
                          <a:ln>
                            <a:noFill/>
                          </a:ln>
                          <a:effectLst/>
                        </a:rPr>
                        <a:t> </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xmlns="" val="1841105578"/>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aq</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mn-lt"/>
                        </a:rPr>
                        <a:t>14.0</a:t>
                      </a: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Frame </a:t>
                      </a:r>
                      <a:r>
                        <a:rPr kumimoji="0" lang="en-US" sz="1600" b="0" i="0" u="none" strike="noStrike" cap="none" normalizeH="0" baseline="0" dirty="0" smtClean="0">
                          <a:ln>
                            <a:noFill/>
                          </a:ln>
                          <a:solidFill>
                            <a:schemeClr val="tx1"/>
                          </a:solidFill>
                          <a:effectLst/>
                          <a:latin typeface="Times New Roman" pitchFamily="18" charset="0"/>
                        </a:rPr>
                        <a:t>12.0</a:t>
                      </a:r>
                      <a:endParaRPr kumimoji="0" lang="en-US" sz="16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Times New Roman" pitchFamily="18" charset="0"/>
                        </a:rPr>
                        <a:t>Lee Armstrong</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29-Apr</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02217997"/>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md</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mn-lt"/>
                        </a:rPr>
                        <a:t>--</a:t>
                      </a: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mn-lt"/>
                        </a:rPr>
                        <a:t>1.2</a:t>
                      </a:r>
                      <a:endParaRPr kumimoji="0" lang="en-US"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600" kern="1200" dirty="0" smtClean="0">
                          <a:solidFill>
                            <a:schemeClr val="tx1"/>
                          </a:solidFill>
                          <a:latin typeface="+mn-lt"/>
                          <a:ea typeface="+mn-ea"/>
                          <a:cs typeface="+mn-cs"/>
                        </a:rPr>
                        <a:t>Frame</a:t>
                      </a:r>
                      <a:endParaRPr kumimoji="0" lang="en-US" sz="16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No</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Emily Qi</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Edward Au</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smtClean="0">
                          <a:ln>
                            <a:noFill/>
                          </a:ln>
                          <a:solidFill>
                            <a:srgbClr val="FF0000"/>
                          </a:solidFill>
                          <a:effectLst/>
                          <a:latin typeface="Times New Roman" pitchFamily="18" charset="0"/>
                        </a:rPr>
                        <a:t>10-Jul</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93073376"/>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ax</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B050"/>
                          </a:solidFill>
                          <a:effectLst/>
                          <a:latin typeface="Times New Roman" pitchFamily="18" charset="0"/>
                        </a:rPr>
                        <a:t>Y</a:t>
                      </a:r>
                      <a:endParaRPr kumimoji="0" lang="en-US" sz="1800" b="0"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mn-lt"/>
                        </a:rPr>
                        <a:t>14.0</a:t>
                      </a:r>
                      <a:endParaRPr kumimoji="0" lang="en-US"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mn-lt"/>
                        </a:rPr>
                        <a:t>3.0</a:t>
                      </a:r>
                      <a:endParaRPr kumimoji="0" lang="en-US"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rPr>
                        <a:t>Frame 12.0</a:t>
                      </a:r>
                      <a:endParaRPr kumimoji="0" lang="en-US" sz="16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No</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Times New Roman" pitchFamily="18" charset="0"/>
                        </a:rPr>
                        <a:t>Robert Stacey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0000"/>
                          </a:solidFill>
                          <a:effectLst/>
                          <a:latin typeface="Times New Roman" pitchFamily="18" charset="0"/>
                        </a:rPr>
                        <a:t>10-Jul</a:t>
                      </a:r>
                      <a:endParaRPr kumimoji="0" lang="en-US" sz="16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52362811"/>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ay</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mn-lt"/>
                        </a:rPr>
                        <a:t>14.0</a:t>
                      </a:r>
                      <a:endParaRPr kumimoji="0" lang="en-US"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mn-lt"/>
                        </a:rPr>
                        <a:t>3.0</a:t>
                      </a:r>
                      <a:endParaRPr kumimoji="0" lang="en-US"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mn-lt"/>
                        </a:rPr>
                        <a:t>1.3</a:t>
                      </a:r>
                      <a:endParaRPr kumimoji="0" lang="en-US"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Word</a:t>
                      </a:r>
                      <a:endParaRPr kumimoji="0" lang="en-US" sz="16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No</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2012</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Times New Roman" pitchFamily="18" charset="0"/>
                        </a:rPr>
                        <a:t>Carlos </a:t>
                      </a:r>
                      <a:r>
                        <a:rPr kumimoji="0" lang="en-US" sz="1800" b="0" i="0" u="none" strike="noStrike" cap="none" normalizeH="0" baseline="0" dirty="0" err="1" smtClean="0">
                          <a:ln>
                            <a:noFill/>
                          </a:ln>
                          <a:solidFill>
                            <a:schemeClr val="tx1"/>
                          </a:solidFill>
                          <a:effectLst/>
                          <a:latin typeface="Times New Roman" pitchFamily="18" charset="0"/>
                        </a:rPr>
                        <a:t>Cordeiro</a:t>
                      </a:r>
                      <a:endParaRPr kumimoji="0" lang="en-US" sz="18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FF0000"/>
                          </a:solidFill>
                          <a:effectLst/>
                          <a:latin typeface="Times New Roman" pitchFamily="18" charset="0"/>
                        </a:rPr>
                        <a:t>29-Jun</a:t>
                      </a:r>
                      <a:endParaRPr kumimoji="0" lang="en-US" sz="16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72046837"/>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az</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B050"/>
                          </a:solidFill>
                          <a:effectLst/>
                          <a:latin typeface="Times New Roman" pitchFamily="18" charset="0"/>
                        </a:rPr>
                        <a:t>Y</a:t>
                      </a:r>
                      <a:endParaRPr kumimoji="0" lang="en-US" sz="1800" b="0"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mn-lt"/>
                        </a:rPr>
                        <a:t>1.0</a:t>
                      </a: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mn-lt"/>
                        </a:rPr>
                        <a:t>2.0</a:t>
                      </a: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FF0000"/>
                          </a:solidFill>
                          <a:effectLst/>
                          <a:latin typeface="+mn-lt"/>
                        </a:rPr>
                        <a:t>0.3</a:t>
                      </a:r>
                      <a:endParaRPr kumimoji="0" lang="en-GB"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solidFill>
                            <a:schemeClr val="tx1"/>
                          </a:solidFill>
                        </a:rPr>
                        <a:t>No</a:t>
                      </a:r>
                      <a:endParaRPr lang="en-US" sz="16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rPr>
                        <a:t>2012</a:t>
                      </a:r>
                      <a:endParaRPr kumimoji="0" lang="en-GB"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Chao Chun Wang</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smtClean="0">
                          <a:ln>
                            <a:noFill/>
                          </a:ln>
                          <a:solidFill>
                            <a:srgbClr val="FF0000"/>
                          </a:solidFill>
                          <a:effectLst/>
                          <a:latin typeface="Times New Roman" pitchFamily="18" charset="0"/>
                        </a:rPr>
                        <a:t>10-Jul</a:t>
                      </a:r>
                      <a:endParaRPr kumimoji="0" lang="en-GB" sz="16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60612243"/>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ba</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smtClean="0">
                          <a:ln>
                            <a:noFill/>
                          </a:ln>
                          <a:solidFill>
                            <a:srgbClr val="002060"/>
                          </a:solidFill>
                          <a:effectLst/>
                          <a:latin typeface="+mn-lt"/>
                        </a:rPr>
                        <a:t>14.0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cap="none" normalizeH="0" baseline="0" dirty="0" smtClean="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smtClean="0">
                          <a:ln>
                            <a:noFill/>
                          </a:ln>
                          <a:solidFill>
                            <a:srgbClr val="FF000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2060"/>
                          </a:solidFill>
                          <a:effectLst/>
                          <a:latin typeface="+mn-lt"/>
                        </a:rPr>
                        <a:t>1.0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2060"/>
                          </a:solidFill>
                          <a:effectLst/>
                          <a:latin typeface="+mn-lt"/>
                        </a:rPr>
                        <a:t>0.0</a:t>
                      </a: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smtClean="0">
                          <a:ln>
                            <a:noFill/>
                          </a:ln>
                          <a:solidFill>
                            <a:srgbClr val="FF0000"/>
                          </a:solidFill>
                          <a:effectLst/>
                          <a:latin typeface="+mn-lt"/>
                        </a:rPr>
                        <a:t>0.3</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kern="1200" dirty="0" err="1" smtClean="0">
                          <a:solidFill>
                            <a:schemeClr val="tx1"/>
                          </a:solidFill>
                          <a:effectLst/>
                          <a:latin typeface="+mn-lt"/>
                          <a:ea typeface="+mn-ea"/>
                          <a:cs typeface="+mn-cs"/>
                        </a:rPr>
                        <a:t>Framemaker</a:t>
                      </a:r>
                      <a:r>
                        <a:rPr lang="en-US" sz="1400" kern="1200" dirty="0" smtClean="0">
                          <a:solidFill>
                            <a:schemeClr val="tx1"/>
                          </a:solidFill>
                          <a:effectLst/>
                          <a:latin typeface="+mn-lt"/>
                          <a:ea typeface="+mn-ea"/>
                          <a:cs typeface="+mn-cs"/>
                        </a:rPr>
                        <a:t> 2017 release</a:t>
                      </a:r>
                      <a:endParaRPr lang="en-US" sz="14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Po-Kai Wang</a:t>
                      </a:r>
                      <a:endParaRPr lang="en-US" dirty="0"/>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smtClean="0">
                          <a:ln>
                            <a:noFill/>
                          </a:ln>
                          <a:solidFill>
                            <a:srgbClr val="FF0000"/>
                          </a:solidFill>
                          <a:effectLst/>
                          <a:latin typeface="Times New Roman" pitchFamily="18" charset="0"/>
                        </a:rPr>
                        <a:t>29-Jun</a:t>
                      </a:r>
                      <a:endParaRPr kumimoji="0" lang="en-GB" sz="16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58542191"/>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bb</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cap="none" normalizeH="0" baseline="0" dirty="0" smtClean="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rgbClr val="0000CC"/>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rgbClr val="FF000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rgbClr val="FF000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cap="none" normalizeH="0" baseline="0" dirty="0" smtClean="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cap="none" normalizeH="0" baseline="0" dirty="0" smtClean="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cap="none" normalizeH="0" baseline="0" dirty="0" smtClean="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cap="none" normalizeH="0" baseline="0" dirty="0" smtClean="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11138465"/>
                  </a:ext>
                </a:extLst>
              </a:tr>
              <a:tr h="370840">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85866631"/>
                  </a:ext>
                </a:extLst>
              </a:tr>
            </a:tbl>
          </a:graphicData>
        </a:graphic>
      </p:graphicFrame>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5" name="Footer Placeholder 4"/>
          <p:cNvSpPr>
            <a:spLocks noGrp="1"/>
          </p:cNvSpPr>
          <p:nvPr>
            <p:ph type="ftr" idx="14"/>
          </p:nvPr>
        </p:nvSpPr>
        <p:spPr/>
        <p:txBody>
          <a:bodyPr/>
          <a:lstStyle/>
          <a:p>
            <a:r>
              <a:rPr lang="en-GB" smtClean="0"/>
              <a:t>Peter Ecclesine (Cisco Systems)</a:t>
            </a:r>
            <a:endParaRPr lang="en-GB" dirty="0"/>
          </a:p>
        </p:txBody>
      </p:sp>
      <p:sp>
        <p:nvSpPr>
          <p:cNvPr id="6" name="Date Placeholder 5"/>
          <p:cNvSpPr>
            <a:spLocks noGrp="1"/>
          </p:cNvSpPr>
          <p:nvPr>
            <p:ph type="dt" idx="15"/>
          </p:nvPr>
        </p:nvSpPr>
        <p:spPr/>
        <p:txBody>
          <a:bodyPr/>
          <a:lstStyle/>
          <a:p>
            <a:r>
              <a:rPr lang="en-US" smtClean="0"/>
              <a:t>July 2018</a:t>
            </a:r>
            <a:endParaRPr lang="en-GB" dirty="0"/>
          </a:p>
        </p:txBody>
      </p:sp>
      <p:sp>
        <p:nvSpPr>
          <p:cNvPr id="7" name="Text Box 116"/>
          <p:cNvSpPr txBox="1">
            <a:spLocks noChangeArrowheads="1"/>
          </p:cNvSpPr>
          <p:nvPr/>
        </p:nvSpPr>
        <p:spPr bwMode="auto">
          <a:xfrm>
            <a:off x="9753600" y="855592"/>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sp>
        <p:nvSpPr>
          <p:cNvPr id="8" name="Text Box 231"/>
          <p:cNvSpPr txBox="1">
            <a:spLocks noChangeArrowheads="1"/>
          </p:cNvSpPr>
          <p:nvPr/>
        </p:nvSpPr>
        <p:spPr bwMode="auto">
          <a:xfrm>
            <a:off x="685800" y="603763"/>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smtClean="0">
                <a:solidFill>
                  <a:srgbClr val="FF0000"/>
                </a:solidFill>
                <a:latin typeface="Arial" charset="0"/>
              </a:rPr>
              <a:t>July 2018</a:t>
            </a:r>
            <a:endParaRPr lang="en-US" sz="1800" dirty="0">
              <a:solidFill>
                <a:srgbClr val="FF0000"/>
              </a:solidFill>
              <a:latin typeface="Arial" charset="0"/>
            </a:endParaRPr>
          </a:p>
        </p:txBody>
      </p:sp>
      <p:sp>
        <p:nvSpPr>
          <p:cNvPr id="9" name="Text Box 116"/>
          <p:cNvSpPr txBox="1">
            <a:spLocks noChangeArrowheads="1"/>
          </p:cNvSpPr>
          <p:nvPr/>
        </p:nvSpPr>
        <p:spPr bwMode="auto">
          <a:xfrm>
            <a:off x="685800" y="833738"/>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Tree>
    <p:extLst>
      <p:ext uri="{BB962C8B-B14F-4D97-AF65-F5344CB8AC3E}">
        <p14:creationId xmlns:p14="http://schemas.microsoft.com/office/powerpoint/2010/main" val="81422816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7"/>
          <p:cNvSpPr>
            <a:spLocks noGrp="1"/>
          </p:cNvSpPr>
          <p:nvPr>
            <p:ph type="title"/>
          </p:nvPr>
        </p:nvSpPr>
        <p:spPr/>
        <p:txBody>
          <a:bodyPr/>
          <a:lstStyle/>
          <a:p>
            <a:r>
              <a:rPr lang="en-US" altLang="en-US" dirty="0" smtClean="0"/>
              <a:t>Goals </a:t>
            </a:r>
            <a:r>
              <a:rPr lang="en-US" altLang="en-US" dirty="0" smtClean="0"/>
              <a:t>for </a:t>
            </a:r>
            <a:r>
              <a:rPr lang="en-US" altLang="en-US" dirty="0" smtClean="0"/>
              <a:t>September 2018</a:t>
            </a:r>
            <a:endParaRPr lang="en-US" altLang="en-US" dirty="0" smtClean="0"/>
          </a:p>
        </p:txBody>
      </p:sp>
      <p:sp>
        <p:nvSpPr>
          <p:cNvPr id="33795" name="Content Placeholder 8"/>
          <p:cNvSpPr>
            <a:spLocks noGrp="1"/>
          </p:cNvSpPr>
          <p:nvPr>
            <p:ph idx="1"/>
          </p:nvPr>
        </p:nvSpPr>
        <p:spPr>
          <a:xfrm>
            <a:off x="2209800" y="2133600"/>
            <a:ext cx="8153400" cy="4114800"/>
          </a:xfrm>
        </p:spPr>
        <p:txBody>
          <a:bodyPr/>
          <a:lstStyle/>
          <a:p>
            <a:pPr>
              <a:defRPr/>
            </a:pPr>
            <a:r>
              <a:rPr lang="en-US" altLang="en-US" dirty="0"/>
              <a:t>Review and approve </a:t>
            </a:r>
            <a:r>
              <a:rPr lang="en-US" altLang="en-US" dirty="0" err="1"/>
              <a:t>TGba</a:t>
            </a:r>
            <a:r>
              <a:rPr lang="en-US" altLang="en-US" dirty="0"/>
              <a:t> D0.4</a:t>
            </a:r>
          </a:p>
          <a:p>
            <a:pPr>
              <a:defRPr/>
            </a:pPr>
            <a:r>
              <a:rPr lang="en-US" altLang="en-US" dirty="0"/>
              <a:t>Review technical presentations</a:t>
            </a:r>
          </a:p>
          <a:p>
            <a:pPr>
              <a:defRPr/>
            </a:pPr>
            <a:r>
              <a:rPr lang="en-US" altLang="en-US" dirty="0"/>
              <a:t>Review spec text documents for </a:t>
            </a:r>
            <a:r>
              <a:rPr lang="en-US" altLang="en-US" dirty="0" err="1"/>
              <a:t>TGba</a:t>
            </a:r>
            <a:r>
              <a:rPr lang="en-US" altLang="en-US" dirty="0"/>
              <a:t> D1.0</a:t>
            </a:r>
          </a:p>
          <a:p>
            <a:pPr>
              <a:defRPr/>
            </a:pPr>
            <a:r>
              <a:rPr lang="en-US" altLang="en-US" dirty="0"/>
              <a:t>Motion to initiate WG LB</a:t>
            </a:r>
          </a:p>
          <a:p>
            <a:pPr>
              <a:defRPr/>
            </a:pPr>
            <a:r>
              <a:rPr lang="en-US" altLang="en-US" dirty="0"/>
              <a:t>Review TG timeline</a:t>
            </a:r>
          </a:p>
          <a:p>
            <a:pPr>
              <a:defRPr/>
            </a:pPr>
            <a:endParaRPr lang="en-US" altLang="en-US" dirty="0" smtClean="0"/>
          </a:p>
          <a:p>
            <a:pPr marL="0" indent="0">
              <a:defRPr/>
            </a:pPr>
            <a:endParaRPr lang="en-US" altLang="en-US" dirty="0" smtClean="0"/>
          </a:p>
          <a:p>
            <a:pPr>
              <a:defRPr/>
            </a:pPr>
            <a:endParaRPr lang="en-US" altLang="en-US" dirty="0" smtClean="0"/>
          </a:p>
        </p:txBody>
      </p:sp>
      <p:sp>
        <p:nvSpPr>
          <p:cNvPr id="20486" name="Slide Number Placeholder 6"/>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44F6E6B3-04C9-49F0-9E8C-F02CD38EA72B}" type="slidenum">
              <a:rPr lang="en-US" altLang="en-US" sz="1200" b="0"/>
              <a:pPr>
                <a:spcBef>
                  <a:spcPct val="0"/>
                </a:spcBef>
                <a:buFontTx/>
                <a:buNone/>
              </a:pPr>
              <a:t>80</a:t>
            </a:fld>
            <a:endParaRPr lang="en-US" altLang="en-US" sz="1200" b="0"/>
          </a:p>
        </p:txBody>
      </p:sp>
      <p:sp>
        <p:nvSpPr>
          <p:cNvPr id="3" name="Footer Placeholder 2"/>
          <p:cNvSpPr>
            <a:spLocks noGrp="1"/>
          </p:cNvSpPr>
          <p:nvPr>
            <p:ph type="ftr" idx="14"/>
          </p:nvPr>
        </p:nvSpPr>
        <p:spPr/>
        <p:txBody>
          <a:bodyPr/>
          <a:lstStyle/>
          <a:p>
            <a:r>
              <a:rPr lang="en-GB" smtClean="0"/>
              <a:t>Yunsong Yang (Huawei)</a:t>
            </a:r>
            <a:endParaRPr lang="en-GB" dirty="0"/>
          </a:p>
        </p:txBody>
      </p:sp>
      <p:sp>
        <p:nvSpPr>
          <p:cNvPr id="2" name="Date Placeholder 1"/>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85648667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Teleconference Call Schedule</a:t>
            </a:r>
          </a:p>
        </p:txBody>
      </p:sp>
      <p:sp>
        <p:nvSpPr>
          <p:cNvPr id="21507" name="Content Placeholder 2"/>
          <p:cNvSpPr>
            <a:spLocks noGrp="1"/>
          </p:cNvSpPr>
          <p:nvPr>
            <p:ph idx="1"/>
          </p:nvPr>
        </p:nvSpPr>
        <p:spPr/>
        <p:txBody>
          <a:bodyPr/>
          <a:lstStyle/>
          <a:p>
            <a:pPr marL="342900" lvl="1" indent="-342900">
              <a:buFontTx/>
              <a:buChar char="•"/>
            </a:pPr>
            <a:r>
              <a:rPr lang="en-US" altLang="en-US" sz="2400" b="1"/>
              <a:t>Three teleconference calls (Mondays, each 1 hour)</a:t>
            </a:r>
          </a:p>
          <a:p>
            <a:pPr marL="685800" lvl="2" indent="-342900"/>
            <a:r>
              <a:rPr lang="en-US" altLang="en-US" sz="2400" b="1"/>
              <a:t>July 30 (10:00 ET)</a:t>
            </a:r>
          </a:p>
          <a:p>
            <a:pPr marL="685800" lvl="2" indent="-342900"/>
            <a:r>
              <a:rPr lang="en-US" altLang="en-US" sz="2400" b="1"/>
              <a:t>August 13 (17:00ET)</a:t>
            </a:r>
          </a:p>
          <a:p>
            <a:pPr marL="685800" lvl="2" indent="-342900"/>
            <a:r>
              <a:rPr lang="en-US" altLang="en-US" sz="2400" b="1"/>
              <a:t>August 27 (23:00ET)</a:t>
            </a:r>
          </a:p>
        </p:txBody>
      </p:sp>
      <p:sp>
        <p:nvSpPr>
          <p:cNvPr id="21510"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98D1439B-C24E-49AE-BC1F-E127E59C29F2}" type="slidenum">
              <a:rPr lang="en-US" altLang="en-US" sz="1200" b="0"/>
              <a:pPr>
                <a:spcBef>
                  <a:spcPct val="0"/>
                </a:spcBef>
                <a:buFontTx/>
                <a:buNone/>
              </a:pPr>
              <a:t>81</a:t>
            </a:fld>
            <a:endParaRPr lang="en-US" altLang="en-US" sz="1200" b="0"/>
          </a:p>
        </p:txBody>
      </p:sp>
      <p:sp>
        <p:nvSpPr>
          <p:cNvPr id="3" name="Footer Placeholder 2"/>
          <p:cNvSpPr>
            <a:spLocks noGrp="1"/>
          </p:cNvSpPr>
          <p:nvPr>
            <p:ph type="ftr" idx="14"/>
          </p:nvPr>
        </p:nvSpPr>
        <p:spPr/>
        <p:txBody>
          <a:bodyPr/>
          <a:lstStyle/>
          <a:p>
            <a:r>
              <a:rPr lang="en-GB" smtClean="0"/>
              <a:t>Yunsong Yang (Huawei)</a:t>
            </a:r>
            <a:endParaRPr lang="en-GB" dirty="0"/>
          </a:p>
        </p:txBody>
      </p:sp>
      <p:sp>
        <p:nvSpPr>
          <p:cNvPr id="2" name="Date Placeholder 1"/>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273294644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09600"/>
            <a:ext cx="7772400" cy="1066800"/>
          </a:xfrm>
        </p:spPr>
        <p:txBody>
          <a:bodyPr/>
          <a:lstStyle/>
          <a:p>
            <a:r>
              <a:rPr lang="en-US" altLang="en-US" smtClean="0"/>
              <a:t>TGbb July 2018 Closing Report</a:t>
            </a:r>
          </a:p>
        </p:txBody>
      </p:sp>
      <p:sp>
        <p:nvSpPr>
          <p:cNvPr id="15366" name="Rectangle 6"/>
          <p:cNvSpPr>
            <a:spLocks noGrp="1" noChangeArrowheads="1"/>
          </p:cNvSpPr>
          <p:nvPr>
            <p:ph idx="1"/>
          </p:nvPr>
        </p:nvSpPr>
        <p:spPr>
          <a:xfrm>
            <a:off x="2209800" y="1752600"/>
            <a:ext cx="7772400" cy="381000"/>
          </a:xfrm>
        </p:spPr>
        <p:txBody>
          <a:bodyPr/>
          <a:lstStyle/>
          <a:p>
            <a:pPr algn="ctr">
              <a:buFontTx/>
              <a:buNone/>
            </a:pPr>
            <a:r>
              <a:rPr lang="en-US" altLang="en-US" sz="2000"/>
              <a:t>Date:</a:t>
            </a:r>
            <a:r>
              <a:rPr lang="en-US" altLang="en-US" sz="2000" b="0"/>
              <a:t> 2018-07-12</a:t>
            </a:r>
          </a:p>
        </p:txBody>
      </p:sp>
      <p:sp>
        <p:nvSpPr>
          <p:cNvPr id="15364"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2F83CE92-D8E0-444B-BE30-34F99FED25AB}" type="slidenum">
              <a:rPr lang="en-US" altLang="en-US" sz="1200" b="0"/>
              <a:pPr>
                <a:spcBef>
                  <a:spcPct val="0"/>
                </a:spcBef>
                <a:buFontTx/>
                <a:buNone/>
              </a:pPr>
              <a:t>82</a:t>
            </a:fld>
            <a:endParaRPr lang="en-US" altLang="en-US" sz="1200" b="0"/>
          </a:p>
        </p:txBody>
      </p:sp>
      <p:sp>
        <p:nvSpPr>
          <p:cNvPr id="15363" name="Footer Placeholder 4"/>
          <p:cNvSpPr>
            <a:spLocks noGrp="1"/>
          </p:cNvSpPr>
          <p:nvPr>
            <p:ph type="ftr" idx="14"/>
          </p:nvPr>
        </p:nvSpPr>
        <p:spPr>
          <a:xfrm>
            <a:off x="7772401" y="6475413"/>
            <a:ext cx="2295525"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Nikola Serafimovski (pureLiFi)</a:t>
            </a:r>
          </a:p>
        </p:txBody>
      </p:sp>
      <p:sp>
        <p:nvSpPr>
          <p:cNvPr id="15362" name="Date Placeholder 3"/>
          <p:cNvSpPr>
            <a:spLocks noGrp="1"/>
          </p:cNvSpPr>
          <p:nvPr>
            <p:ph type="dt" idx="15"/>
          </p:nvPr>
        </p:nvSpPr>
        <p:spPr>
          <a:xfrm>
            <a:off x="2220914" y="333376"/>
            <a:ext cx="94297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July 2018</a:t>
            </a:r>
          </a:p>
        </p:txBody>
      </p:sp>
      <p:graphicFrame>
        <p:nvGraphicFramePr>
          <p:cNvPr id="15367" name="Object 11"/>
          <p:cNvGraphicFramePr>
            <a:graphicFrameLocks noChangeAspect="1"/>
          </p:cNvGraphicFramePr>
          <p:nvPr/>
        </p:nvGraphicFramePr>
        <p:xfrm>
          <a:off x="2195514" y="2667000"/>
          <a:ext cx="9126537" cy="1174750"/>
        </p:xfrm>
        <a:graphic>
          <a:graphicData uri="http://schemas.openxmlformats.org/presentationml/2006/ole">
            <mc:AlternateContent xmlns:mc="http://schemas.openxmlformats.org/markup-compatibility/2006">
              <mc:Choice xmlns:v="urn:schemas-microsoft-com:vml" Requires="v">
                <p:oleObj spid="_x0000_s27659" name="Document" r:id="rId4" imgW="8216847" imgH="1061847" progId="Word.Document.8">
                  <p:embed/>
                </p:oleObj>
              </mc:Choice>
              <mc:Fallback>
                <p:oleObj name="Document" r:id="rId4" imgW="8216847" imgH="1061847"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514" y="2667000"/>
                        <a:ext cx="9126537" cy="117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p:cNvSpPr>
            <a:spLocks noChangeArrowheads="1"/>
          </p:cNvSpPr>
          <p:nvPr/>
        </p:nvSpPr>
        <p:spPr bwMode="auto">
          <a:xfrm>
            <a:off x="2209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spTree>
    <p:extLst>
      <p:ext uri="{BB962C8B-B14F-4D97-AF65-F5344CB8AC3E}">
        <p14:creationId xmlns:p14="http://schemas.microsoft.com/office/powerpoint/2010/main" val="318879908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7894A26C-0456-4F96-BE2A-1706B7E6CA01}" type="slidenum">
              <a:rPr lang="en-US" altLang="en-US" sz="1200" b="0"/>
              <a:pPr>
                <a:spcBef>
                  <a:spcPct val="0"/>
                </a:spcBef>
                <a:buFontTx/>
                <a:buNone/>
              </a:pPr>
              <a:t>83</a:t>
            </a:fld>
            <a:endParaRPr lang="en-US" altLang="en-US" sz="1200" b="0"/>
          </a:p>
        </p:txBody>
      </p:sp>
      <p:sp>
        <p:nvSpPr>
          <p:cNvPr id="17414" name="Footer Placeholder 4"/>
          <p:cNvSpPr>
            <a:spLocks noGrp="1"/>
          </p:cNvSpPr>
          <p:nvPr>
            <p:ph type="ftr" idx="14"/>
          </p:nvPr>
        </p:nvSpPr>
        <p:spPr>
          <a:xfrm>
            <a:off x="7772401" y="6475413"/>
            <a:ext cx="2295525"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Nikola Serafimovski (pureLiFi)</a:t>
            </a:r>
          </a:p>
        </p:txBody>
      </p:sp>
      <p:sp>
        <p:nvSpPr>
          <p:cNvPr id="17413" name="Date Placeholder 3"/>
          <p:cNvSpPr>
            <a:spLocks noGrp="1"/>
          </p:cNvSpPr>
          <p:nvPr>
            <p:ph type="dt" idx="15"/>
          </p:nvPr>
        </p:nvSpPr>
        <p:spPr>
          <a:xfrm>
            <a:off x="2220914" y="333376"/>
            <a:ext cx="94297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July 2018</a:t>
            </a:r>
          </a:p>
        </p:txBody>
      </p:sp>
      <p:sp>
        <p:nvSpPr>
          <p:cNvPr id="17411" name="Rectangle 3"/>
          <p:cNvSpPr txBox="1">
            <a:spLocks noChangeArrowheads="1"/>
          </p:cNvSpPr>
          <p:nvPr/>
        </p:nvSpPr>
        <p:spPr bwMode="auto">
          <a:xfrm>
            <a:off x="2209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a:t>This presentation contains the IEEE </a:t>
            </a:r>
            <a:r>
              <a:rPr lang="en-US" altLang="en-US" dirty="0" smtClean="0"/>
              <a:t>802.11bb </a:t>
            </a:r>
            <a:r>
              <a:rPr lang="en-US" altLang="en-US" dirty="0"/>
              <a:t>Light Communications Task Group closing report for the July 2018 session.</a:t>
            </a:r>
          </a:p>
          <a:p>
            <a:pPr lvl="1"/>
            <a:endParaRPr lang="en-US" altLang="en-US" dirty="0"/>
          </a:p>
          <a:p>
            <a:pPr lvl="1"/>
            <a:endParaRPr lang="en-US" altLang="en-US" dirty="0"/>
          </a:p>
        </p:txBody>
      </p:sp>
      <p:sp>
        <p:nvSpPr>
          <p:cNvPr id="1741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Tree>
    <p:extLst>
      <p:ext uri="{BB962C8B-B14F-4D97-AF65-F5344CB8AC3E}">
        <p14:creationId xmlns:p14="http://schemas.microsoft.com/office/powerpoint/2010/main" val="26123069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97E200C7-B11E-4F00-A80E-93465DAB6BCC}" type="slidenum">
              <a:rPr lang="en-US" altLang="en-US" sz="1200" b="0"/>
              <a:pPr>
                <a:spcBef>
                  <a:spcPct val="0"/>
                </a:spcBef>
                <a:buFontTx/>
                <a:buNone/>
              </a:pPr>
              <a:t>84</a:t>
            </a:fld>
            <a:endParaRPr lang="en-US" altLang="en-US" sz="1200" b="0"/>
          </a:p>
        </p:txBody>
      </p:sp>
      <p:sp>
        <p:nvSpPr>
          <p:cNvPr id="19462" name="Footer Placeholder 4"/>
          <p:cNvSpPr>
            <a:spLocks noGrp="1"/>
          </p:cNvSpPr>
          <p:nvPr>
            <p:ph type="ftr" idx="14"/>
          </p:nvPr>
        </p:nvSpPr>
        <p:spPr>
          <a:xfrm>
            <a:off x="7772401" y="6475413"/>
            <a:ext cx="2295525"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Nikola Serafimovski (pureLiFi)</a:t>
            </a:r>
          </a:p>
        </p:txBody>
      </p:sp>
      <p:sp>
        <p:nvSpPr>
          <p:cNvPr id="19461" name="Date Placeholder 3"/>
          <p:cNvSpPr>
            <a:spLocks noGrp="1"/>
          </p:cNvSpPr>
          <p:nvPr>
            <p:ph type="dt" idx="15"/>
          </p:nvPr>
        </p:nvSpPr>
        <p:spPr>
          <a:xfrm>
            <a:off x="2220914" y="333376"/>
            <a:ext cx="94297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July 2018</a:t>
            </a:r>
          </a:p>
        </p:txBody>
      </p:sp>
      <p:sp>
        <p:nvSpPr>
          <p:cNvPr id="17411" name="Rectangle 3">
            <a:extLst>
              <a:ext uri="{FF2B5EF4-FFF2-40B4-BE49-F238E27FC236}">
                <a16:creationId xmlns="" xmlns:a16="http://schemas.microsoft.com/office/drawing/2014/main" id="{6F1E1487-9677-45E7-8A6F-BEB88DB435CF}"/>
              </a:ext>
            </a:extLst>
          </p:cNvPr>
          <p:cNvSpPr txBox="1">
            <a:spLocks noChangeArrowheads="1"/>
          </p:cNvSpPr>
          <p:nvPr/>
        </p:nvSpPr>
        <p:spPr bwMode="auto">
          <a:xfrm>
            <a:off x="2209800" y="1676400"/>
            <a:ext cx="77612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457200" lvl="1" indent="0">
              <a:buNone/>
              <a:defRPr/>
            </a:pPr>
            <a:r>
              <a:rPr lang="en-US" altLang="en-US" sz="1400" b="1" u="sng" dirty="0"/>
              <a:t>Content</a:t>
            </a:r>
          </a:p>
          <a:p>
            <a:pPr lvl="1">
              <a:defRPr/>
            </a:pPr>
            <a:r>
              <a:rPr lang="en-GB" altLang="en-US" sz="1600" dirty="0"/>
              <a:t>Officer selection has been completed</a:t>
            </a:r>
          </a:p>
          <a:p>
            <a:pPr lvl="2">
              <a:defRPr/>
            </a:pPr>
            <a:r>
              <a:rPr lang="en-GB" altLang="en-US" sz="1400" dirty="0"/>
              <a:t>Oliver </a:t>
            </a:r>
            <a:r>
              <a:rPr lang="en-GB" altLang="en-US" sz="1400" dirty="0" err="1"/>
              <a:t>Pengfei</a:t>
            </a:r>
            <a:r>
              <a:rPr lang="en-GB" altLang="en-US" sz="1400" dirty="0"/>
              <a:t> Luo 	– 1</a:t>
            </a:r>
            <a:r>
              <a:rPr lang="en-GB" altLang="en-US" sz="1400" baseline="30000" dirty="0"/>
              <a:t>st</a:t>
            </a:r>
            <a:r>
              <a:rPr lang="en-GB" altLang="en-US" sz="1400" dirty="0"/>
              <a:t> Vice-Chair</a:t>
            </a:r>
          </a:p>
          <a:p>
            <a:pPr lvl="2">
              <a:defRPr/>
            </a:pPr>
            <a:r>
              <a:rPr lang="en-GB" altLang="en-US" sz="1400" dirty="0"/>
              <a:t>Tuncer Baykas 	– 2</a:t>
            </a:r>
            <a:r>
              <a:rPr lang="en-GB" altLang="en-US" sz="1400" baseline="30000" dirty="0"/>
              <a:t>nd</a:t>
            </a:r>
            <a:r>
              <a:rPr lang="en-GB" altLang="en-US" sz="1400" dirty="0"/>
              <a:t> Vice-Chair</a:t>
            </a:r>
          </a:p>
          <a:p>
            <a:pPr lvl="1">
              <a:defRPr/>
            </a:pPr>
            <a:r>
              <a:rPr lang="en-GB" altLang="en-US" sz="1600" dirty="0"/>
              <a:t>Usage model document has been agreed (</a:t>
            </a:r>
            <a:r>
              <a:rPr lang="en-GB" altLang="en-US" sz="1600" b="1" dirty="0"/>
              <a:t>doc. 11-18/1109r5</a:t>
            </a:r>
            <a:r>
              <a:rPr lang="en-GB" altLang="en-US" sz="1600" dirty="0"/>
              <a:t>)</a:t>
            </a:r>
          </a:p>
          <a:p>
            <a:pPr lvl="2">
              <a:defRPr/>
            </a:pPr>
            <a:r>
              <a:rPr lang="en-GB" altLang="en-US" sz="1400" dirty="0"/>
              <a:t>Focus is on indoor connectivity usage models</a:t>
            </a:r>
          </a:p>
          <a:p>
            <a:pPr lvl="2">
              <a:defRPr/>
            </a:pPr>
            <a:r>
              <a:rPr lang="en-GB" altLang="en-US" sz="1400" dirty="0"/>
              <a:t>Outdoor and specialist use cases are also acknowledged but will not be part of the evaluation for any incoming proposals </a:t>
            </a:r>
          </a:p>
          <a:p>
            <a:pPr lvl="1">
              <a:defRPr/>
            </a:pPr>
            <a:r>
              <a:rPr lang="en-GB" altLang="en-US" sz="1600" dirty="0"/>
              <a:t>Functional requirements document has been agreed (</a:t>
            </a:r>
            <a:r>
              <a:rPr lang="en-GB" altLang="en-US" sz="1600" b="1" dirty="0"/>
              <a:t>doc. 11-18/1309r0</a:t>
            </a:r>
            <a:r>
              <a:rPr lang="en-GB" altLang="en-US" sz="1600" dirty="0"/>
              <a:t>)</a:t>
            </a:r>
          </a:p>
          <a:p>
            <a:pPr lvl="2">
              <a:defRPr/>
            </a:pPr>
            <a:r>
              <a:rPr lang="en-GB" altLang="en-US" sz="1400" dirty="0"/>
              <a:t>Photobiological safety has been considered as essential for LC systems </a:t>
            </a:r>
          </a:p>
          <a:p>
            <a:pPr lvl="1">
              <a:defRPr/>
            </a:pPr>
            <a:r>
              <a:rPr lang="en-GB" altLang="en-US" sz="1600" dirty="0"/>
              <a:t>Timeline for the </a:t>
            </a:r>
            <a:r>
              <a:rPr lang="en-GB" altLang="en-US" sz="1600" dirty="0" err="1"/>
              <a:t>TGbb</a:t>
            </a:r>
            <a:r>
              <a:rPr lang="en-GB" altLang="en-US" sz="1600" dirty="0"/>
              <a:t> has been agreed (</a:t>
            </a:r>
            <a:r>
              <a:rPr lang="en-GB" altLang="en-US" sz="1600" b="1" dirty="0"/>
              <a:t>doc. 11-18/1290r1</a:t>
            </a:r>
            <a:r>
              <a:rPr lang="en-GB" altLang="en-US" sz="1600" dirty="0"/>
              <a:t>)</a:t>
            </a:r>
          </a:p>
          <a:p>
            <a:pPr lvl="1">
              <a:defRPr/>
            </a:pPr>
            <a:r>
              <a:rPr lang="en-GB" altLang="en-US" sz="1600" dirty="0"/>
              <a:t>Discussion on preliminary channel models for LC that could be used to satisfy the agreed usage models drawn from (</a:t>
            </a:r>
            <a:r>
              <a:rPr lang="en-GB" altLang="en-US" sz="1600" b="1" dirty="0"/>
              <a:t>doc. 11-18/1236r1</a:t>
            </a:r>
            <a:r>
              <a:rPr lang="en-GB" altLang="en-US" sz="1600" dirty="0"/>
              <a:t>)</a:t>
            </a:r>
          </a:p>
          <a:p>
            <a:pPr lvl="2">
              <a:defRPr/>
            </a:pPr>
            <a:r>
              <a:rPr lang="en-GB" altLang="en-US" sz="1400" dirty="0"/>
              <a:t>Specific instructions have been given to the contributors of the channel model to deliver necessary improvements including minor changes to the propagation model as well as the introduction of transmission system impairments, e.g., reference transmitter and receiver models, should be included. </a:t>
            </a:r>
            <a:endParaRPr lang="en-US" altLang="en-US" sz="1600" b="1" dirty="0"/>
          </a:p>
          <a:p>
            <a:pPr marL="457200" lvl="1" indent="0">
              <a:buNone/>
              <a:defRPr/>
            </a:pPr>
            <a:r>
              <a:rPr lang="en-US" altLang="en-US" sz="1600" b="1" dirty="0"/>
              <a:t>Minutes of the meeting are available as doc. 11-18/1251r3.</a:t>
            </a:r>
          </a:p>
        </p:txBody>
      </p:sp>
      <p:sp>
        <p:nvSpPr>
          <p:cNvPr id="19460"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The LC TG achieved its objective for the July Meeting</a:t>
            </a:r>
          </a:p>
        </p:txBody>
      </p:sp>
    </p:spTree>
    <p:extLst>
      <p:ext uri="{BB962C8B-B14F-4D97-AF65-F5344CB8AC3E}">
        <p14:creationId xmlns:p14="http://schemas.microsoft.com/office/powerpoint/2010/main" val="57520224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655F80A7-23B0-43EB-8DD5-9E441F805FFF}" type="slidenum">
              <a:rPr lang="en-US" altLang="en-US" sz="1200" b="0"/>
              <a:pPr>
                <a:spcBef>
                  <a:spcPct val="0"/>
                </a:spcBef>
                <a:buFontTx/>
                <a:buNone/>
              </a:pPr>
              <a:t>85</a:t>
            </a:fld>
            <a:endParaRPr lang="en-US" altLang="en-US" sz="1200" b="0"/>
          </a:p>
        </p:txBody>
      </p:sp>
      <p:sp>
        <p:nvSpPr>
          <p:cNvPr id="21509" name="Footer Placeholder 4"/>
          <p:cNvSpPr>
            <a:spLocks noGrp="1"/>
          </p:cNvSpPr>
          <p:nvPr>
            <p:ph type="ftr" idx="14"/>
          </p:nvPr>
        </p:nvSpPr>
        <p:spPr>
          <a:xfrm>
            <a:off x="7772401" y="6475413"/>
            <a:ext cx="2295525"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Nikola Serafimovski (pureLiFi)</a:t>
            </a:r>
          </a:p>
        </p:txBody>
      </p:sp>
      <p:sp>
        <p:nvSpPr>
          <p:cNvPr id="21508" name="Date Placeholder 3"/>
          <p:cNvSpPr>
            <a:spLocks noGrp="1"/>
          </p:cNvSpPr>
          <p:nvPr>
            <p:ph type="dt" idx="15"/>
          </p:nvPr>
        </p:nvSpPr>
        <p:spPr>
          <a:xfrm>
            <a:off x="2220914" y="333376"/>
            <a:ext cx="94297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July 2018</a:t>
            </a:r>
          </a:p>
        </p:txBody>
      </p:sp>
      <p:sp>
        <p:nvSpPr>
          <p:cNvPr id="21507"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Motion on the timeline</a:t>
            </a:r>
          </a:p>
        </p:txBody>
      </p:sp>
      <p:pic>
        <p:nvPicPr>
          <p:cNvPr id="215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801" y="1522414"/>
            <a:ext cx="6302375" cy="47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994011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C279BD3C-9E0E-462C-8DCA-BB38DEDDBE29}" type="slidenum">
              <a:rPr lang="en-US" altLang="en-US" sz="1200" b="0"/>
              <a:pPr>
                <a:spcBef>
                  <a:spcPct val="0"/>
                </a:spcBef>
                <a:buFontTx/>
                <a:buNone/>
              </a:pPr>
              <a:t>86</a:t>
            </a:fld>
            <a:endParaRPr lang="en-US" altLang="en-US" sz="1200" b="0"/>
          </a:p>
        </p:txBody>
      </p:sp>
      <p:sp>
        <p:nvSpPr>
          <p:cNvPr id="23557" name="Footer Placeholder 4"/>
          <p:cNvSpPr>
            <a:spLocks noGrp="1"/>
          </p:cNvSpPr>
          <p:nvPr>
            <p:ph type="ftr" idx="14"/>
          </p:nvPr>
        </p:nvSpPr>
        <p:spPr>
          <a:xfrm>
            <a:off x="7772401" y="6475413"/>
            <a:ext cx="2295525"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Nikola Serafimovski (pureLiFi)</a:t>
            </a:r>
          </a:p>
        </p:txBody>
      </p:sp>
      <p:sp>
        <p:nvSpPr>
          <p:cNvPr id="23556" name="Date Placeholder 3"/>
          <p:cNvSpPr>
            <a:spLocks noGrp="1"/>
          </p:cNvSpPr>
          <p:nvPr>
            <p:ph type="dt" idx="15"/>
          </p:nvPr>
        </p:nvSpPr>
        <p:spPr>
          <a:xfrm>
            <a:off x="2220914" y="333376"/>
            <a:ext cx="94297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July 2018</a:t>
            </a:r>
          </a:p>
        </p:txBody>
      </p:sp>
      <p:sp>
        <p:nvSpPr>
          <p:cNvPr id="23555"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Motion on the usage models</a:t>
            </a:r>
          </a:p>
        </p:txBody>
      </p:sp>
      <p:pic>
        <p:nvPicPr>
          <p:cNvPr id="2355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300" y="1371600"/>
            <a:ext cx="6705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533669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1262429C-61C2-452B-B702-0231D48A4222}" type="slidenum">
              <a:rPr lang="en-US" altLang="en-US" sz="1200" b="0"/>
              <a:pPr>
                <a:spcBef>
                  <a:spcPct val="0"/>
                </a:spcBef>
                <a:buFontTx/>
                <a:buNone/>
              </a:pPr>
              <a:t>87</a:t>
            </a:fld>
            <a:endParaRPr lang="en-US" altLang="en-US" sz="1200" b="0"/>
          </a:p>
        </p:txBody>
      </p:sp>
      <p:sp>
        <p:nvSpPr>
          <p:cNvPr id="25605" name="Footer Placeholder 4"/>
          <p:cNvSpPr>
            <a:spLocks noGrp="1"/>
          </p:cNvSpPr>
          <p:nvPr>
            <p:ph type="ftr" idx="14"/>
          </p:nvPr>
        </p:nvSpPr>
        <p:spPr>
          <a:xfrm>
            <a:off x="7772401" y="6475413"/>
            <a:ext cx="2295525"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Nikola Serafimovski (pureLiFi)</a:t>
            </a:r>
          </a:p>
        </p:txBody>
      </p:sp>
      <p:sp>
        <p:nvSpPr>
          <p:cNvPr id="25604" name="Date Placeholder 3"/>
          <p:cNvSpPr>
            <a:spLocks noGrp="1"/>
          </p:cNvSpPr>
          <p:nvPr>
            <p:ph type="dt" idx="15"/>
          </p:nvPr>
        </p:nvSpPr>
        <p:spPr>
          <a:xfrm>
            <a:off x="2220914" y="333376"/>
            <a:ext cx="94297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July 2018</a:t>
            </a:r>
          </a:p>
        </p:txBody>
      </p:sp>
      <p:sp>
        <p:nvSpPr>
          <p:cNvPr id="25603"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Motion on the functional requirements</a:t>
            </a:r>
          </a:p>
        </p:txBody>
      </p:sp>
      <p:pic>
        <p:nvPicPr>
          <p:cNvPr id="256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800" y="1371600"/>
            <a:ext cx="650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98696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122096D6-5D41-4E04-93F4-85154D19E0F0}" type="slidenum">
              <a:rPr lang="en-US" altLang="en-US" sz="1200" b="0"/>
              <a:pPr>
                <a:spcBef>
                  <a:spcPct val="0"/>
                </a:spcBef>
                <a:buFontTx/>
                <a:buNone/>
              </a:pPr>
              <a:t>88</a:t>
            </a:fld>
            <a:endParaRPr lang="en-US" altLang="en-US" sz="1200" b="0"/>
          </a:p>
        </p:txBody>
      </p:sp>
      <p:sp>
        <p:nvSpPr>
          <p:cNvPr id="27653" name="Footer Placeholder 4"/>
          <p:cNvSpPr>
            <a:spLocks noGrp="1"/>
          </p:cNvSpPr>
          <p:nvPr>
            <p:ph type="ftr" idx="14"/>
          </p:nvPr>
        </p:nvSpPr>
        <p:spPr>
          <a:xfrm>
            <a:off x="7772401" y="6475413"/>
            <a:ext cx="2295525"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Nikola Serafimovski (pureLiFi)</a:t>
            </a:r>
          </a:p>
        </p:txBody>
      </p:sp>
      <p:sp>
        <p:nvSpPr>
          <p:cNvPr id="27652" name="Date Placeholder 3"/>
          <p:cNvSpPr>
            <a:spLocks noGrp="1"/>
          </p:cNvSpPr>
          <p:nvPr>
            <p:ph type="dt" idx="15"/>
          </p:nvPr>
        </p:nvSpPr>
        <p:spPr>
          <a:xfrm>
            <a:off x="2220914" y="333376"/>
            <a:ext cx="94297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July 2018</a:t>
            </a:r>
          </a:p>
        </p:txBody>
      </p:sp>
      <p:sp>
        <p:nvSpPr>
          <p:cNvPr id="27651"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Teleconference schedule</a:t>
            </a:r>
          </a:p>
        </p:txBody>
      </p:sp>
      <p:pic>
        <p:nvPicPr>
          <p:cNvPr id="2765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7664" y="1435100"/>
            <a:ext cx="6416675"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745464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BCS TIG/SG Closing Report</a:t>
            </a:r>
          </a:p>
        </p:txBody>
      </p:sp>
      <p:sp>
        <p:nvSpPr>
          <p:cNvPr id="3074" name="Rectangle 2"/>
          <p:cNvSpPr>
            <a:spLocks noGrp="1" noChangeArrowheads="1"/>
          </p:cNvSpPr>
          <p:nvPr>
            <p:ph idx="1"/>
          </p:nvPr>
        </p:nvSpPr>
        <p:spPr>
          <a:xfrm>
            <a:off x="2209800" y="1524001"/>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2018-07-13</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89</a:t>
            </a:fld>
            <a:endParaRPr lang="en-GB" dirty="0"/>
          </a:p>
        </p:txBody>
      </p:sp>
      <p:sp>
        <p:nvSpPr>
          <p:cNvPr id="7" name="Footer Placeholder 4"/>
          <p:cNvSpPr>
            <a:spLocks noGrp="1"/>
          </p:cNvSpPr>
          <p:nvPr>
            <p:ph type="ftr" idx="14"/>
          </p:nvPr>
        </p:nvSpPr>
        <p:spPr>
          <a:xfrm>
            <a:off x="7024694" y="6475414"/>
            <a:ext cx="3041644" cy="180975"/>
          </a:xfrm>
        </p:spPr>
        <p:txBody>
          <a:bodyPr/>
          <a:lstStyle/>
          <a:p>
            <a:r>
              <a:rPr lang="de-DE"/>
              <a:t>Marc Emmelmann (Koden-TI)</a:t>
            </a:r>
            <a:endParaRPr lang="en-GB" dirty="0"/>
          </a:p>
        </p:txBody>
      </p:sp>
      <p:sp>
        <p:nvSpPr>
          <p:cNvPr id="6" name="Date Placeholder 3"/>
          <p:cNvSpPr>
            <a:spLocks noGrp="1"/>
          </p:cNvSpPr>
          <p:nvPr>
            <p:ph type="dt" idx="15"/>
          </p:nvPr>
        </p:nvSpPr>
        <p:spPr>
          <a:xfrm>
            <a:off x="2220913" y="333375"/>
            <a:ext cx="2303451" cy="273050"/>
          </a:xfrm>
        </p:spPr>
        <p:txBody>
          <a:bodyPr/>
          <a:lstStyle/>
          <a:p>
            <a:r>
              <a:rPr lang="en-GB"/>
              <a:t>July 2018</a:t>
            </a:r>
            <a:endParaRPr lang="en-GB" dirty="0"/>
          </a:p>
        </p:txBody>
      </p:sp>
      <p:graphicFrame>
        <p:nvGraphicFramePr>
          <p:cNvPr id="3075" name="Object 3"/>
          <p:cNvGraphicFramePr>
            <a:graphicFrameLocks noChangeAspect="1"/>
          </p:cNvGraphicFramePr>
          <p:nvPr/>
        </p:nvGraphicFramePr>
        <p:xfrm>
          <a:off x="2032000" y="2286000"/>
          <a:ext cx="8128000" cy="2463800"/>
        </p:xfrm>
        <a:graphic>
          <a:graphicData uri="http://schemas.openxmlformats.org/presentationml/2006/ole">
            <mc:AlternateContent xmlns:mc="http://schemas.openxmlformats.org/markup-compatibility/2006">
              <mc:Choice xmlns:v="urn:schemas-microsoft-com:vml" Requires="v">
                <p:oleObj spid="_x0000_s28683" name="Dokument" r:id="rId4" imgW="8255000" imgH="2514600" progId="Word.Document.8">
                  <p:embed/>
                </p:oleObj>
              </mc:Choice>
              <mc:Fallback>
                <p:oleObj name="Dokument" r:id="rId4" imgW="8255000" imgH="25146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0" y="2286000"/>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extLst>
      <p:ext uri="{BB962C8B-B14F-4D97-AF65-F5344CB8AC3E}">
        <p14:creationId xmlns:p14="http://schemas.microsoft.com/office/powerpoint/2010/main" val="4621164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dirty="0"/>
              <a:t>July 2018</a:t>
            </a:r>
            <a:endParaRPr lang="en-GB" dirty="0"/>
          </a:p>
        </p:txBody>
      </p:sp>
      <p:sp>
        <p:nvSpPr>
          <p:cNvPr id="3" name="Footer Placeholder 2"/>
          <p:cNvSpPr>
            <a:spLocks noGrp="1"/>
          </p:cNvSpPr>
          <p:nvPr>
            <p:ph type="ftr" idx="11"/>
          </p:nvPr>
        </p:nvSpPr>
        <p:spPr/>
        <p:txBody>
          <a:bodyPr/>
          <a:lstStyle/>
          <a:p>
            <a:r>
              <a:rPr lang="en-GB" dirty="0"/>
              <a:t>Joseph LEVY (Interdigital)</a:t>
            </a:r>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9</a:t>
            </a:fld>
            <a:endParaRPr lang="en-GB" dirty="0"/>
          </a:p>
        </p:txBody>
      </p:sp>
      <p:sp>
        <p:nvSpPr>
          <p:cNvPr id="5" name="Rectangle 2"/>
          <p:cNvSpPr txBox="1">
            <a:spLocks noChangeArrowheads="1"/>
          </p:cNvSpPr>
          <p:nvPr/>
        </p:nvSpPr>
        <p:spPr>
          <a:xfrm>
            <a:off x="1714500" y="646113"/>
            <a:ext cx="8724900" cy="1066800"/>
          </a:xfrm>
          <a:prstGeom prst="rect">
            <a:avLst/>
          </a:prstGeom>
          <a:noFill/>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sz="2800" kern="0" dirty="0"/>
              <a:t>AANI SC Closing Report  July 2018</a:t>
            </a:r>
          </a:p>
        </p:txBody>
      </p:sp>
      <p:sp>
        <p:nvSpPr>
          <p:cNvPr id="6" name="Rectangle 6"/>
          <p:cNvSpPr txBox="1">
            <a:spLocks noChangeArrowheads="1"/>
          </p:cNvSpPr>
          <p:nvPr/>
        </p:nvSpPr>
        <p:spPr bwMode="auto">
          <a:xfrm>
            <a:off x="2209800" y="1524000"/>
            <a:ext cx="7772400" cy="3810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buFontTx/>
              <a:buNone/>
            </a:pPr>
            <a:r>
              <a:rPr lang="en-US" altLang="en-US" sz="2000" kern="0" dirty="0"/>
              <a:t>Date:</a:t>
            </a:r>
            <a:r>
              <a:rPr lang="en-US" altLang="en-US" sz="2000" b="0" kern="0" dirty="0"/>
              <a:t> 2018-07-12</a:t>
            </a:r>
          </a:p>
        </p:txBody>
      </p:sp>
      <p:sp>
        <p:nvSpPr>
          <p:cNvPr id="7" name="Rectangle 12"/>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dirty="0"/>
              <a:t>Authors:</a:t>
            </a:r>
            <a:endParaRPr lang="en-US" altLang="en-US" sz="2000" b="0" dirty="0"/>
          </a:p>
        </p:txBody>
      </p:sp>
      <p:graphicFrame>
        <p:nvGraphicFramePr>
          <p:cNvPr id="8" name="Object 3"/>
          <p:cNvGraphicFramePr>
            <a:graphicFrameLocks noChangeAspect="1"/>
          </p:cNvGraphicFramePr>
          <p:nvPr>
            <p:extLst/>
          </p:nvPr>
        </p:nvGraphicFramePr>
        <p:xfrm>
          <a:off x="2039938" y="2359025"/>
          <a:ext cx="8037512" cy="2463800"/>
        </p:xfrm>
        <a:graphic>
          <a:graphicData uri="http://schemas.openxmlformats.org/presentationml/2006/ole">
            <mc:AlternateContent xmlns:mc="http://schemas.openxmlformats.org/markup-compatibility/2006">
              <mc:Choice xmlns:v="urn:schemas-microsoft-com:vml" Requires="v">
                <p:oleObj spid="_x0000_s32777" name="Document" r:id="rId3" imgW="8253286" imgH="2534496" progId="Word.Document.8">
                  <p:embed/>
                </p:oleObj>
              </mc:Choice>
              <mc:Fallback>
                <p:oleObj name="Document" r:id="rId3" imgW="8253286" imgH="2534496" progId="Word.Document.8">
                  <p:embed/>
                  <p:pic>
                    <p:nvPicPr>
                      <p:cNvPr id="0" name=""/>
                      <p:cNvPicPr>
                        <a:picLocks noChangeAspect="1" noChangeArrowheads="1"/>
                      </p:cNvPicPr>
                      <p:nvPr/>
                    </p:nvPicPr>
                    <p:blipFill>
                      <a:blip r:embed="rId4"/>
                      <a:srcRect/>
                      <a:stretch>
                        <a:fillRect/>
                      </a:stretch>
                    </p:blipFill>
                    <p:spPr bwMode="auto">
                      <a:xfrm>
                        <a:off x="2039938" y="2359025"/>
                        <a:ext cx="8037512" cy="246380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943718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xfrm>
            <a:off x="2209800" y="1981200"/>
            <a:ext cx="7772400" cy="4114800"/>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Closing report for IEEE 802.11 BCS </a:t>
            </a:r>
            <a:r>
              <a:rPr lang="en-GB" dirty="0" smtClean="0"/>
              <a:t>SG </a:t>
            </a:r>
            <a:r>
              <a:rPr lang="en-GB" dirty="0"/>
              <a:t>(Broadcast Services) for July 2018, San Diego.</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90</a:t>
            </a:fld>
            <a:endParaRPr lang="en-GB"/>
          </a:p>
        </p:txBody>
      </p:sp>
      <p:sp>
        <p:nvSpPr>
          <p:cNvPr id="5" name="Footer Placeholder 4"/>
          <p:cNvSpPr>
            <a:spLocks noGrp="1"/>
          </p:cNvSpPr>
          <p:nvPr>
            <p:ph type="ftr" idx="14"/>
          </p:nvPr>
        </p:nvSpPr>
        <p:spPr>
          <a:xfrm>
            <a:off x="7024694" y="6475414"/>
            <a:ext cx="3041644" cy="180975"/>
          </a:xfrm>
        </p:spPr>
        <p:txBody>
          <a:bodyPr/>
          <a:lstStyle/>
          <a:p>
            <a:r>
              <a:rPr lang="de-DE"/>
              <a:t>Marc Emmelmann (Koden-TI)</a:t>
            </a:r>
            <a:endParaRPr lang="en-GB" dirty="0"/>
          </a:p>
        </p:txBody>
      </p:sp>
      <p:sp>
        <p:nvSpPr>
          <p:cNvPr id="4" name="Date Placeholder 3"/>
          <p:cNvSpPr>
            <a:spLocks noGrp="1"/>
          </p:cNvSpPr>
          <p:nvPr>
            <p:ph type="dt" idx="15"/>
          </p:nvPr>
        </p:nvSpPr>
        <p:spPr>
          <a:xfrm>
            <a:off x="2220913" y="333375"/>
            <a:ext cx="2589203" cy="273050"/>
          </a:xfrm>
        </p:spPr>
        <p:txBody>
          <a:bodyPr/>
          <a:lstStyle/>
          <a:p>
            <a:r>
              <a:rPr lang="en-GB"/>
              <a:t>July 2018</a:t>
            </a:r>
            <a:endParaRPr lang="en-GB" dirty="0"/>
          </a:p>
        </p:txBody>
      </p:sp>
    </p:spTree>
    <p:extLst>
      <p:ext uri="{BB962C8B-B14F-4D97-AF65-F5344CB8AC3E}">
        <p14:creationId xmlns:p14="http://schemas.microsoft.com/office/powerpoint/2010/main" val="30456961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Meeting Goals</a:t>
            </a:r>
          </a:p>
        </p:txBody>
      </p:sp>
      <p:sp>
        <p:nvSpPr>
          <p:cNvPr id="3" name="Inhaltsplatzhalter 2"/>
          <p:cNvSpPr>
            <a:spLocks noGrp="1"/>
          </p:cNvSpPr>
          <p:nvPr>
            <p:ph idx="1"/>
          </p:nvPr>
        </p:nvSpPr>
        <p:spPr/>
        <p:txBody>
          <a:bodyPr/>
          <a:lstStyle/>
          <a:p>
            <a:pPr>
              <a:buFont typeface="Arial" panose="020B0604020202020204" pitchFamily="34" charset="0"/>
              <a:buChar char="•"/>
            </a:pPr>
            <a:r>
              <a:rPr lang="en-US" dirty="0"/>
              <a:t>Stabilize the BCS Problem statement</a:t>
            </a:r>
          </a:p>
          <a:p>
            <a:pPr>
              <a:buFont typeface="Arial" panose="020B0604020202020204" pitchFamily="34" charset="0"/>
              <a:buChar char="•"/>
            </a:pPr>
            <a:endParaRPr lang="en-US" dirty="0"/>
          </a:p>
          <a:p>
            <a:pPr>
              <a:buFont typeface="Arial" panose="020B0604020202020204" pitchFamily="34" charset="0"/>
              <a:buChar char="•"/>
            </a:pPr>
            <a:r>
              <a:rPr lang="en-US" dirty="0"/>
              <a:t>Consolidate the PAR and CSD based on the BCS Problem statements</a:t>
            </a:r>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
        <p:nvSpPr>
          <p:cNvPr id="5" name="Fußzeilenplatzhalter 4"/>
          <p:cNvSpPr>
            <a:spLocks noGrp="1"/>
          </p:cNvSpPr>
          <p:nvPr>
            <p:ph type="ftr" idx="14"/>
          </p:nvPr>
        </p:nvSpPr>
        <p:spPr/>
        <p:txBody>
          <a:bodyPr/>
          <a:lstStyle/>
          <a:p>
            <a:r>
              <a:rPr lang="de-DE"/>
              <a:t>Marc Emmelmann (Koden-TI)</a:t>
            </a:r>
            <a:endParaRPr lang="en-GB" dirty="0"/>
          </a:p>
        </p:txBody>
      </p:sp>
      <p:sp>
        <p:nvSpPr>
          <p:cNvPr id="6" name="Datumsplatzhalter 5"/>
          <p:cNvSpPr>
            <a:spLocks noGrp="1"/>
          </p:cNvSpPr>
          <p:nvPr>
            <p:ph type="dt" idx="15"/>
          </p:nvPr>
        </p:nvSpPr>
        <p:spPr/>
        <p:txBody>
          <a:bodyPr/>
          <a:lstStyle/>
          <a:p>
            <a:r>
              <a:rPr lang="en-GB"/>
              <a:t>July 2018</a:t>
            </a:r>
            <a:endParaRPr lang="en-GB" dirty="0"/>
          </a:p>
        </p:txBody>
      </p:sp>
    </p:spTree>
    <p:extLst>
      <p:ext uri="{BB962C8B-B14F-4D97-AF65-F5344CB8AC3E}">
        <p14:creationId xmlns:p14="http://schemas.microsoft.com/office/powerpoint/2010/main" val="6624421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Work Completed this week</a:t>
            </a:r>
          </a:p>
        </p:txBody>
      </p:sp>
      <p:sp>
        <p:nvSpPr>
          <p:cNvPr id="3" name="Inhaltsplatzhalter 2"/>
          <p:cNvSpPr>
            <a:spLocks noGrp="1"/>
          </p:cNvSpPr>
          <p:nvPr>
            <p:ph idx="1"/>
          </p:nvPr>
        </p:nvSpPr>
        <p:spPr/>
        <p:txBody>
          <a:bodyPr/>
          <a:lstStyle/>
          <a:p>
            <a:r>
              <a:rPr lang="en-US" dirty="0"/>
              <a:t>Group met three times during this week</a:t>
            </a:r>
          </a:p>
          <a:p>
            <a:pPr>
              <a:buFont typeface="Arial" panose="020B0604020202020204" pitchFamily="34" charset="0"/>
              <a:buChar char="•"/>
            </a:pPr>
            <a:r>
              <a:rPr lang="en-US" dirty="0"/>
              <a:t>Fine-tuned the PAR and CSD text</a:t>
            </a:r>
          </a:p>
          <a:p>
            <a:pPr>
              <a:buFont typeface="Arial" panose="020B0604020202020204" pitchFamily="34" charset="0"/>
              <a:buChar char="•"/>
            </a:pPr>
            <a:r>
              <a:rPr lang="en-US" dirty="0"/>
              <a:t>Incorporated feedback from WG members in PAR and CSD</a:t>
            </a:r>
          </a:p>
          <a:p>
            <a:pPr>
              <a:buFont typeface="Arial" panose="020B0604020202020204" pitchFamily="34" charset="0"/>
              <a:buChar char="•"/>
            </a:pPr>
            <a:endParaRPr lang="en-US" dirty="0"/>
          </a:p>
          <a:p>
            <a:pPr marL="0" indent="0"/>
            <a:r>
              <a:rPr lang="en-US" dirty="0"/>
              <a:t>Status of PAR and CSD:</a:t>
            </a:r>
          </a:p>
          <a:p>
            <a:pPr>
              <a:buFont typeface="Arial" panose="020B0604020202020204" pitchFamily="34" charset="0"/>
              <a:buChar char="•"/>
            </a:pPr>
            <a:r>
              <a:rPr lang="en-US" dirty="0"/>
              <a:t>Straw polls in BCS support that the PAR and CSD is ready for approval in September</a:t>
            </a:r>
          </a:p>
          <a:p>
            <a:pPr>
              <a:buFont typeface="Arial" panose="020B0604020202020204" pitchFamily="34" charset="0"/>
              <a:buChar char="•"/>
            </a:pPr>
            <a:r>
              <a:rPr lang="en-US" dirty="0"/>
              <a:t>Allow other WG members to review</a:t>
            </a:r>
          </a:p>
          <a:p>
            <a:endParaRPr lang="en-US" dirty="0"/>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5" name="Fußzeilenplatzhalter 4"/>
          <p:cNvSpPr>
            <a:spLocks noGrp="1"/>
          </p:cNvSpPr>
          <p:nvPr>
            <p:ph type="ftr" idx="14"/>
          </p:nvPr>
        </p:nvSpPr>
        <p:spPr/>
        <p:txBody>
          <a:bodyPr/>
          <a:lstStyle/>
          <a:p>
            <a:r>
              <a:rPr lang="de-DE"/>
              <a:t>Marc Emmelmann (Koden-TI)</a:t>
            </a:r>
            <a:endParaRPr lang="en-GB" dirty="0"/>
          </a:p>
        </p:txBody>
      </p:sp>
      <p:sp>
        <p:nvSpPr>
          <p:cNvPr id="6" name="Datumsplatzhalter 5"/>
          <p:cNvSpPr>
            <a:spLocks noGrp="1"/>
          </p:cNvSpPr>
          <p:nvPr>
            <p:ph type="dt" idx="15"/>
          </p:nvPr>
        </p:nvSpPr>
        <p:spPr/>
        <p:txBody>
          <a:bodyPr/>
          <a:lstStyle/>
          <a:p>
            <a:r>
              <a:rPr lang="en-GB"/>
              <a:t>July 2018</a:t>
            </a:r>
            <a:endParaRPr lang="en-GB" dirty="0"/>
          </a:p>
        </p:txBody>
      </p:sp>
    </p:spTree>
    <p:extLst>
      <p:ext uri="{BB962C8B-B14F-4D97-AF65-F5344CB8AC3E}">
        <p14:creationId xmlns:p14="http://schemas.microsoft.com/office/powerpoint/2010/main" val="34248035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2209800" y="684213"/>
            <a:ext cx="7772400" cy="1160462"/>
          </a:xfrm>
          <a:ln/>
        </p:spPr>
        <p:txBody>
          <a:bodyPr vert="horz" wrap="square" lIns="90000" tIns="46800" rIns="90000" bIns="46800" numCol="1" anchor="ctr" anchorCtr="0" compatLnSpc="1">
            <a:prstTxWarp prst="textNoShape">
              <a:avLst/>
            </a:prstTxWarp>
          </a:bodyPr>
          <a:lstStyle/>
          <a:p>
            <a:r>
              <a:rPr lang="en-US" dirty="0"/>
              <a:t>Plans for September 2018</a:t>
            </a:r>
          </a:p>
        </p:txBody>
      </p:sp>
      <p:sp>
        <p:nvSpPr>
          <p:cNvPr id="10242" name="Rectangle 2"/>
          <p:cNvSpPr>
            <a:spLocks noGrp="1" noChangeArrowheads="1"/>
          </p:cNvSpPr>
          <p:nvPr>
            <p:ph idx="1"/>
          </p:nvPr>
        </p:nvSpPr>
        <p:spPr>
          <a:xfrm>
            <a:off x="2209800" y="1981201"/>
            <a:ext cx="7772400" cy="4208463"/>
          </a:xfrm>
          <a:ln/>
        </p:spPr>
        <p:txBody>
          <a:bodyPr/>
          <a:lstStyle/>
          <a:p>
            <a:r>
              <a:rPr lang="en-US" dirty="0"/>
              <a:t>Consider additional comments from WG members</a:t>
            </a:r>
          </a:p>
          <a:p>
            <a:endParaRPr lang="en-US" dirty="0"/>
          </a:p>
          <a:p>
            <a:r>
              <a:rPr lang="en-US" dirty="0"/>
              <a:t>Approve PAR and CSD</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93</a:t>
            </a:fld>
            <a:endParaRPr lang="en-GB"/>
          </a:p>
        </p:txBody>
      </p:sp>
      <p:sp>
        <p:nvSpPr>
          <p:cNvPr id="5" name="Footer Placeholder 4"/>
          <p:cNvSpPr>
            <a:spLocks noGrp="1"/>
          </p:cNvSpPr>
          <p:nvPr>
            <p:ph type="ftr" idx="14"/>
          </p:nvPr>
        </p:nvSpPr>
        <p:spPr>
          <a:xfrm>
            <a:off x="7667636" y="6475414"/>
            <a:ext cx="2398702" cy="180975"/>
          </a:xfrm>
        </p:spPr>
        <p:txBody>
          <a:bodyPr/>
          <a:lstStyle/>
          <a:p>
            <a:r>
              <a:rPr lang="de-DE"/>
              <a:t>Marc Emmelmann (Koden-TI)</a:t>
            </a:r>
            <a:endParaRPr lang="en-GB" dirty="0"/>
          </a:p>
        </p:txBody>
      </p:sp>
      <p:sp>
        <p:nvSpPr>
          <p:cNvPr id="4" name="Date Placeholder 3"/>
          <p:cNvSpPr>
            <a:spLocks noGrp="1"/>
          </p:cNvSpPr>
          <p:nvPr>
            <p:ph type="dt" idx="15"/>
          </p:nvPr>
        </p:nvSpPr>
        <p:spPr>
          <a:xfrm>
            <a:off x="2238349" y="357166"/>
            <a:ext cx="2374889" cy="273050"/>
          </a:xfrm>
        </p:spPr>
        <p:txBody>
          <a:bodyPr/>
          <a:lstStyle/>
          <a:p>
            <a:r>
              <a:rPr lang="en-GB"/>
              <a:t>July 2018</a:t>
            </a:r>
          </a:p>
        </p:txBody>
      </p:sp>
    </p:spTree>
    <p:extLst>
      <p:ext uri="{BB962C8B-B14F-4D97-AF65-F5344CB8AC3E}">
        <p14:creationId xmlns:p14="http://schemas.microsoft.com/office/powerpoint/2010/main" val="20633693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Future Session Planning</a:t>
            </a:r>
          </a:p>
        </p:txBody>
      </p:sp>
      <p:sp>
        <p:nvSpPr>
          <p:cNvPr id="3" name="Inhaltsplatzhalter 2"/>
          <p:cNvSpPr>
            <a:spLocks noGrp="1"/>
          </p:cNvSpPr>
          <p:nvPr>
            <p:ph idx="1"/>
          </p:nvPr>
        </p:nvSpPr>
        <p:spPr/>
        <p:txBody>
          <a:bodyPr/>
          <a:lstStyle/>
          <a:p>
            <a:r>
              <a:rPr lang="en-US" dirty="0"/>
              <a:t>Teleconferences:</a:t>
            </a:r>
          </a:p>
          <a:p>
            <a:r>
              <a:rPr lang="en-US" dirty="0"/>
              <a:t> </a:t>
            </a:r>
          </a:p>
          <a:p>
            <a:endParaRPr lang="en-US" dirty="0"/>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5" name="Fußzeilenplatzhalter 4"/>
          <p:cNvSpPr>
            <a:spLocks noGrp="1"/>
          </p:cNvSpPr>
          <p:nvPr>
            <p:ph type="ftr" idx="14"/>
          </p:nvPr>
        </p:nvSpPr>
        <p:spPr/>
        <p:txBody>
          <a:bodyPr/>
          <a:lstStyle/>
          <a:p>
            <a:r>
              <a:rPr lang="de-DE"/>
              <a:t>Marc Emmelmann (Koden-TI)</a:t>
            </a:r>
            <a:endParaRPr lang="en-GB" dirty="0"/>
          </a:p>
        </p:txBody>
      </p:sp>
      <p:sp>
        <p:nvSpPr>
          <p:cNvPr id="6" name="Datumsplatzhalter 5"/>
          <p:cNvSpPr>
            <a:spLocks noGrp="1"/>
          </p:cNvSpPr>
          <p:nvPr>
            <p:ph type="dt" idx="15"/>
          </p:nvPr>
        </p:nvSpPr>
        <p:spPr/>
        <p:txBody>
          <a:bodyPr/>
          <a:lstStyle/>
          <a:p>
            <a:r>
              <a:rPr lang="en-GB"/>
              <a:t>July 2018</a:t>
            </a:r>
            <a:endParaRPr lang="en-GB" dirty="0"/>
          </a:p>
        </p:txBody>
      </p:sp>
      <p:graphicFrame>
        <p:nvGraphicFramePr>
          <p:cNvPr id="7" name="Tabelle 6">
            <a:extLst>
              <a:ext uri="{FF2B5EF4-FFF2-40B4-BE49-F238E27FC236}">
                <a16:creationId xmlns="" xmlns:a16="http://schemas.microsoft.com/office/drawing/2014/main" id="{EE219E07-5791-334B-B7CE-787072F17B58}"/>
              </a:ext>
            </a:extLst>
          </p:cNvPr>
          <p:cNvGraphicFramePr>
            <a:graphicFrameLocks noGrp="1"/>
          </p:cNvGraphicFramePr>
          <p:nvPr>
            <p:extLst/>
          </p:nvPr>
        </p:nvGraphicFramePr>
        <p:xfrm>
          <a:off x="2639616" y="2420888"/>
          <a:ext cx="7467600" cy="1752600"/>
        </p:xfrm>
        <a:graphic>
          <a:graphicData uri="http://schemas.openxmlformats.org/drawingml/2006/table">
            <a:tbl>
              <a:tblPr firstRow="1" bandRow="1">
                <a:tableStyleId>{5C22544A-7EE6-4342-B048-85BDC9FD1C3A}</a:tableStyleId>
              </a:tblPr>
              <a:tblGrid>
                <a:gridCol w="1065312">
                  <a:extLst>
                    <a:ext uri="{9D8B030D-6E8A-4147-A177-3AD203B41FA5}">
                      <a16:colId xmlns="" xmlns:a16="http://schemas.microsoft.com/office/drawing/2014/main" val="20000"/>
                    </a:ext>
                  </a:extLst>
                </a:gridCol>
                <a:gridCol w="3672408">
                  <a:extLst>
                    <a:ext uri="{9D8B030D-6E8A-4147-A177-3AD203B41FA5}">
                      <a16:colId xmlns="" xmlns:a16="http://schemas.microsoft.com/office/drawing/2014/main" val="20001"/>
                    </a:ext>
                  </a:extLst>
                </a:gridCol>
                <a:gridCol w="1440160">
                  <a:extLst>
                    <a:ext uri="{9D8B030D-6E8A-4147-A177-3AD203B41FA5}">
                      <a16:colId xmlns="" xmlns:a16="http://schemas.microsoft.com/office/drawing/2014/main" val="20002"/>
                    </a:ext>
                  </a:extLst>
                </a:gridCol>
                <a:gridCol w="1289720">
                  <a:extLst>
                    <a:ext uri="{9D8B030D-6E8A-4147-A177-3AD203B41FA5}">
                      <a16:colId xmlns="" xmlns:a16="http://schemas.microsoft.com/office/drawing/2014/main" val="20003"/>
                    </a:ext>
                  </a:extLst>
                </a:gridCol>
              </a:tblGrid>
              <a:tr h="370840">
                <a:tc>
                  <a:txBody>
                    <a:bodyPr/>
                    <a:lstStyle/>
                    <a:p>
                      <a:r>
                        <a:rPr lang="en-US" dirty="0"/>
                        <a:t>Group</a:t>
                      </a:r>
                    </a:p>
                  </a:txBody>
                  <a:tcPr/>
                </a:tc>
                <a:tc>
                  <a:txBody>
                    <a:bodyPr/>
                    <a:lstStyle/>
                    <a:p>
                      <a:r>
                        <a:rPr lang="en-US" dirty="0"/>
                        <a:t>Dates</a:t>
                      </a:r>
                    </a:p>
                  </a:txBody>
                  <a:tcPr/>
                </a:tc>
                <a:tc>
                  <a:txBody>
                    <a:bodyPr/>
                    <a:lstStyle/>
                    <a:p>
                      <a:r>
                        <a:rPr lang="en-US" dirty="0"/>
                        <a:t>Start Time</a:t>
                      </a:r>
                    </a:p>
                  </a:txBody>
                  <a:tcPr/>
                </a:tc>
                <a:tc>
                  <a:txBody>
                    <a:bodyPr/>
                    <a:lstStyle/>
                    <a:p>
                      <a:r>
                        <a:rPr lang="en-US" dirty="0"/>
                        <a:t>Duration</a:t>
                      </a:r>
                    </a:p>
                  </a:txBody>
                  <a:tcPr/>
                </a:tc>
                <a:extLst>
                  <a:ext uri="{0D108BD9-81ED-4DB2-BD59-A6C34878D82A}">
                    <a16:rowId xmlns="" xmlns:a16="http://schemas.microsoft.com/office/drawing/2014/main" val="10000"/>
                  </a:ext>
                </a:extLst>
              </a:tr>
              <a:tr h="370840">
                <a:tc>
                  <a:txBody>
                    <a:bodyPr/>
                    <a:lstStyle/>
                    <a:p>
                      <a:r>
                        <a:rPr lang="en-US" dirty="0"/>
                        <a:t>BCS</a:t>
                      </a:r>
                    </a:p>
                  </a:txBody>
                  <a:tcPr/>
                </a:tc>
                <a:tc>
                  <a:txBody>
                    <a:bodyPr/>
                    <a:lstStyle/>
                    <a:p>
                      <a:r>
                        <a:rPr lang="en-US" dirty="0"/>
                        <a:t>Tuesday Sept. 18</a:t>
                      </a:r>
                    </a:p>
                    <a:p>
                      <a:r>
                        <a:rPr lang="en-US" dirty="0"/>
                        <a:t>Tuesday Sept. 25</a:t>
                      </a:r>
                    </a:p>
                  </a:txBody>
                  <a:tcPr/>
                </a:tc>
                <a:tc>
                  <a:txBody>
                    <a:bodyPr/>
                    <a:lstStyle/>
                    <a:p>
                      <a:r>
                        <a:rPr lang="en-US" dirty="0"/>
                        <a:t>10:00h</a:t>
                      </a:r>
                      <a:r>
                        <a:rPr lang="en-US" baseline="0" dirty="0"/>
                        <a:t> ET</a:t>
                      </a:r>
                      <a:endParaRPr lang="en-US" dirty="0"/>
                    </a:p>
                  </a:txBody>
                  <a:tcPr/>
                </a:tc>
                <a:tc>
                  <a:txBody>
                    <a:bodyPr/>
                    <a:lstStyle/>
                    <a:p>
                      <a:r>
                        <a:rPr lang="en-US" dirty="0"/>
                        <a:t>1 hour</a:t>
                      </a:r>
                    </a:p>
                  </a:txBody>
                  <a:tcPr/>
                </a:tc>
                <a:extLst>
                  <a:ext uri="{0D108BD9-81ED-4DB2-BD59-A6C34878D82A}">
                    <a16:rowId xmlns="" xmlns:a16="http://schemas.microsoft.com/office/drawing/2014/main" val="10001"/>
                  </a:ext>
                </a:extLst>
              </a:tr>
              <a:tr h="370840">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 </a:t>
                      </a:r>
                      <a:r>
                        <a:rPr lang="en-US" dirty="0" err="1"/>
                        <a:t>telcos</a:t>
                      </a:r>
                      <a:r>
                        <a:rPr lang="en-US" dirty="0"/>
                        <a:t> on a 10-day notice</a:t>
                      </a:r>
                    </a:p>
                  </a:txBody>
                  <a:tcPr/>
                </a:tc>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10002"/>
                  </a:ext>
                </a:extLst>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8295855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BCS schedule</a:t>
            </a:r>
          </a:p>
        </p:txBody>
      </p:sp>
      <p:sp>
        <p:nvSpPr>
          <p:cNvPr id="3" name="Inhaltsplatzhalter 2"/>
          <p:cNvSpPr>
            <a:spLocks noGrp="1"/>
          </p:cNvSpPr>
          <p:nvPr>
            <p:ph idx="1"/>
          </p:nvPr>
        </p:nvSpPr>
        <p:spPr>
          <a:xfrm>
            <a:off x="2209801" y="1700809"/>
            <a:ext cx="7770813" cy="4113213"/>
          </a:xfrm>
        </p:spPr>
        <p:txBody>
          <a:bodyPr/>
          <a:lstStyle/>
          <a:p>
            <a:pPr>
              <a:buFont typeface="Arial"/>
              <a:buChar char="•"/>
            </a:pPr>
            <a:r>
              <a:rPr lang="en-US" sz="1800" dirty="0"/>
              <a:t>Approval of WG motion to form SG: January 2018</a:t>
            </a:r>
          </a:p>
          <a:p>
            <a:pPr>
              <a:buFont typeface="Arial"/>
              <a:buChar char="•"/>
            </a:pPr>
            <a:r>
              <a:rPr lang="en-US" sz="1800" dirty="0"/>
              <a:t>Motion (EC) for form SG: End of March 2018 meeting</a:t>
            </a:r>
          </a:p>
          <a:p>
            <a:pPr>
              <a:buFont typeface="Arial"/>
              <a:buChar char="•"/>
            </a:pPr>
            <a:r>
              <a:rPr lang="en-US" sz="1800" dirty="0"/>
              <a:t>Start meeting as SG in May 2018</a:t>
            </a:r>
          </a:p>
          <a:p>
            <a:pPr>
              <a:buFont typeface="Arial"/>
              <a:buChar char="•"/>
            </a:pPr>
            <a:r>
              <a:rPr lang="en-US" sz="1800" dirty="0"/>
              <a:t>Motion for 1</a:t>
            </a:r>
            <a:r>
              <a:rPr lang="en-US" sz="1800" baseline="30000" dirty="0"/>
              <a:t>st</a:t>
            </a:r>
            <a:r>
              <a:rPr lang="en-US" sz="1800" dirty="0"/>
              <a:t> SG extension July 2018</a:t>
            </a:r>
          </a:p>
          <a:p>
            <a:pPr marL="0" indent="0"/>
            <a:endParaRPr lang="en-US" sz="1800" dirty="0"/>
          </a:p>
          <a:p>
            <a:pPr marL="0" indent="0"/>
            <a:r>
              <a:rPr lang="en-US" altLang="zh-CN" sz="1800" dirty="0"/>
              <a:t>1. Motion PAR/CSD in Sept. WG Closing Plenary</a:t>
            </a:r>
          </a:p>
          <a:p>
            <a:pPr marL="0" indent="0"/>
            <a:r>
              <a:rPr lang="en-US" altLang="zh-CN" sz="1800" dirty="0"/>
              <a:t>3. Post to 802 EC Agenda (due Oct 5)</a:t>
            </a:r>
          </a:p>
          <a:p>
            <a:pPr marL="0" indent="0"/>
            <a:r>
              <a:rPr lang="en-US" altLang="zh-CN" sz="1800" dirty="0"/>
              <a:t>4. </a:t>
            </a:r>
            <a:r>
              <a:rPr lang="en-US" altLang="zh-CN" sz="1800" dirty="0" err="1"/>
              <a:t>PrePost</a:t>
            </a:r>
            <a:r>
              <a:rPr lang="en-US" altLang="zh-CN" sz="1800" dirty="0"/>
              <a:t> to </a:t>
            </a:r>
            <a:r>
              <a:rPr lang="en-US" altLang="zh-CN" sz="1800" dirty="0" err="1"/>
              <a:t>NesCom</a:t>
            </a:r>
            <a:r>
              <a:rPr lang="en-US" altLang="zh-CN" sz="1800" dirty="0"/>
              <a:t> Agenda by Oct. 15.</a:t>
            </a:r>
          </a:p>
          <a:p>
            <a:pPr marL="0" indent="0"/>
            <a:r>
              <a:rPr lang="en-US" altLang="zh-CN" sz="1800" dirty="0"/>
              <a:t>5. 802 Plenary process PAR comments in November Plenary</a:t>
            </a:r>
          </a:p>
          <a:p>
            <a:pPr marL="0" indent="0"/>
            <a:r>
              <a:rPr lang="en-US" altLang="zh-CN" sz="1800" dirty="0"/>
              <a:t>6. WG final approval  of PAR Nov 2018</a:t>
            </a:r>
          </a:p>
          <a:p>
            <a:pPr marL="0" indent="0"/>
            <a:r>
              <a:rPr lang="en-US" altLang="zh-CN" sz="1800" dirty="0"/>
              <a:t>7. 802 EC Approval of PAR Nov 2018</a:t>
            </a:r>
          </a:p>
          <a:p>
            <a:pPr marL="0" indent="0"/>
            <a:r>
              <a:rPr lang="en-US" altLang="zh-CN" sz="1800" dirty="0"/>
              <a:t>8. SASB/</a:t>
            </a:r>
            <a:r>
              <a:rPr lang="en-US" altLang="zh-CN" sz="1800" dirty="0" err="1"/>
              <a:t>NesCom</a:t>
            </a:r>
            <a:r>
              <a:rPr lang="en-US" altLang="zh-CN" sz="1800" dirty="0"/>
              <a:t> approval of PAR in December 2018</a:t>
            </a:r>
          </a:p>
          <a:p>
            <a:pPr marL="0" indent="0"/>
            <a:r>
              <a:rPr lang="en-US" altLang="zh-CN" sz="1800" dirty="0"/>
              <a:t>9. Task Group first </a:t>
            </a:r>
            <a:r>
              <a:rPr lang="en-US" altLang="zh-CN" sz="1800" dirty="0" err="1"/>
              <a:t>mtg</a:t>
            </a:r>
            <a:r>
              <a:rPr lang="en-US" altLang="zh-CN" sz="1800" dirty="0"/>
              <a:t> January 2019</a:t>
            </a:r>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5" name="Fußzeilenplatzhalter 4"/>
          <p:cNvSpPr>
            <a:spLocks noGrp="1"/>
          </p:cNvSpPr>
          <p:nvPr>
            <p:ph type="ftr" idx="14"/>
          </p:nvPr>
        </p:nvSpPr>
        <p:spPr/>
        <p:txBody>
          <a:bodyPr/>
          <a:lstStyle/>
          <a:p>
            <a:r>
              <a:rPr lang="de-DE"/>
              <a:t>Marc Emmelmann (Koden-TI)</a:t>
            </a:r>
            <a:endParaRPr lang="en-GB" dirty="0"/>
          </a:p>
        </p:txBody>
      </p:sp>
      <p:sp>
        <p:nvSpPr>
          <p:cNvPr id="6" name="Datumsplatzhalter 5"/>
          <p:cNvSpPr>
            <a:spLocks noGrp="1"/>
          </p:cNvSpPr>
          <p:nvPr>
            <p:ph type="dt" idx="15"/>
          </p:nvPr>
        </p:nvSpPr>
        <p:spPr/>
        <p:txBody>
          <a:bodyPr/>
          <a:lstStyle/>
          <a:p>
            <a:r>
              <a:rPr lang="en-GB"/>
              <a:t>July 2018</a:t>
            </a:r>
            <a:endParaRPr lang="en-GB" dirty="0"/>
          </a:p>
        </p:txBody>
      </p:sp>
    </p:spTree>
    <p:extLst>
      <p:ext uri="{BB962C8B-B14F-4D97-AF65-F5344CB8AC3E}">
        <p14:creationId xmlns:p14="http://schemas.microsoft.com/office/powerpoint/2010/main" val="11141960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idx="1"/>
          </p:nvPr>
        </p:nvSpPr>
        <p:spPr>
          <a:xfrm>
            <a:off x="2209800" y="1981201"/>
            <a:ext cx="7772400" cy="4208463"/>
          </a:xfrm>
          <a:ln/>
        </p:spPr>
        <p:txBody>
          <a:bodyPr/>
          <a:lstStyle/>
          <a:p>
            <a:r>
              <a:rPr lang="en-US" dirty="0"/>
              <a:t>Agenda for this week:				11-18/0987</a:t>
            </a:r>
          </a:p>
          <a:p>
            <a:r>
              <a:rPr lang="en-US" dirty="0"/>
              <a:t>Meeting / Chair’s Slide Deck:		11-18/0988</a:t>
            </a:r>
          </a:p>
          <a:p>
            <a:r>
              <a:rPr lang="en-US" dirty="0"/>
              <a:t>Motion Deck							11-18/0989</a:t>
            </a:r>
          </a:p>
          <a:p>
            <a:endParaRPr lang="en-US" dirty="0"/>
          </a:p>
          <a:p>
            <a:r>
              <a:rPr lang="en-US" dirty="0"/>
              <a:t>Meeting minutes:					11-18/1253</a:t>
            </a:r>
          </a:p>
          <a:p>
            <a:endParaRPr lang="en-US" dirty="0"/>
          </a:p>
          <a:p>
            <a:r>
              <a:rPr lang="en-US" dirty="0"/>
              <a:t>Snapshot Slide:						11-18/0986</a:t>
            </a:r>
          </a:p>
          <a:p>
            <a:r>
              <a:rPr lang="en-US" dirty="0"/>
              <a:t>Closing report:						11-18/0990</a:t>
            </a:r>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96</a:t>
            </a:fld>
            <a:endParaRPr lang="en-GB"/>
          </a:p>
        </p:txBody>
      </p:sp>
      <p:sp>
        <p:nvSpPr>
          <p:cNvPr id="5" name="Footer Placeholder 4"/>
          <p:cNvSpPr>
            <a:spLocks noGrp="1"/>
          </p:cNvSpPr>
          <p:nvPr>
            <p:ph type="ftr" idx="14"/>
          </p:nvPr>
        </p:nvSpPr>
        <p:spPr>
          <a:xfrm>
            <a:off x="7739074" y="6475414"/>
            <a:ext cx="2327264" cy="180975"/>
          </a:xfrm>
        </p:spPr>
        <p:txBody>
          <a:bodyPr/>
          <a:lstStyle/>
          <a:p>
            <a:r>
              <a:rPr lang="de-DE"/>
              <a:t>Marc Emmelmann (Koden-TI)</a:t>
            </a:r>
            <a:endParaRPr lang="en-GB" dirty="0"/>
          </a:p>
        </p:txBody>
      </p:sp>
      <p:sp>
        <p:nvSpPr>
          <p:cNvPr id="4" name="Date Placeholder 3"/>
          <p:cNvSpPr>
            <a:spLocks noGrp="1"/>
          </p:cNvSpPr>
          <p:nvPr>
            <p:ph type="dt" idx="15"/>
          </p:nvPr>
        </p:nvSpPr>
        <p:spPr>
          <a:xfrm>
            <a:off x="2238349" y="357166"/>
            <a:ext cx="2374889" cy="273050"/>
          </a:xfrm>
        </p:spPr>
        <p:txBody>
          <a:bodyPr/>
          <a:lstStyle/>
          <a:p>
            <a:r>
              <a:rPr lang="en-GB"/>
              <a:t>July 2018</a:t>
            </a:r>
          </a:p>
        </p:txBody>
      </p:sp>
    </p:spTree>
    <p:extLst>
      <p:ext uri="{BB962C8B-B14F-4D97-AF65-F5344CB8AC3E}">
        <p14:creationId xmlns:p14="http://schemas.microsoft.com/office/powerpoint/2010/main" val="35624298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EHT TIG Closing Report – July 2018</a:t>
            </a:r>
          </a:p>
        </p:txBody>
      </p:sp>
      <p:sp>
        <p:nvSpPr>
          <p:cNvPr id="1031" name="Rectangle 6"/>
          <p:cNvSpPr>
            <a:spLocks noGrp="1" noChangeArrowheads="1"/>
          </p:cNvSpPr>
          <p:nvPr>
            <p:ph idx="1"/>
          </p:nvPr>
        </p:nvSpPr>
        <p:spPr>
          <a:xfrm>
            <a:off x="2209800" y="1524000"/>
            <a:ext cx="7772400" cy="381000"/>
          </a:xfrm>
          <a:noFill/>
        </p:spPr>
        <p:txBody>
          <a:bodyPr/>
          <a:lstStyle/>
          <a:p>
            <a:pPr algn="ctr">
              <a:buFontTx/>
              <a:buNone/>
            </a:pPr>
            <a:r>
              <a:rPr lang="en-US" sz="2000" dirty="0"/>
              <a:t>Date:</a:t>
            </a:r>
            <a:r>
              <a:rPr lang="en-US" sz="2000" b="0" dirty="0"/>
              <a:t> 2018-07-12</a:t>
            </a:r>
          </a:p>
        </p:txBody>
      </p:sp>
      <p:sp>
        <p:nvSpPr>
          <p:cNvPr id="5" name="Slide Number Placeholder 4"/>
          <p:cNvSpPr>
            <a:spLocks noGrp="1"/>
          </p:cNvSpPr>
          <p:nvPr>
            <p:ph type="sldNum" idx="12"/>
          </p:nvPr>
        </p:nvSpPr>
        <p:spPr/>
        <p:txBody>
          <a:bodyPr/>
          <a:lstStyle/>
          <a:p>
            <a:r>
              <a:rPr lang="en-GB" smtClean="0"/>
              <a:t>Slide </a:t>
            </a:r>
            <a:fld id="{440F5867-744E-4AA6-B0ED-4C44D2DFBB7B}" type="slidenum">
              <a:rPr lang="en-GB" smtClean="0"/>
              <a:pPr/>
              <a:t>97</a:t>
            </a:fld>
            <a:endParaRPr lang="en-GB" dirty="0"/>
          </a:p>
        </p:txBody>
      </p:sp>
      <p:sp>
        <p:nvSpPr>
          <p:cNvPr id="3" name="Footer Placeholder 2"/>
          <p:cNvSpPr>
            <a:spLocks noGrp="1"/>
          </p:cNvSpPr>
          <p:nvPr>
            <p:ph type="ftr" idx="14"/>
          </p:nvPr>
        </p:nvSpPr>
        <p:spPr/>
        <p:txBody>
          <a:bodyPr/>
          <a:lstStyle/>
          <a:p>
            <a:r>
              <a:rPr lang="en-GB" smtClean="0"/>
              <a:t>Michael Montemurro, BlackBerry</a:t>
            </a:r>
            <a:endParaRPr lang="en-GB" dirty="0"/>
          </a:p>
        </p:txBody>
      </p:sp>
      <p:sp>
        <p:nvSpPr>
          <p:cNvPr id="2" name="Date Placeholder 1"/>
          <p:cNvSpPr>
            <a:spLocks noGrp="1"/>
          </p:cNvSpPr>
          <p:nvPr>
            <p:ph type="dt" idx="15"/>
          </p:nvPr>
        </p:nvSpPr>
        <p:spPr/>
        <p:txBody>
          <a:bodyPr/>
          <a:lstStyle/>
          <a:p>
            <a:r>
              <a:rPr lang="en-US" smtClean="0"/>
              <a:t>July 2018</a:t>
            </a:r>
            <a:endParaRPr lang="en-GB" dirty="0"/>
          </a:p>
        </p:txBody>
      </p:sp>
      <p:graphicFrame>
        <p:nvGraphicFramePr>
          <p:cNvPr id="1026" name="Object 11"/>
          <p:cNvGraphicFramePr>
            <a:graphicFrameLocks noChangeAspect="1"/>
          </p:cNvGraphicFramePr>
          <p:nvPr>
            <p:extLst/>
          </p:nvPr>
        </p:nvGraphicFramePr>
        <p:xfrm>
          <a:off x="2076451" y="2360614"/>
          <a:ext cx="7694613" cy="1068387"/>
        </p:xfrm>
        <a:graphic>
          <a:graphicData uri="http://schemas.openxmlformats.org/presentationml/2006/ole">
            <mc:AlternateContent xmlns:mc="http://schemas.openxmlformats.org/markup-compatibility/2006">
              <mc:Choice xmlns:v="urn:schemas-microsoft-com:vml" Requires="v">
                <p:oleObj spid="_x0000_s29708" name="Document" r:id="rId4" imgW="8521700" imgH="1181100" progId="Word.Document.8">
                  <p:embed/>
                </p:oleObj>
              </mc:Choice>
              <mc:Fallback>
                <p:oleObj name="Document" r:id="rId4" imgW="8521700" imgH="1181100" progId="Word.Document.8">
                  <p:embed/>
                  <p:pic>
                    <p:nvPicPr>
                      <p:cNvPr id="0" name=""/>
                      <p:cNvPicPr>
                        <a:picLocks noChangeAspect="1" noChangeArrowheads="1"/>
                      </p:cNvPicPr>
                      <p:nvPr/>
                    </p:nvPicPr>
                    <p:blipFill>
                      <a:blip r:embed="rId5"/>
                      <a:srcRect/>
                      <a:stretch>
                        <a:fillRect/>
                      </a:stretch>
                    </p:blipFill>
                    <p:spPr bwMode="auto">
                      <a:xfrm>
                        <a:off x="2076451" y="2360614"/>
                        <a:ext cx="7694613" cy="10683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a:t>Authors:</a:t>
            </a:r>
          </a:p>
        </p:txBody>
      </p:sp>
    </p:spTree>
    <p:extLst>
      <p:ext uri="{BB962C8B-B14F-4D97-AF65-F5344CB8AC3E}">
        <p14:creationId xmlns:p14="http://schemas.microsoft.com/office/powerpoint/2010/main" val="29181215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noFill/>
        </p:spPr>
        <p:txBody>
          <a:bodyPr/>
          <a:lstStyle/>
          <a:p>
            <a:r>
              <a:rPr lang="en-US" dirty="0"/>
              <a:t>Abstract</a:t>
            </a:r>
          </a:p>
        </p:txBody>
      </p:sp>
      <p:sp>
        <p:nvSpPr>
          <p:cNvPr id="4102" name="Rectangle 3"/>
          <p:cNvSpPr>
            <a:spLocks noGrp="1" noChangeArrowheads="1"/>
          </p:cNvSpPr>
          <p:nvPr>
            <p:ph idx="1"/>
          </p:nvPr>
        </p:nvSpPr>
        <p:spPr>
          <a:noFill/>
        </p:spPr>
        <p:txBody>
          <a:bodyPr/>
          <a:lstStyle/>
          <a:p>
            <a:pPr>
              <a:buFontTx/>
              <a:buNone/>
            </a:pPr>
            <a:r>
              <a:rPr lang="en-US" dirty="0"/>
              <a:t>This document is the closing report for the EHT TIG for the July 2018 session.</a:t>
            </a:r>
          </a:p>
        </p:txBody>
      </p:sp>
      <p:sp>
        <p:nvSpPr>
          <p:cNvPr id="5" name="Slide Number Placeholder 4"/>
          <p:cNvSpPr>
            <a:spLocks noGrp="1"/>
          </p:cNvSpPr>
          <p:nvPr>
            <p:ph type="sldNum" idx="12"/>
          </p:nvPr>
        </p:nvSpPr>
        <p:spPr/>
        <p:txBody>
          <a:bodyPr/>
          <a:lstStyle/>
          <a:p>
            <a:r>
              <a:rPr lang="en-GB" smtClean="0"/>
              <a:t>Slide </a:t>
            </a:r>
            <a:fld id="{440F5867-744E-4AA6-B0ED-4C44D2DFBB7B}" type="slidenum">
              <a:rPr lang="en-GB" smtClean="0"/>
              <a:pPr/>
              <a:t>98</a:t>
            </a:fld>
            <a:endParaRPr lang="en-GB" dirty="0"/>
          </a:p>
        </p:txBody>
      </p:sp>
      <p:sp>
        <p:nvSpPr>
          <p:cNvPr id="4" name="Footer Placeholder 3"/>
          <p:cNvSpPr>
            <a:spLocks noGrp="1"/>
          </p:cNvSpPr>
          <p:nvPr>
            <p:ph type="ftr" idx="14"/>
          </p:nvPr>
        </p:nvSpPr>
        <p:spPr/>
        <p:txBody>
          <a:bodyPr/>
          <a:lstStyle/>
          <a:p>
            <a:r>
              <a:rPr lang="en-GB" smtClean="0"/>
              <a:t>Michael Montemurro, BlackBerry</a:t>
            </a:r>
            <a:endParaRPr lang="en-GB" dirty="0"/>
          </a:p>
        </p:txBody>
      </p:sp>
      <p:sp>
        <p:nvSpPr>
          <p:cNvPr id="3" name="Date Placeholder 2"/>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15704339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a:t>Work Completed</a:t>
            </a:r>
          </a:p>
        </p:txBody>
      </p:sp>
      <p:sp>
        <p:nvSpPr>
          <p:cNvPr id="5126" name="Rectangle 3"/>
          <p:cNvSpPr>
            <a:spLocks noGrp="1" noChangeArrowheads="1"/>
          </p:cNvSpPr>
          <p:nvPr>
            <p:ph idx="1"/>
          </p:nvPr>
        </p:nvSpPr>
        <p:spPr>
          <a:xfrm>
            <a:off x="2209800" y="1600200"/>
            <a:ext cx="7772400" cy="4495800"/>
          </a:xfrm>
        </p:spPr>
        <p:txBody>
          <a:bodyPr/>
          <a:lstStyle/>
          <a:p>
            <a:pPr>
              <a:lnSpc>
                <a:spcPct val="90000"/>
              </a:lnSpc>
            </a:pPr>
            <a:r>
              <a:rPr lang="en-US" dirty="0"/>
              <a:t>The EHT TIG has completed its work </a:t>
            </a:r>
          </a:p>
          <a:p>
            <a:pPr>
              <a:lnSpc>
                <a:spcPct val="90000"/>
              </a:lnSpc>
            </a:pPr>
            <a:r>
              <a:rPr lang="en-US" dirty="0"/>
              <a:t>The TIG reviewed 11 contributions on technical scope and timelines for a possible SG</a:t>
            </a:r>
          </a:p>
          <a:p>
            <a:pPr>
              <a:lnSpc>
                <a:spcPct val="90000"/>
              </a:lnSpc>
            </a:pPr>
            <a:r>
              <a:rPr lang="en-US" dirty="0"/>
              <a:t>The TIG reached consensus on a motion to form an SG and recommends the motion be considered by the WG.</a:t>
            </a:r>
          </a:p>
          <a:p>
            <a:pPr marL="0" indent="0">
              <a:lnSpc>
                <a:spcPct val="90000"/>
              </a:lnSpc>
            </a:pPr>
            <a:endParaRPr lang="en-US" dirty="0"/>
          </a:p>
        </p:txBody>
      </p:sp>
      <p:sp>
        <p:nvSpPr>
          <p:cNvPr id="5" name="Slide Number Placeholder 4"/>
          <p:cNvSpPr>
            <a:spLocks noGrp="1"/>
          </p:cNvSpPr>
          <p:nvPr>
            <p:ph type="sldNum" idx="12"/>
          </p:nvPr>
        </p:nvSpPr>
        <p:spPr/>
        <p:txBody>
          <a:bodyPr/>
          <a:lstStyle/>
          <a:p>
            <a:r>
              <a:rPr lang="en-GB" smtClean="0"/>
              <a:t>Slide </a:t>
            </a:r>
            <a:fld id="{440F5867-744E-4AA6-B0ED-4C44D2DFBB7B}" type="slidenum">
              <a:rPr lang="en-GB" smtClean="0"/>
              <a:pPr/>
              <a:t>99</a:t>
            </a:fld>
            <a:endParaRPr lang="en-GB" dirty="0"/>
          </a:p>
        </p:txBody>
      </p:sp>
      <p:sp>
        <p:nvSpPr>
          <p:cNvPr id="4" name="Footer Placeholder 3"/>
          <p:cNvSpPr>
            <a:spLocks noGrp="1"/>
          </p:cNvSpPr>
          <p:nvPr>
            <p:ph type="ftr" idx="14"/>
          </p:nvPr>
        </p:nvSpPr>
        <p:spPr/>
        <p:txBody>
          <a:bodyPr/>
          <a:lstStyle/>
          <a:p>
            <a:r>
              <a:rPr lang="en-GB" smtClean="0"/>
              <a:t>Michael Montemurro, BlackBerry</a:t>
            </a:r>
            <a:endParaRPr lang="en-GB" dirty="0"/>
          </a:p>
        </p:txBody>
      </p:sp>
      <p:sp>
        <p:nvSpPr>
          <p:cNvPr id="3" name="Date Placeholder 2"/>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3012834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1116</TotalTime>
  <Words>8455</Words>
  <Application>Microsoft Office PowerPoint</Application>
  <PresentationFormat>Widescreen</PresentationFormat>
  <Paragraphs>1745</Paragraphs>
  <Slides>133</Slides>
  <Notes>79</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133</vt:i4>
      </vt:variant>
    </vt:vector>
  </HeadingPairs>
  <TitlesOfParts>
    <vt:vector size="149" baseType="lpstr">
      <vt:lpstr>Arial Unicode MS</vt:lpstr>
      <vt:lpstr>微软雅黑</vt:lpstr>
      <vt:lpstr>MS Gothic</vt:lpstr>
      <vt:lpstr>MS PGothic</vt:lpstr>
      <vt:lpstr>Arial</vt:lpstr>
      <vt:lpstr>Calibri</vt:lpstr>
      <vt:lpstr>Consolas</vt:lpstr>
      <vt:lpstr>Courier New</vt:lpstr>
      <vt:lpstr>Intel Clear</vt:lpstr>
      <vt:lpstr>Symbol</vt:lpstr>
      <vt:lpstr>Times New Roman</vt:lpstr>
      <vt:lpstr>Verdana</vt:lpstr>
      <vt:lpstr>Wingdings</vt:lpstr>
      <vt:lpstr>Office Theme</vt:lpstr>
      <vt:lpstr>Document</vt:lpstr>
      <vt:lpstr>Dokument</vt:lpstr>
      <vt:lpstr>802.11 WG July 2018 Closing Reports</vt:lpstr>
      <vt:lpstr>Abstract</vt:lpstr>
      <vt:lpstr>802.11 WG Editor’s Meeting (July 2018)</vt:lpstr>
      <vt:lpstr>July 10th roundtable status report</vt:lpstr>
      <vt:lpstr>802.11 Style Guide</vt:lpstr>
      <vt:lpstr>MIB Style, Visio and Frame Practices</vt:lpstr>
      <vt:lpstr>Editor Amendment Ordering</vt:lpstr>
      <vt:lpstr>Draft Development Snapshot</vt:lpstr>
      <vt:lpstr>PowerPoint Presentation</vt:lpstr>
      <vt:lpstr>PowerPoint Presentation</vt:lpstr>
      <vt:lpstr>802.11 AANI SC – July 2018</vt:lpstr>
      <vt:lpstr>Straw Poll Results</vt:lpstr>
      <vt:lpstr>PowerPoint Presentation</vt:lpstr>
      <vt:lpstr>ARC Closing Report </vt:lpstr>
      <vt:lpstr>Abstract</vt:lpstr>
      <vt:lpstr>Work Completed</vt:lpstr>
      <vt:lpstr>Work Completed (cont) – or not …</vt:lpstr>
      <vt:lpstr>Work Completed (cont)</vt:lpstr>
      <vt:lpstr>Teleconference(s)</vt:lpstr>
      <vt:lpstr>September 2018 Plans</vt:lpstr>
      <vt:lpstr>PAR Review SC - Meeting Agenda and Comment slides   - July 2018 – San Diego</vt:lpstr>
      <vt:lpstr>Abstract-IEEE 802 PAR Review SC PARs under consideration</vt:lpstr>
      <vt:lpstr>PAR Review SC –  March 2018 Chair: Jon Rosdahl</vt:lpstr>
      <vt:lpstr>Motion to Approve Previous Minutes</vt:lpstr>
      <vt:lpstr>Par Review Comments</vt:lpstr>
      <vt:lpstr>802.3cn - Amendment: 50 Gb/s, 100 Gb/s, 200 Gb/s, and 400 Gb/s Operation over Single-Mode Fiber and DWDM (dense wavelength division multiplexing) systems, PAR and CSD</vt:lpstr>
      <vt:lpstr>802.3cn - Amendment: 50 Gb/s, 100 Gb/s, 200 Gb/s, and 400 Gb/s Operation over Single-Mode Fiber and DWDM (dense wavelength division multiplexing) systems, PAR and CSD</vt:lpstr>
      <vt:lpstr>802.1Qcr - Amendment: Asynchronous Traffic Shaping, PAR Modification and CSD</vt:lpstr>
      <vt:lpstr>802.1Qcz - Amendment: Congestion Isolation, PAR and CSD </vt:lpstr>
      <vt:lpstr>802.1Qdd – Amendment: Resource Allocation Protocol, PAR and CSD</vt:lpstr>
      <vt:lpstr>Responses From 802 WGs</vt:lpstr>
      <vt:lpstr>Responses to comments on the 802.1 PARs</vt:lpstr>
      <vt:lpstr>802.1Qcr - Amendment: Asynchronous Traffic Shaping</vt:lpstr>
      <vt:lpstr>802.1Qcz - Amendment: Congestion Isolation</vt:lpstr>
      <vt:lpstr>802.1Qdd – Amendment: Resource Allocation Protocol  </vt:lpstr>
      <vt:lpstr>Emailed 802.3 Response</vt:lpstr>
      <vt:lpstr>Final Report to 802.11</vt:lpstr>
      <vt:lpstr>Summary Report to 802.11</vt:lpstr>
      <vt:lpstr>Motion To Approve Report</vt:lpstr>
      <vt:lpstr>References:</vt:lpstr>
      <vt:lpstr>IEEE 802.11 Coexistence SC closing report in San Diego in July 2018</vt:lpstr>
      <vt:lpstr>IEEE 802.11 Coexistence SC achieved its goals as an effective discussion forum for coexistence issues</vt:lpstr>
      <vt:lpstr>IEEE 802.11 Coexistence SC achieved its goals as an effective discussion forum for coexistence issues</vt:lpstr>
      <vt:lpstr>The SC is proposing a motion to approve a LS to 3GPP RAN4</vt:lpstr>
      <vt:lpstr>The SC is proposing a motion to approve a LS to 3GPP RAN inviting them to a Coexistence Workshop</vt:lpstr>
      <vt:lpstr>IEEE 802.11 Coexistence SC will continue its work in  Hawaii in Sept 2018</vt:lpstr>
      <vt:lpstr>WNG SC Closing Report</vt:lpstr>
      <vt:lpstr>Abstract</vt:lpstr>
      <vt:lpstr>PowerPoint Presentation</vt:lpstr>
      <vt:lpstr>IEEE 802 JTC1 Standing Committee July 2018 (San Diego) closing report</vt:lpstr>
      <vt:lpstr>IEEE 802 JTC1 SC focused on executing PSDO process &amp; reviewing progress of SC6 Security ad hoc</vt:lpstr>
      <vt:lpstr>IEEE 802 JTC1 SC focused on executing PSDO process &amp; reviewing progress of SC6 Security ad hoc</vt:lpstr>
      <vt:lpstr>IEEE 802 JTC1 SC will execute the PSDO process &amp; review security ad hoc activity in Hawaii in Sep 2018</vt:lpstr>
      <vt:lpstr>The IEEE 802.11 WG needs to ask to liaise 11ak/aq/aj to SC6 for information</vt:lpstr>
      <vt:lpstr>The EC needs to approve a LS asking SC6 to a security workshop in Nov 2018</vt:lpstr>
      <vt:lpstr>TGmd July 2018 Closing Report</vt:lpstr>
      <vt:lpstr>Abstract</vt:lpstr>
      <vt:lpstr>Work completed this week  </vt:lpstr>
      <vt:lpstr>TGmd schedule - unchanged </vt:lpstr>
      <vt:lpstr>References</vt:lpstr>
      <vt:lpstr>TGax July 2018 Closing Report</vt:lpstr>
      <vt:lpstr>Abstract</vt:lpstr>
      <vt:lpstr>Work Completed</vt:lpstr>
      <vt:lpstr>Timeline</vt:lpstr>
      <vt:lpstr>September 2018 Goals</vt:lpstr>
      <vt:lpstr>Telecons</vt:lpstr>
      <vt:lpstr>Task Group AY  July 2018 Closing Report</vt:lpstr>
      <vt:lpstr>Abstract</vt:lpstr>
      <vt:lpstr>PowerPoint Presentation</vt:lpstr>
      <vt:lpstr>PowerPoint Presentation</vt:lpstr>
      <vt:lpstr>PowerPoint Presentation</vt:lpstr>
      <vt:lpstr>TGaz Next Generation Positioning  July Closing Report</vt:lpstr>
      <vt:lpstr>Abstract</vt:lpstr>
      <vt:lpstr>TG Status And Work Completed</vt:lpstr>
      <vt:lpstr>Goals For Sep. Meeting</vt:lpstr>
      <vt:lpstr>Teleconference Schedule</vt:lpstr>
      <vt:lpstr>TGba July 2018 Closing Report</vt:lpstr>
      <vt:lpstr>Abstract</vt:lpstr>
      <vt:lpstr>Work Completed</vt:lpstr>
      <vt:lpstr>Goals for September 2018</vt:lpstr>
      <vt:lpstr>Teleconference Call Schedule</vt:lpstr>
      <vt:lpstr>TGbb July 2018 Closing Report</vt:lpstr>
      <vt:lpstr>PowerPoint Presentation</vt:lpstr>
      <vt:lpstr>PowerPoint Presentation</vt:lpstr>
      <vt:lpstr>PowerPoint Presentation</vt:lpstr>
      <vt:lpstr>PowerPoint Presentation</vt:lpstr>
      <vt:lpstr>PowerPoint Presentation</vt:lpstr>
      <vt:lpstr>PowerPoint Presentation</vt:lpstr>
      <vt:lpstr>BCS TIG/SG Closing Report</vt:lpstr>
      <vt:lpstr>Abstract</vt:lpstr>
      <vt:lpstr>Meeting Goals</vt:lpstr>
      <vt:lpstr>Work Completed this week</vt:lpstr>
      <vt:lpstr>Plans for September 2018</vt:lpstr>
      <vt:lpstr>Future Session Planning</vt:lpstr>
      <vt:lpstr>BCS schedule</vt:lpstr>
      <vt:lpstr>References</vt:lpstr>
      <vt:lpstr>EHT TIG Closing Report – July 2018</vt:lpstr>
      <vt:lpstr>Abstract</vt:lpstr>
      <vt:lpstr>Work Completed</vt:lpstr>
      <vt:lpstr>EHT study group motion</vt:lpstr>
      <vt:lpstr>PowerPoint Presentation</vt:lpstr>
      <vt:lpstr>PowerPoint Presentation</vt:lpstr>
      <vt:lpstr>Accomplishments</vt:lpstr>
      <vt:lpstr>Future plans</vt:lpstr>
      <vt:lpstr>NGV SG Closing Report – San Diego</vt:lpstr>
      <vt:lpstr>Abstract</vt:lpstr>
      <vt:lpstr>NGV SG Progress</vt:lpstr>
      <vt:lpstr>Submissions from the week</vt:lpstr>
      <vt:lpstr>Next Steps</vt:lpstr>
      <vt:lpstr>ECR AHG July 2018 Closing Report</vt:lpstr>
      <vt:lpstr>Abstract</vt:lpstr>
      <vt:lpstr>Work Completed</vt:lpstr>
      <vt:lpstr>802.15</vt:lpstr>
      <vt:lpstr>IEEE 802.18 RR-TAG San Diego Plenary Meeting Liaison from 802.18 to 802.11</vt:lpstr>
      <vt:lpstr>Items Reviewed/Discussed in the RR-TAG -1</vt:lpstr>
      <vt:lpstr>Items Reviewed/Discussed in the RR-TAG -2</vt:lpstr>
      <vt:lpstr>Items Reviewed/Discussed in the RR-TAG -2</vt:lpstr>
      <vt:lpstr>IEEE 802 – Can we get to a Single Voice on 6 (5-7)GHz?</vt:lpstr>
      <vt:lpstr>Approved</vt:lpstr>
      <vt:lpstr>Actions required from this week</vt:lpstr>
      <vt:lpstr>802.18 Meeting Close</vt:lpstr>
      <vt:lpstr>July 2018 802.19 Liaison Report</vt:lpstr>
      <vt:lpstr>802.19 WG</vt:lpstr>
      <vt:lpstr>802.11ax Coexistence Assurance Document Ballot</vt:lpstr>
      <vt:lpstr>802.19.1 Revision Task Group</vt:lpstr>
      <vt:lpstr>Sub-1GHz Coexistence Interest Group</vt:lpstr>
      <vt:lpstr>Objectives of the IG</vt:lpstr>
      <vt:lpstr>802.21</vt:lpstr>
      <vt:lpstr>802.24</vt:lpstr>
      <vt:lpstr>IEEE 802.1 OmniRAN TG Status Report to IEEE 802 WGs</vt:lpstr>
      <vt:lpstr>IEEE 802.1 OmniRAN TG Resources</vt:lpstr>
      <vt:lpstr>OmniRAN TG Achievements San Diego, CA meeting, July 9th – 12th </vt:lpstr>
      <vt:lpstr>Looking forward to next session  Oslo, Norway, September 10-13, 2018</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54</cp:revision>
  <cp:lastPrinted>1601-01-01T00:00:00Z</cp:lastPrinted>
  <dcterms:created xsi:type="dcterms:W3CDTF">2018-05-10T15:59:06Z</dcterms:created>
  <dcterms:modified xsi:type="dcterms:W3CDTF">2018-07-13T05:09:04Z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2018-07-13 05:09:02Z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