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708" r:id="rId2"/>
    <p:sldId id="678" r:id="rId3"/>
    <p:sldId id="679" r:id="rId4"/>
    <p:sldId id="656" r:id="rId5"/>
    <p:sldId id="665" r:id="rId6"/>
    <p:sldId id="666" r:id="rId7"/>
    <p:sldId id="710" r:id="rId8"/>
    <p:sldId id="801" r:id="rId9"/>
    <p:sldId id="711" r:id="rId10"/>
    <p:sldId id="715" r:id="rId11"/>
    <p:sldId id="762" r:id="rId12"/>
    <p:sldId id="804" r:id="rId13"/>
    <p:sldId id="799" r:id="rId14"/>
    <p:sldId id="803" r:id="rId15"/>
    <p:sldId id="750" r:id="rId16"/>
    <p:sldId id="778" r:id="rId17"/>
    <p:sldId id="779" r:id="rId18"/>
    <p:sldId id="780" r:id="rId19"/>
    <p:sldId id="781" r:id="rId20"/>
    <p:sldId id="782" r:id="rId21"/>
    <p:sldId id="727" r:id="rId22"/>
    <p:sldId id="704" r:id="rId23"/>
    <p:sldId id="705" r:id="rId24"/>
    <p:sldId id="707" r:id="rId25"/>
    <p:sldId id="719" r:id="rId26"/>
    <p:sldId id="810" r:id="rId27"/>
    <p:sldId id="811" r:id="rId28"/>
    <p:sldId id="809" r:id="rId29"/>
    <p:sldId id="721" r:id="rId30"/>
    <p:sldId id="806" r:id="rId31"/>
    <p:sldId id="726" r:id="rId32"/>
    <p:sldId id="812" r:id="rId33"/>
    <p:sldId id="813" r:id="rId34"/>
    <p:sldId id="776" r:id="rId35"/>
    <p:sldId id="815" r:id="rId36"/>
    <p:sldId id="807" r:id="rId37"/>
    <p:sldId id="816" r:id="rId38"/>
    <p:sldId id="818" r:id="rId39"/>
    <p:sldId id="820" r:id="rId40"/>
    <p:sldId id="819" r:id="rId41"/>
    <p:sldId id="800" r:id="rId42"/>
    <p:sldId id="694" r:id="rId43"/>
    <p:sldId id="695" r:id="rId44"/>
    <p:sldId id="814" r:id="rId45"/>
    <p:sldId id="740" r:id="rId46"/>
    <p:sldId id="741" r:id="rId4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96" autoAdjust="0"/>
    <p:restoredTop sz="94090" autoAdjust="0"/>
  </p:normalViewPr>
  <p:slideViewPr>
    <p:cSldViewPr>
      <p:cViewPr varScale="1">
        <p:scale>
          <a:sx n="64" d="100"/>
          <a:sy n="64" d="100"/>
        </p:scale>
        <p:origin x="696" y="4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80" d="100"/>
        <a:sy n="80" d="100"/>
      </p:scale>
      <p:origin x="0" y="-9369"/>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43</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July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4874503" y="304026"/>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802.11-18/1042r11</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ieee802.org/11/private/Draft_Standards/11ba/Draft%20P802.11ba%20D0.3.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729260625"/>
              </p:ext>
            </p:extLst>
          </p:nvPr>
        </p:nvGraphicFramePr>
        <p:xfrm>
          <a:off x="777875" y="3057525"/>
          <a:ext cx="7083425" cy="2592388"/>
        </p:xfrm>
        <a:graphic>
          <a:graphicData uri="http://schemas.openxmlformats.org/presentationml/2006/ole">
            <mc:AlternateContent xmlns:mc="http://schemas.openxmlformats.org/markup-compatibility/2006">
              <mc:Choice xmlns:v="urn:schemas-microsoft-com:vml" Requires="v">
                <p:oleObj spid="_x0000_s5192" name="Document" r:id="rId4" imgW="8253286" imgH="3034815" progId="Word.Document.8">
                  <p:embed/>
                </p:oleObj>
              </mc:Choice>
              <mc:Fallback>
                <p:oleObj name="Document" r:id="rId4" imgW="8253286" imgH="3034815" progId="Word.Document.8">
                  <p:embed/>
                  <p:pic>
                    <p:nvPicPr>
                      <p:cNvPr id="0" name=""/>
                      <p:cNvPicPr>
                        <a:picLocks noChangeAspect="1" noChangeArrowheads="1"/>
                      </p:cNvPicPr>
                      <p:nvPr/>
                    </p:nvPicPr>
                    <p:blipFill>
                      <a:blip r:embed="rId5"/>
                      <a:srcRect/>
                      <a:stretch>
                        <a:fillRect/>
                      </a:stretch>
                    </p:blipFill>
                    <p:spPr bwMode="auto">
                      <a:xfrm>
                        <a:off x="777875" y="3057525"/>
                        <a:ext cx="7083425" cy="2592388"/>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July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2018-7-7</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July 2: </a:t>
            </a:r>
          </a:p>
          <a:p>
            <a:pPr lvl="1">
              <a:defRPr/>
            </a:pPr>
            <a:r>
              <a:rPr lang="en-US" b="0" dirty="0" smtClean="0"/>
              <a:t>Received 48</a:t>
            </a:r>
            <a:r>
              <a:rPr lang="en-US" dirty="0" smtClean="0"/>
              <a:t> s</a:t>
            </a:r>
            <a:r>
              <a:rPr lang="en-US" b="0" dirty="0" smtClean="0"/>
              <a:t>ubmissions (updated on July </a:t>
            </a:r>
            <a:r>
              <a:rPr lang="en-US" dirty="0" smtClean="0"/>
              <a:t>12</a:t>
            </a:r>
            <a:r>
              <a:rPr lang="en-US" b="0" dirty="0" smtClean="0"/>
              <a:t>)</a:t>
            </a:r>
          </a:p>
          <a:p>
            <a:pPr>
              <a:defRPr/>
            </a:pPr>
            <a:endParaRPr lang="en-US" dirty="0" smtClean="0"/>
          </a:p>
          <a:p>
            <a:pPr>
              <a:defRPr/>
            </a:pPr>
            <a:r>
              <a:rPr lang="en-US" dirty="0" smtClean="0"/>
              <a:t>Group submissions based on priorities</a:t>
            </a:r>
          </a:p>
          <a:p>
            <a:pPr lvl="1">
              <a:defRPr/>
            </a:pPr>
            <a:r>
              <a:rPr lang="en-US" dirty="0" smtClean="0"/>
              <a:t>Spec text submissions resolving the empty/incomplete </a:t>
            </a:r>
            <a:r>
              <a:rPr lang="en-US" dirty="0" err="1" smtClean="0"/>
              <a:t>subclauses</a:t>
            </a:r>
            <a:r>
              <a:rPr lang="en-US" dirty="0" smtClean="0"/>
              <a:t> and TBDs in </a:t>
            </a:r>
            <a:r>
              <a:rPr lang="en-US" dirty="0" err="1" smtClean="0"/>
              <a:t>TGba</a:t>
            </a:r>
            <a:r>
              <a:rPr lang="en-US" dirty="0" smtClean="0"/>
              <a:t> D0.3 (Highest priority)</a:t>
            </a:r>
          </a:p>
          <a:p>
            <a:pPr lvl="1">
              <a:defRPr/>
            </a:pPr>
            <a:r>
              <a:rPr lang="en-US" dirty="0" smtClean="0"/>
              <a:t>Others</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Spec Text / TBD resolution</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623431" y="685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2261503285"/>
              </p:ext>
            </p:extLst>
          </p:nvPr>
        </p:nvGraphicFramePr>
        <p:xfrm>
          <a:off x="152400" y="1811594"/>
          <a:ext cx="8839200" cy="4225629"/>
        </p:xfrm>
        <a:graphic>
          <a:graphicData uri="http://schemas.openxmlformats.org/drawingml/2006/table">
            <a:tbl>
              <a:tblPr/>
              <a:tblGrid>
                <a:gridCol w="609600"/>
                <a:gridCol w="3380488"/>
                <a:gridCol w="967893"/>
                <a:gridCol w="858691"/>
                <a:gridCol w="612674"/>
                <a:gridCol w="1145668"/>
                <a:gridCol w="1264186"/>
              </a:tblGrid>
              <a:tr h="276312">
                <a:tc>
                  <a:txBody>
                    <a:bodyPr/>
                    <a:lstStyle/>
                    <a:p>
                      <a:pPr algn="l" fontAlgn="ctr"/>
                      <a:r>
                        <a:rPr lang="en-US" sz="1100" b="0" i="0" u="none" strike="noStrike" dirty="0">
                          <a:solidFill>
                            <a:srgbClr val="FFFFFF"/>
                          </a:solidFill>
                          <a:effectLst/>
                          <a:latin typeface="Calibri" panose="020F0502020204030204" pitchFamily="34" charset="0"/>
                        </a:rPr>
                        <a:t>DCN</a:t>
                      </a:r>
                    </a:p>
                  </a:txBody>
                  <a:tcPr marL="4457" marR="4457" marT="44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dirty="0">
                          <a:solidFill>
                            <a:srgbClr val="FFFFFF"/>
                          </a:solidFill>
                          <a:effectLst/>
                          <a:latin typeface="Calibri" panose="020F0502020204030204" pitchFamily="34" charset="0"/>
                        </a:rPr>
                        <a:t>Title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Note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r>
              <a:tr h="129243">
                <a:tc>
                  <a:txBody>
                    <a:bodyPr/>
                    <a:lstStyle/>
                    <a:p>
                      <a:pPr algn="l" fontAlgn="b"/>
                      <a:r>
                        <a:rPr lang="en-US" sz="1100" b="0" i="0" u="none" strike="noStrike">
                          <a:solidFill>
                            <a:schemeClr val="bg1">
                              <a:lumMod val="65000"/>
                            </a:schemeClr>
                          </a:solidFill>
                          <a:effectLst/>
                          <a:latin typeface="Calibri" panose="020F0502020204030204" pitchFamily="34" charset="0"/>
                        </a:rPr>
                        <a:t>18/1130</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chemeClr val="bg1">
                              <a:lumMod val="65000"/>
                            </a:schemeClr>
                          </a:solidFill>
                          <a:effectLst/>
                          <a:latin typeface="Calibri" panose="020F0502020204030204" pitchFamily="34" charset="0"/>
                        </a:rPr>
                        <a:t>Proposed Spec Text for 32.2.3.1 and 32.2.3.2</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bg1">
                              <a:lumMod val="65000"/>
                            </a:schemeClr>
                          </a:solidFill>
                          <a:effectLst/>
                          <a:latin typeface="Calibri" panose="020F0502020204030204" pitchFamily="34" charset="0"/>
                        </a:rPr>
                        <a:t>Eunsung Park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bg1">
                              <a:lumMod val="65000"/>
                            </a:schemeClr>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bg1">
                              <a:lumMod val="65000"/>
                            </a:schemeClr>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bg1">
                              <a:lumMod val="65000"/>
                            </a:schemeClr>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chemeClr val="bg1">
                            <a:lumMod val="65000"/>
                          </a:schemeClr>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18/1131</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Proposed Spec Text for 32.2.4.7</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Eunsung Park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18/1132</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Resolution for TBDs in 32.2.9</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Eunsung Park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18/1156</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A comparison of BPSK-Mark Options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Alphan Sahin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InterDigital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BPSK-Mark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Together with 18/1068</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18/1068</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Proposed Spec Text on the Construction of the BPSK Mark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Alphan Sahin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InterDigital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18/1135</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the proposed spec text for clause 32.1 introduction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Dongguk Lim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18/1136</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the proposed spec text for table 32-1 TX/RX vector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Dongguk Lim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18/1137</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the proposed spec text for WUR FDMA transmission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Dongguk Lim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18/1162</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spec-text-for-32.2.12 WUR transmit procedure</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Shahrnaz Azizi</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18/1163</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spec-text-for-Time-of-Departure-accuracy-and-text-related-to-CCA</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Shahrnaz Azizi</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18/1167</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Spec Text Revision on WUR Waveform Generation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Junghoon Suh</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Huawei </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18/1166</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Spec text for WUR receive procedure</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Vinod </a:t>
                      </a:r>
                      <a:r>
                        <a:rPr lang="en-US" sz="1100" b="0" i="0" u="none" strike="noStrike" dirty="0" err="1">
                          <a:solidFill>
                            <a:srgbClr val="00B050"/>
                          </a:solidFill>
                          <a:effectLst/>
                          <a:latin typeface="Calibri" panose="020F0502020204030204" pitchFamily="34" charset="0"/>
                        </a:rPr>
                        <a:t>Kristem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18/1194</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 on MC-OOK Symbol Phase Randomization</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18/1195</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 on Recommended MC-OOK Symbols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B050"/>
                          </a:solidFill>
                          <a:effectLst/>
                          <a:latin typeface="Calibri" panose="020F0502020204030204" pitchFamily="34" charset="0"/>
                        </a:rPr>
                        <a:t>Steve 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18/1196</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 on Recommended CSD</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a:t>
                      </a:r>
                      <a:r>
                        <a:rPr lang="en-US" sz="1100" b="0" i="0" u="none" strike="noStrike" baseline="0" dirty="0" smtClean="0">
                          <a:solidFill>
                            <a:srgbClr val="00B050"/>
                          </a:solidFill>
                          <a:effectLst/>
                          <a:latin typeface="Calibri" panose="020F0502020204030204" pitchFamily="34" charset="0"/>
                        </a:rPr>
                        <a:t>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18/1197</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 on DFS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18/1198</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Simulations with Recommended Symbols and CSD</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Supporting</a:t>
                      </a:r>
                      <a:r>
                        <a:rPr lang="en-US" sz="1100" b="0" i="0" u="none" strike="noStrike" baseline="0" dirty="0" smtClean="0">
                          <a:solidFill>
                            <a:srgbClr val="00B050"/>
                          </a:solidFill>
                          <a:effectLst/>
                          <a:latin typeface="Calibri" panose="020F0502020204030204" pitchFamily="34" charset="0"/>
                        </a:rPr>
                        <a:t> Doc.</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18/1196</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18/1199</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Comparison of 2 µs MC-OOK Symbols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Supporting</a:t>
                      </a:r>
                      <a:r>
                        <a:rPr lang="en-US" sz="1100" b="0" i="0" u="none" strike="noStrike" baseline="0" dirty="0" smtClean="0">
                          <a:solidFill>
                            <a:srgbClr val="00B050"/>
                          </a:solidFill>
                          <a:effectLst/>
                          <a:latin typeface="Calibri" panose="020F0502020204030204" pitchFamily="34" charset="0"/>
                        </a:rPr>
                        <a:t> Doc.</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18/1195</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18/1200</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Comparison of Symbol Randomization Techniques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Supporting</a:t>
                      </a:r>
                      <a:r>
                        <a:rPr lang="en-US" sz="1100" b="0" i="0" u="none" strike="noStrike" baseline="0" dirty="0" smtClean="0">
                          <a:solidFill>
                            <a:srgbClr val="00B050"/>
                          </a:solidFill>
                          <a:effectLst/>
                          <a:latin typeface="Calibri" panose="020F0502020204030204" pitchFamily="34" charset="0"/>
                        </a:rPr>
                        <a:t> Doc.</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18/1194</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18/1201</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Concerns about Sync Detector False Alarms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Supporting Doc.</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18/1197?</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18/1205</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spec-text-for-32.2.7</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B050"/>
                          </a:solidFill>
                          <a:effectLst/>
                          <a:latin typeface="Calibri" panose="020F0502020204030204" pitchFamily="34" charset="0"/>
                        </a:rPr>
                        <a:t>Vinod </a:t>
                      </a:r>
                      <a:r>
                        <a:rPr lang="en-US" sz="1100" b="0" i="0" u="none" strike="noStrike" dirty="0" err="1" smtClean="0">
                          <a:solidFill>
                            <a:srgbClr val="00B050"/>
                          </a:solidFill>
                          <a:effectLst/>
                          <a:latin typeface="Calibri" panose="020F0502020204030204" pitchFamily="34" charset="0"/>
                        </a:rPr>
                        <a:t>Kristem</a:t>
                      </a:r>
                      <a:endParaRPr lang="en-US" sz="1100" b="0" i="0" u="none" strike="noStrike" dirty="0" smtClean="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Intel</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Eq. for P69L20</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PHY - Others</a:t>
            </a:r>
            <a:endParaRPr lang="en-US"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3224432804"/>
              </p:ext>
            </p:extLst>
          </p:nvPr>
        </p:nvGraphicFramePr>
        <p:xfrm>
          <a:off x="677863" y="2621748"/>
          <a:ext cx="7772399" cy="2047257"/>
        </p:xfrm>
        <a:graphic>
          <a:graphicData uri="http://schemas.openxmlformats.org/drawingml/2006/table">
            <a:tbl>
              <a:tblPr/>
              <a:tblGrid>
                <a:gridCol w="543232"/>
                <a:gridCol w="3677264"/>
                <a:gridCol w="1023784"/>
                <a:gridCol w="731274"/>
                <a:gridCol w="585019"/>
                <a:gridCol w="1211826"/>
              </a:tblGrid>
              <a:tr h="323850">
                <a:tc>
                  <a:txBody>
                    <a:bodyPr/>
                    <a:lstStyle/>
                    <a:p>
                      <a:pPr algn="l" fontAlgn="ctr"/>
                      <a:r>
                        <a:rPr lang="en-US" sz="1100" b="0" i="0" u="none" strike="noStrike" dirty="0">
                          <a:solidFill>
                            <a:srgbClr val="FFFFFF"/>
                          </a:solidFill>
                          <a:effectLst/>
                          <a:latin typeface="Calibri" panose="020F0502020204030204" pitchFamily="34" charset="0"/>
                        </a:rPr>
                        <a:t>DCN</a:t>
                      </a:r>
                    </a:p>
                  </a:txBody>
                  <a:tcPr marL="5223" marR="5223" marT="5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dirty="0">
                          <a:solidFill>
                            <a:srgbClr val="FFFFFF"/>
                          </a:solidFill>
                          <a:effectLst/>
                          <a:latin typeface="Calibri" panose="020F0502020204030204" pitchFamily="34" charset="0"/>
                        </a:rPr>
                        <a:t>Title</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r>
              <a:tr h="151478">
                <a:tc>
                  <a:txBody>
                    <a:bodyPr/>
                    <a:lstStyle/>
                    <a:p>
                      <a:pPr algn="l" fontAlgn="b"/>
                      <a:r>
                        <a:rPr lang="en-US" sz="1100" b="0" i="0" u="none" strike="noStrike">
                          <a:solidFill>
                            <a:srgbClr val="00B050"/>
                          </a:solidFill>
                          <a:effectLst/>
                          <a:latin typeface="Calibri" panose="020F0502020204030204" pitchFamily="34" charset="0"/>
                        </a:rPr>
                        <a:t>18/1129</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Discussion on WUR FDMA padding issues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Rui Cao</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Marvell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PHY</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FDMA</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B050"/>
                          </a:solidFill>
                          <a:effectLst/>
                          <a:latin typeface="Calibri" panose="020F0502020204030204" pitchFamily="34" charset="0"/>
                        </a:rPr>
                        <a:t>18/1164</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Recommendations on OOK waveform and CSD setting </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Vinod Kristem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Intel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PHY</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OOK waveform, CSD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B050"/>
                          </a:solidFill>
                          <a:effectLst/>
                          <a:latin typeface="Calibri" panose="020F0502020204030204" pitchFamily="34" charset="0"/>
                        </a:rPr>
                        <a:t>18/1165</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WUR PSD Studies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Vinod Kristem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Intel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PHY</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WUR PSD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B050"/>
                          </a:solidFill>
                          <a:effectLst/>
                          <a:latin typeface="Calibri" panose="020F0502020204030204" pitchFamily="34" charset="0"/>
                        </a:rPr>
                        <a:t>18/1204</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EVM Formulation for OOK Waveform</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B050"/>
                          </a:solidFill>
                          <a:effectLst/>
                          <a:latin typeface="Calibri" panose="020F0502020204030204" pitchFamily="34" charset="0"/>
                        </a:rPr>
                        <a:t>Rui</a:t>
                      </a:r>
                      <a:r>
                        <a:rPr lang="en-US" sz="1100" b="0" i="0" u="none" strike="noStrike" dirty="0" smtClean="0">
                          <a:solidFill>
                            <a:srgbClr val="00B050"/>
                          </a:solidFill>
                          <a:effectLst/>
                          <a:latin typeface="Calibri" panose="020F0502020204030204" pitchFamily="34" charset="0"/>
                        </a:rPr>
                        <a:t> Yang</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B050"/>
                          </a:solidFill>
                          <a:effectLst/>
                          <a:latin typeface="Calibri" panose="020F0502020204030204" pitchFamily="34" charset="0"/>
                        </a:rPr>
                        <a:t>InterDigital</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EVM for OOK</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B050"/>
                          </a:solidFill>
                          <a:effectLst/>
                          <a:latin typeface="Calibri" panose="020F0502020204030204" pitchFamily="34" charset="0"/>
                        </a:rPr>
                        <a:t>18/1179</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Spectral Line suppression</a:t>
                      </a:r>
                      <a:r>
                        <a:rPr lang="en-US" sz="1100" b="0" i="0" u="none" strike="noStrike" baseline="0" dirty="0" smtClean="0">
                          <a:solidFill>
                            <a:srgbClr val="00B050"/>
                          </a:solidFill>
                          <a:effectLst/>
                          <a:latin typeface="Calibri" panose="020F0502020204030204" pitchFamily="34" charset="0"/>
                        </a:rPr>
                        <a:t> for MC-OOK</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Miguel Lopez</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Ericsson</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B050"/>
                          </a:solidFill>
                          <a:effectLst/>
                          <a:latin typeface="Calibri" panose="020F0502020204030204" pitchFamily="34" charset="0"/>
                        </a:rPr>
                        <a:t>18/1218</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Example</a:t>
                      </a:r>
                      <a:r>
                        <a:rPr lang="en-US" sz="1100" b="0" i="0" u="none" strike="noStrike" baseline="0" dirty="0" smtClean="0">
                          <a:solidFill>
                            <a:srgbClr val="00B050"/>
                          </a:solidFill>
                          <a:effectLst/>
                          <a:latin typeface="Calibri" panose="020F0502020204030204" pitchFamily="34" charset="0"/>
                        </a:rPr>
                        <a:t> OFDM symbols for the spec.</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altLang="ko-KR" sz="1100" b="0" i="0" u="none" strike="noStrike" dirty="0" smtClean="0">
                          <a:solidFill>
                            <a:srgbClr val="00B050"/>
                          </a:solidFill>
                          <a:effectLst/>
                          <a:latin typeface="Calibri" panose="020F0502020204030204" pitchFamily="34" charset="0"/>
                        </a:rPr>
                        <a:t>Miguel Lopez</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altLang="ko-KR" sz="1100" b="0" i="0" u="none" strike="noStrike" dirty="0" smtClean="0">
                          <a:solidFill>
                            <a:srgbClr val="00B050"/>
                          </a:solidFill>
                          <a:effectLst/>
                          <a:latin typeface="Calibri" panose="020F0502020204030204" pitchFamily="34" charset="0"/>
                        </a:rPr>
                        <a:t>Ericsson</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B050"/>
                          </a:solidFill>
                          <a:effectLst/>
                          <a:latin typeface="Calibri" panose="020F0502020204030204" pitchFamily="34" charset="0"/>
                        </a:rPr>
                        <a:t>18/1069</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Coexistence</a:t>
                      </a:r>
                      <a:r>
                        <a:rPr lang="en-US" sz="1100" b="0" i="0" u="none" strike="noStrike" baseline="0" dirty="0" smtClean="0">
                          <a:solidFill>
                            <a:srgbClr val="00B050"/>
                          </a:solidFill>
                          <a:effectLst/>
                          <a:latin typeface="Calibri" panose="020F0502020204030204" pitchFamily="34" charset="0"/>
                        </a:rPr>
                        <a:t>  A</a:t>
                      </a:r>
                      <a:r>
                        <a:rPr lang="en-US" sz="1100" b="0" i="0" u="none" strike="noStrike" dirty="0" smtClean="0">
                          <a:solidFill>
                            <a:srgbClr val="00B050"/>
                          </a:solidFill>
                          <a:effectLst/>
                          <a:latin typeface="Calibri" panose="020F0502020204030204" pitchFamily="34" charset="0"/>
                        </a:rPr>
                        <a:t>ssurance</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Yongho Seok</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B050"/>
                          </a:solidFill>
                          <a:effectLst/>
                          <a:latin typeface="Calibri" panose="020F0502020204030204" pitchFamily="34" charset="0"/>
                        </a:rPr>
                        <a:t>MediaTek</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chemeClr val="tx1"/>
                          </a:solidFill>
                          <a:effectLst/>
                          <a:latin typeface="Calibri" panose="020F0502020204030204" pitchFamily="34" charset="0"/>
                        </a:rPr>
                        <a:t>18/1302</a:t>
                      </a:r>
                      <a:endParaRPr lang="en-US" sz="1100" b="0" i="0" u="none" strike="noStrike" dirty="0">
                        <a:solidFill>
                          <a:schemeClr val="tx1"/>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dirty="0" smtClean="0">
                          <a:solidFill>
                            <a:schemeClr val="tx1"/>
                          </a:solidFill>
                          <a:effectLst/>
                        </a:rPr>
                        <a:t>Spec Text on Symbol Randomization</a:t>
                      </a:r>
                      <a:endParaRPr lang="en-US" sz="1100" b="0" i="0" u="none" strike="noStrike" dirty="0">
                        <a:solidFill>
                          <a:schemeClr val="tx1"/>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chemeClr val="tx1"/>
                          </a:solidFill>
                          <a:effectLst/>
                          <a:latin typeface="Calibri" panose="020F0502020204030204" pitchFamily="34" charset="0"/>
                        </a:rPr>
                        <a:t>Steve Shellhammer</a:t>
                      </a:r>
                      <a:endParaRPr lang="en-US" sz="1100" b="0" i="0" u="none" strike="noStrike" dirty="0">
                        <a:solidFill>
                          <a:schemeClr val="tx1"/>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chemeClr val="tx1"/>
                          </a:solidFill>
                          <a:effectLst/>
                          <a:latin typeface="Calibri" panose="020F0502020204030204" pitchFamily="34" charset="0"/>
                        </a:rPr>
                        <a:t>Qualcomm</a:t>
                      </a:r>
                      <a:endParaRPr lang="en-US" sz="1100" b="0" i="0" u="none" strike="noStrike" dirty="0">
                        <a:solidFill>
                          <a:schemeClr val="tx1"/>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chemeClr val="tx1"/>
                          </a:solidFill>
                          <a:effectLst/>
                          <a:latin typeface="Calibri" panose="020F0502020204030204" pitchFamily="34" charset="0"/>
                        </a:rPr>
                        <a:t>PHY</a:t>
                      </a:r>
                      <a:endParaRPr lang="en-US" sz="1100" b="0" i="0" u="none" strike="noStrike" dirty="0">
                        <a:solidFill>
                          <a:schemeClr val="tx1"/>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chemeClr val="tx1"/>
                          </a:solidFill>
                          <a:effectLst/>
                          <a:latin typeface="Calibri" panose="020F0502020204030204" pitchFamily="34" charset="0"/>
                        </a:rPr>
                        <a:t>18/1311</a:t>
                      </a:r>
                      <a:endParaRPr lang="en-US" sz="1100" b="0" i="0" u="none" strike="noStrike" dirty="0">
                        <a:solidFill>
                          <a:schemeClr val="tx1"/>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dirty="0" smtClean="0">
                          <a:effectLst/>
                        </a:rPr>
                        <a:t>Spec Text on CSD recommendations</a:t>
                      </a:r>
                      <a:endParaRPr lang="en-US" sz="1100" b="0" i="0" u="none" strike="noStrike" dirty="0">
                        <a:solidFill>
                          <a:schemeClr val="tx1"/>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tx1"/>
                          </a:solidFill>
                          <a:effectLst/>
                          <a:latin typeface="Calibri" panose="020F0502020204030204" pitchFamily="34" charset="0"/>
                        </a:rPr>
                        <a:t>Vinod </a:t>
                      </a:r>
                      <a:r>
                        <a:rPr lang="en-US" sz="1100" b="0" i="0" u="none" strike="noStrike" dirty="0" err="1">
                          <a:solidFill>
                            <a:schemeClr val="tx1"/>
                          </a:solidFill>
                          <a:effectLst/>
                          <a:latin typeface="Calibri" panose="020F0502020204030204" pitchFamily="34" charset="0"/>
                        </a:rPr>
                        <a:t>Kristem</a:t>
                      </a:r>
                      <a:endParaRPr lang="en-US" sz="1100" b="0" i="0" u="none" strike="noStrike" dirty="0">
                        <a:solidFill>
                          <a:schemeClr val="tx1"/>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tx1"/>
                          </a:solidFill>
                          <a:effectLst/>
                          <a:latin typeface="Calibri" panose="020F0502020204030204" pitchFamily="34" charset="0"/>
                        </a:rPr>
                        <a:t>Intel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tx1"/>
                          </a:solidFill>
                          <a:effectLst/>
                          <a:latin typeface="Calibri" panose="020F0502020204030204" pitchFamily="34" charset="0"/>
                        </a:rPr>
                        <a:t>PHY</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31412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Spec Text / TBD Resolution</a:t>
            </a:r>
            <a:endParaRPr lang="en-US"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697165752"/>
              </p:ext>
            </p:extLst>
          </p:nvPr>
        </p:nvGraphicFramePr>
        <p:xfrm>
          <a:off x="474472" y="2743200"/>
          <a:ext cx="8195056" cy="2559170"/>
        </p:xfrm>
        <a:graphic>
          <a:graphicData uri="http://schemas.openxmlformats.org/drawingml/2006/table">
            <a:tbl>
              <a:tblPr/>
              <a:tblGrid>
                <a:gridCol w="675664"/>
                <a:gridCol w="3137483"/>
                <a:gridCol w="873504"/>
                <a:gridCol w="834414"/>
                <a:gridCol w="499145"/>
                <a:gridCol w="1033943"/>
                <a:gridCol w="1140903"/>
              </a:tblGrid>
              <a:tr h="276312">
                <a:tc>
                  <a:txBody>
                    <a:bodyPr/>
                    <a:lstStyle/>
                    <a:p>
                      <a:pPr algn="l" fontAlgn="ctr"/>
                      <a:r>
                        <a:rPr lang="en-US" sz="1100" b="0" i="0" u="none" strike="noStrike" dirty="0">
                          <a:solidFill>
                            <a:srgbClr val="FFFFFF"/>
                          </a:solidFill>
                          <a:effectLst/>
                          <a:latin typeface="Calibri" panose="020F0502020204030204" pitchFamily="34" charset="0"/>
                        </a:rPr>
                        <a:t>DCN</a:t>
                      </a:r>
                    </a:p>
                  </a:txBody>
                  <a:tcPr marL="4457" marR="4457" marT="44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Title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Note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r>
              <a:tr h="129243">
                <a:tc>
                  <a:txBody>
                    <a:bodyPr/>
                    <a:lstStyle/>
                    <a:p>
                      <a:pPr algn="l" fontAlgn="ctr"/>
                      <a:r>
                        <a:rPr lang="en-US" sz="1100" b="0" i="0" u="none" strike="noStrike">
                          <a:solidFill>
                            <a:srgbClr val="00B050"/>
                          </a:solidFill>
                          <a:effectLst/>
                          <a:latin typeface="Calibri" panose="020F0502020204030204" pitchFamily="34" charset="0"/>
                        </a:rPr>
                        <a:t>18/1074</a:t>
                      </a:r>
                    </a:p>
                  </a:txBody>
                  <a:tcPr marL="4457" marR="4457" marT="44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dirty="0">
                          <a:solidFill>
                            <a:srgbClr val="00B050"/>
                          </a:solidFill>
                          <a:effectLst/>
                          <a:latin typeface="Calibri" panose="020F0502020204030204" pitchFamily="34" charset="0"/>
                        </a:rPr>
                        <a:t>Proposed Text for Mandatory and Optional Description</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B050"/>
                          </a:solidFill>
                          <a:effectLst/>
                          <a:latin typeface="Calibri" panose="020F0502020204030204" pitchFamily="34" charset="0"/>
                        </a:rPr>
                        <a:t>Po-Kai Huang</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B050"/>
                          </a:solidFill>
                          <a:effectLst/>
                          <a:latin typeface="Calibri" panose="020F0502020204030204" pitchFamily="34" charset="0"/>
                        </a:rPr>
                        <a:t>Intel</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B050"/>
                          </a:solidFill>
                          <a:effectLst/>
                          <a:latin typeface="Calibri" panose="020F0502020204030204" pitchFamily="34" charset="0"/>
                        </a:rPr>
                        <a:t>MAC</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B050"/>
                          </a:solidFill>
                          <a:effectLst/>
                          <a:latin typeface="Calibri" panose="020F0502020204030204" pitchFamily="34" charset="0"/>
                        </a:rPr>
                        <a:t>Spec text</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dirty="0">
                          <a:solidFill>
                            <a:srgbClr val="00B050"/>
                          </a:solidFill>
                          <a:effectLst/>
                          <a:latin typeface="Calibri" panose="020F0502020204030204" pitchFamily="34" charset="0"/>
                        </a:rPr>
                        <a:t>in PHY/MAC joint</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43">
                <a:tc>
                  <a:txBody>
                    <a:bodyPr/>
                    <a:lstStyle/>
                    <a:p>
                      <a:pPr algn="l" fontAlgn="b"/>
                      <a:r>
                        <a:rPr lang="en-US" sz="1100" b="0" i="0" u="none" strike="noStrike">
                          <a:solidFill>
                            <a:srgbClr val="00B050"/>
                          </a:solidFill>
                          <a:effectLst/>
                          <a:latin typeface="Calibri" panose="020F0502020204030204" pitchFamily="34" charset="0"/>
                        </a:rPr>
                        <a:t>18/1105</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Proposed Text for WUR MAC Revision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Po-Kai Huang</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a:solidFill>
                            <a:srgbClr val="00B050"/>
                          </a:solidFill>
                          <a:effectLst/>
                          <a:latin typeface="Calibri" panose="020F0502020204030204" pitchFamily="34" charset="0"/>
                        </a:rPr>
                        <a:t>18/1157 </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Proposed Spec Text on BSS Update Counter Indication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Xiaofei Wang</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InterDigital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a:solidFill>
                            <a:srgbClr val="00B050"/>
                          </a:solidFill>
                          <a:effectLst/>
                          <a:latin typeface="Calibri" panose="020F0502020204030204" pitchFamily="34" charset="0"/>
                        </a:rPr>
                        <a:t>18/1082r1</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Spec text update for WUR Discovery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Rojan Chitrakar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Panasonic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a:solidFill>
                            <a:srgbClr val="00B050"/>
                          </a:solidFill>
                          <a:effectLst/>
                          <a:latin typeface="Calibri" panose="020F0502020204030204" pitchFamily="34" charset="0"/>
                        </a:rPr>
                        <a:t>18/1168r0</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Enabling WUR Protection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Rojan Chitrakar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Panasonic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WUR protection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together with 18/1169</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dirty="0">
                          <a:solidFill>
                            <a:schemeClr val="bg1">
                              <a:lumMod val="65000"/>
                            </a:schemeClr>
                          </a:solidFill>
                          <a:effectLst/>
                          <a:latin typeface="Calibri" panose="020F0502020204030204" pitchFamily="34" charset="0"/>
                        </a:rPr>
                        <a:t>18/1169r0 </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bg1">
                              <a:lumMod val="65000"/>
                            </a:schemeClr>
                          </a:solidFill>
                          <a:effectLst/>
                          <a:latin typeface="Calibri" panose="020F0502020204030204" pitchFamily="34" charset="0"/>
                        </a:rPr>
                        <a:t>Spec Text for Enabling WUR Protection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Rojan Chitrakar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Panasonic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chemeClr val="bg1">
                            <a:lumMod val="65000"/>
                          </a:schemeClr>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43">
                <a:tc>
                  <a:txBody>
                    <a:bodyPr/>
                    <a:lstStyle/>
                    <a:p>
                      <a:pPr algn="l" fontAlgn="b"/>
                      <a:r>
                        <a:rPr lang="en-US" sz="1100" b="0" i="0" u="none" strike="noStrike" dirty="0">
                          <a:solidFill>
                            <a:srgbClr val="00B050"/>
                          </a:solidFill>
                          <a:effectLst/>
                          <a:latin typeface="Calibri" panose="020F0502020204030204" pitchFamily="34" charset="0"/>
                        </a:rPr>
                        <a:t>18/1170</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Spec Text Update for WUR FDMA Channel Access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Rojan Chitrakar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Panasonic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43">
                <a:tc>
                  <a:txBody>
                    <a:bodyPr/>
                    <a:lstStyle/>
                    <a:p>
                      <a:pPr algn="l" fontAlgn="b"/>
                      <a:r>
                        <a:rPr lang="en-US" sz="1100" b="0" i="0" u="none" strike="noStrike">
                          <a:solidFill>
                            <a:srgbClr val="00B050"/>
                          </a:solidFill>
                          <a:effectLst/>
                          <a:latin typeface="Calibri" panose="020F0502020204030204" pitchFamily="34" charset="0"/>
                        </a:rPr>
                        <a:t>18/1121</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Spec text clarification for FDMA</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Suhwook Kim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18/1209</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spec test for some TBD in sec 31.10</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B050"/>
                          </a:solidFill>
                          <a:effectLst/>
                          <a:latin typeface="Calibri" panose="020F0502020204030204" pitchFamily="34" charset="0"/>
                        </a:rPr>
                        <a:t>Guoqing</a:t>
                      </a:r>
                      <a:r>
                        <a:rPr lang="en-US" sz="1100" b="0" i="0" u="none" strike="noStrike" dirty="0" smtClean="0">
                          <a:solidFill>
                            <a:srgbClr val="00B050"/>
                          </a:solidFill>
                          <a:effectLst/>
                          <a:latin typeface="Calibri" panose="020F0502020204030204" pitchFamily="34" charset="0"/>
                        </a:rPr>
                        <a:t> Li</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Apple</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MAC</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Spec text</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779120"/>
            <a:ext cx="7772400" cy="744879"/>
          </a:xfrm>
        </p:spPr>
        <p:txBody>
          <a:bodyPr/>
          <a:lstStyle/>
          <a:p>
            <a:r>
              <a:rPr lang="en-US" dirty="0" smtClean="0"/>
              <a:t>MAC - Others</a:t>
            </a:r>
            <a:endParaRPr lang="en-US"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4043239364"/>
              </p:ext>
            </p:extLst>
          </p:nvPr>
        </p:nvGraphicFramePr>
        <p:xfrm>
          <a:off x="723900" y="2438400"/>
          <a:ext cx="7858635" cy="3079212"/>
        </p:xfrm>
        <a:graphic>
          <a:graphicData uri="http://schemas.openxmlformats.org/drawingml/2006/table">
            <a:tbl>
              <a:tblPr/>
              <a:tblGrid>
                <a:gridCol w="524796"/>
                <a:gridCol w="3677264"/>
                <a:gridCol w="1023784"/>
                <a:gridCol w="835946"/>
                <a:gridCol w="585019"/>
                <a:gridCol w="1211826"/>
              </a:tblGrid>
              <a:tr h="323850">
                <a:tc>
                  <a:txBody>
                    <a:bodyPr/>
                    <a:lstStyle/>
                    <a:p>
                      <a:pPr algn="l" fontAlgn="ctr"/>
                      <a:r>
                        <a:rPr lang="en-US" sz="1100" b="0" i="0" u="none" strike="noStrike" dirty="0">
                          <a:solidFill>
                            <a:srgbClr val="FFFFFF"/>
                          </a:solidFill>
                          <a:effectLst/>
                          <a:latin typeface="Calibri" panose="020F0502020204030204" pitchFamily="34" charset="0"/>
                        </a:rPr>
                        <a:t>DCN</a:t>
                      </a:r>
                    </a:p>
                  </a:txBody>
                  <a:tcPr marL="5223" marR="5223" marT="5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Title</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r>
              <a:tr h="151478">
                <a:tc>
                  <a:txBody>
                    <a:bodyPr/>
                    <a:lstStyle/>
                    <a:p>
                      <a:pPr algn="l" fontAlgn="b"/>
                      <a:r>
                        <a:rPr lang="en-US" sz="1100" b="0" i="0" u="none" strike="noStrike">
                          <a:solidFill>
                            <a:srgbClr val="00B050"/>
                          </a:solidFill>
                          <a:effectLst/>
                          <a:latin typeface="Calibri" panose="020F0502020204030204" pitchFamily="34" charset="0"/>
                        </a:rPr>
                        <a:t>18/1158</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Group Delay for Multicast Wake Up Frames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Xiaofei Wang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InterDigital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Multicast WUR</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B050"/>
                          </a:solidFill>
                          <a:effectLst/>
                          <a:latin typeface="Calibri" panose="020F0502020204030204" pitchFamily="34" charset="0"/>
                        </a:rPr>
                        <a:t>18/1159</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Wake up procedure after receiving Broadcast/Multicast Wake Up Packets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Xiaofei Wang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InterDigital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Multicast WUR</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chemeClr val="bg1">
                              <a:lumMod val="65000"/>
                            </a:schemeClr>
                          </a:solidFill>
                          <a:effectLst/>
                          <a:latin typeface="Calibri" panose="020F0502020204030204" pitchFamily="34" charset="0"/>
                        </a:rPr>
                        <a:t>18/1122</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bg1">
                              <a:lumMod val="65000"/>
                            </a:schemeClr>
                          </a:solidFill>
                          <a:effectLst/>
                          <a:latin typeface="Calibri" panose="020F0502020204030204" pitchFamily="34" charset="0"/>
                        </a:rPr>
                        <a:t>Duty Cycle signaling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Suhwook Kim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bg1">
                              <a:lumMod val="65000"/>
                            </a:schemeClr>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bg1">
                              <a:lumMod val="65000"/>
                            </a:schemeClr>
                          </a:solidFill>
                          <a:effectLst/>
                          <a:latin typeface="Calibri" panose="020F0502020204030204" pitchFamily="34" charset="0"/>
                        </a:rPr>
                        <a:t>Duty cycle</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B050"/>
                          </a:solidFill>
                          <a:effectLst/>
                          <a:latin typeface="Calibri" panose="020F0502020204030204" pitchFamily="34" charset="0"/>
                        </a:rPr>
                        <a:t>18/1172</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Clarification of WUR frame related to group addressed frame</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Jeongki Kim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Group addressed frame</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18/1119</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Channel Access for WUR FDMA</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Taewon Song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FDMA</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B050"/>
                          </a:solidFill>
                          <a:effectLst/>
                          <a:latin typeface="Calibri" panose="020F0502020204030204" pitchFamily="34" charset="0"/>
                        </a:rPr>
                        <a:t>18/1120</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WUR Discovery Period Announcement</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Taewon Song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Discovery period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a:solidFill>
                            <a:schemeClr val="bg1">
                              <a:lumMod val="65000"/>
                            </a:schemeClr>
                          </a:solidFill>
                          <a:effectLst/>
                          <a:latin typeface="Calibri" panose="020F0502020204030204" pitchFamily="34" charset="0"/>
                        </a:rPr>
                        <a:t>18/1085</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bg1">
                              <a:lumMod val="65000"/>
                            </a:schemeClr>
                          </a:solidFill>
                          <a:effectLst/>
                          <a:latin typeface="Calibri" panose="020F0502020204030204" pitchFamily="34" charset="0"/>
                        </a:rPr>
                        <a:t>Flexible Group ID Allocation</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Kaiying Lv</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ZTE</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bg1">
                              <a:lumMod val="65000"/>
                            </a:schemeClr>
                          </a:solidFill>
                          <a:effectLst/>
                          <a:latin typeface="Calibri" panose="020F0502020204030204" pitchFamily="34" charset="0"/>
                        </a:rPr>
                        <a:t>Group ID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B050"/>
                          </a:solidFill>
                          <a:effectLst/>
                          <a:latin typeface="Calibri" panose="020F0502020204030204" pitchFamily="34" charset="0"/>
                        </a:rPr>
                        <a:t>18/1206</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Issues on channel usage in WUR FDMA transmission</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B050"/>
                          </a:solidFill>
                          <a:effectLst/>
                          <a:latin typeface="Calibri" panose="020F0502020204030204" pitchFamily="34" charset="0"/>
                        </a:rPr>
                        <a:t>Hanseul</a:t>
                      </a:r>
                      <a:r>
                        <a:rPr lang="en-US" sz="1100" b="0" i="0" u="none" strike="noStrike" dirty="0" smtClean="0">
                          <a:solidFill>
                            <a:srgbClr val="00B050"/>
                          </a:solidFill>
                          <a:effectLst/>
                          <a:latin typeface="Calibri" panose="020F0502020204030204" pitchFamily="34" charset="0"/>
                        </a:rPr>
                        <a:t> Hong</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B050"/>
                          </a:solidFill>
                          <a:effectLst/>
                          <a:latin typeface="Calibri" panose="020F0502020204030204" pitchFamily="34" charset="0"/>
                        </a:rPr>
                        <a:t>Yonsei</a:t>
                      </a:r>
                      <a:r>
                        <a:rPr lang="en-US" sz="1100" b="0" i="0" u="none" strike="noStrike" dirty="0" smtClean="0">
                          <a:solidFill>
                            <a:srgbClr val="00B050"/>
                          </a:solidFill>
                          <a:effectLst/>
                          <a:latin typeface="Calibri" panose="020F0502020204030204" pitchFamily="34" charset="0"/>
                        </a:rPr>
                        <a:t> Univ.</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MAC</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FDMA</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chemeClr val="bg1">
                              <a:lumMod val="65000"/>
                            </a:schemeClr>
                          </a:solidFill>
                          <a:effectLst/>
                          <a:latin typeface="Calibri" panose="020F0502020204030204" pitchFamily="34" charset="0"/>
                        </a:rPr>
                        <a:t>18/1207</a:t>
                      </a:r>
                      <a:endParaRPr lang="en-US" sz="1100" b="0" i="0" u="none" strike="noStrike" dirty="0">
                        <a:solidFill>
                          <a:schemeClr val="bg1">
                            <a:lumMod val="65000"/>
                          </a:schemeClr>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chemeClr val="bg1">
                              <a:lumMod val="65000"/>
                            </a:schemeClr>
                          </a:solidFill>
                          <a:effectLst/>
                          <a:latin typeface="Calibri" panose="020F0502020204030204" pitchFamily="34" charset="0"/>
                        </a:rPr>
                        <a:t>11ba with Conventional Scheduled PS</a:t>
                      </a:r>
                      <a:endParaRPr lang="en-US" sz="1100" b="0" i="0" u="none" strike="noStrike" dirty="0">
                        <a:solidFill>
                          <a:schemeClr val="bg1">
                            <a:lumMod val="65000"/>
                          </a:schemeClr>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chemeClr val="bg1">
                              <a:lumMod val="65000"/>
                            </a:schemeClr>
                          </a:solidFill>
                          <a:effectLst/>
                          <a:latin typeface="Calibri" panose="020F0502020204030204" pitchFamily="34" charset="0"/>
                        </a:rPr>
                        <a:t>Jinsoo</a:t>
                      </a:r>
                      <a:r>
                        <a:rPr lang="en-US" sz="1100" b="0" i="0" u="none" strike="noStrike" dirty="0" smtClean="0">
                          <a:solidFill>
                            <a:schemeClr val="bg1">
                              <a:lumMod val="65000"/>
                            </a:schemeClr>
                          </a:solidFill>
                          <a:effectLst/>
                          <a:latin typeface="Calibri" panose="020F0502020204030204" pitchFamily="34" charset="0"/>
                        </a:rPr>
                        <a:t> </a:t>
                      </a:r>
                      <a:r>
                        <a:rPr lang="en-US" sz="1100" b="0" i="0" u="none" strike="noStrike" dirty="0" err="1" smtClean="0">
                          <a:solidFill>
                            <a:schemeClr val="bg1">
                              <a:lumMod val="65000"/>
                            </a:schemeClr>
                          </a:solidFill>
                          <a:effectLst/>
                          <a:latin typeface="Calibri" panose="020F0502020204030204" pitchFamily="34" charset="0"/>
                        </a:rPr>
                        <a:t>Ahn</a:t>
                      </a:r>
                      <a:endParaRPr lang="en-US" sz="1100" b="0" i="0" u="none" strike="noStrike" dirty="0">
                        <a:solidFill>
                          <a:schemeClr val="bg1">
                            <a:lumMod val="65000"/>
                          </a:schemeClr>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chemeClr val="bg1">
                              <a:lumMod val="65000"/>
                            </a:schemeClr>
                          </a:solidFill>
                          <a:effectLst/>
                          <a:latin typeface="Calibri" panose="020F0502020204030204" pitchFamily="34" charset="0"/>
                        </a:rPr>
                        <a:t>Yonsei</a:t>
                      </a:r>
                      <a:r>
                        <a:rPr lang="en-US" sz="1100" b="0" i="0" u="none" strike="noStrike" dirty="0" smtClean="0">
                          <a:solidFill>
                            <a:schemeClr val="bg1">
                              <a:lumMod val="65000"/>
                            </a:schemeClr>
                          </a:solidFill>
                          <a:effectLst/>
                          <a:latin typeface="Calibri" panose="020F0502020204030204" pitchFamily="34" charset="0"/>
                        </a:rPr>
                        <a:t> Univ.</a:t>
                      </a:r>
                      <a:endParaRPr lang="en-US" sz="1100" b="0" i="0" u="none" strike="noStrike" dirty="0">
                        <a:solidFill>
                          <a:schemeClr val="bg1">
                            <a:lumMod val="65000"/>
                          </a:schemeClr>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chemeClr val="bg1">
                              <a:lumMod val="65000"/>
                            </a:schemeClr>
                          </a:solidFill>
                          <a:effectLst/>
                          <a:latin typeface="Calibri" panose="020F0502020204030204" pitchFamily="34" charset="0"/>
                        </a:rPr>
                        <a:t>MAC</a:t>
                      </a:r>
                      <a:endParaRPr lang="en-US" sz="1100" b="0" i="0" u="none" strike="noStrike" dirty="0">
                        <a:solidFill>
                          <a:schemeClr val="bg1">
                            <a:lumMod val="65000"/>
                          </a:schemeClr>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chemeClr val="bg1">
                              <a:lumMod val="65000"/>
                            </a:schemeClr>
                          </a:solidFill>
                          <a:effectLst/>
                          <a:latin typeface="Calibri" panose="020F0502020204030204" pitchFamily="34" charset="0"/>
                        </a:rPr>
                        <a:t>Scheduled PS</a:t>
                      </a:r>
                      <a:endParaRPr lang="en-US" sz="1100" b="0" i="0" u="none" strike="noStrike" dirty="0">
                        <a:solidFill>
                          <a:schemeClr val="bg1">
                            <a:lumMod val="65000"/>
                          </a:schemeClr>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B050"/>
                          </a:solidFill>
                          <a:effectLst/>
                          <a:latin typeface="Calibri" panose="020F0502020204030204" pitchFamily="34" charset="0"/>
                        </a:rPr>
                        <a:t>18/0895</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Addressing in VL Wake-up frame (SP)</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B050"/>
                          </a:solidFill>
                          <a:effectLst/>
                          <a:latin typeface="Calibri" panose="020F0502020204030204" pitchFamily="34" charset="0"/>
                        </a:rPr>
                        <a:t>Woojin</a:t>
                      </a:r>
                      <a:r>
                        <a:rPr lang="en-US" sz="1100" b="0" i="0" u="none" strike="noStrike" dirty="0" smtClean="0">
                          <a:solidFill>
                            <a:srgbClr val="00B050"/>
                          </a:solidFill>
                          <a:effectLst/>
                          <a:latin typeface="Calibri" panose="020F0502020204030204" pitchFamily="34" charset="0"/>
                        </a:rPr>
                        <a:t> </a:t>
                      </a:r>
                      <a:r>
                        <a:rPr lang="en-US" sz="1100" b="0" i="0" u="none" strike="noStrike" dirty="0" err="1" smtClean="0">
                          <a:solidFill>
                            <a:srgbClr val="00B050"/>
                          </a:solidFill>
                          <a:effectLst/>
                          <a:latin typeface="Calibri" panose="020F0502020204030204" pitchFamily="34" charset="0"/>
                        </a:rPr>
                        <a:t>Ahn</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WILUS</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MAC</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B050"/>
                          </a:solidFill>
                          <a:effectLst/>
                          <a:latin typeface="Calibri" panose="020F0502020204030204" pitchFamily="34" charset="0"/>
                        </a:rPr>
                        <a:t>18/1241</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Remaining Issues on Individually-addressed BU Delivery</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B050"/>
                          </a:solidFill>
                          <a:effectLst/>
                          <a:latin typeface="Calibri" panose="020F0502020204030204" pitchFamily="34" charset="0"/>
                        </a:rPr>
                        <a:t>Woojin</a:t>
                      </a:r>
                      <a:r>
                        <a:rPr lang="en-US" sz="1100" b="0" i="0" u="none" strike="noStrike" dirty="0" smtClean="0">
                          <a:solidFill>
                            <a:srgbClr val="00B050"/>
                          </a:solidFill>
                          <a:effectLst/>
                          <a:latin typeface="Calibri" panose="020F0502020204030204" pitchFamily="34" charset="0"/>
                        </a:rPr>
                        <a:t> </a:t>
                      </a:r>
                      <a:r>
                        <a:rPr lang="en-US" sz="1100" b="0" i="0" u="none" strike="noStrike" dirty="0" err="1" smtClean="0">
                          <a:solidFill>
                            <a:srgbClr val="00B050"/>
                          </a:solidFill>
                          <a:effectLst/>
                          <a:latin typeface="Calibri" panose="020F0502020204030204" pitchFamily="34" charset="0"/>
                        </a:rPr>
                        <a:t>Ahn</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WILUS</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MAC</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B050"/>
                          </a:solidFill>
                          <a:effectLst/>
                          <a:latin typeface="Calibri" panose="020F0502020204030204" pitchFamily="34" charset="0"/>
                        </a:rPr>
                        <a:t>18/1293</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Spec Text for WUR Discovery Period</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a:solidFill>
                            <a:srgbClr val="00B050"/>
                          </a:solidFill>
                          <a:effectLst/>
                          <a:latin typeface="Calibri" panose="020F0502020204030204" pitchFamily="34" charset="0"/>
                        </a:rPr>
                        <a:t>Taewon</a:t>
                      </a:r>
                      <a:r>
                        <a:rPr lang="en-US" sz="1100" b="0" i="0" u="none" strike="noStrike" dirty="0">
                          <a:solidFill>
                            <a:srgbClr val="00B050"/>
                          </a:solidFill>
                          <a:effectLst/>
                          <a:latin typeface="Calibri" panose="020F0502020204030204" pitchFamily="34" charset="0"/>
                        </a:rPr>
                        <a:t> Song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B050"/>
                          </a:solidFill>
                          <a:effectLst/>
                          <a:latin typeface="Calibri" panose="020F0502020204030204" pitchFamily="34" charset="0"/>
                        </a:rPr>
                        <a:t>18/1298</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Spec Text for Group Addressed Frame Indication</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Jeongki Kim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B050"/>
                          </a:solidFill>
                          <a:effectLst/>
                          <a:latin typeface="Calibri" panose="020F0502020204030204" pitchFamily="34" charset="0"/>
                        </a:rPr>
                        <a:t>18/1299</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Spec Text for FDMA</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a:solidFill>
                            <a:srgbClr val="00B050"/>
                          </a:solidFill>
                          <a:effectLst/>
                          <a:latin typeface="Calibri" panose="020F0502020204030204" pitchFamily="34" charset="0"/>
                        </a:rPr>
                        <a:t>Suhwook</a:t>
                      </a:r>
                      <a:r>
                        <a:rPr lang="en-US" sz="1100" b="0" i="0" u="none" strike="noStrike" dirty="0">
                          <a:solidFill>
                            <a:srgbClr val="00B050"/>
                          </a:solidFill>
                          <a:effectLst/>
                          <a:latin typeface="Calibri" panose="020F0502020204030204" pitchFamily="34" charset="0"/>
                        </a:rPr>
                        <a:t> Kim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69401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7772401" cy="533400"/>
          </a:xfrm>
        </p:spPr>
        <p:txBody>
          <a:bodyPr/>
          <a:lstStyle/>
          <a:p>
            <a:r>
              <a:rPr lang="en-US" altLang="en-US" dirty="0" smtClean="0"/>
              <a:t>Agenda</a:t>
            </a:r>
          </a:p>
        </p:txBody>
      </p:sp>
      <p:sp>
        <p:nvSpPr>
          <p:cNvPr id="21507" name="Content Placeholder 6"/>
          <p:cNvSpPr>
            <a:spLocks noGrp="1"/>
          </p:cNvSpPr>
          <p:nvPr>
            <p:ph sz="half" idx="1"/>
          </p:nvPr>
        </p:nvSpPr>
        <p:spPr>
          <a:xfrm>
            <a:off x="152400" y="1373187"/>
            <a:ext cx="4722813" cy="5103813"/>
          </a:xfrm>
        </p:spPr>
        <p:txBody>
          <a:bodyPr/>
          <a:lstStyle/>
          <a:p>
            <a:pPr>
              <a:spcBef>
                <a:spcPts val="100"/>
              </a:spcBef>
            </a:pPr>
            <a:r>
              <a:rPr lang="en-US" altLang="en-US" sz="1300" dirty="0">
                <a:solidFill>
                  <a:srgbClr val="FF0000"/>
                </a:solidFill>
              </a:rPr>
              <a:t>Monday: </a:t>
            </a:r>
            <a:r>
              <a:rPr lang="en-US" altLang="en-US" sz="1300" dirty="0" smtClean="0">
                <a:solidFill>
                  <a:srgbClr val="FF0000"/>
                </a:solidFill>
              </a:rPr>
              <a:t>AM1 </a:t>
            </a:r>
            <a:r>
              <a:rPr lang="en-US" altLang="en-US" sz="1300" dirty="0">
                <a:solidFill>
                  <a:srgbClr val="FF0000"/>
                </a:solidFill>
              </a:rPr>
              <a:t>(2 hours) </a:t>
            </a:r>
          </a:p>
          <a:p>
            <a:pPr lvl="1">
              <a:spcBef>
                <a:spcPts val="100"/>
              </a:spcBef>
            </a:pPr>
            <a:r>
              <a:rPr lang="en-US" altLang="en-US" sz="1300" dirty="0">
                <a:solidFill>
                  <a:srgbClr val="FF0000"/>
                </a:solidFill>
              </a:rPr>
              <a:t>PHY and MAC ad-hoc meetings (parallel)</a:t>
            </a:r>
          </a:p>
          <a:p>
            <a:pPr>
              <a:spcBef>
                <a:spcPts val="100"/>
              </a:spcBef>
            </a:pPr>
            <a:r>
              <a:rPr lang="en-US" altLang="en-US" sz="1300" dirty="0" smtClean="0"/>
              <a:t>Monday: </a:t>
            </a:r>
            <a:r>
              <a:rPr lang="en-US" altLang="en-US" sz="1300" dirty="0"/>
              <a:t>P</a:t>
            </a:r>
            <a:r>
              <a:rPr lang="en-US" altLang="en-US" sz="1300" dirty="0" smtClean="0"/>
              <a:t>M1 (2 hours)</a:t>
            </a:r>
          </a:p>
          <a:p>
            <a:pPr lvl="1">
              <a:spcBef>
                <a:spcPts val="100"/>
              </a:spcBef>
            </a:pPr>
            <a:r>
              <a:rPr lang="en-US" altLang="en-US" sz="1300" dirty="0" smtClean="0"/>
              <a:t>Call meeting to order, TGba introduction</a:t>
            </a:r>
          </a:p>
          <a:p>
            <a:pPr lvl="1">
              <a:spcBef>
                <a:spcPts val="100"/>
              </a:spcBef>
            </a:pPr>
            <a:r>
              <a:rPr lang="en-US" altLang="en-US" sz="1300" dirty="0" smtClean="0"/>
              <a:t>Call for submissions</a:t>
            </a:r>
          </a:p>
          <a:p>
            <a:pPr lvl="1">
              <a:spcBef>
                <a:spcPts val="100"/>
              </a:spcBef>
            </a:pPr>
            <a:r>
              <a:rPr lang="en-US" altLang="en-US" sz="1300" dirty="0" smtClean="0"/>
              <a:t>Review agenda and approval</a:t>
            </a:r>
          </a:p>
          <a:p>
            <a:pPr lvl="1">
              <a:spcBef>
                <a:spcPts val="100"/>
              </a:spcBef>
            </a:pPr>
            <a:r>
              <a:rPr lang="en-US" altLang="en-US" sz="1300" dirty="0" smtClean="0"/>
              <a:t>IEEE 802 and 802.11 IPR Policy and procedure</a:t>
            </a:r>
          </a:p>
          <a:p>
            <a:pPr lvl="1">
              <a:spcBef>
                <a:spcPts val="100"/>
              </a:spcBef>
            </a:pPr>
            <a:r>
              <a:rPr lang="en-US" altLang="en-US" sz="1300" dirty="0" smtClean="0"/>
              <a:t>Participation in IEEE 802 Meetings </a:t>
            </a:r>
          </a:p>
          <a:p>
            <a:pPr lvl="1">
              <a:spcBef>
                <a:spcPts val="100"/>
              </a:spcBef>
            </a:pPr>
            <a:r>
              <a:rPr lang="en-US" altLang="en-US" sz="1300" dirty="0" smtClean="0"/>
              <a:t>Summary from May 2018 meeting</a:t>
            </a:r>
          </a:p>
          <a:p>
            <a:pPr lvl="1">
              <a:spcBef>
                <a:spcPts val="100"/>
              </a:spcBef>
            </a:pPr>
            <a:r>
              <a:rPr lang="en-US" altLang="en-US" sz="1300" dirty="0" smtClean="0"/>
              <a:t>Motion: May 2018 meeting (</a:t>
            </a:r>
            <a:r>
              <a:rPr lang="en-US" altLang="en-US" sz="1300" dirty="0"/>
              <a:t>doc: IEEE </a:t>
            </a:r>
            <a:r>
              <a:rPr lang="en-US" altLang="en-US" sz="1300" dirty="0" smtClean="0"/>
              <a:t>802.11-18/999r0, 18/1006r0) and teleconference minutes (doc: IEEE 802.11-18/1011r1) approval</a:t>
            </a:r>
          </a:p>
          <a:p>
            <a:pPr lvl="1">
              <a:spcBef>
                <a:spcPts val="100"/>
              </a:spcBef>
            </a:pPr>
            <a:r>
              <a:rPr lang="en-US" altLang="en-US" sz="1300" dirty="0" smtClean="0"/>
              <a:t>Motion: </a:t>
            </a:r>
            <a:r>
              <a:rPr lang="en-US" altLang="en-US" sz="1300" dirty="0" err="1" smtClean="0"/>
              <a:t>TGba</a:t>
            </a:r>
            <a:r>
              <a:rPr lang="en-US" altLang="en-US" sz="1300" dirty="0" smtClean="0"/>
              <a:t> D0.3 approval</a:t>
            </a:r>
          </a:p>
          <a:p>
            <a:pPr lvl="1">
              <a:spcBef>
                <a:spcPts val="100"/>
              </a:spcBef>
            </a:pPr>
            <a:r>
              <a:rPr lang="en-US" altLang="en-US" sz="1300" dirty="0" smtClean="0"/>
              <a:t>Presentations, Recess</a:t>
            </a:r>
          </a:p>
          <a:p>
            <a:pPr>
              <a:spcBef>
                <a:spcPts val="100"/>
              </a:spcBef>
            </a:pPr>
            <a:r>
              <a:rPr lang="en-US" altLang="en-US" sz="1300" dirty="0" smtClean="0"/>
              <a:t>Monday: PM2 (2 hours)</a:t>
            </a:r>
          </a:p>
          <a:p>
            <a:pPr lvl="1">
              <a:spcBef>
                <a:spcPts val="100"/>
              </a:spcBef>
            </a:pPr>
            <a:r>
              <a:rPr lang="en-US" altLang="en-US" sz="1300" dirty="0" smtClean="0"/>
              <a:t>Call meeting to order</a:t>
            </a:r>
          </a:p>
          <a:p>
            <a:pPr lvl="1">
              <a:spcBef>
                <a:spcPts val="100"/>
              </a:spcBef>
            </a:pPr>
            <a:r>
              <a:rPr lang="en-US" altLang="en-US" sz="1300" dirty="0" smtClean="0"/>
              <a:t>IEEE 802 and 802.11 IPR Policy and procedure</a:t>
            </a:r>
          </a:p>
          <a:p>
            <a:pPr lvl="1">
              <a:spcBef>
                <a:spcPts val="100"/>
              </a:spcBef>
            </a:pPr>
            <a:r>
              <a:rPr lang="en-US" altLang="en-US" sz="1300" dirty="0" smtClean="0"/>
              <a:t>Presentations, Recess</a:t>
            </a:r>
          </a:p>
          <a:p>
            <a:pPr>
              <a:spcBef>
                <a:spcPts val="100"/>
              </a:spcBef>
            </a:pPr>
            <a:r>
              <a:rPr lang="en-US" altLang="en-US" sz="1300" dirty="0" smtClean="0"/>
              <a:t>Tuesday</a:t>
            </a:r>
            <a:r>
              <a:rPr lang="en-US" altLang="en-US" sz="1300" dirty="0"/>
              <a:t>: </a:t>
            </a:r>
            <a:r>
              <a:rPr lang="en-US" altLang="en-US" sz="1300" dirty="0" smtClean="0"/>
              <a:t>AM1 </a:t>
            </a:r>
            <a:r>
              <a:rPr lang="en-US" altLang="en-US" sz="1300" dirty="0"/>
              <a:t>(2 hours)</a:t>
            </a:r>
          </a:p>
          <a:p>
            <a:pPr lvl="1">
              <a:spcBef>
                <a:spcPts val="100"/>
              </a:spcBef>
            </a:pPr>
            <a:r>
              <a:rPr lang="en-US" altLang="en-US" sz="1300" dirty="0"/>
              <a:t>Call meeting to order</a:t>
            </a:r>
          </a:p>
          <a:p>
            <a:pPr lvl="1">
              <a:spcBef>
                <a:spcPts val="100"/>
              </a:spcBef>
            </a:pPr>
            <a:r>
              <a:rPr lang="en-US" altLang="en-US" sz="1300" dirty="0"/>
              <a:t>IEEE 802 and 802.11 IPR Policy and procedure</a:t>
            </a:r>
          </a:p>
          <a:p>
            <a:pPr lvl="1">
              <a:spcBef>
                <a:spcPts val="100"/>
              </a:spcBef>
            </a:pPr>
            <a:r>
              <a:rPr lang="en-US" altLang="en-US" sz="1300" dirty="0"/>
              <a:t>Presentations, </a:t>
            </a:r>
            <a:r>
              <a:rPr lang="en-US" altLang="en-US" sz="1300" dirty="0" smtClean="0"/>
              <a:t>Recess</a:t>
            </a:r>
          </a:p>
          <a:p>
            <a:pPr>
              <a:spcBef>
                <a:spcPts val="100"/>
              </a:spcBef>
            </a:pPr>
            <a:r>
              <a:rPr lang="en-US" altLang="en-US" sz="1300" dirty="0" smtClean="0">
                <a:solidFill>
                  <a:srgbClr val="FF0000"/>
                </a:solidFill>
              </a:rPr>
              <a:t>Tuesday</a:t>
            </a:r>
            <a:r>
              <a:rPr lang="en-US" altLang="en-US" sz="1300" dirty="0">
                <a:solidFill>
                  <a:srgbClr val="FF0000"/>
                </a:solidFill>
              </a:rPr>
              <a:t>: PM1 (2 hours</a:t>
            </a:r>
            <a:r>
              <a:rPr lang="en-US" altLang="en-US" sz="1300" dirty="0" smtClean="0">
                <a:solidFill>
                  <a:srgbClr val="FF0000"/>
                </a:solidFill>
              </a:rPr>
              <a:t>) </a:t>
            </a:r>
            <a:endParaRPr lang="en-US" altLang="en-US" sz="1300" dirty="0">
              <a:solidFill>
                <a:srgbClr val="FF0000"/>
              </a:solidFill>
            </a:endParaRPr>
          </a:p>
          <a:p>
            <a:pPr lvl="1">
              <a:spcBef>
                <a:spcPts val="100"/>
              </a:spcBef>
            </a:pPr>
            <a:r>
              <a:rPr lang="en-US" altLang="en-US" sz="1300" dirty="0">
                <a:solidFill>
                  <a:srgbClr val="FF0000"/>
                </a:solidFill>
              </a:rPr>
              <a:t>PHY and MAC ad-hoc </a:t>
            </a:r>
            <a:r>
              <a:rPr lang="en-US" altLang="en-US" sz="1300" dirty="0" smtClean="0">
                <a:solidFill>
                  <a:srgbClr val="FF0000"/>
                </a:solidFill>
              </a:rPr>
              <a:t>meetings (parallel)</a:t>
            </a:r>
            <a:endParaRPr lang="en-US" altLang="en-US" sz="1700" dirty="0">
              <a:solidFill>
                <a:srgbClr val="FF0000"/>
              </a:solidFill>
            </a:endParaRPr>
          </a:p>
        </p:txBody>
      </p:sp>
      <p:sp>
        <p:nvSpPr>
          <p:cNvPr id="21508" name="Content Placeholder 7"/>
          <p:cNvSpPr>
            <a:spLocks noGrp="1"/>
          </p:cNvSpPr>
          <p:nvPr>
            <p:ph sz="half" idx="2"/>
          </p:nvPr>
        </p:nvSpPr>
        <p:spPr>
          <a:xfrm>
            <a:off x="4875213" y="1373186"/>
            <a:ext cx="4268787" cy="5103814"/>
          </a:xfrm>
        </p:spPr>
        <p:txBody>
          <a:bodyPr/>
          <a:lstStyle/>
          <a:p>
            <a:pPr>
              <a:spcBef>
                <a:spcPts val="0"/>
              </a:spcBef>
            </a:pPr>
            <a:r>
              <a:rPr lang="en-US" altLang="en-US" sz="1300" dirty="0" smtClean="0"/>
              <a:t>Wednesday: PM1 </a:t>
            </a:r>
            <a:r>
              <a:rPr lang="en-US" altLang="en-US" sz="1300" dirty="0"/>
              <a:t>(2 hours</a:t>
            </a:r>
            <a:r>
              <a:rPr lang="en-US" altLang="en-US" sz="1300" dirty="0" smtClean="0"/>
              <a:t>)</a:t>
            </a:r>
          </a:p>
          <a:p>
            <a:pPr lvl="1">
              <a:spcBef>
                <a:spcPts val="0"/>
              </a:spcBef>
            </a:pPr>
            <a:r>
              <a:rPr lang="en-US" altLang="en-US" sz="1300" dirty="0"/>
              <a:t>Call meeting to order</a:t>
            </a:r>
          </a:p>
          <a:p>
            <a:pPr lvl="1">
              <a:spcBef>
                <a:spcPts val="0"/>
              </a:spcBef>
            </a:pPr>
            <a:r>
              <a:rPr lang="en-US" altLang="en-US" sz="1300" dirty="0"/>
              <a:t>IEEE 802 and 802.11 IPR Policy and </a:t>
            </a:r>
            <a:r>
              <a:rPr lang="en-US" altLang="en-US" sz="1300" dirty="0" smtClean="0"/>
              <a:t>procedure</a:t>
            </a:r>
          </a:p>
          <a:p>
            <a:pPr lvl="1">
              <a:spcBef>
                <a:spcPts val="0"/>
              </a:spcBef>
            </a:pPr>
            <a:r>
              <a:rPr lang="en-US" altLang="en-US" sz="1300" dirty="0" smtClean="0"/>
              <a:t>Presentations, Recess</a:t>
            </a:r>
          </a:p>
          <a:p>
            <a:pPr>
              <a:spcBef>
                <a:spcPts val="0"/>
              </a:spcBef>
            </a:pPr>
            <a:r>
              <a:rPr lang="en-US" altLang="en-US" sz="1300" dirty="0">
                <a:solidFill>
                  <a:srgbClr val="FF0000"/>
                </a:solidFill>
              </a:rPr>
              <a:t>Wednesday </a:t>
            </a:r>
            <a:r>
              <a:rPr lang="en-US" altLang="en-US" sz="1300" dirty="0" smtClean="0">
                <a:solidFill>
                  <a:srgbClr val="FF0000"/>
                </a:solidFill>
              </a:rPr>
              <a:t>: PM2 </a:t>
            </a:r>
            <a:r>
              <a:rPr lang="en-US" altLang="en-US" sz="1300" dirty="0">
                <a:solidFill>
                  <a:srgbClr val="FF0000"/>
                </a:solidFill>
              </a:rPr>
              <a:t>(2 hours)</a:t>
            </a:r>
          </a:p>
          <a:p>
            <a:pPr lvl="1">
              <a:spcBef>
                <a:spcPts val="0"/>
              </a:spcBef>
            </a:pPr>
            <a:r>
              <a:rPr lang="en-US" altLang="en-US" sz="1300" dirty="0">
                <a:solidFill>
                  <a:srgbClr val="FF0000"/>
                </a:solidFill>
              </a:rPr>
              <a:t>PHY and MAC ad-hoc </a:t>
            </a:r>
            <a:r>
              <a:rPr lang="en-US" altLang="en-US" sz="1300" dirty="0" smtClean="0">
                <a:solidFill>
                  <a:srgbClr val="FF0000"/>
                </a:solidFill>
              </a:rPr>
              <a:t>meetings (parallel)</a:t>
            </a:r>
            <a:endParaRPr lang="en-US" altLang="en-US" sz="1300" dirty="0">
              <a:solidFill>
                <a:srgbClr val="FF0000"/>
              </a:solidFill>
            </a:endParaRPr>
          </a:p>
          <a:p>
            <a:pPr>
              <a:spcBef>
                <a:spcPts val="0"/>
              </a:spcBef>
            </a:pPr>
            <a:r>
              <a:rPr lang="en-US" altLang="en-US" sz="1300" dirty="0" smtClean="0"/>
              <a:t>Thursday: AM2 (2 hours)</a:t>
            </a:r>
            <a:endParaRPr lang="en-US" altLang="en-US" sz="1300" dirty="0"/>
          </a:p>
          <a:p>
            <a:pPr lvl="1">
              <a:spcBef>
                <a:spcPts val="0"/>
              </a:spcBef>
            </a:pPr>
            <a:r>
              <a:rPr lang="en-US" altLang="en-US" sz="1300" dirty="0"/>
              <a:t>Call meeting to order</a:t>
            </a:r>
          </a:p>
          <a:p>
            <a:pPr lvl="1">
              <a:spcBef>
                <a:spcPts val="0"/>
              </a:spcBef>
            </a:pPr>
            <a:r>
              <a:rPr lang="en-US" altLang="en-US" sz="1300" dirty="0"/>
              <a:t>IEEE 802 and 802.11 IPR Policy and </a:t>
            </a:r>
            <a:r>
              <a:rPr lang="en-US" altLang="en-US" sz="1300" dirty="0" smtClean="0"/>
              <a:t>procedure</a:t>
            </a:r>
          </a:p>
          <a:p>
            <a:pPr lvl="1">
              <a:spcBef>
                <a:spcPts val="0"/>
              </a:spcBef>
            </a:pPr>
            <a:r>
              <a:rPr lang="en-US" altLang="en-US" sz="1300" dirty="0" smtClean="0"/>
              <a:t>Motions</a:t>
            </a:r>
            <a:endParaRPr lang="en-US" altLang="en-US" sz="1300" dirty="0"/>
          </a:p>
          <a:p>
            <a:pPr lvl="1">
              <a:spcBef>
                <a:spcPts val="0"/>
              </a:spcBef>
            </a:pPr>
            <a:r>
              <a:rPr lang="en-US" altLang="en-US" sz="1300" dirty="0"/>
              <a:t>P</a:t>
            </a:r>
            <a:r>
              <a:rPr lang="en-US" altLang="en-US" sz="1300" dirty="0" smtClean="0"/>
              <a:t>resentations, Recess</a:t>
            </a:r>
          </a:p>
          <a:p>
            <a:pPr>
              <a:spcBef>
                <a:spcPts val="0"/>
              </a:spcBef>
            </a:pPr>
            <a:r>
              <a:rPr lang="en-US" altLang="en-US" sz="1300" dirty="0" smtClean="0"/>
              <a:t>Thursday: PM1 (2 hours)</a:t>
            </a:r>
          </a:p>
          <a:p>
            <a:pPr lvl="1">
              <a:spcBef>
                <a:spcPts val="0"/>
              </a:spcBef>
            </a:pPr>
            <a:r>
              <a:rPr lang="en-US" altLang="en-US" sz="1300" dirty="0" smtClean="0"/>
              <a:t>Call meeting to order</a:t>
            </a:r>
          </a:p>
          <a:p>
            <a:pPr lvl="1">
              <a:spcBef>
                <a:spcPts val="0"/>
              </a:spcBef>
            </a:pPr>
            <a:r>
              <a:rPr lang="en-US" altLang="en-US" sz="1300" dirty="0" smtClean="0"/>
              <a:t>IEEE 802 and 802.11 IPR Policy and procedure</a:t>
            </a:r>
          </a:p>
          <a:p>
            <a:pPr lvl="1">
              <a:spcBef>
                <a:spcPts val="0"/>
              </a:spcBef>
            </a:pPr>
            <a:r>
              <a:rPr lang="en-US" altLang="en-US" sz="1300" dirty="0" err="1"/>
              <a:t>TGba</a:t>
            </a:r>
            <a:r>
              <a:rPr lang="en-US" altLang="en-US" sz="1300" dirty="0"/>
              <a:t> draft status check – ready for D1.0?</a:t>
            </a:r>
          </a:p>
          <a:p>
            <a:pPr lvl="1">
              <a:spcBef>
                <a:spcPts val="0"/>
              </a:spcBef>
            </a:pPr>
            <a:r>
              <a:rPr lang="en-US" altLang="en-US" sz="1300" dirty="0" smtClean="0"/>
              <a:t>TG </a:t>
            </a:r>
            <a:r>
              <a:rPr lang="en-US" altLang="en-US" sz="1300" dirty="0"/>
              <a:t>timeline discussion</a:t>
            </a:r>
          </a:p>
          <a:p>
            <a:pPr lvl="1">
              <a:spcBef>
                <a:spcPts val="0"/>
              </a:spcBef>
            </a:pPr>
            <a:r>
              <a:rPr lang="en-US" altLang="en-US" sz="1300" dirty="0"/>
              <a:t>Goal for </a:t>
            </a:r>
            <a:r>
              <a:rPr lang="en-US" altLang="en-US" sz="1300" dirty="0" smtClean="0"/>
              <a:t>September </a:t>
            </a:r>
            <a:r>
              <a:rPr lang="en-US" altLang="en-US" sz="1300" dirty="0"/>
              <a:t>2018 F2F meeting</a:t>
            </a:r>
          </a:p>
          <a:p>
            <a:pPr lvl="1">
              <a:spcBef>
                <a:spcPts val="0"/>
              </a:spcBef>
            </a:pPr>
            <a:r>
              <a:rPr lang="en-US" altLang="en-US" sz="1300" dirty="0"/>
              <a:t>Teleconference call </a:t>
            </a:r>
            <a:r>
              <a:rPr lang="en-US" altLang="en-US" sz="1300" dirty="0" smtClean="0"/>
              <a:t>schedule</a:t>
            </a:r>
          </a:p>
          <a:p>
            <a:pPr lvl="1">
              <a:spcBef>
                <a:spcPts val="0"/>
              </a:spcBef>
            </a:pPr>
            <a:r>
              <a:rPr lang="en-US" altLang="en-US" sz="1300" dirty="0"/>
              <a:t>P</a:t>
            </a:r>
            <a:r>
              <a:rPr lang="en-US" altLang="en-US" sz="1300" dirty="0" smtClean="0"/>
              <a:t>resentations</a:t>
            </a:r>
            <a:r>
              <a:rPr lang="en-US" altLang="en-US" sz="1300" dirty="0"/>
              <a:t>, </a:t>
            </a:r>
            <a:r>
              <a:rPr lang="en-US" altLang="en-US" sz="1300" dirty="0" smtClean="0"/>
              <a:t>Recess</a:t>
            </a:r>
          </a:p>
          <a:p>
            <a:pPr>
              <a:spcBef>
                <a:spcPts val="0"/>
              </a:spcBef>
            </a:pPr>
            <a:r>
              <a:rPr lang="en-US" altLang="en-US" sz="1300" dirty="0"/>
              <a:t>Thursday: PM2 (2 hours)</a:t>
            </a:r>
          </a:p>
          <a:p>
            <a:pPr lvl="1">
              <a:spcBef>
                <a:spcPts val="0"/>
              </a:spcBef>
            </a:pPr>
            <a:r>
              <a:rPr lang="en-US" altLang="en-US" sz="1300" dirty="0"/>
              <a:t>Call meeting to order</a:t>
            </a:r>
          </a:p>
          <a:p>
            <a:pPr lvl="1">
              <a:spcBef>
                <a:spcPts val="0"/>
              </a:spcBef>
            </a:pPr>
            <a:r>
              <a:rPr lang="en-US" altLang="en-US" sz="1300" dirty="0"/>
              <a:t>IEEE 802 and 802.11 IPR Policy and procedure</a:t>
            </a:r>
          </a:p>
          <a:p>
            <a:pPr lvl="1">
              <a:spcBef>
                <a:spcPts val="0"/>
              </a:spcBef>
            </a:pPr>
            <a:r>
              <a:rPr lang="en-US" altLang="en-US" sz="1300" dirty="0" err="1" smtClean="0"/>
              <a:t>TGba</a:t>
            </a:r>
            <a:r>
              <a:rPr lang="en-US" altLang="en-US" sz="1300" dirty="0" smtClean="0"/>
              <a:t>/ARC </a:t>
            </a:r>
            <a:r>
              <a:rPr lang="en-US" altLang="en-US" sz="1300" dirty="0"/>
              <a:t>joint </a:t>
            </a:r>
            <a:r>
              <a:rPr lang="en-US" altLang="en-US" sz="1300" dirty="0" smtClean="0"/>
              <a:t>session</a:t>
            </a:r>
            <a:endParaRPr lang="en-US" altLang="en-US" sz="1300" dirty="0"/>
          </a:p>
          <a:p>
            <a:pPr lvl="1">
              <a:spcBef>
                <a:spcPts val="0"/>
              </a:spcBef>
            </a:pPr>
            <a:r>
              <a:rPr lang="en-US" altLang="en-US" sz="1300" dirty="0" smtClean="0"/>
              <a:t>Presentations</a:t>
            </a:r>
          </a:p>
          <a:p>
            <a:pPr lvl="1">
              <a:spcBef>
                <a:spcPts val="0"/>
              </a:spcBef>
            </a:pPr>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(Samsung)</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July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San Diego, CA, USA</a:t>
            </a:r>
          </a:p>
          <a:p>
            <a:pPr algn="ctr">
              <a:lnSpc>
                <a:spcPct val="90000"/>
              </a:lnSpc>
              <a:buFontTx/>
              <a:buNone/>
            </a:pPr>
            <a:r>
              <a:rPr lang="en-US" altLang="en-US" sz="3200" dirty="0" smtClean="0">
                <a:cs typeface="Times New Roman" panose="02020603050405020304" pitchFamily="18" charset="0"/>
              </a:rPr>
              <a:t>July 8-13,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Monday AM1 (MAC Ad-hoc group)</a:t>
            </a:r>
          </a:p>
        </p:txBody>
      </p:sp>
      <p:sp>
        <p:nvSpPr>
          <p:cNvPr id="31747" name="Content Placeholder 2"/>
          <p:cNvSpPr>
            <a:spLocks noGrp="1"/>
          </p:cNvSpPr>
          <p:nvPr>
            <p:ph idx="1"/>
          </p:nvPr>
        </p:nvSpPr>
        <p:spPr>
          <a:xfrm>
            <a:off x="685800" y="1981200"/>
            <a:ext cx="8382000" cy="4494213"/>
          </a:xfrm>
        </p:spPr>
        <p:txBody>
          <a:bodyPr/>
          <a:lstStyle/>
          <a:p>
            <a:pPr>
              <a:defRPr/>
            </a:pPr>
            <a:r>
              <a:rPr lang="en-US" altLang="en-US" dirty="0" smtClean="0"/>
              <a:t>Call </a:t>
            </a:r>
            <a:r>
              <a:rPr lang="en-US" altLang="en-US" dirty="0"/>
              <a:t>meeting to </a:t>
            </a:r>
            <a:r>
              <a:rPr lang="en-US" altLang="en-US" dirty="0" smtClean="0"/>
              <a:t>order</a:t>
            </a:r>
          </a:p>
          <a:p>
            <a:pPr>
              <a:defRPr/>
            </a:pPr>
            <a:r>
              <a:rPr lang="en-US" altLang="en-US" dirty="0" smtClean="0"/>
              <a:t>Acting Secretary: James Lepp</a:t>
            </a:r>
            <a:endParaRPr lang="en-US" altLang="en-US" dirty="0"/>
          </a:p>
          <a:p>
            <a:pPr>
              <a:defRPr/>
            </a:pPr>
            <a:r>
              <a:rPr lang="en-US" altLang="en-US" dirty="0"/>
              <a:t>IEEE 802 and 802.11 IPR Policy and procedure</a:t>
            </a:r>
          </a:p>
          <a:p>
            <a:pPr>
              <a:defRPr/>
            </a:pPr>
            <a:r>
              <a:rPr lang="en-US" altLang="en-US" dirty="0" smtClean="0"/>
              <a:t>Presentations (from </a:t>
            </a:r>
            <a:r>
              <a:rPr lang="en-US" altLang="en-US" dirty="0"/>
              <a:t>the submission </a:t>
            </a:r>
            <a:r>
              <a:rPr lang="en-US" altLang="en-US" dirty="0" smtClean="0"/>
              <a:t>slides -  MAC list):</a:t>
            </a:r>
            <a:endParaRPr lang="en-US" altLang="en-US" dirty="0"/>
          </a:p>
          <a:p>
            <a:pPr lvl="1"/>
            <a:r>
              <a:rPr lang="en-US" altLang="en-US" dirty="0" smtClean="0"/>
              <a:t>11-18-1105r0</a:t>
            </a:r>
            <a:endParaRPr lang="en-US" altLang="en-US" dirty="0"/>
          </a:p>
          <a:p>
            <a:pPr lvl="1"/>
            <a:r>
              <a:rPr lang="en-US" altLang="en-US" dirty="0"/>
              <a:t>11-18-1082r1</a:t>
            </a:r>
          </a:p>
          <a:p>
            <a:pPr lvl="1"/>
            <a:r>
              <a:rPr lang="en-US" altLang="en-US" dirty="0" smtClean="0"/>
              <a:t>11-18-1157r1</a:t>
            </a:r>
          </a:p>
          <a:p>
            <a:pPr lvl="1"/>
            <a:r>
              <a:rPr lang="en-US" altLang="en-US" dirty="0" smtClean="0"/>
              <a:t>11-18-1121r0</a:t>
            </a:r>
          </a:p>
          <a:p>
            <a:pPr lvl="1"/>
            <a:r>
              <a:rPr lang="en-US" altLang="en-US" dirty="0" smtClean="0"/>
              <a:t>11-18-1082r2 (with SP)</a:t>
            </a:r>
          </a:p>
          <a:p>
            <a:pPr lvl="1"/>
            <a:r>
              <a:rPr lang="en-US" altLang="en-US" dirty="0" smtClean="0"/>
              <a:t>11-18-1168r0 (Q&amp;A unfinished)</a:t>
            </a:r>
          </a:p>
          <a:p>
            <a:r>
              <a:rPr lang="en-US" altLang="en-US" dirty="0" smtClean="0"/>
              <a:t>Adjourn</a:t>
            </a:r>
            <a:endParaRPr lang="en-US" altLang="en-US" dirty="0"/>
          </a:p>
          <a:p>
            <a:pPr>
              <a:defRPr/>
            </a:pPr>
            <a:endParaRPr lang="en-US" alt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Tuesday PM1 (MAC Ad-hoc group)</a:t>
            </a:r>
          </a:p>
        </p:txBody>
      </p:sp>
      <p:sp>
        <p:nvSpPr>
          <p:cNvPr id="31747" name="Content Placeholder 2"/>
          <p:cNvSpPr>
            <a:spLocks noGrp="1"/>
          </p:cNvSpPr>
          <p:nvPr>
            <p:ph idx="1"/>
          </p:nvPr>
        </p:nvSpPr>
        <p:spPr>
          <a:xfrm>
            <a:off x="684213" y="1600200"/>
            <a:ext cx="8382000" cy="4494213"/>
          </a:xfrm>
        </p:spPr>
        <p:txBody>
          <a:bodyPr/>
          <a:lstStyle/>
          <a:p>
            <a:pPr>
              <a:spcBef>
                <a:spcPts val="200"/>
              </a:spcBef>
              <a:defRPr/>
            </a:pPr>
            <a:r>
              <a:rPr lang="en-US" altLang="en-US" dirty="0" smtClean="0"/>
              <a:t>Call </a:t>
            </a:r>
            <a:r>
              <a:rPr lang="en-US" altLang="en-US" dirty="0"/>
              <a:t>meeting to </a:t>
            </a:r>
            <a:r>
              <a:rPr lang="en-US" altLang="en-US" dirty="0" smtClean="0"/>
              <a:t>order</a:t>
            </a:r>
          </a:p>
          <a:p>
            <a:pPr>
              <a:spcBef>
                <a:spcPts val="200"/>
              </a:spcBef>
              <a:defRPr/>
            </a:pPr>
            <a:r>
              <a:rPr lang="en-US" altLang="en-US" dirty="0" smtClean="0"/>
              <a:t>Acting Secretary: Po-kai Huang</a:t>
            </a:r>
            <a:endParaRPr lang="en-US" altLang="en-US" dirty="0"/>
          </a:p>
          <a:p>
            <a:pPr>
              <a:spcBef>
                <a:spcPts val="200"/>
              </a:spcBef>
              <a:defRPr/>
            </a:pPr>
            <a:r>
              <a:rPr lang="en-US" altLang="en-US" dirty="0"/>
              <a:t>IEEE 802 and 802.11 IPR Policy and procedure</a:t>
            </a:r>
          </a:p>
          <a:p>
            <a:pPr>
              <a:spcBef>
                <a:spcPts val="200"/>
              </a:spcBef>
              <a:defRPr/>
            </a:pPr>
            <a:r>
              <a:rPr lang="en-US" altLang="en-US" dirty="0" smtClean="0"/>
              <a:t>Presentations (from </a:t>
            </a:r>
            <a:r>
              <a:rPr lang="en-US" altLang="en-US" dirty="0"/>
              <a:t>the submission </a:t>
            </a:r>
            <a:r>
              <a:rPr lang="en-US" altLang="en-US" dirty="0" smtClean="0"/>
              <a:t>slides -  MAC list):</a:t>
            </a:r>
          </a:p>
          <a:p>
            <a:pPr lvl="1">
              <a:spcBef>
                <a:spcPts val="200"/>
              </a:spcBef>
              <a:defRPr/>
            </a:pPr>
            <a:r>
              <a:rPr lang="en-US" altLang="en-US" dirty="0" smtClean="0"/>
              <a:t>11-18-1121r2 (with SP)</a:t>
            </a:r>
          </a:p>
          <a:p>
            <a:pPr lvl="1">
              <a:spcBef>
                <a:spcPts val="200"/>
              </a:spcBef>
              <a:defRPr/>
            </a:pPr>
            <a:r>
              <a:rPr lang="en-US" altLang="en-US" dirty="0" smtClean="0"/>
              <a:t>11-18-1157r5 (with SP)</a:t>
            </a:r>
          </a:p>
          <a:p>
            <a:pPr lvl="1">
              <a:spcBef>
                <a:spcPts val="200"/>
              </a:spcBef>
              <a:defRPr/>
            </a:pPr>
            <a:r>
              <a:rPr lang="en-US" altLang="en-US" dirty="0" smtClean="0"/>
              <a:t>11-18-1158r0 (more offline discussions needed)</a:t>
            </a:r>
          </a:p>
          <a:p>
            <a:pPr lvl="1">
              <a:spcBef>
                <a:spcPts val="200"/>
              </a:spcBef>
              <a:defRPr/>
            </a:pPr>
            <a:r>
              <a:rPr lang="en-US" altLang="en-US" dirty="0"/>
              <a:t>11-18-1159r0 (more offline discussions needed</a:t>
            </a:r>
            <a:r>
              <a:rPr lang="en-US" altLang="en-US" dirty="0" smtClean="0"/>
              <a:t>)</a:t>
            </a:r>
          </a:p>
          <a:p>
            <a:pPr lvl="1">
              <a:spcBef>
                <a:spcPts val="200"/>
              </a:spcBef>
              <a:defRPr/>
            </a:pPr>
            <a:r>
              <a:rPr lang="en-US" altLang="en-US" dirty="0" smtClean="0"/>
              <a:t>11-18-1120r1 (with SP)</a:t>
            </a:r>
          </a:p>
          <a:p>
            <a:pPr lvl="1">
              <a:spcBef>
                <a:spcPts val="200"/>
              </a:spcBef>
              <a:defRPr/>
            </a:pPr>
            <a:r>
              <a:rPr lang="en-US" altLang="en-US" dirty="0" smtClean="0"/>
              <a:t>11-18-1207r0 withdrawn</a:t>
            </a:r>
          </a:p>
          <a:p>
            <a:pPr lvl="1">
              <a:spcBef>
                <a:spcPts val="200"/>
              </a:spcBef>
              <a:defRPr/>
            </a:pPr>
            <a:r>
              <a:rPr lang="en-US" altLang="en-US" dirty="0" smtClean="0"/>
              <a:t>11-18-0895r2 (with SP)</a:t>
            </a:r>
          </a:p>
          <a:p>
            <a:pPr lvl="1">
              <a:spcBef>
                <a:spcPts val="200"/>
              </a:spcBef>
              <a:defRPr/>
            </a:pPr>
            <a:r>
              <a:rPr lang="en-US" altLang="en-US" dirty="0" smtClean="0"/>
              <a:t>11-18-1241r0</a:t>
            </a:r>
            <a:endParaRPr lang="en-US" altLang="en-US" dirty="0"/>
          </a:p>
          <a:p>
            <a:pPr>
              <a:spcBef>
                <a:spcPts val="200"/>
              </a:spcBef>
            </a:pPr>
            <a:r>
              <a:rPr lang="en-US" altLang="en-US" dirty="0" smtClean="0"/>
              <a:t>Recess</a:t>
            </a:r>
            <a:endParaRPr lang="en-US" alt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26</a:t>
            </a:fld>
            <a:endParaRPr lang="en-US" altLang="en-US" sz="1200" b="0" smtClean="0"/>
          </a:p>
        </p:txBody>
      </p:sp>
    </p:spTree>
    <p:extLst>
      <p:ext uri="{BB962C8B-B14F-4D97-AF65-F5344CB8AC3E}">
        <p14:creationId xmlns:p14="http://schemas.microsoft.com/office/powerpoint/2010/main" val="17411556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Wednesday PM2 (MAC Ad-hoc group)</a:t>
            </a:r>
          </a:p>
        </p:txBody>
      </p:sp>
      <p:sp>
        <p:nvSpPr>
          <p:cNvPr id="31747" name="Content Placeholder 2"/>
          <p:cNvSpPr>
            <a:spLocks noGrp="1"/>
          </p:cNvSpPr>
          <p:nvPr>
            <p:ph idx="1"/>
          </p:nvPr>
        </p:nvSpPr>
        <p:spPr>
          <a:xfrm>
            <a:off x="685800" y="1981200"/>
            <a:ext cx="8382000" cy="4494213"/>
          </a:xfrm>
        </p:spPr>
        <p:txBody>
          <a:bodyPr/>
          <a:lstStyle/>
          <a:p>
            <a:pPr>
              <a:defRPr/>
            </a:pPr>
            <a:r>
              <a:rPr lang="en-US" altLang="en-US" dirty="0" smtClean="0"/>
              <a:t>Call </a:t>
            </a:r>
            <a:r>
              <a:rPr lang="en-US" altLang="en-US" dirty="0"/>
              <a:t>meeting to </a:t>
            </a:r>
            <a:r>
              <a:rPr lang="en-US" altLang="en-US" dirty="0" smtClean="0"/>
              <a:t>order</a:t>
            </a:r>
          </a:p>
          <a:p>
            <a:pPr>
              <a:defRPr/>
            </a:pPr>
            <a:r>
              <a:rPr lang="en-US" altLang="en-US" dirty="0"/>
              <a:t>Acting Secretary</a:t>
            </a:r>
            <a:r>
              <a:rPr lang="en-US" altLang="en-US" dirty="0" smtClean="0"/>
              <a:t>: James Lepp</a:t>
            </a:r>
            <a:endParaRPr lang="en-US" altLang="en-US" dirty="0"/>
          </a:p>
          <a:p>
            <a:pPr>
              <a:defRPr/>
            </a:pPr>
            <a:r>
              <a:rPr lang="en-US" altLang="en-US" dirty="0" smtClean="0"/>
              <a:t>IEEE </a:t>
            </a:r>
            <a:r>
              <a:rPr lang="en-US" altLang="en-US" dirty="0"/>
              <a:t>802 and 802.11 IPR Policy and procedure</a:t>
            </a:r>
          </a:p>
          <a:p>
            <a:pPr>
              <a:defRPr/>
            </a:pPr>
            <a:r>
              <a:rPr lang="en-US" altLang="en-US" dirty="0" smtClean="0"/>
              <a:t>Presentations (from </a:t>
            </a:r>
            <a:r>
              <a:rPr lang="en-US" altLang="en-US" dirty="0"/>
              <a:t>the submission </a:t>
            </a:r>
            <a:r>
              <a:rPr lang="en-US" altLang="en-US" dirty="0" smtClean="0"/>
              <a:t>slides -  MAC list):</a:t>
            </a:r>
          </a:p>
          <a:p>
            <a:pPr lvl="1">
              <a:defRPr/>
            </a:pPr>
            <a:r>
              <a:rPr lang="en-US" altLang="en-US" dirty="0" smtClean="0"/>
              <a:t>11-18-1299r0 (text for 1121 with SP)</a:t>
            </a:r>
          </a:p>
          <a:p>
            <a:pPr lvl="1">
              <a:defRPr/>
            </a:pPr>
            <a:r>
              <a:rPr lang="en-US" altLang="en-US" dirty="0" smtClean="0"/>
              <a:t>11-18-1293r1 (text for 1120): need revision</a:t>
            </a:r>
          </a:p>
          <a:p>
            <a:pPr lvl="1">
              <a:defRPr/>
            </a:pPr>
            <a:r>
              <a:rPr lang="en-US" altLang="en-US" dirty="0" smtClean="0"/>
              <a:t>11-18-1298r3 (text for 1172 with SP)</a:t>
            </a:r>
          </a:p>
          <a:p>
            <a:pPr lvl="1">
              <a:defRPr/>
            </a:pPr>
            <a:r>
              <a:rPr lang="en-US" altLang="en-US" dirty="0" smtClean="0"/>
              <a:t>11-18-1293r2 (with SP)</a:t>
            </a:r>
          </a:p>
          <a:p>
            <a:pPr lvl="1">
              <a:defRPr/>
            </a:pPr>
            <a:r>
              <a:rPr lang="en-US" altLang="en-US" dirty="0" smtClean="0"/>
              <a:t>11-18-1298r4 (with SP to supersede 1298r3)</a:t>
            </a:r>
          </a:p>
          <a:p>
            <a:r>
              <a:rPr lang="en-US" altLang="en-US" dirty="0" smtClean="0"/>
              <a:t>Adjourn</a:t>
            </a:r>
            <a:endParaRPr lang="en-US" altLang="en-US" dirty="0"/>
          </a:p>
          <a:p>
            <a:pPr>
              <a:defRPr/>
            </a:pPr>
            <a:endParaRPr lang="en-US" alt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27</a:t>
            </a:fld>
            <a:endParaRPr lang="en-US" altLang="en-US" sz="1200" b="0" smtClean="0"/>
          </a:p>
        </p:txBody>
      </p:sp>
    </p:spTree>
    <p:extLst>
      <p:ext uri="{BB962C8B-B14F-4D97-AF65-F5344CB8AC3E}">
        <p14:creationId xmlns:p14="http://schemas.microsoft.com/office/powerpoint/2010/main" val="41475678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May 2018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a:t>Approved </a:t>
            </a:r>
            <a:r>
              <a:rPr lang="en-US" altLang="en-US" dirty="0" err="1"/>
              <a:t>TGba</a:t>
            </a:r>
            <a:r>
              <a:rPr lang="en-US" altLang="en-US" dirty="0"/>
              <a:t> SFD and </a:t>
            </a:r>
            <a:r>
              <a:rPr lang="en-US" altLang="en-US" dirty="0" err="1"/>
              <a:t>TGba</a:t>
            </a:r>
            <a:r>
              <a:rPr lang="en-US" altLang="en-US" dirty="0"/>
              <a:t> D0.2</a:t>
            </a:r>
          </a:p>
          <a:p>
            <a:r>
              <a:rPr lang="en-US" altLang="en-US" dirty="0"/>
              <a:t>Closed </a:t>
            </a:r>
            <a:r>
              <a:rPr lang="en-US" altLang="en-US" dirty="0" err="1"/>
              <a:t>TGba</a:t>
            </a:r>
            <a:r>
              <a:rPr lang="en-US" altLang="en-US" dirty="0"/>
              <a:t> SFD (Final document is 11-18/575r11) </a:t>
            </a:r>
          </a:p>
          <a:p>
            <a:r>
              <a:rPr lang="en-US" altLang="en-US" dirty="0"/>
              <a:t>Reviewed </a:t>
            </a:r>
            <a:r>
              <a:rPr lang="en-US" altLang="en-US" dirty="0" smtClean="0"/>
              <a:t>and approved spec </a:t>
            </a:r>
            <a:r>
              <a:rPr lang="en-US" altLang="en-US" dirty="0"/>
              <a:t>text documents for </a:t>
            </a:r>
            <a:r>
              <a:rPr lang="en-US" altLang="en-US" dirty="0" err="1"/>
              <a:t>TGba</a:t>
            </a:r>
            <a:r>
              <a:rPr lang="en-US" altLang="en-US" dirty="0"/>
              <a:t> D0.3</a:t>
            </a:r>
          </a:p>
          <a:p>
            <a:r>
              <a:rPr lang="en-US" altLang="en-US" dirty="0" smtClean="0"/>
              <a:t>Reviewed technical presentations</a:t>
            </a:r>
          </a:p>
          <a:p>
            <a:r>
              <a:rPr lang="en-US" altLang="en-US" dirty="0" err="1" smtClean="0"/>
              <a:t>TGba</a:t>
            </a:r>
            <a:r>
              <a:rPr lang="en-US" altLang="en-US" dirty="0" smtClean="0"/>
              <a:t>/ARC </a:t>
            </a:r>
            <a:r>
              <a:rPr lang="en-US" altLang="en-US" dirty="0"/>
              <a:t>joint session – </a:t>
            </a:r>
            <a:r>
              <a:rPr lang="en-US" altLang="en-US" dirty="0" err="1"/>
              <a:t>TGba</a:t>
            </a:r>
            <a:r>
              <a:rPr lang="en-US" altLang="en-US" dirty="0"/>
              <a:t> architecture discussion</a:t>
            </a:r>
          </a:p>
          <a:p>
            <a:r>
              <a:rPr lang="en-US" altLang="en-US" dirty="0"/>
              <a:t>Reviewed TG timeline</a:t>
            </a:r>
          </a:p>
          <a:p>
            <a:r>
              <a:rPr lang="en-US" altLang="en-US" dirty="0"/>
              <a:t>Agenda: </a:t>
            </a:r>
            <a:r>
              <a:rPr lang="en-US" altLang="en-US" dirty="0" smtClean="0"/>
              <a:t>doc:11-18/647r12</a:t>
            </a:r>
            <a:endParaRPr lang="en-US" alt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28</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May 2018 meeting [doc: IEEE 802.11-18/999r0 and IEEE 802.11-18/1006r0] and teleconference calls [doc: IEEE 802.11-18/1011r1]</a:t>
            </a:r>
          </a:p>
          <a:p>
            <a:endParaRPr lang="en-US" altLang="en-US" dirty="0" smtClean="0"/>
          </a:p>
          <a:p>
            <a:pPr lvl="1"/>
            <a:r>
              <a:rPr lang="en-US" altLang="en-US" dirty="0" smtClean="0"/>
              <a:t>Move: Po-kai Huang</a:t>
            </a:r>
          </a:p>
          <a:p>
            <a:pPr lvl="1"/>
            <a:r>
              <a:rPr lang="en-US" altLang="en-US" dirty="0" smtClean="0"/>
              <a:t>Second: Xiaofei Wang</a:t>
            </a:r>
          </a:p>
          <a:p>
            <a:pPr lvl="1"/>
            <a:r>
              <a:rPr lang="en-US" altLang="en-US" dirty="0" smtClean="0"/>
              <a:t>Result: approved by unanimous consensus</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July 2018 session</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smtClean="0"/>
              <a:t>Motion – </a:t>
            </a:r>
            <a:r>
              <a:rPr lang="en-US" altLang="en-US" dirty="0" err="1" smtClean="0"/>
              <a:t>TGba</a:t>
            </a:r>
            <a:r>
              <a:rPr lang="en-US" altLang="en-US" dirty="0" smtClean="0"/>
              <a:t> Draft Spec</a:t>
            </a:r>
          </a:p>
        </p:txBody>
      </p:sp>
      <p:sp>
        <p:nvSpPr>
          <p:cNvPr id="38915" name="Content Placeholder 2"/>
          <p:cNvSpPr>
            <a:spLocks noGrp="1"/>
          </p:cNvSpPr>
          <p:nvPr>
            <p:ph idx="1"/>
          </p:nvPr>
        </p:nvSpPr>
        <p:spPr/>
        <p:txBody>
          <a:bodyPr/>
          <a:lstStyle/>
          <a:p>
            <a:r>
              <a:rPr lang="en-US" altLang="en-US" dirty="0" smtClean="0"/>
              <a:t>Move to approve </a:t>
            </a:r>
            <a:r>
              <a:rPr lang="en-US" altLang="en-US" dirty="0" smtClean="0">
                <a:hlinkClick r:id="rId2"/>
              </a:rPr>
              <a:t>P802.11ba D0.3 </a:t>
            </a:r>
            <a:r>
              <a:rPr lang="en-US" altLang="en-US" dirty="0" smtClean="0"/>
              <a:t>in IEEE 802.11 WG Members Area as the latest revised draft of </a:t>
            </a:r>
            <a:r>
              <a:rPr lang="en-US" altLang="en-US" dirty="0" err="1" smtClean="0"/>
              <a:t>TGba</a:t>
            </a:r>
            <a:r>
              <a:rPr lang="en-US" altLang="en-US" dirty="0" smtClean="0"/>
              <a:t>.</a:t>
            </a:r>
          </a:p>
          <a:p>
            <a:endParaRPr lang="en-US" altLang="en-US" dirty="0" smtClean="0"/>
          </a:p>
          <a:p>
            <a:pPr lvl="1"/>
            <a:r>
              <a:rPr lang="en-US" altLang="en-US" dirty="0" smtClean="0"/>
              <a:t>Move: Po-kai Huang</a:t>
            </a:r>
          </a:p>
          <a:p>
            <a:pPr lvl="1"/>
            <a:r>
              <a:rPr lang="en-US" altLang="en-US" dirty="0" smtClean="0"/>
              <a:t>Second: Lei Huang</a:t>
            </a:r>
          </a:p>
          <a:p>
            <a:pPr lvl="1"/>
            <a:r>
              <a:rPr lang="en-US" altLang="en-US" dirty="0" smtClean="0"/>
              <a:t>Result: Y/N/A = 29/0/1. Motion passes.</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30</a:t>
            </a:fld>
            <a:endParaRPr lang="en-US" altLang="en-US" sz="1200" b="0" smtClean="0"/>
          </a:p>
        </p:txBody>
      </p:sp>
    </p:spTree>
    <p:extLst>
      <p:ext uri="{BB962C8B-B14F-4D97-AF65-F5344CB8AC3E}">
        <p14:creationId xmlns:p14="http://schemas.microsoft.com/office/powerpoint/2010/main" val="31941251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a:xfrm>
            <a:off x="685800" y="1600200"/>
            <a:ext cx="7772400" cy="4495800"/>
          </a:xfrm>
        </p:spPr>
        <p:txBody>
          <a:bodyPr/>
          <a:lstStyle/>
          <a:p>
            <a:r>
              <a:rPr lang="en-US" altLang="en-US" dirty="0" smtClean="0"/>
              <a:t>From the submission slides</a:t>
            </a:r>
          </a:p>
          <a:p>
            <a:pPr lvl="1"/>
            <a:r>
              <a:rPr lang="en-US" altLang="en-US" dirty="0" smtClean="0"/>
              <a:t>Monday PM1 (</a:t>
            </a:r>
            <a:r>
              <a:rPr lang="en-US" altLang="en-US" dirty="0" err="1" smtClean="0"/>
              <a:t>TGba</a:t>
            </a:r>
            <a:r>
              <a:rPr lang="en-US" altLang="en-US" dirty="0" smtClean="0"/>
              <a:t>)</a:t>
            </a:r>
          </a:p>
          <a:p>
            <a:pPr lvl="2"/>
            <a:r>
              <a:rPr lang="en-US" altLang="en-US" dirty="0" smtClean="0"/>
              <a:t>11-18-1122, 11-18-1130, 11-18-1085 withdrawn.</a:t>
            </a:r>
          </a:p>
          <a:p>
            <a:pPr lvl="2"/>
            <a:r>
              <a:rPr lang="en-US" altLang="en-US" dirty="0" smtClean="0"/>
              <a:t>11-18-1074r0 (to be updated as r1)</a:t>
            </a:r>
          </a:p>
          <a:p>
            <a:pPr lvl="2"/>
            <a:r>
              <a:rPr lang="en-US" altLang="en-US" dirty="0" smtClean="0"/>
              <a:t>11-18-1201r0 (more offline discussions)</a:t>
            </a:r>
          </a:p>
          <a:p>
            <a:pPr lvl="2"/>
            <a:r>
              <a:rPr lang="en-US" altLang="en-US" dirty="0" smtClean="0"/>
              <a:t>11-18-1131r0 (with SP)</a:t>
            </a:r>
          </a:p>
          <a:p>
            <a:pPr lvl="2"/>
            <a:r>
              <a:rPr lang="en-US" altLang="en-US" dirty="0" smtClean="0"/>
              <a:t>11-18-1132r0 (with SP)</a:t>
            </a:r>
          </a:p>
          <a:p>
            <a:pPr lvl="1"/>
            <a:r>
              <a:rPr lang="en-US" altLang="en-US" dirty="0" smtClean="0"/>
              <a:t>Monday PM2 (</a:t>
            </a:r>
            <a:r>
              <a:rPr lang="en-US" altLang="en-US" dirty="0" err="1" smtClean="0"/>
              <a:t>TGba</a:t>
            </a:r>
            <a:r>
              <a:rPr lang="en-US" altLang="en-US" dirty="0" smtClean="0"/>
              <a:t>)</a:t>
            </a:r>
          </a:p>
          <a:p>
            <a:pPr lvl="2"/>
            <a:r>
              <a:rPr lang="en-US" altLang="en-US" dirty="0" smtClean="0"/>
              <a:t>11-18-1205r4 (Q&amp;A)</a:t>
            </a:r>
          </a:p>
          <a:p>
            <a:pPr lvl="2"/>
            <a:r>
              <a:rPr lang="en-US" altLang="en-US" dirty="0" smtClean="0"/>
              <a:t>11-18-1069r0 (need approval if going for WG LB)</a:t>
            </a:r>
          </a:p>
          <a:p>
            <a:pPr lvl="2"/>
            <a:r>
              <a:rPr lang="en-US" altLang="en-US" dirty="0" smtClean="0"/>
              <a:t>11-18-1162r0 (update expected)</a:t>
            </a:r>
          </a:p>
          <a:p>
            <a:pPr lvl="2"/>
            <a:r>
              <a:rPr lang="en-US" altLang="en-US" dirty="0" smtClean="0"/>
              <a:t>11-18-1163r0 (with SP)</a:t>
            </a:r>
          </a:p>
          <a:p>
            <a:pPr lvl="2"/>
            <a:r>
              <a:rPr lang="en-US" altLang="en-US" dirty="0"/>
              <a:t>11-18-1167r2 (update expected</a:t>
            </a:r>
            <a:r>
              <a:rPr lang="en-US" altLang="en-US" dirty="0" smtClean="0"/>
              <a:t>)</a:t>
            </a:r>
          </a:p>
          <a:p>
            <a:pPr lvl="2"/>
            <a:r>
              <a:rPr lang="en-US" altLang="en-US" dirty="0" smtClean="0"/>
              <a:t>11-18-1194r0, 1195r0, 1196r0, 1197r0, 1198r0, 1199r0 (minus Q&amp;A)</a:t>
            </a:r>
          </a:p>
        </p:txBody>
      </p:sp>
      <p:sp>
        <p:nvSpPr>
          <p:cNvPr id="3" name="Date Placeholder 2"/>
          <p:cNvSpPr>
            <a:spLocks noGrp="1"/>
          </p:cNvSpPr>
          <p:nvPr>
            <p:ph type="dt" sz="quarter"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dirty="0" smtClean="0"/>
              <a:t>Presentations (cont’d)</a:t>
            </a:r>
          </a:p>
        </p:txBody>
      </p:sp>
      <p:sp>
        <p:nvSpPr>
          <p:cNvPr id="40963" name="Content Placeholder 1"/>
          <p:cNvSpPr>
            <a:spLocks noGrp="1"/>
          </p:cNvSpPr>
          <p:nvPr>
            <p:ph idx="1"/>
          </p:nvPr>
        </p:nvSpPr>
        <p:spPr>
          <a:xfrm>
            <a:off x="685800" y="1600200"/>
            <a:ext cx="7772400" cy="4495800"/>
          </a:xfrm>
        </p:spPr>
        <p:txBody>
          <a:bodyPr/>
          <a:lstStyle/>
          <a:p>
            <a:r>
              <a:rPr lang="en-US" altLang="en-US" dirty="0" smtClean="0"/>
              <a:t>From the submission slides</a:t>
            </a:r>
          </a:p>
          <a:p>
            <a:pPr lvl="1"/>
            <a:r>
              <a:rPr lang="en-US" altLang="en-US" dirty="0" smtClean="0"/>
              <a:t>Tuesday </a:t>
            </a:r>
            <a:r>
              <a:rPr lang="en-US" altLang="en-US" dirty="0"/>
              <a:t>A</a:t>
            </a:r>
            <a:r>
              <a:rPr lang="en-US" altLang="en-US" dirty="0" smtClean="0"/>
              <a:t>M1 (</a:t>
            </a:r>
            <a:r>
              <a:rPr lang="en-US" altLang="en-US" dirty="0" err="1" smtClean="0"/>
              <a:t>TGba</a:t>
            </a:r>
            <a:r>
              <a:rPr lang="en-US" altLang="en-US" dirty="0" smtClean="0"/>
              <a:t>)</a:t>
            </a:r>
          </a:p>
          <a:p>
            <a:pPr lvl="2"/>
            <a:r>
              <a:rPr lang="en-US" altLang="en-US" dirty="0" smtClean="0"/>
              <a:t>11-18-1199r0 (Q&amp;A)</a:t>
            </a:r>
          </a:p>
          <a:p>
            <a:pPr lvl="2"/>
            <a:r>
              <a:rPr lang="en-US" altLang="en-US" dirty="0" smtClean="0"/>
              <a:t>11-18-1200r0 </a:t>
            </a:r>
          </a:p>
          <a:p>
            <a:pPr lvl="2"/>
            <a:r>
              <a:rPr lang="en-US" altLang="en-US" dirty="0" smtClean="0"/>
              <a:t>11-18-1068r2 (SP deferred)</a:t>
            </a:r>
          </a:p>
          <a:p>
            <a:pPr lvl="2"/>
            <a:r>
              <a:rPr lang="en-US" altLang="en-US" dirty="0" smtClean="0"/>
              <a:t>11-18-1168r0 (Q&amp;A with SP)</a:t>
            </a:r>
          </a:p>
          <a:p>
            <a:pPr lvl="2"/>
            <a:r>
              <a:rPr lang="en-US" altLang="en-US" dirty="0" smtClean="0"/>
              <a:t>11-18-1209r1 (with SP)</a:t>
            </a:r>
          </a:p>
          <a:p>
            <a:pPr lvl="2"/>
            <a:r>
              <a:rPr lang="en-US" altLang="en-US" dirty="0" smtClean="0"/>
              <a:t>11-18-1105r1 (with SP)</a:t>
            </a:r>
          </a:p>
          <a:p>
            <a:pPr lvl="2"/>
            <a:r>
              <a:rPr lang="en-US" altLang="en-US" dirty="0" smtClean="0"/>
              <a:t>11-18-1172r1 (with SP)</a:t>
            </a:r>
          </a:p>
        </p:txBody>
      </p:sp>
      <p:sp>
        <p:nvSpPr>
          <p:cNvPr id="3" name="Date Placeholder 2"/>
          <p:cNvSpPr>
            <a:spLocks noGrp="1"/>
          </p:cNvSpPr>
          <p:nvPr>
            <p:ph type="dt" sz="quarter"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32</a:t>
            </a:fld>
            <a:endParaRPr lang="en-US" altLang="en-US" sz="1200" b="0" smtClean="0"/>
          </a:p>
        </p:txBody>
      </p:sp>
    </p:spTree>
    <p:extLst>
      <p:ext uri="{BB962C8B-B14F-4D97-AF65-F5344CB8AC3E}">
        <p14:creationId xmlns:p14="http://schemas.microsoft.com/office/powerpoint/2010/main" val="17211877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dirty="0" smtClean="0"/>
              <a:t>Presentations (cont’d)</a:t>
            </a:r>
          </a:p>
        </p:txBody>
      </p:sp>
      <p:sp>
        <p:nvSpPr>
          <p:cNvPr id="40963" name="Content Placeholder 1"/>
          <p:cNvSpPr>
            <a:spLocks noGrp="1"/>
          </p:cNvSpPr>
          <p:nvPr>
            <p:ph idx="1"/>
          </p:nvPr>
        </p:nvSpPr>
        <p:spPr>
          <a:xfrm>
            <a:off x="685800" y="1600200"/>
            <a:ext cx="7772400" cy="4495800"/>
          </a:xfrm>
        </p:spPr>
        <p:txBody>
          <a:bodyPr/>
          <a:lstStyle/>
          <a:p>
            <a:r>
              <a:rPr lang="en-US" altLang="en-US" dirty="0" smtClean="0"/>
              <a:t>From the submission slides</a:t>
            </a:r>
          </a:p>
          <a:p>
            <a:pPr lvl="1"/>
            <a:r>
              <a:rPr lang="en-US" altLang="en-US" sz="2400" dirty="0" smtClean="0"/>
              <a:t>Wednesday </a:t>
            </a:r>
            <a:r>
              <a:rPr lang="en-US" altLang="en-US" sz="2400" dirty="0"/>
              <a:t>P</a:t>
            </a:r>
            <a:r>
              <a:rPr lang="en-US" altLang="en-US" sz="2400" dirty="0" smtClean="0"/>
              <a:t>M1 (</a:t>
            </a:r>
            <a:r>
              <a:rPr lang="en-US" altLang="en-US" sz="2400" dirty="0" err="1" smtClean="0"/>
              <a:t>TGba</a:t>
            </a:r>
            <a:r>
              <a:rPr lang="en-US" altLang="en-US" sz="2400" dirty="0" smtClean="0"/>
              <a:t>)</a:t>
            </a:r>
          </a:p>
          <a:p>
            <a:pPr lvl="2"/>
            <a:r>
              <a:rPr lang="en-US" altLang="en-US" sz="2000" dirty="0" smtClean="0"/>
              <a:t>From PHY</a:t>
            </a:r>
          </a:p>
          <a:p>
            <a:pPr lvl="3"/>
            <a:r>
              <a:rPr lang="en-US" altLang="en-US" sz="1800" dirty="0" smtClean="0"/>
              <a:t>11-18-1129r3 (with SP)</a:t>
            </a:r>
          </a:p>
          <a:p>
            <a:pPr lvl="3"/>
            <a:r>
              <a:rPr lang="en-US" altLang="en-US" sz="1800" dirty="0" smtClean="0"/>
              <a:t>11-18-1068r3 (with SP)</a:t>
            </a:r>
          </a:p>
          <a:p>
            <a:pPr lvl="3"/>
            <a:r>
              <a:rPr lang="en-US" altLang="en-US" sz="1800" dirty="0" smtClean="0"/>
              <a:t>11-18-1179r1</a:t>
            </a:r>
            <a:endParaRPr lang="en-US" altLang="en-US" sz="1800" dirty="0"/>
          </a:p>
          <a:p>
            <a:pPr lvl="3"/>
            <a:r>
              <a:rPr lang="en-US" altLang="en-US" sz="1800" dirty="0" smtClean="0"/>
              <a:t>11-18-1218r0 (withdrawn)</a:t>
            </a:r>
          </a:p>
          <a:p>
            <a:pPr lvl="2"/>
            <a:r>
              <a:rPr lang="en-US" altLang="en-US" sz="2000" dirty="0" smtClean="0"/>
              <a:t>From MAC</a:t>
            </a:r>
            <a:endParaRPr lang="en-US" altLang="en-US" sz="2000" dirty="0"/>
          </a:p>
          <a:p>
            <a:pPr lvl="3"/>
            <a:r>
              <a:rPr lang="en-US" altLang="en-US" sz="1800" dirty="0" smtClean="0"/>
              <a:t>11-18-1074r2 (with SP)</a:t>
            </a:r>
          </a:p>
          <a:p>
            <a:pPr lvl="3"/>
            <a:r>
              <a:rPr lang="en-US" altLang="en-US" sz="1800" dirty="0" smtClean="0"/>
              <a:t>11-18-1119r1 (presentation deferred)</a:t>
            </a:r>
            <a:endParaRPr lang="en-US" altLang="en-US" sz="1800" dirty="0"/>
          </a:p>
          <a:p>
            <a:pPr lvl="3"/>
            <a:r>
              <a:rPr lang="en-US" altLang="en-US" sz="1800" dirty="0" smtClean="0"/>
              <a:t>11-18-1206r1 (SP deferred)</a:t>
            </a:r>
            <a:endParaRPr lang="en-US" altLang="en-US" sz="1800" dirty="0"/>
          </a:p>
          <a:p>
            <a:pPr lvl="3"/>
            <a:r>
              <a:rPr lang="en-US" altLang="en-US" sz="1800" dirty="0" smtClean="0"/>
              <a:t>11-18-1170r0 (with SP)</a:t>
            </a:r>
          </a:p>
          <a:p>
            <a:pPr lvl="2"/>
            <a:r>
              <a:rPr lang="en-US" altLang="en-US" sz="2000" dirty="0"/>
              <a:t>11-18-1204r0</a:t>
            </a:r>
          </a:p>
          <a:p>
            <a:pPr lvl="3"/>
            <a:endParaRPr lang="en-US" altLang="en-US" sz="1800" dirty="0"/>
          </a:p>
        </p:txBody>
      </p:sp>
      <p:sp>
        <p:nvSpPr>
          <p:cNvPr id="3" name="Date Placeholder 2"/>
          <p:cNvSpPr>
            <a:spLocks noGrp="1"/>
          </p:cNvSpPr>
          <p:nvPr>
            <p:ph type="dt" sz="quarter"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33</a:t>
            </a:fld>
            <a:endParaRPr lang="en-US" altLang="en-US" sz="1200" b="0" smtClean="0"/>
          </a:p>
        </p:txBody>
      </p:sp>
    </p:spTree>
    <p:extLst>
      <p:ext uri="{BB962C8B-B14F-4D97-AF65-F5344CB8AC3E}">
        <p14:creationId xmlns:p14="http://schemas.microsoft.com/office/powerpoint/2010/main" val="8641988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AM2)</a:t>
            </a:r>
          </a:p>
        </p:txBody>
      </p:sp>
      <p:sp>
        <p:nvSpPr>
          <p:cNvPr id="2" name="Content Placeholder 1"/>
          <p:cNvSpPr>
            <a:spLocks noGrp="1"/>
          </p:cNvSpPr>
          <p:nvPr>
            <p:ph sz="half" idx="1"/>
          </p:nvPr>
        </p:nvSpPr>
        <p:spPr>
          <a:xfrm>
            <a:off x="685800" y="1752600"/>
            <a:ext cx="3810000" cy="4343400"/>
          </a:xfrm>
        </p:spPr>
        <p:txBody>
          <a:bodyPr/>
          <a:lstStyle/>
          <a:p>
            <a:pPr>
              <a:buFont typeface="Arial" panose="020B0604020202020204" pitchFamily="34" charset="0"/>
              <a:buChar char="•"/>
            </a:pPr>
            <a:r>
              <a:rPr lang="en-US" sz="1800" dirty="0" smtClean="0"/>
              <a:t>PHY</a:t>
            </a:r>
            <a:r>
              <a:rPr lang="en-US" sz="1800" b="0" dirty="0" smtClean="0"/>
              <a:t>: (13)</a:t>
            </a:r>
          </a:p>
          <a:p>
            <a:pPr lvl="1">
              <a:buFont typeface="Arial" panose="020B0604020202020204" pitchFamily="34" charset="0"/>
              <a:buChar char="•"/>
            </a:pPr>
            <a:r>
              <a:rPr lang="en-US" sz="1600" dirty="0" err="1" smtClean="0">
                <a:solidFill>
                  <a:srgbClr val="00B050"/>
                </a:solidFill>
              </a:rPr>
              <a:t>Rui</a:t>
            </a:r>
            <a:r>
              <a:rPr lang="en-US" sz="1600" dirty="0">
                <a:solidFill>
                  <a:srgbClr val="00B050"/>
                </a:solidFill>
              </a:rPr>
              <a:t> Cao (</a:t>
            </a:r>
            <a:r>
              <a:rPr lang="en-US" sz="1600" dirty="0" smtClean="0">
                <a:solidFill>
                  <a:srgbClr val="00B050"/>
                </a:solidFill>
              </a:rPr>
              <a:t>18/1129r5): 1</a:t>
            </a:r>
          </a:p>
          <a:p>
            <a:pPr lvl="1">
              <a:buFont typeface="Arial" panose="020B0604020202020204" pitchFamily="34" charset="0"/>
              <a:buChar char="•"/>
            </a:pPr>
            <a:r>
              <a:rPr lang="en-US" sz="1600" dirty="0" err="1" smtClean="0">
                <a:solidFill>
                  <a:srgbClr val="00B050"/>
                </a:solidFill>
              </a:rPr>
              <a:t>Eunsung</a:t>
            </a:r>
            <a:r>
              <a:rPr lang="en-US" sz="1600" dirty="0" smtClean="0">
                <a:solidFill>
                  <a:srgbClr val="00B050"/>
                </a:solidFill>
              </a:rPr>
              <a:t> (18/1292r1 for 18/1131r0 and 18/1132r0): 2</a:t>
            </a:r>
          </a:p>
          <a:p>
            <a:pPr lvl="1">
              <a:buFont typeface="Arial" panose="020B0604020202020204" pitchFamily="34" charset="0"/>
              <a:buChar char="•"/>
            </a:pPr>
            <a:r>
              <a:rPr lang="en-US" sz="1600" dirty="0" err="1" smtClean="0">
                <a:solidFill>
                  <a:srgbClr val="00B050"/>
                </a:solidFill>
              </a:rPr>
              <a:t>Alphan</a:t>
            </a:r>
            <a:r>
              <a:rPr lang="en-US" sz="1600" dirty="0" smtClean="0">
                <a:solidFill>
                  <a:srgbClr val="00B050"/>
                </a:solidFill>
              </a:rPr>
              <a:t> (18/1068r7): 1</a:t>
            </a:r>
          </a:p>
          <a:p>
            <a:pPr lvl="1">
              <a:buFont typeface="Arial" panose="020B0604020202020204" pitchFamily="34" charset="0"/>
              <a:buChar char="•"/>
            </a:pPr>
            <a:r>
              <a:rPr lang="en-US" sz="1600" dirty="0">
                <a:solidFill>
                  <a:srgbClr val="00B050"/>
                </a:solidFill>
              </a:rPr>
              <a:t>Jiajia (</a:t>
            </a:r>
            <a:r>
              <a:rPr lang="en-US" sz="1600" dirty="0" smtClean="0">
                <a:solidFill>
                  <a:srgbClr val="00B050"/>
                </a:solidFill>
              </a:rPr>
              <a:t>18/1297r1 </a:t>
            </a:r>
            <a:r>
              <a:rPr lang="en-US" sz="1600" dirty="0">
                <a:solidFill>
                  <a:srgbClr val="00B050"/>
                </a:solidFill>
              </a:rPr>
              <a:t>for </a:t>
            </a:r>
            <a:r>
              <a:rPr lang="en-US" sz="1600" dirty="0" smtClean="0">
                <a:solidFill>
                  <a:srgbClr val="00B050"/>
                </a:solidFill>
              </a:rPr>
              <a:t>18/1167r4): </a:t>
            </a:r>
            <a:r>
              <a:rPr lang="en-US" sz="1600" dirty="0">
                <a:solidFill>
                  <a:srgbClr val="00B050"/>
                </a:solidFill>
              </a:rPr>
              <a:t>1</a:t>
            </a:r>
            <a:endParaRPr lang="en-US" sz="1600" dirty="0" smtClean="0">
              <a:solidFill>
                <a:srgbClr val="00B050"/>
              </a:solidFill>
            </a:endParaRPr>
          </a:p>
          <a:p>
            <a:pPr lvl="1">
              <a:buFont typeface="Arial" panose="020B0604020202020204" pitchFamily="34" charset="0"/>
              <a:buChar char="•"/>
            </a:pPr>
            <a:r>
              <a:rPr lang="en-US" sz="1600" dirty="0" smtClean="0">
                <a:solidFill>
                  <a:srgbClr val="00B050"/>
                </a:solidFill>
              </a:rPr>
              <a:t>Steve (18/1195r2): 1</a:t>
            </a:r>
          </a:p>
          <a:p>
            <a:pPr lvl="1">
              <a:buFont typeface="Arial" panose="020B0604020202020204" pitchFamily="34" charset="0"/>
              <a:buChar char="•"/>
            </a:pPr>
            <a:r>
              <a:rPr lang="en-US" sz="1600" dirty="0" err="1" smtClean="0">
                <a:solidFill>
                  <a:srgbClr val="00B050"/>
                </a:solidFill>
              </a:rPr>
              <a:t>Dongguk</a:t>
            </a:r>
            <a:r>
              <a:rPr lang="en-US" sz="1600" dirty="0" smtClean="0">
                <a:solidFill>
                  <a:srgbClr val="00B050"/>
                </a:solidFill>
              </a:rPr>
              <a:t> (18/1304r3 for 18/1135r5, </a:t>
            </a:r>
            <a:r>
              <a:rPr lang="en-US" sz="1600" dirty="0">
                <a:solidFill>
                  <a:srgbClr val="00B050"/>
                </a:solidFill>
              </a:rPr>
              <a:t>18/1136r2</a:t>
            </a:r>
            <a:r>
              <a:rPr lang="en-US" sz="1600" dirty="0" smtClean="0">
                <a:solidFill>
                  <a:srgbClr val="00B050"/>
                </a:solidFill>
              </a:rPr>
              <a:t>, and 11/1137r4): 3</a:t>
            </a:r>
          </a:p>
          <a:p>
            <a:pPr lvl="1">
              <a:buFont typeface="Arial" panose="020B0604020202020204" pitchFamily="34" charset="0"/>
              <a:buChar char="•"/>
            </a:pPr>
            <a:r>
              <a:rPr lang="en-US" sz="1600" dirty="0" smtClean="0">
                <a:solidFill>
                  <a:srgbClr val="00B050"/>
                </a:solidFill>
              </a:rPr>
              <a:t>Shahrnaz (18/1310r6 for 18/1162r2 and 18/1163r4): 2</a:t>
            </a:r>
          </a:p>
          <a:p>
            <a:pPr lvl="1">
              <a:buFont typeface="Arial" panose="020B0604020202020204" pitchFamily="34" charset="0"/>
              <a:buChar char="•"/>
            </a:pPr>
            <a:r>
              <a:rPr lang="en-US" sz="1600" dirty="0" smtClean="0">
                <a:solidFill>
                  <a:srgbClr val="00B050"/>
                </a:solidFill>
              </a:rPr>
              <a:t>Vinod (18/1310r6 for 18/1166r1 and 18/1205r4): </a:t>
            </a:r>
            <a:r>
              <a:rPr lang="en-US" sz="1600" dirty="0">
                <a:solidFill>
                  <a:srgbClr val="00B050"/>
                </a:solidFill>
              </a:rPr>
              <a:t>2</a:t>
            </a:r>
          </a:p>
          <a:p>
            <a:pPr lvl="1">
              <a:buFont typeface="Arial" panose="020B0604020202020204" pitchFamily="34" charset="0"/>
              <a:buChar char="•"/>
            </a:pPr>
            <a:endParaRPr lang="en-US" sz="1400" b="0" dirty="0"/>
          </a:p>
        </p:txBody>
      </p:sp>
      <p:sp>
        <p:nvSpPr>
          <p:cNvPr id="5" name="Content Placeholder 4"/>
          <p:cNvSpPr>
            <a:spLocks noGrp="1"/>
          </p:cNvSpPr>
          <p:nvPr>
            <p:ph sz="half" idx="2"/>
          </p:nvPr>
        </p:nvSpPr>
        <p:spPr>
          <a:xfrm>
            <a:off x="5029200" y="1787524"/>
            <a:ext cx="3352800" cy="4687889"/>
          </a:xfrm>
        </p:spPr>
        <p:txBody>
          <a:bodyPr/>
          <a:lstStyle/>
          <a:p>
            <a:pPr>
              <a:buFont typeface="Arial" panose="020B0604020202020204" pitchFamily="34" charset="0"/>
              <a:buChar char="•"/>
            </a:pPr>
            <a:r>
              <a:rPr lang="en-US" sz="1800" dirty="0"/>
              <a:t>MAC</a:t>
            </a:r>
            <a:r>
              <a:rPr lang="en-US" sz="1800" b="0" dirty="0" smtClean="0"/>
              <a:t>: (8)</a:t>
            </a:r>
          </a:p>
          <a:p>
            <a:pPr lvl="1">
              <a:buFont typeface="Arial" panose="020B0604020202020204" pitchFamily="34" charset="0"/>
              <a:buChar char="•"/>
            </a:pPr>
            <a:r>
              <a:rPr lang="en-US" sz="1600" dirty="0">
                <a:solidFill>
                  <a:srgbClr val="00B050"/>
                </a:solidFill>
              </a:rPr>
              <a:t>Xiaofei </a:t>
            </a:r>
            <a:r>
              <a:rPr lang="en-US" sz="1600" dirty="0" smtClean="0">
                <a:solidFill>
                  <a:srgbClr val="00B050"/>
                </a:solidFill>
              </a:rPr>
              <a:t>(18/1157r10): 1</a:t>
            </a:r>
          </a:p>
          <a:p>
            <a:pPr lvl="1">
              <a:buFont typeface="Arial" panose="020B0604020202020204" pitchFamily="34" charset="0"/>
              <a:buChar char="•"/>
            </a:pPr>
            <a:r>
              <a:rPr lang="en-US" sz="1600" dirty="0">
                <a:solidFill>
                  <a:srgbClr val="00B050"/>
                </a:solidFill>
              </a:rPr>
              <a:t>Po-kai (</a:t>
            </a:r>
            <a:r>
              <a:rPr lang="en-US" sz="1600" dirty="0" smtClean="0">
                <a:solidFill>
                  <a:srgbClr val="00B050"/>
                </a:solidFill>
              </a:rPr>
              <a:t>18/1301r1 </a:t>
            </a:r>
            <a:r>
              <a:rPr lang="en-US" sz="1600" dirty="0">
                <a:solidFill>
                  <a:srgbClr val="00B050"/>
                </a:solidFill>
              </a:rPr>
              <a:t>for 18/1105r1 and 18/1074r2): 2</a:t>
            </a:r>
          </a:p>
          <a:p>
            <a:pPr lvl="1">
              <a:buFont typeface="Arial" panose="020B0604020202020204" pitchFamily="34" charset="0"/>
              <a:buChar char="•"/>
            </a:pPr>
            <a:r>
              <a:rPr lang="en-US" sz="1600" dirty="0" err="1" smtClean="0">
                <a:solidFill>
                  <a:srgbClr val="00B050"/>
                </a:solidFill>
              </a:rPr>
              <a:t>Suhwook</a:t>
            </a:r>
            <a:r>
              <a:rPr lang="en-US" sz="1600" dirty="0" smtClean="0">
                <a:solidFill>
                  <a:srgbClr val="00B050"/>
                </a:solidFill>
              </a:rPr>
              <a:t> (18/1299r1):1</a:t>
            </a:r>
          </a:p>
          <a:p>
            <a:pPr lvl="1">
              <a:buFont typeface="Arial" panose="020B0604020202020204" pitchFamily="34" charset="0"/>
              <a:buChar char="•"/>
            </a:pPr>
            <a:r>
              <a:rPr lang="en-US" sz="1600" dirty="0" err="1" smtClean="0">
                <a:solidFill>
                  <a:srgbClr val="00B050"/>
                </a:solidFill>
              </a:rPr>
              <a:t>Taewon</a:t>
            </a:r>
            <a:r>
              <a:rPr lang="en-US" sz="1600" dirty="0" smtClean="0">
                <a:solidFill>
                  <a:srgbClr val="00B050"/>
                </a:solidFill>
              </a:rPr>
              <a:t> (18/1293r3): 1</a:t>
            </a:r>
          </a:p>
          <a:p>
            <a:pPr lvl="1">
              <a:buFont typeface="Arial" panose="020B0604020202020204" pitchFamily="34" charset="0"/>
              <a:buChar char="•"/>
            </a:pPr>
            <a:r>
              <a:rPr lang="en-US" sz="1600" dirty="0" err="1" smtClean="0">
                <a:solidFill>
                  <a:srgbClr val="00B050"/>
                </a:solidFill>
              </a:rPr>
              <a:t>Rojan</a:t>
            </a:r>
            <a:r>
              <a:rPr lang="en-US" sz="1600" dirty="0" smtClean="0">
                <a:solidFill>
                  <a:srgbClr val="00B050"/>
                </a:solidFill>
              </a:rPr>
              <a:t> (</a:t>
            </a:r>
            <a:r>
              <a:rPr lang="en-US" sz="1600" dirty="0" smtClean="0">
                <a:solidFill>
                  <a:srgbClr val="00B050"/>
                </a:solidFill>
              </a:rPr>
              <a:t>18/1082r4 </a:t>
            </a:r>
            <a:r>
              <a:rPr lang="en-US" sz="1600" dirty="0" smtClean="0">
                <a:solidFill>
                  <a:srgbClr val="00B050"/>
                </a:solidFill>
              </a:rPr>
              <a:t>for 18/1082r2 and 18/1209r2): 1</a:t>
            </a:r>
          </a:p>
          <a:p>
            <a:pPr lvl="1">
              <a:buFont typeface="Arial" panose="020B0604020202020204" pitchFamily="34" charset="0"/>
              <a:buChar char="•"/>
            </a:pPr>
            <a:r>
              <a:rPr lang="en-US" sz="1600" dirty="0" err="1" smtClean="0">
                <a:solidFill>
                  <a:srgbClr val="00B050"/>
                </a:solidFill>
              </a:rPr>
              <a:t>Rojan</a:t>
            </a:r>
            <a:r>
              <a:rPr lang="en-US" sz="1600" dirty="0" smtClean="0">
                <a:solidFill>
                  <a:srgbClr val="00B050"/>
                </a:solidFill>
              </a:rPr>
              <a:t> (18/1170r1): 1</a:t>
            </a:r>
            <a:endParaRPr lang="en-US" sz="1600" dirty="0">
              <a:solidFill>
                <a:srgbClr val="00B050"/>
              </a:solidFill>
            </a:endParaRPr>
          </a:p>
          <a:p>
            <a:pPr lvl="1">
              <a:buFont typeface="Arial" panose="020B0604020202020204" pitchFamily="34" charset="0"/>
              <a:buChar char="•"/>
            </a:pPr>
            <a:r>
              <a:rPr lang="en-US" sz="1600" dirty="0" smtClean="0">
                <a:solidFill>
                  <a:srgbClr val="00B050"/>
                </a:solidFill>
              </a:rPr>
              <a:t>Jeongki (18/1298r7): 1</a:t>
            </a:r>
            <a:endParaRPr lang="en-US" sz="1600" dirty="0">
              <a:solidFill>
                <a:srgbClr val="00B050"/>
              </a:solidFill>
            </a:endParaRPr>
          </a:p>
          <a:p>
            <a:pPr lvl="1">
              <a:buFont typeface="Arial" panose="020B0604020202020204" pitchFamily="34" charset="0"/>
              <a:buChar char="•"/>
            </a:pPr>
            <a:endParaRPr lang="en-US" sz="1400" dirty="0" smtClean="0"/>
          </a:p>
          <a:p>
            <a:pPr lvl="1">
              <a:buFont typeface="Arial" panose="020B0604020202020204" pitchFamily="34" charset="0"/>
              <a:buChar char="•"/>
            </a:pPr>
            <a:endParaRPr lang="en-US" sz="1400" b="0" dirty="0" smtClean="0"/>
          </a:p>
          <a:p>
            <a:pPr>
              <a:buFont typeface="+mj-lt"/>
              <a:buAutoNum type="arabicPeriod"/>
            </a:pPr>
            <a:endParaRPr lang="en-US" sz="1800" b="0"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34</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dirty="0" smtClean="0"/>
              <a:t>Additional Presentations, SPs, and </a:t>
            </a:r>
            <a:r>
              <a:rPr lang="en-US" altLang="en-US" dirty="0" smtClean="0"/>
              <a:t>Motions</a:t>
            </a:r>
            <a:br>
              <a:rPr lang="en-US" altLang="en-US" dirty="0" smtClean="0"/>
            </a:br>
            <a:r>
              <a:rPr lang="en-US" altLang="en-US" dirty="0" smtClean="0"/>
              <a:t>(Thursday PM1)</a:t>
            </a:r>
            <a:endParaRPr lang="en-US" altLang="en-US" dirty="0" smtClean="0"/>
          </a:p>
        </p:txBody>
      </p:sp>
      <p:sp>
        <p:nvSpPr>
          <p:cNvPr id="40963" name="Content Placeholder 1"/>
          <p:cNvSpPr>
            <a:spLocks noGrp="1"/>
          </p:cNvSpPr>
          <p:nvPr>
            <p:ph idx="1"/>
          </p:nvPr>
        </p:nvSpPr>
        <p:spPr>
          <a:xfrm>
            <a:off x="667062" y="1866106"/>
            <a:ext cx="7772400" cy="4495800"/>
          </a:xfrm>
        </p:spPr>
        <p:txBody>
          <a:bodyPr/>
          <a:lstStyle/>
          <a:p>
            <a:r>
              <a:rPr lang="en-US" altLang="en-US" dirty="0" smtClean="0"/>
              <a:t>From the submission slides</a:t>
            </a:r>
          </a:p>
          <a:p>
            <a:pPr lvl="1"/>
            <a:r>
              <a:rPr lang="en-US" altLang="en-US" dirty="0" smtClean="0"/>
              <a:t>11-18-1197r1</a:t>
            </a:r>
          </a:p>
          <a:p>
            <a:pPr lvl="2"/>
            <a:r>
              <a:rPr lang="en-US" altLang="en-US" sz="2000" dirty="0" smtClean="0"/>
              <a:t>Revised to r2.</a:t>
            </a:r>
          </a:p>
          <a:p>
            <a:pPr lvl="2"/>
            <a:r>
              <a:rPr lang="en-US" altLang="en-US" sz="2000" dirty="0" smtClean="0"/>
              <a:t>SP: Y/N/A = 28/0/1.</a:t>
            </a:r>
          </a:p>
          <a:p>
            <a:pPr lvl="2"/>
            <a:r>
              <a:rPr lang="en-US" altLang="en-US" sz="2000" dirty="0" smtClean="0"/>
              <a:t>Motion on 11-18-1197r3</a:t>
            </a:r>
          </a:p>
          <a:p>
            <a:pPr lvl="3"/>
            <a:r>
              <a:rPr lang="en-US" altLang="en-US" sz="1800" dirty="0" smtClean="0"/>
              <a:t>Motion passes by unanimous consensus.</a:t>
            </a:r>
            <a:endParaRPr lang="en-US" altLang="en-US" sz="1800" dirty="0" smtClean="0"/>
          </a:p>
          <a:p>
            <a:pPr lvl="1"/>
            <a:r>
              <a:rPr lang="en-US" altLang="en-US" dirty="0" smtClean="0"/>
              <a:t>11-18-1317r0</a:t>
            </a:r>
          </a:p>
          <a:p>
            <a:pPr lvl="2"/>
            <a:r>
              <a:rPr lang="en-US" altLang="en-US" sz="2000" dirty="0" smtClean="0"/>
              <a:t>Revised to r1.</a:t>
            </a:r>
          </a:p>
          <a:p>
            <a:pPr lvl="2"/>
            <a:r>
              <a:rPr lang="en-US" altLang="en-US" sz="2000" dirty="0" smtClean="0"/>
              <a:t>SP: Y/N/A = 16/0/8.</a:t>
            </a:r>
            <a:endParaRPr lang="en-US" altLang="en-US" sz="2000" dirty="0" smtClean="0"/>
          </a:p>
          <a:p>
            <a:pPr lvl="2"/>
            <a:r>
              <a:rPr lang="en-US" altLang="en-US" sz="2000" dirty="0" smtClean="0"/>
              <a:t>Motion on 11-18-1317r2</a:t>
            </a:r>
            <a:endParaRPr lang="en-US" altLang="en-US" sz="2000" dirty="0"/>
          </a:p>
          <a:p>
            <a:pPr lvl="3"/>
            <a:r>
              <a:rPr lang="en-US" altLang="en-US" sz="1800" dirty="0" smtClean="0"/>
              <a:t>Y/N/A = 20/0/5. </a:t>
            </a:r>
            <a:r>
              <a:rPr lang="en-US" altLang="en-US" sz="1800" dirty="0"/>
              <a:t>M</a:t>
            </a:r>
            <a:r>
              <a:rPr lang="en-US" altLang="en-US" sz="1800" dirty="0" smtClean="0"/>
              <a:t>otion passes.</a:t>
            </a:r>
            <a:endParaRPr lang="en-US" altLang="en-US" sz="1800" dirty="0" smtClean="0"/>
          </a:p>
          <a:p>
            <a:pPr lvl="1"/>
            <a:endParaRPr lang="en-US" altLang="en-US" sz="2400" dirty="0" smtClean="0"/>
          </a:p>
        </p:txBody>
      </p:sp>
      <p:sp>
        <p:nvSpPr>
          <p:cNvPr id="3" name="Date Placeholder 2"/>
          <p:cNvSpPr>
            <a:spLocks noGrp="1"/>
          </p:cNvSpPr>
          <p:nvPr>
            <p:ph type="dt" sz="quarter"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35</a:t>
            </a:fld>
            <a:endParaRPr lang="en-US" altLang="en-US" sz="1200" b="0" smtClean="0"/>
          </a:p>
        </p:txBody>
      </p:sp>
    </p:spTree>
    <p:extLst>
      <p:ext uri="{BB962C8B-B14F-4D97-AF65-F5344CB8AC3E}">
        <p14:creationId xmlns:p14="http://schemas.microsoft.com/office/powerpoint/2010/main" val="8256002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err="1"/>
              <a:t>TGba</a:t>
            </a:r>
            <a:r>
              <a:rPr lang="en-US" dirty="0"/>
              <a:t> </a:t>
            </a:r>
            <a:r>
              <a:rPr lang="en-US" dirty="0" smtClean="0"/>
              <a:t>Draft Spec Status Review</a:t>
            </a:r>
            <a:br>
              <a:rPr lang="en-US" dirty="0" smtClean="0"/>
            </a:br>
            <a:r>
              <a:rPr lang="en-US" dirty="0" smtClean="0"/>
              <a:t>– Are we ready </a:t>
            </a:r>
            <a:r>
              <a:rPr lang="en-US" dirty="0"/>
              <a:t>for D1.0? (Thursday PM1) </a:t>
            </a:r>
          </a:p>
        </p:txBody>
      </p:sp>
      <p:sp>
        <p:nvSpPr>
          <p:cNvPr id="9" name="Content Placeholder 8"/>
          <p:cNvSpPr>
            <a:spLocks noGrp="1"/>
          </p:cNvSpPr>
          <p:nvPr>
            <p:ph idx="1"/>
          </p:nvPr>
        </p:nvSpPr>
        <p:spPr/>
        <p:txBody>
          <a:bodyPr/>
          <a:lstStyle/>
          <a:p>
            <a:r>
              <a:rPr lang="en-US" dirty="0" smtClean="0"/>
              <a:t>Status review of PHY and MAC</a:t>
            </a:r>
          </a:p>
          <a:p>
            <a:r>
              <a:rPr lang="en-US" dirty="0" smtClean="0"/>
              <a:t>Discussion</a:t>
            </a:r>
          </a:p>
          <a:p>
            <a:r>
              <a:rPr lang="en-US" dirty="0" smtClean="0"/>
              <a:t>SP(s)</a:t>
            </a:r>
          </a:p>
          <a:p>
            <a:r>
              <a:rPr lang="en-US" dirty="0" smtClean="0"/>
              <a:t>Motion</a:t>
            </a:r>
          </a:p>
        </p:txBody>
      </p:sp>
      <p:sp>
        <p:nvSpPr>
          <p:cNvPr id="5" name="Date Placeholder 4"/>
          <p:cNvSpPr>
            <a:spLocks noGrp="1"/>
          </p:cNvSpPr>
          <p:nvPr>
            <p:ph type="dt" sz="half" idx="10"/>
          </p:nvPr>
        </p:nvSpPr>
        <p:spPr/>
        <p:txBody>
          <a:bodyPr/>
          <a:lstStyle/>
          <a:p>
            <a:pPr>
              <a:defRPr/>
            </a:pPr>
            <a:r>
              <a:rPr lang="en-US" smtClean="0"/>
              <a:t>July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36</a:t>
            </a:fld>
            <a:endParaRPr lang="en-US" altLang="en-US"/>
          </a:p>
        </p:txBody>
      </p:sp>
    </p:spTree>
    <p:extLst>
      <p:ext uri="{BB962C8B-B14F-4D97-AF65-F5344CB8AC3E}">
        <p14:creationId xmlns:p14="http://schemas.microsoft.com/office/powerpoint/2010/main" val="15439350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err="1"/>
              <a:t>TGba</a:t>
            </a:r>
            <a:r>
              <a:rPr lang="en-US" dirty="0"/>
              <a:t> </a:t>
            </a:r>
            <a:r>
              <a:rPr lang="en-US" dirty="0" smtClean="0"/>
              <a:t>Draft Spec Status Review </a:t>
            </a:r>
            <a:br>
              <a:rPr lang="en-US" dirty="0" smtClean="0"/>
            </a:br>
            <a:r>
              <a:rPr lang="en-US" dirty="0" smtClean="0"/>
              <a:t>– Straw Poll 1</a:t>
            </a:r>
            <a:endParaRPr lang="en-US" dirty="0"/>
          </a:p>
        </p:txBody>
      </p:sp>
      <p:sp>
        <p:nvSpPr>
          <p:cNvPr id="9" name="Content Placeholder 8"/>
          <p:cNvSpPr>
            <a:spLocks noGrp="1"/>
          </p:cNvSpPr>
          <p:nvPr>
            <p:ph idx="1"/>
          </p:nvPr>
        </p:nvSpPr>
        <p:spPr/>
        <p:txBody>
          <a:bodyPr/>
          <a:lstStyle/>
          <a:p>
            <a:r>
              <a:rPr lang="en-US" dirty="0" smtClean="0"/>
              <a:t>Do you support that </a:t>
            </a:r>
            <a:r>
              <a:rPr lang="en-US" dirty="0" err="1" smtClean="0"/>
              <a:t>TGba</a:t>
            </a:r>
            <a:r>
              <a:rPr lang="en-US" dirty="0" smtClean="0"/>
              <a:t> </a:t>
            </a:r>
          </a:p>
          <a:p>
            <a:pPr lvl="1"/>
            <a:r>
              <a:rPr lang="en-US" dirty="0" smtClean="0"/>
              <a:t>instructs the Editor to generate </a:t>
            </a:r>
            <a:r>
              <a:rPr lang="en-US" dirty="0" err="1" smtClean="0"/>
              <a:t>TGba</a:t>
            </a:r>
            <a:r>
              <a:rPr lang="en-US" dirty="0" smtClean="0"/>
              <a:t> draft D1.0, and </a:t>
            </a:r>
            <a:endParaRPr lang="en-US" dirty="0"/>
          </a:p>
          <a:p>
            <a:pPr lvl="1"/>
            <a:r>
              <a:rPr lang="en-US" dirty="0" smtClean="0"/>
              <a:t>requests the WG to initiate a WG LB on D1.0?</a:t>
            </a:r>
          </a:p>
          <a:p>
            <a:endParaRPr lang="en-US" dirty="0"/>
          </a:p>
          <a:p>
            <a:r>
              <a:rPr lang="en-US" dirty="0" smtClean="0"/>
              <a:t>Y/N/A</a:t>
            </a:r>
            <a:r>
              <a:rPr lang="en-US" dirty="0" smtClean="0"/>
              <a:t>: 20/5/10</a:t>
            </a:r>
            <a:endParaRPr lang="en-US" dirty="0"/>
          </a:p>
        </p:txBody>
      </p:sp>
      <p:sp>
        <p:nvSpPr>
          <p:cNvPr id="5" name="Date Placeholder 4"/>
          <p:cNvSpPr>
            <a:spLocks noGrp="1"/>
          </p:cNvSpPr>
          <p:nvPr>
            <p:ph type="dt" sz="half" idx="10"/>
          </p:nvPr>
        </p:nvSpPr>
        <p:spPr/>
        <p:txBody>
          <a:bodyPr/>
          <a:lstStyle/>
          <a:p>
            <a:pPr>
              <a:defRPr/>
            </a:pPr>
            <a:r>
              <a:rPr lang="en-US" smtClean="0"/>
              <a:t>July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37</a:t>
            </a:fld>
            <a:endParaRPr lang="en-US" altLang="en-US"/>
          </a:p>
        </p:txBody>
      </p:sp>
    </p:spTree>
    <p:extLst>
      <p:ext uri="{BB962C8B-B14F-4D97-AF65-F5344CB8AC3E}">
        <p14:creationId xmlns:p14="http://schemas.microsoft.com/office/powerpoint/2010/main" val="131088030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err="1"/>
              <a:t>TGba</a:t>
            </a:r>
            <a:r>
              <a:rPr lang="en-US" dirty="0"/>
              <a:t> </a:t>
            </a:r>
            <a:r>
              <a:rPr lang="en-US" dirty="0" smtClean="0"/>
              <a:t>Draft Spec Status Review </a:t>
            </a:r>
            <a:br>
              <a:rPr lang="en-US" dirty="0" smtClean="0"/>
            </a:br>
            <a:r>
              <a:rPr lang="en-US" dirty="0" smtClean="0"/>
              <a:t>– Straw Poll 2</a:t>
            </a:r>
            <a:endParaRPr lang="en-US" dirty="0"/>
          </a:p>
        </p:txBody>
      </p:sp>
      <p:sp>
        <p:nvSpPr>
          <p:cNvPr id="9" name="Content Placeholder 8"/>
          <p:cNvSpPr>
            <a:spLocks noGrp="1"/>
          </p:cNvSpPr>
          <p:nvPr>
            <p:ph idx="1"/>
          </p:nvPr>
        </p:nvSpPr>
        <p:spPr/>
        <p:txBody>
          <a:bodyPr/>
          <a:lstStyle/>
          <a:p>
            <a:r>
              <a:rPr lang="en-US" dirty="0" smtClean="0"/>
              <a:t>Do you support that </a:t>
            </a:r>
            <a:r>
              <a:rPr lang="en-US" dirty="0" err="1" smtClean="0"/>
              <a:t>TGba</a:t>
            </a:r>
            <a:r>
              <a:rPr lang="en-US" dirty="0" smtClean="0"/>
              <a:t> </a:t>
            </a:r>
          </a:p>
          <a:p>
            <a:pPr lvl="1"/>
            <a:r>
              <a:rPr lang="en-US" dirty="0" smtClean="0"/>
              <a:t>instructs the Editor to generate </a:t>
            </a:r>
            <a:r>
              <a:rPr lang="en-US" dirty="0" err="1" smtClean="0"/>
              <a:t>TGba</a:t>
            </a:r>
            <a:r>
              <a:rPr lang="en-US" dirty="0" smtClean="0"/>
              <a:t> draft D0.4, and </a:t>
            </a:r>
            <a:endParaRPr lang="en-US" dirty="0"/>
          </a:p>
          <a:p>
            <a:pPr lvl="1"/>
            <a:r>
              <a:rPr lang="en-US" dirty="0" smtClean="0"/>
              <a:t>requests the WG </a:t>
            </a:r>
            <a:r>
              <a:rPr lang="en-US" dirty="0"/>
              <a:t>to initiate a WG </a:t>
            </a:r>
            <a:r>
              <a:rPr lang="en-US" dirty="0" smtClean="0"/>
              <a:t>Comment Collection on D0.4?</a:t>
            </a:r>
          </a:p>
          <a:p>
            <a:endParaRPr lang="en-US" dirty="0"/>
          </a:p>
          <a:p>
            <a:r>
              <a:rPr lang="en-US" dirty="0" smtClean="0"/>
              <a:t>Y/N/A</a:t>
            </a:r>
            <a:r>
              <a:rPr lang="en-US" dirty="0" smtClean="0"/>
              <a:t>: 13/0/22</a:t>
            </a:r>
            <a:endParaRPr lang="en-US" dirty="0"/>
          </a:p>
        </p:txBody>
      </p:sp>
      <p:sp>
        <p:nvSpPr>
          <p:cNvPr id="5" name="Date Placeholder 4"/>
          <p:cNvSpPr>
            <a:spLocks noGrp="1"/>
          </p:cNvSpPr>
          <p:nvPr>
            <p:ph type="dt" sz="half" idx="10"/>
          </p:nvPr>
        </p:nvSpPr>
        <p:spPr/>
        <p:txBody>
          <a:bodyPr/>
          <a:lstStyle/>
          <a:p>
            <a:pPr>
              <a:defRPr/>
            </a:pPr>
            <a:r>
              <a:rPr lang="en-US" smtClean="0"/>
              <a:t>July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38</a:t>
            </a:fld>
            <a:endParaRPr lang="en-US" altLang="en-US"/>
          </a:p>
        </p:txBody>
      </p:sp>
    </p:spTree>
    <p:extLst>
      <p:ext uri="{BB962C8B-B14F-4D97-AF65-F5344CB8AC3E}">
        <p14:creationId xmlns:p14="http://schemas.microsoft.com/office/powerpoint/2010/main" val="108676736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err="1"/>
              <a:t>TGba</a:t>
            </a:r>
            <a:r>
              <a:rPr lang="en-US" dirty="0"/>
              <a:t> </a:t>
            </a:r>
            <a:r>
              <a:rPr lang="en-US" dirty="0" smtClean="0"/>
              <a:t>Draft Spec Status Review </a:t>
            </a:r>
            <a:br>
              <a:rPr lang="en-US" dirty="0" smtClean="0"/>
            </a:br>
            <a:r>
              <a:rPr lang="en-US" dirty="0" smtClean="0"/>
              <a:t>– Straw Poll </a:t>
            </a:r>
            <a:r>
              <a:rPr lang="en-US" dirty="0" smtClean="0"/>
              <a:t>3</a:t>
            </a:r>
            <a:endParaRPr lang="en-US" dirty="0"/>
          </a:p>
        </p:txBody>
      </p:sp>
      <p:sp>
        <p:nvSpPr>
          <p:cNvPr id="9" name="Content Placeholder 8"/>
          <p:cNvSpPr>
            <a:spLocks noGrp="1"/>
          </p:cNvSpPr>
          <p:nvPr>
            <p:ph idx="1"/>
          </p:nvPr>
        </p:nvSpPr>
        <p:spPr>
          <a:xfrm>
            <a:off x="685800" y="1777584"/>
            <a:ext cx="7772400" cy="4114800"/>
          </a:xfrm>
        </p:spPr>
        <p:txBody>
          <a:bodyPr/>
          <a:lstStyle/>
          <a:p>
            <a:r>
              <a:rPr lang="en-US" dirty="0" smtClean="0"/>
              <a:t>Do you support that </a:t>
            </a:r>
            <a:r>
              <a:rPr lang="en-US" dirty="0" err="1" smtClean="0"/>
              <a:t>TGba</a:t>
            </a:r>
            <a:r>
              <a:rPr lang="en-US" dirty="0" smtClean="0"/>
              <a:t> </a:t>
            </a:r>
            <a:endParaRPr lang="en-US" dirty="0" smtClean="0"/>
          </a:p>
          <a:p>
            <a:pPr lvl="1"/>
            <a:r>
              <a:rPr lang="en-US" dirty="0" smtClean="0"/>
              <a:t>instructs </a:t>
            </a:r>
            <a:r>
              <a:rPr lang="en-US" dirty="0"/>
              <a:t>the Editor to generate </a:t>
            </a:r>
            <a:r>
              <a:rPr lang="en-US" dirty="0" err="1"/>
              <a:t>TGba</a:t>
            </a:r>
            <a:r>
              <a:rPr lang="en-US" dirty="0"/>
              <a:t> draft D0.4, and </a:t>
            </a:r>
          </a:p>
          <a:p>
            <a:pPr lvl="1"/>
            <a:r>
              <a:rPr lang="en-US" dirty="0"/>
              <a:t>r</a:t>
            </a:r>
            <a:r>
              <a:rPr lang="en-US" dirty="0" smtClean="0"/>
              <a:t>evise </a:t>
            </a:r>
            <a:r>
              <a:rPr lang="en-US" dirty="0" err="1" smtClean="0"/>
              <a:t>TGba</a:t>
            </a:r>
            <a:r>
              <a:rPr lang="en-US" dirty="0" smtClean="0"/>
              <a:t> Timeline to have</a:t>
            </a:r>
            <a:r>
              <a:rPr lang="en-US" dirty="0" smtClean="0"/>
              <a:t> WG LB initiated after September meeting as a result of the September meeting</a:t>
            </a:r>
            <a:endParaRPr lang="en-US" dirty="0"/>
          </a:p>
          <a:p>
            <a:r>
              <a:rPr lang="en-US" dirty="0" smtClean="0"/>
              <a:t>Y/N/A: 38/0/3.</a:t>
            </a:r>
            <a:endParaRPr lang="en-US" dirty="0"/>
          </a:p>
        </p:txBody>
      </p:sp>
      <p:sp>
        <p:nvSpPr>
          <p:cNvPr id="5" name="Date Placeholder 4"/>
          <p:cNvSpPr>
            <a:spLocks noGrp="1"/>
          </p:cNvSpPr>
          <p:nvPr>
            <p:ph type="dt" sz="half" idx="10"/>
          </p:nvPr>
        </p:nvSpPr>
        <p:spPr/>
        <p:txBody>
          <a:bodyPr/>
          <a:lstStyle/>
          <a:p>
            <a:pPr>
              <a:defRPr/>
            </a:pPr>
            <a:r>
              <a:rPr lang="en-US" smtClean="0"/>
              <a:t>July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39</a:t>
            </a:fld>
            <a:endParaRPr lang="en-US" altLang="en-US"/>
          </a:p>
        </p:txBody>
      </p:sp>
    </p:spTree>
    <p:extLst>
      <p:ext uri="{BB962C8B-B14F-4D97-AF65-F5344CB8AC3E}">
        <p14:creationId xmlns:p14="http://schemas.microsoft.com/office/powerpoint/2010/main" val="20263560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err="1"/>
              <a:t>TGba</a:t>
            </a:r>
            <a:r>
              <a:rPr lang="en-US" dirty="0"/>
              <a:t> </a:t>
            </a:r>
            <a:r>
              <a:rPr lang="en-US" dirty="0" smtClean="0"/>
              <a:t>Draft Spec Status Review </a:t>
            </a:r>
            <a:br>
              <a:rPr lang="en-US" dirty="0" smtClean="0"/>
            </a:br>
            <a:r>
              <a:rPr lang="en-US" dirty="0" smtClean="0"/>
              <a:t>– Motion</a:t>
            </a:r>
            <a:endParaRPr lang="en-US" dirty="0"/>
          </a:p>
        </p:txBody>
      </p:sp>
      <p:sp>
        <p:nvSpPr>
          <p:cNvPr id="9" name="Content Placeholder 8"/>
          <p:cNvSpPr>
            <a:spLocks noGrp="1"/>
          </p:cNvSpPr>
          <p:nvPr>
            <p:ph idx="1"/>
          </p:nvPr>
        </p:nvSpPr>
        <p:spPr/>
        <p:txBody>
          <a:bodyPr/>
          <a:lstStyle/>
          <a:p>
            <a:r>
              <a:rPr lang="en-US" dirty="0" smtClean="0"/>
              <a:t>Move to</a:t>
            </a:r>
          </a:p>
          <a:p>
            <a:pPr lvl="1"/>
            <a:r>
              <a:rPr lang="en-US" dirty="0" smtClean="0"/>
              <a:t>instruct </a:t>
            </a:r>
            <a:r>
              <a:rPr lang="en-US" dirty="0"/>
              <a:t>the Editor to generate </a:t>
            </a:r>
            <a:r>
              <a:rPr lang="en-US" dirty="0" err="1"/>
              <a:t>TGba</a:t>
            </a:r>
            <a:r>
              <a:rPr lang="en-US" dirty="0"/>
              <a:t> draft D0.4, and </a:t>
            </a:r>
          </a:p>
          <a:p>
            <a:pPr lvl="1"/>
            <a:r>
              <a:rPr lang="en-US" dirty="0"/>
              <a:t>revise </a:t>
            </a:r>
            <a:r>
              <a:rPr lang="en-US" dirty="0" err="1"/>
              <a:t>TGba</a:t>
            </a:r>
            <a:r>
              <a:rPr lang="en-US" dirty="0"/>
              <a:t> Timeline to have WG LB initiated after September meeting as a result of the September </a:t>
            </a:r>
            <a:r>
              <a:rPr lang="en-US" dirty="0" smtClean="0"/>
              <a:t>meeting</a:t>
            </a:r>
            <a:endParaRPr lang="en-US" dirty="0"/>
          </a:p>
          <a:p>
            <a:r>
              <a:rPr lang="en-US" dirty="0" smtClean="0"/>
              <a:t>Mover</a:t>
            </a:r>
            <a:r>
              <a:rPr lang="en-US" dirty="0" smtClean="0"/>
              <a:t>: John </a:t>
            </a:r>
            <a:r>
              <a:rPr lang="en-US" dirty="0" err="1" smtClean="0"/>
              <a:t>Notor</a:t>
            </a:r>
            <a:endParaRPr lang="en-US" dirty="0" smtClean="0"/>
          </a:p>
          <a:p>
            <a:r>
              <a:rPr lang="en-US" dirty="0" smtClean="0"/>
              <a:t>Second</a:t>
            </a:r>
            <a:r>
              <a:rPr lang="en-US" dirty="0" smtClean="0"/>
              <a:t>: Xiaofei Wang</a:t>
            </a:r>
            <a:endParaRPr lang="en-US" dirty="0" smtClean="0"/>
          </a:p>
          <a:p>
            <a:r>
              <a:rPr lang="en-US" dirty="0" smtClean="0"/>
              <a:t>Y/N/A</a:t>
            </a:r>
            <a:r>
              <a:rPr lang="en-US" dirty="0" smtClean="0"/>
              <a:t>: 33/0/0. Motion passes.</a:t>
            </a:r>
            <a:endParaRPr lang="en-US" dirty="0"/>
          </a:p>
        </p:txBody>
      </p:sp>
      <p:sp>
        <p:nvSpPr>
          <p:cNvPr id="5" name="Date Placeholder 4"/>
          <p:cNvSpPr>
            <a:spLocks noGrp="1"/>
          </p:cNvSpPr>
          <p:nvPr>
            <p:ph type="dt" sz="half" idx="10"/>
          </p:nvPr>
        </p:nvSpPr>
        <p:spPr/>
        <p:txBody>
          <a:bodyPr/>
          <a:lstStyle/>
          <a:p>
            <a:pPr>
              <a:defRPr/>
            </a:pPr>
            <a:r>
              <a:rPr lang="en-US" smtClean="0"/>
              <a:t>July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40</a:t>
            </a:fld>
            <a:endParaRPr lang="en-US" altLang="en-US"/>
          </a:p>
        </p:txBody>
      </p:sp>
    </p:spTree>
    <p:extLst>
      <p:ext uri="{BB962C8B-B14F-4D97-AF65-F5344CB8AC3E}">
        <p14:creationId xmlns:p14="http://schemas.microsoft.com/office/powerpoint/2010/main" val="50517353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219200" y="1600199"/>
            <a:ext cx="7239000" cy="4875213"/>
          </a:xfrm>
        </p:spPr>
        <p:txBody>
          <a:bodyPr/>
          <a:lstStyle/>
          <a:p>
            <a:r>
              <a:rPr lang="en-US" altLang="en-US" sz="2200" dirty="0"/>
              <a:t>2017</a:t>
            </a:r>
          </a:p>
          <a:p>
            <a:pPr lvl="1"/>
            <a:r>
              <a:rPr lang="en-US" altLang="en-US" sz="2200" b="1" dirty="0"/>
              <a:t>January</a:t>
            </a:r>
            <a:r>
              <a:rPr lang="en-US" altLang="en-US" sz="2200" dirty="0"/>
              <a:t>: </a:t>
            </a:r>
            <a:r>
              <a:rPr lang="en-US" altLang="en-US" sz="2200" dirty="0" err="1"/>
              <a:t>TGba</a:t>
            </a:r>
            <a:r>
              <a:rPr lang="en-US" altLang="en-US" sz="2200" dirty="0"/>
              <a:t> formation meeting</a:t>
            </a:r>
          </a:p>
          <a:p>
            <a:r>
              <a:rPr lang="en-US" altLang="en-US" sz="2200" dirty="0" smtClean="0"/>
              <a:t>2018</a:t>
            </a:r>
          </a:p>
          <a:p>
            <a:pPr lvl="1"/>
            <a:r>
              <a:rPr lang="en-US" altLang="en-US" sz="2200" b="1" dirty="0" smtClean="0"/>
              <a:t>January</a:t>
            </a:r>
            <a:r>
              <a:rPr lang="en-US" altLang="en-US" sz="2200" dirty="0" smtClean="0"/>
              <a:t>: </a:t>
            </a:r>
            <a:r>
              <a:rPr lang="en-US" altLang="en-US" sz="2200" dirty="0" err="1"/>
              <a:t>TGba</a:t>
            </a:r>
            <a:r>
              <a:rPr lang="en-US" altLang="en-US" sz="2200" dirty="0"/>
              <a:t> Draft </a:t>
            </a:r>
            <a:r>
              <a:rPr lang="en-US" altLang="en-US" sz="2200" dirty="0" smtClean="0"/>
              <a:t>0.1</a:t>
            </a:r>
            <a:endParaRPr lang="en-US" altLang="en-US" sz="2200" b="1" dirty="0" smtClean="0"/>
          </a:p>
          <a:p>
            <a:pPr lvl="1"/>
            <a:r>
              <a:rPr lang="en-US" altLang="en-US" sz="2200" b="1" dirty="0" smtClean="0">
                <a:solidFill>
                  <a:srgbClr val="FF0000"/>
                </a:solidFill>
              </a:rPr>
              <a:t>September</a:t>
            </a:r>
            <a:r>
              <a:rPr lang="en-US" altLang="en-US" sz="2200" dirty="0" smtClean="0"/>
              <a:t>: </a:t>
            </a:r>
            <a:r>
              <a:rPr lang="en-US" altLang="en-US" sz="2200" dirty="0" err="1" smtClean="0"/>
              <a:t>TGba</a:t>
            </a:r>
            <a:r>
              <a:rPr lang="en-US" altLang="en-US" sz="2200" dirty="0" smtClean="0"/>
              <a:t> Draft </a:t>
            </a:r>
            <a:r>
              <a:rPr lang="en-US" altLang="en-US" sz="2200" dirty="0" smtClean="0"/>
              <a:t>1.0</a:t>
            </a:r>
          </a:p>
          <a:p>
            <a:r>
              <a:rPr lang="en-US" altLang="en-US" sz="2600" dirty="0" smtClean="0"/>
              <a:t>2019:</a:t>
            </a:r>
            <a:endParaRPr lang="en-US" altLang="en-US" sz="2600" dirty="0" smtClean="0"/>
          </a:p>
          <a:p>
            <a:pPr lvl="1"/>
            <a:r>
              <a:rPr lang="en-US" altLang="en-US" sz="2200" b="1" dirty="0" smtClean="0">
                <a:solidFill>
                  <a:srgbClr val="FF0000"/>
                </a:solidFill>
              </a:rPr>
              <a:t>January</a:t>
            </a:r>
            <a:r>
              <a:rPr lang="en-US" altLang="en-US" sz="2200" dirty="0" smtClean="0"/>
              <a:t>: </a:t>
            </a:r>
            <a:r>
              <a:rPr lang="en-US" altLang="en-US" sz="2200" dirty="0" err="1" smtClean="0"/>
              <a:t>TGba</a:t>
            </a:r>
            <a:r>
              <a:rPr lang="en-US" altLang="en-US" sz="2200" dirty="0" smtClean="0"/>
              <a:t> Draft </a:t>
            </a:r>
            <a:r>
              <a:rPr lang="en-US" altLang="en-US" sz="2200" dirty="0" smtClean="0"/>
              <a:t>2.0</a:t>
            </a:r>
            <a:endParaRPr lang="en-US" altLang="en-US" sz="2200" dirty="0" smtClean="0"/>
          </a:p>
          <a:p>
            <a:pPr lvl="1"/>
            <a:r>
              <a:rPr lang="en-US" altLang="en-US" sz="2200" b="1" dirty="0" smtClean="0">
                <a:solidFill>
                  <a:srgbClr val="FF0000"/>
                </a:solidFill>
              </a:rPr>
              <a:t>May</a:t>
            </a:r>
            <a:r>
              <a:rPr lang="en-US" altLang="en-US" sz="2200" dirty="0" smtClean="0"/>
              <a:t>: </a:t>
            </a:r>
            <a:r>
              <a:rPr lang="en-US" altLang="en-US" sz="2200" dirty="0" smtClean="0"/>
              <a:t>MDR (mandatory document review)</a:t>
            </a:r>
          </a:p>
          <a:p>
            <a:pPr lvl="1"/>
            <a:r>
              <a:rPr lang="en-US" altLang="en-US" sz="2200" b="1" dirty="0" smtClean="0">
                <a:solidFill>
                  <a:srgbClr val="FF0000"/>
                </a:solidFill>
              </a:rPr>
              <a:t>September</a:t>
            </a:r>
            <a:r>
              <a:rPr lang="en-US" altLang="en-US" sz="2200" dirty="0" smtClean="0"/>
              <a:t>: </a:t>
            </a:r>
            <a:r>
              <a:rPr lang="en-US" altLang="en-US" sz="2200" dirty="0" smtClean="0"/>
              <a:t>formation of sponsor ballot pool</a:t>
            </a:r>
          </a:p>
          <a:p>
            <a:pPr lvl="1"/>
            <a:r>
              <a:rPr lang="en-US" altLang="en-US" sz="2200" b="1" dirty="0" smtClean="0">
                <a:solidFill>
                  <a:srgbClr val="FF0000"/>
                </a:solidFill>
              </a:rPr>
              <a:t>Nov</a:t>
            </a:r>
            <a:r>
              <a:rPr lang="en-US" altLang="en-US" sz="2200" b="1" dirty="0" smtClean="0">
                <a:solidFill>
                  <a:srgbClr val="FF0000"/>
                </a:solidFill>
              </a:rPr>
              <a:t>ember</a:t>
            </a:r>
            <a:r>
              <a:rPr lang="en-US" altLang="en-US" sz="2200" dirty="0" smtClean="0"/>
              <a:t>: Sponsor ballot</a:t>
            </a:r>
          </a:p>
          <a:p>
            <a:r>
              <a:rPr lang="en-US" altLang="en-US" sz="2200" dirty="0" smtClean="0"/>
              <a:t>2020</a:t>
            </a:r>
          </a:p>
          <a:p>
            <a:pPr lvl="1"/>
            <a:r>
              <a:rPr lang="en-US" altLang="en-US" sz="2200" b="1" dirty="0" smtClean="0">
                <a:solidFill>
                  <a:srgbClr val="FF0000"/>
                </a:solidFill>
              </a:rPr>
              <a:t>September</a:t>
            </a:r>
            <a:r>
              <a:rPr lang="en-US" altLang="en-US" sz="2200" dirty="0" smtClean="0"/>
              <a:t>: </a:t>
            </a:r>
            <a:r>
              <a:rPr lang="en-US" altLang="en-US" sz="2200" dirty="0" err="1" smtClean="0"/>
              <a:t>RevCom</a:t>
            </a:r>
            <a:endParaRPr lang="en-US" altLang="en-US" sz="2200"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41</a:t>
            </a:fld>
            <a:endParaRPr lang="en-US" altLang="en-US" sz="1200" b="0" smtClean="0"/>
          </a:p>
        </p:txBody>
      </p:sp>
      <p:grpSp>
        <p:nvGrpSpPr>
          <p:cNvPr id="6" name="Group 5"/>
          <p:cNvGrpSpPr/>
          <p:nvPr/>
        </p:nvGrpSpPr>
        <p:grpSpPr>
          <a:xfrm>
            <a:off x="458604" y="3046510"/>
            <a:ext cx="1209509" cy="534890"/>
            <a:chOff x="-142709" y="3122710"/>
            <a:chExt cx="1209509" cy="534890"/>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42709" y="3122710"/>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September 2018</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Review and approve </a:t>
            </a:r>
            <a:r>
              <a:rPr lang="en-US" altLang="en-US" dirty="0" err="1" smtClean="0"/>
              <a:t>TGba</a:t>
            </a:r>
            <a:r>
              <a:rPr lang="en-US" altLang="en-US" dirty="0" smtClean="0"/>
              <a:t> D0.4</a:t>
            </a:r>
          </a:p>
          <a:p>
            <a:pPr>
              <a:defRPr/>
            </a:pPr>
            <a:r>
              <a:rPr lang="en-US" altLang="en-US" dirty="0" smtClean="0"/>
              <a:t>Review </a:t>
            </a:r>
            <a:r>
              <a:rPr lang="en-US" altLang="en-US" dirty="0" smtClean="0"/>
              <a:t>technical presentations</a:t>
            </a:r>
            <a:endParaRPr lang="en-US" altLang="en-US" dirty="0"/>
          </a:p>
          <a:p>
            <a:pPr>
              <a:defRPr/>
            </a:pPr>
            <a:r>
              <a:rPr lang="en-US" altLang="en-US" dirty="0"/>
              <a:t>Review </a:t>
            </a:r>
            <a:r>
              <a:rPr lang="en-US" altLang="en-US" dirty="0" smtClean="0"/>
              <a:t>spec </a:t>
            </a:r>
            <a:r>
              <a:rPr lang="en-US" altLang="en-US" dirty="0"/>
              <a:t>text documents for </a:t>
            </a:r>
            <a:r>
              <a:rPr lang="en-US" altLang="en-US" dirty="0" err="1"/>
              <a:t>TGba</a:t>
            </a:r>
            <a:r>
              <a:rPr lang="en-US" altLang="en-US" dirty="0"/>
              <a:t> </a:t>
            </a:r>
            <a:r>
              <a:rPr lang="en-US" altLang="en-US" dirty="0" smtClean="0"/>
              <a:t>D1.0</a:t>
            </a:r>
            <a:endParaRPr lang="en-US" altLang="en-US" dirty="0"/>
          </a:p>
          <a:p>
            <a:pPr>
              <a:defRPr/>
            </a:pPr>
            <a:r>
              <a:rPr lang="en-US" altLang="en-US" dirty="0" smtClean="0"/>
              <a:t>Motion to initiate WG LB</a:t>
            </a:r>
            <a:endParaRPr lang="en-US" altLang="en-US" dirty="0"/>
          </a:p>
          <a:p>
            <a:pPr>
              <a:defRPr/>
            </a:pPr>
            <a:r>
              <a:rPr lang="en-US" altLang="en-US" dirty="0" smtClean="0"/>
              <a:t>Review </a:t>
            </a:r>
            <a:r>
              <a:rPr lang="en-US" altLang="en-US" dirty="0"/>
              <a:t>TG </a:t>
            </a:r>
            <a:r>
              <a:rPr lang="en-US" altLang="en-US" dirty="0" smtClean="0"/>
              <a:t>timeline</a:t>
            </a:r>
          </a:p>
          <a:p>
            <a:pPr>
              <a:defRPr/>
            </a:pPr>
            <a:endParaRPr lang="en-US" altLang="en-US" dirty="0" smtClean="0"/>
          </a:p>
          <a:p>
            <a:pPr>
              <a:defRPr/>
            </a:pPr>
            <a:r>
              <a:rPr lang="en-US" altLang="en-US" dirty="0" smtClean="0"/>
              <a:t>Room/slot request: </a:t>
            </a:r>
          </a:p>
          <a:p>
            <a:pPr lvl="1">
              <a:defRPr/>
            </a:pPr>
            <a:r>
              <a:rPr lang="en-US" altLang="en-US" dirty="0" smtClean="0"/>
              <a:t>5 </a:t>
            </a:r>
            <a:r>
              <a:rPr lang="en-US" altLang="en-US" dirty="0" err="1" smtClean="0"/>
              <a:t>TGba</a:t>
            </a:r>
            <a:r>
              <a:rPr lang="en-US" altLang="en-US" dirty="0" smtClean="0"/>
              <a:t> sessions + </a:t>
            </a:r>
            <a:r>
              <a:rPr lang="en-US" altLang="en-US" dirty="0" smtClean="0"/>
              <a:t>4 </a:t>
            </a:r>
            <a:r>
              <a:rPr lang="en-US" altLang="en-US" dirty="0" smtClean="0"/>
              <a:t>PHY/MAC parallel sessions</a:t>
            </a:r>
            <a:r>
              <a:rPr lang="en-US" altLang="en-US" dirty="0"/>
              <a:t>.</a:t>
            </a:r>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July 2018</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42</a:t>
            </a:fld>
            <a:endParaRPr lang="en-US" altLang="en-US" sz="1200" b="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(Mondays, 1 hour each)</a:t>
            </a:r>
          </a:p>
          <a:p>
            <a:pPr marL="685800" lvl="2" indent="-342900">
              <a:defRPr/>
            </a:pPr>
            <a:r>
              <a:rPr lang="en-US" altLang="en-US" sz="2400" b="1" dirty="0" smtClean="0"/>
              <a:t>July </a:t>
            </a:r>
            <a:r>
              <a:rPr lang="en-US" altLang="en-US" sz="2400" b="1" dirty="0" smtClean="0"/>
              <a:t>30</a:t>
            </a:r>
            <a:r>
              <a:rPr lang="en-US" altLang="en-US" sz="2400" b="1" dirty="0" smtClean="0"/>
              <a:t> </a:t>
            </a:r>
            <a:r>
              <a:rPr lang="en-US" altLang="en-US" sz="2400" b="1" dirty="0" smtClean="0"/>
              <a:t>(10:00 ET)</a:t>
            </a:r>
          </a:p>
          <a:p>
            <a:pPr marL="685800" lvl="2" indent="-342900">
              <a:defRPr/>
            </a:pPr>
            <a:r>
              <a:rPr lang="en-US" altLang="en-US" sz="2400" b="1" dirty="0" smtClean="0"/>
              <a:t>August </a:t>
            </a:r>
            <a:r>
              <a:rPr lang="en-US" altLang="en-US" sz="2400" b="1" dirty="0" smtClean="0"/>
              <a:t>13 </a:t>
            </a:r>
            <a:r>
              <a:rPr lang="en-US" altLang="en-US" sz="2400" b="1" dirty="0" smtClean="0"/>
              <a:t>(17:00ET)</a:t>
            </a:r>
          </a:p>
          <a:p>
            <a:pPr marL="685800" lvl="2" indent="-342900">
              <a:defRPr/>
            </a:pPr>
            <a:r>
              <a:rPr lang="en-US" altLang="en-US" sz="2400" b="1" dirty="0" smtClean="0"/>
              <a:t>August </a:t>
            </a:r>
            <a:r>
              <a:rPr lang="en-US" altLang="en-US" sz="2400" b="1" dirty="0" smtClean="0"/>
              <a:t>27 </a:t>
            </a:r>
            <a:r>
              <a:rPr lang="en-US" altLang="en-US" sz="2400" b="1" dirty="0" smtClean="0"/>
              <a:t>(23:00ET)</a:t>
            </a: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43</a:t>
            </a:fld>
            <a:endParaRPr lang="en-US" altLang="en-US" sz="1200" b="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Thursday PM2 </a:t>
            </a:r>
            <a:r>
              <a:rPr lang="en-US" altLang="en-US" dirty="0" smtClean="0"/>
              <a:t/>
            </a:r>
            <a:br>
              <a:rPr lang="en-US" altLang="en-US" dirty="0" smtClean="0"/>
            </a:br>
            <a:r>
              <a:rPr lang="en-US" altLang="en-US" dirty="0" smtClean="0"/>
              <a:t>(</a:t>
            </a:r>
            <a:r>
              <a:rPr lang="en-US" altLang="en-US" dirty="0" err="1" smtClean="0"/>
              <a:t>TGba</a:t>
            </a:r>
            <a:r>
              <a:rPr lang="en-US" altLang="en-US" dirty="0" smtClean="0"/>
              <a:t>/ARC SC Joint Session)</a:t>
            </a:r>
          </a:p>
        </p:txBody>
      </p:sp>
      <p:sp>
        <p:nvSpPr>
          <p:cNvPr id="31747" name="Content Placeholder 2"/>
          <p:cNvSpPr>
            <a:spLocks noGrp="1"/>
          </p:cNvSpPr>
          <p:nvPr>
            <p:ph idx="1"/>
          </p:nvPr>
        </p:nvSpPr>
        <p:spPr>
          <a:xfrm>
            <a:off x="685800" y="1981200"/>
            <a:ext cx="8382000" cy="4494213"/>
          </a:xfrm>
        </p:spPr>
        <p:txBody>
          <a:bodyPr/>
          <a:lstStyle/>
          <a:p>
            <a:pPr>
              <a:defRPr/>
            </a:pPr>
            <a:r>
              <a:rPr lang="en-US" altLang="en-US" dirty="0" smtClean="0"/>
              <a:t>Call </a:t>
            </a:r>
            <a:r>
              <a:rPr lang="en-US" altLang="en-US" dirty="0"/>
              <a:t>meeting to </a:t>
            </a:r>
            <a:r>
              <a:rPr lang="en-US" altLang="en-US" dirty="0" smtClean="0"/>
              <a:t>order</a:t>
            </a:r>
          </a:p>
          <a:p>
            <a:pPr>
              <a:defRPr/>
            </a:pPr>
            <a:r>
              <a:rPr lang="en-US" altLang="en-US" dirty="0" smtClean="0"/>
              <a:t>IEEE </a:t>
            </a:r>
            <a:r>
              <a:rPr lang="en-US" altLang="en-US" dirty="0"/>
              <a:t>802 and 802.11 IPR Policy and procedure</a:t>
            </a:r>
          </a:p>
          <a:p>
            <a:pPr>
              <a:defRPr/>
            </a:pPr>
            <a:r>
              <a:rPr lang="en-US" altLang="en-US" dirty="0" smtClean="0"/>
              <a:t>Presentations:</a:t>
            </a:r>
            <a:endParaRPr lang="en-US" altLang="en-US" dirty="0"/>
          </a:p>
          <a:p>
            <a:pPr lvl="1"/>
            <a:r>
              <a:rPr lang="en-US" altLang="en-US" dirty="0" smtClean="0"/>
              <a:t>11-18-1020r4</a:t>
            </a:r>
          </a:p>
          <a:p>
            <a:pPr lvl="1"/>
            <a:r>
              <a:rPr lang="en-US" altLang="en-US" dirty="0" smtClean="0"/>
              <a:t>11-18-1017r1</a:t>
            </a:r>
            <a:endParaRPr lang="en-US" altLang="en-US" dirty="0" smtClean="0"/>
          </a:p>
          <a:p>
            <a:r>
              <a:rPr lang="en-US" altLang="en-US" dirty="0" smtClean="0"/>
              <a:t>Next step</a:t>
            </a:r>
          </a:p>
          <a:p>
            <a:r>
              <a:rPr lang="en-US" altLang="en-US" dirty="0" smtClean="0"/>
              <a:t>Adjourn</a:t>
            </a:r>
            <a:endParaRPr lang="en-US" altLang="en-US" dirty="0"/>
          </a:p>
          <a:p>
            <a:pPr>
              <a:defRPr/>
            </a:pPr>
            <a:endParaRPr lang="en-US" alt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44</a:t>
            </a:fld>
            <a:endParaRPr lang="en-US" altLang="en-US" sz="1200" b="0" smtClean="0"/>
          </a:p>
        </p:txBody>
      </p:sp>
    </p:spTree>
    <p:extLst>
      <p:ext uri="{BB962C8B-B14F-4D97-AF65-F5344CB8AC3E}">
        <p14:creationId xmlns:p14="http://schemas.microsoft.com/office/powerpoint/2010/main" val="47733779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45</a:t>
            </a:fld>
            <a:endParaRPr lang="en-US" altLang="en-US" sz="1200" b="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46</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11018562"/>
              </p:ext>
            </p:extLst>
          </p:nvPr>
        </p:nvGraphicFramePr>
        <p:xfrm>
          <a:off x="373380" y="1600200"/>
          <a:ext cx="8397240" cy="3156706"/>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881380"/>
                <a:gridCol w="881380"/>
                <a:gridCol w="1554480"/>
              </a:tblGrid>
              <a:tr h="394256">
                <a:tc>
                  <a:txBody>
                    <a:bodyPr/>
                    <a:lstStyle/>
                    <a:p>
                      <a:pPr algn="ctr"/>
                      <a:endParaRPr lang="en-US" sz="1800" dirty="0"/>
                    </a:p>
                  </a:txBody>
                  <a:tcPr marT="45742" marB="45742" anchor="ctr"/>
                </a:tc>
                <a:tc gridSpan="2">
                  <a:txBody>
                    <a:bodyPr/>
                    <a:lstStyle/>
                    <a:p>
                      <a:pPr algn="ctr"/>
                      <a:r>
                        <a:rPr lang="en-US" sz="1800" dirty="0" smtClean="0"/>
                        <a:t>Monday</a:t>
                      </a:r>
                      <a:endParaRPr lang="en-US" sz="1800" dirty="0"/>
                    </a:p>
                  </a:txBody>
                  <a:tcPr marT="45742" marB="45742" anchor="ctr">
                    <a:lnB w="12700" cap="flat" cmpd="sng" algn="ctr">
                      <a:solidFill>
                        <a:srgbClr val="FF0000"/>
                      </a:solidFill>
                      <a:prstDash val="solid"/>
                      <a:round/>
                      <a:headEnd type="none" w="med" len="med"/>
                      <a:tailEnd type="none" w="med" len="med"/>
                    </a:lnB>
                  </a:tcPr>
                </a:tc>
                <a:tc hMerge="1">
                  <a:txBody>
                    <a:bodyPr/>
                    <a:lstStyle/>
                    <a:p>
                      <a:endParaRPr lang="en-US"/>
                    </a:p>
                  </a:txBody>
                  <a:tcPr/>
                </a:tc>
                <a:tc gridSpan="2">
                  <a:txBody>
                    <a:bodyPr/>
                    <a:lstStyle/>
                    <a:p>
                      <a:pPr algn="ctr"/>
                      <a:r>
                        <a:rPr lang="en-US" sz="1800" dirty="0" smtClean="0"/>
                        <a:t>Tuesday</a:t>
                      </a:r>
                      <a:endParaRPr lang="en-US" sz="1800" dirty="0"/>
                    </a:p>
                  </a:txBody>
                  <a:tcPr marT="45742" marB="45742" anchor="ctr"/>
                </a:tc>
                <a:tc hMerge="1">
                  <a:txBody>
                    <a:bodyPr/>
                    <a:lstStyle/>
                    <a:p>
                      <a:endParaRPr lang="en-US"/>
                    </a:p>
                  </a:txBody>
                  <a:tcPr/>
                </a:tc>
                <a:tc gridSpan="2">
                  <a:txBody>
                    <a:bodyPr/>
                    <a:lstStyle/>
                    <a:p>
                      <a:pPr algn="ctr"/>
                      <a:r>
                        <a:rPr lang="en-US" sz="1800" dirty="0" smtClean="0"/>
                        <a:t>Wednesday</a:t>
                      </a:r>
                      <a:endParaRPr lang="en-US" sz="1800" dirty="0"/>
                    </a:p>
                  </a:txBody>
                  <a:tcPr marT="45742" marB="45742" anchor="ctr"/>
                </a:tc>
                <a:tc hMerge="1">
                  <a:txBody>
                    <a:bodyPr/>
                    <a:lstStyle/>
                    <a:p>
                      <a:endParaRPr lang="en-US"/>
                    </a:p>
                  </a:txBody>
                  <a:tcPr/>
                </a:tc>
                <a:tc>
                  <a:txBody>
                    <a:bodyPr/>
                    <a:lstStyle/>
                    <a:p>
                      <a:pPr algn="ctr"/>
                      <a:r>
                        <a:rPr lang="en-US" sz="1800" dirty="0" smtClean="0"/>
                        <a:t>Thursday</a:t>
                      </a:r>
                      <a:endParaRPr lang="en-US" sz="1800" dirty="0"/>
                    </a:p>
                  </a:txBody>
                  <a:tcPr marT="45742" marB="45742" anchor="ctr"/>
                </a:tc>
              </a:tr>
              <a:tr h="394256">
                <a:tc>
                  <a:txBody>
                    <a:bodyPr/>
                    <a:lstStyle/>
                    <a:p>
                      <a:pPr algn="ctr"/>
                      <a:r>
                        <a:rPr lang="en-US" sz="1800" dirty="0" smtClean="0"/>
                        <a:t>AM1</a:t>
                      </a:r>
                    </a:p>
                  </a:txBody>
                  <a:tcPr marT="45742" marB="45742" anchor="ctr">
                    <a:lnR w="12700" cap="flat" cmpd="sng" algn="ctr">
                      <a:solidFill>
                        <a:srgbClr val="FF0000"/>
                      </a:solidFill>
                      <a:prstDash val="solid"/>
                      <a:round/>
                      <a:headEnd type="none" w="med" len="med"/>
                      <a:tailEnd type="none" w="med" len="med"/>
                    </a:lnR>
                  </a:tcPr>
                </a:tc>
                <a:tc>
                  <a:txBody>
                    <a:bodyPr/>
                    <a:lstStyle/>
                    <a:p>
                      <a:pPr algn="ctr"/>
                      <a:r>
                        <a:rPr lang="en-US" sz="1800" b="1" dirty="0" err="1" smtClean="0"/>
                        <a:t>TGba</a:t>
                      </a:r>
                      <a:endParaRPr lang="en-US" sz="1800" b="1" dirty="0" smtClean="0"/>
                    </a:p>
                    <a:p>
                      <a:pPr algn="ctr"/>
                      <a:r>
                        <a:rPr lang="en-US" sz="1400" b="1" dirty="0" smtClean="0"/>
                        <a:t>MAC</a:t>
                      </a:r>
                      <a:endParaRPr lang="en-US" sz="14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t>TGba</a:t>
                      </a:r>
                      <a:endParaRPr lang="en-US" sz="1800" b="1" dirty="0" smtClean="0"/>
                    </a:p>
                    <a:p>
                      <a:pPr algn="ctr"/>
                      <a:r>
                        <a:rPr lang="en-US" sz="1400" b="1" dirty="0" smtClean="0"/>
                        <a:t>PHY </a:t>
                      </a:r>
                      <a:endParaRPr lang="en-US" sz="14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tcP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tc>
              </a:tr>
              <a:tr h="394256">
                <a:tc>
                  <a:txBody>
                    <a:bodyPr/>
                    <a:lstStyle/>
                    <a:p>
                      <a:pPr algn="ctr"/>
                      <a:r>
                        <a:rPr lang="en-US" sz="1800" dirty="0" smtClean="0"/>
                        <a:t>AM2</a:t>
                      </a:r>
                      <a:endParaRPr lang="en-US" sz="18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gridSpan="2">
                  <a:txBody>
                    <a:bodyPr/>
                    <a:lstStyle/>
                    <a:p>
                      <a:pPr algn="ctr"/>
                      <a:endParaRPr lang="en-US" sz="1800" b="1" dirty="0"/>
                    </a:p>
                  </a:txBody>
                  <a:tcPr marT="45742" marB="45742" anchor="ctr">
                    <a:lnB w="12700" cap="flat" cmpd="sng" algn="ctr">
                      <a:solidFill>
                        <a:srgbClr val="FF0000"/>
                      </a:solidFill>
                      <a:prstDash val="solid"/>
                      <a:round/>
                      <a:headEnd type="none" w="med" len="med"/>
                      <a:tailEnd type="none" w="med" len="med"/>
                    </a:lnB>
                  </a:tcPr>
                </a:tc>
                <a:tc hMerge="1">
                  <a:txBody>
                    <a:bodyPr/>
                    <a:lstStyle/>
                    <a:p>
                      <a:endParaRPr lang="en-US"/>
                    </a:p>
                  </a:txBody>
                  <a:tcPr/>
                </a:tc>
                <a:tc gridSpan="2">
                  <a:txBody>
                    <a:bodyPr/>
                    <a:lstStyle/>
                    <a:p>
                      <a:pPr algn="ctr"/>
                      <a:endParaRPr lang="en-US" sz="1800" b="1"/>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tc>
              </a:tr>
              <a:tr h="697387">
                <a:tc>
                  <a:txBody>
                    <a:bodyPr/>
                    <a:lstStyle/>
                    <a:p>
                      <a:pPr algn="ctr"/>
                      <a:r>
                        <a:rPr lang="en-US" sz="1800" dirty="0" smtClean="0"/>
                        <a:t>PM1</a:t>
                      </a:r>
                      <a:endParaRPr lang="en-US" sz="18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txBody>
                  <a:tcPr marT="45742" marB="45742" anchor="ctr">
                    <a:lnR w="12700" cap="flat" cmpd="sng" algn="ctr">
                      <a:solidFill>
                        <a:srgbClr val="FF0000"/>
                      </a:solidFill>
                      <a:prstDash val="solid"/>
                      <a:round/>
                      <a:headEnd type="none" w="med" len="med"/>
                      <a:tailEnd type="none" w="med" len="med"/>
                    </a:lnR>
                    <a:lnB w="12700" cap="flat" cmpd="sng" algn="ctr">
                      <a:noFill/>
                      <a:prstDash val="solid"/>
                      <a:round/>
                      <a:headEnd type="none" w="med" len="med"/>
                      <a:tailEnd type="none" w="med" len="med"/>
                    </a:lnB>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r>
                        <a:rPr lang="en-US" sz="1800" b="1" dirty="0" err="1" smtClean="0">
                          <a:solidFill>
                            <a:schemeClr val="tx1"/>
                          </a:solidFill>
                        </a:rPr>
                        <a:t>TGba</a:t>
                      </a:r>
                      <a:endParaRPr lang="en-US" sz="1800" b="1" dirty="0"/>
                    </a:p>
                  </a:txBody>
                  <a:tcPr marT="45742" marB="45742" anchor="ctr">
                    <a:lnL w="12700" cap="flat" cmpd="sng" algn="ctr">
                      <a:solidFill>
                        <a:srgbClr val="FF0000"/>
                      </a:solidFill>
                      <a:prstDash val="solid"/>
                      <a:round/>
                      <a:headEnd type="none" w="med" len="med"/>
                      <a:tailEnd type="none" w="med" len="med"/>
                    </a:lnL>
                    <a:lnB w="12700" cap="flat" cmpd="sng" algn="ctr">
                      <a:solidFill>
                        <a:srgbClr val="FF0000"/>
                      </a:solidFill>
                      <a:prstDash val="solid"/>
                      <a:round/>
                      <a:headEnd type="none" w="med" len="med"/>
                      <a:tailEnd type="none" w="med" len="med"/>
                    </a:lnB>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tc>
              </a:tr>
              <a:tr h="697387">
                <a:tc>
                  <a:txBody>
                    <a:bodyPr/>
                    <a:lstStyle/>
                    <a:p>
                      <a:pPr algn="ctr"/>
                      <a:r>
                        <a:rPr lang="en-US" sz="1800" dirty="0" smtClean="0"/>
                        <a:t>PM2</a:t>
                      </a:r>
                      <a:endParaRPr lang="en-US" sz="1800" dirty="0"/>
                    </a:p>
                  </a:txBody>
                  <a:tcPr marT="45742" marB="45742" anchor="ctr">
                    <a:lnR w="12700" cap="flat" cmpd="sng" algn="ctr">
                      <a:noFill/>
                      <a:prstDash val="solid"/>
                      <a:round/>
                      <a:headEnd type="none" w="med" len="med"/>
                      <a:tailEnd type="none" w="med" len="med"/>
                    </a:ln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txBody>
                  <a:tcPr marT="45742" marB="457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endParaRPr lang="en-US" sz="1800" b="1" dirty="0"/>
                    </a:p>
                  </a:txBody>
                  <a:tcPr marT="45742" marB="45742" anchor="ctr">
                    <a:lnL w="12700" cap="flat" cmpd="sng" algn="ctr">
                      <a:no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smtClean="0">
                        <a:solidFill>
                          <a:schemeClr val="tx1"/>
                        </a:solidFill>
                      </a:endParaRPr>
                    </a:p>
                    <a:p>
                      <a:pPr algn="ctr"/>
                      <a:r>
                        <a:rPr lang="en-US" sz="1400" b="1" dirty="0" smtClean="0">
                          <a:solidFill>
                            <a:schemeClr val="tx1"/>
                          </a:solidFill>
                        </a:rPr>
                        <a:t>MAC</a:t>
                      </a:r>
                      <a:endParaRPr lang="en-US" sz="14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t>TGba</a:t>
                      </a:r>
                      <a:endParaRPr lang="en-US" sz="1800" b="1" dirty="0" smtClean="0"/>
                    </a:p>
                    <a:p>
                      <a:pPr algn="ctr"/>
                      <a:r>
                        <a:rPr lang="en-US" sz="1400" b="1" dirty="0" smtClean="0"/>
                        <a:t>PHY</a:t>
                      </a:r>
                      <a:endParaRPr lang="en-US" sz="14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solidFill>
                            <a:schemeClr val="tx1"/>
                          </a:solidFill>
                        </a:rPr>
                        <a:t>TGba</a:t>
                      </a:r>
                      <a:r>
                        <a:rPr lang="en-US" sz="1800" b="1" dirty="0" smtClean="0">
                          <a:solidFill>
                            <a:schemeClr val="tx1"/>
                          </a:solidFill>
                        </a:rPr>
                        <a:t>/ARC Joint</a:t>
                      </a:r>
                      <a:endParaRPr lang="en-US" sz="1800" b="1" dirty="0"/>
                    </a:p>
                  </a:txBody>
                  <a:tcPr marT="45742" marB="45742" anchor="ctr">
                    <a:lnL w="12700" cap="flat" cmpd="sng" algn="ctr">
                      <a:solidFill>
                        <a:srgbClr val="FF0000"/>
                      </a:solidFill>
                      <a:prstDash val="solid"/>
                      <a:round/>
                      <a:headEnd type="none" w="med" len="med"/>
                      <a:tailEnd type="none" w="med" len="med"/>
                    </a:lnL>
                  </a:tcPr>
                </a:tc>
              </a:tr>
              <a:tr h="394256">
                <a:tc>
                  <a:txBody>
                    <a:bodyPr/>
                    <a:lstStyle/>
                    <a:p>
                      <a:pPr algn="ctr"/>
                      <a:r>
                        <a:rPr lang="en-US" sz="1800" dirty="0" smtClean="0"/>
                        <a:t>EVE</a:t>
                      </a:r>
                      <a:endParaRPr lang="en-US" sz="1800" dirty="0"/>
                    </a:p>
                  </a:txBody>
                  <a:tcPr marT="45742" marB="45742" anchor="ctr"/>
                </a:tc>
                <a:tc gridSpan="2">
                  <a:txBody>
                    <a:bodyPr/>
                    <a:lstStyle/>
                    <a:p>
                      <a:pPr algn="ctr"/>
                      <a:endParaRPr lang="en-US" sz="1800" b="1" dirty="0"/>
                    </a:p>
                  </a:txBody>
                  <a:tcPr marT="45742" marB="45742" anchor="ctr">
                    <a:lnT w="12700" cap="flat" cmpd="sng" algn="ctr">
                      <a:noFill/>
                      <a:prstDash val="solid"/>
                      <a:round/>
                      <a:headEnd type="none" w="med" len="med"/>
                      <a:tailEnd type="none" w="med" len="med"/>
                    </a:lnT>
                  </a:tcPr>
                </a:tc>
                <a:tc hMerge="1">
                  <a:txBody>
                    <a:bodyPr/>
                    <a:lstStyle/>
                    <a:p>
                      <a:endParaRPr lang="en-US"/>
                    </a:p>
                  </a:txBody>
                  <a:tcPr/>
                </a:tc>
                <a:tc gridSpan="2">
                  <a:txBody>
                    <a:bodyPr/>
                    <a:lstStyle/>
                    <a:p>
                      <a:pPr algn="ctr"/>
                      <a:endParaRPr lang="en-US" sz="1800" b="1" dirty="0"/>
                    </a:p>
                  </a:txBody>
                  <a:tcPr marT="45742" marB="45742" anchor="ctr"/>
                </a:tc>
                <a:tc hMerge="1">
                  <a:txBody>
                    <a:bodyPr/>
                    <a:lstStyle/>
                    <a:p>
                      <a:endParaRPr lang="en-US"/>
                    </a:p>
                  </a:txBody>
                  <a:tcPr/>
                </a:tc>
                <a:tc gridSpan="2">
                  <a:txBody>
                    <a:bodyPr/>
                    <a:lstStyle/>
                    <a:p>
                      <a:pPr algn="ctr"/>
                      <a:endParaRPr lang="en-US" sz="1800" b="1" dirty="0">
                        <a:solidFill>
                          <a:srgbClr val="FF0000"/>
                        </a:solidFill>
                      </a:endParaRPr>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endParaRPr lang="en-US" sz="1800" b="1" dirty="0"/>
                    </a:p>
                  </a:txBody>
                  <a:tcPr marT="45742" marB="45742" anchor="ctr"/>
                </a:tc>
              </a:tr>
            </a:tbl>
          </a:graphicData>
        </a:graphic>
      </p:graphicFrame>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2819400" y="2590798"/>
            <a:ext cx="1694363" cy="2445127"/>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9" name="TextBox 8"/>
          <p:cNvSpPr txBox="1"/>
          <p:nvPr/>
        </p:nvSpPr>
        <p:spPr>
          <a:xfrm>
            <a:off x="4114800" y="4949461"/>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cxnSp>
        <p:nvCxnSpPr>
          <p:cNvPr id="10" name="Straight Connector 9"/>
          <p:cNvCxnSpPr/>
          <p:nvPr/>
        </p:nvCxnSpPr>
        <p:spPr bwMode="auto">
          <a:xfrm>
            <a:off x="4267282" y="3686008"/>
            <a:ext cx="304718" cy="1360865"/>
          </a:xfrm>
          <a:prstGeom prst="line">
            <a:avLst/>
          </a:prstGeom>
          <a:solidFill>
            <a:schemeClr val="accent1"/>
          </a:solidFill>
          <a:ln w="12700" cap="flat" cmpd="sng" algn="ctr">
            <a:solidFill>
              <a:srgbClr val="FF0000"/>
            </a:solidFill>
            <a:prstDash val="dash"/>
            <a:round/>
            <a:headEnd type="none" w="sm" len="sm"/>
            <a:tailEnd type="none" w="sm" len="sm"/>
          </a:ln>
          <a:effectLst/>
        </p:spPr>
      </p:cxnSp>
      <p:cxnSp>
        <p:nvCxnSpPr>
          <p:cNvPr id="12" name="Straight Connector 11"/>
          <p:cNvCxnSpPr/>
          <p:nvPr/>
        </p:nvCxnSpPr>
        <p:spPr bwMode="auto">
          <a:xfrm flipH="1">
            <a:off x="4563714" y="4384210"/>
            <a:ext cx="1405064" cy="651715"/>
          </a:xfrm>
          <a:prstGeom prst="line">
            <a:avLst/>
          </a:prstGeom>
          <a:solidFill>
            <a:schemeClr val="accent1"/>
          </a:solidFill>
          <a:ln w="12700" cap="flat" cmpd="sng" algn="ctr">
            <a:solidFill>
              <a:srgbClr val="FF0000"/>
            </a:solidFill>
            <a:prstDash val="dash"/>
            <a:round/>
            <a:headEnd type="none" w="sm" len="sm"/>
            <a:tailEnd type="none" w="sm" len="sm"/>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sz="2000" dirty="0" smtClean="0"/>
              <a:t>Monday AM1, Tuesday PM1, Wednesday PM2</a:t>
            </a:r>
          </a:p>
          <a:p>
            <a:r>
              <a:rPr lang="en-US" sz="2000" dirty="0" smtClean="0"/>
              <a:t>MAC ad-hoc meetings</a:t>
            </a:r>
          </a:p>
          <a:p>
            <a:pPr lvl="1"/>
            <a:r>
              <a:rPr lang="en-US" sz="1800" dirty="0" smtClean="0"/>
              <a:t>Chair: </a:t>
            </a:r>
            <a:r>
              <a:rPr lang="en-US" sz="1800" dirty="0" err="1"/>
              <a:t>Yunsong</a:t>
            </a:r>
            <a:r>
              <a:rPr lang="en-US" sz="1800" dirty="0"/>
              <a:t> Yang</a:t>
            </a:r>
            <a:endParaRPr lang="en-US" sz="1800" dirty="0" smtClean="0"/>
          </a:p>
          <a:p>
            <a:pPr lvl="1"/>
            <a:r>
              <a:rPr lang="en-US" sz="1800" dirty="0" smtClean="0"/>
              <a:t>Secretary: James Lepp &amp; Po-kai Huang</a:t>
            </a:r>
          </a:p>
          <a:p>
            <a:r>
              <a:rPr lang="en-US" sz="2000" dirty="0"/>
              <a:t>PHY ad-hoc meetings</a:t>
            </a:r>
          </a:p>
          <a:p>
            <a:pPr lvl="1"/>
            <a:r>
              <a:rPr lang="en-US" sz="1800" dirty="0" smtClean="0"/>
              <a:t>Monday AM1:</a:t>
            </a:r>
          </a:p>
          <a:p>
            <a:pPr lvl="2"/>
            <a:r>
              <a:rPr lang="en-US" sz="1600" dirty="0" smtClean="0"/>
              <a:t>Chair</a:t>
            </a:r>
            <a:r>
              <a:rPr lang="en-US" sz="1600" dirty="0"/>
              <a:t>: </a:t>
            </a:r>
            <a:r>
              <a:rPr lang="en-US" sz="1600" dirty="0" err="1" smtClean="0"/>
              <a:t>Eunsung</a:t>
            </a:r>
            <a:r>
              <a:rPr lang="en-US" sz="1600" dirty="0" smtClean="0"/>
              <a:t> Park</a:t>
            </a:r>
            <a:endParaRPr lang="en-US" sz="1600" dirty="0"/>
          </a:p>
          <a:p>
            <a:pPr lvl="2"/>
            <a:r>
              <a:rPr lang="en-US" sz="1600" dirty="0" smtClean="0"/>
              <a:t>Secretary</a:t>
            </a:r>
            <a:r>
              <a:rPr lang="en-US" sz="1600" dirty="0"/>
              <a:t>: Leif </a:t>
            </a:r>
            <a:r>
              <a:rPr lang="en-US" sz="1600" dirty="0" err="1" smtClean="0"/>
              <a:t>Wilhelmsson</a:t>
            </a:r>
            <a:endParaRPr lang="en-US" sz="1600" dirty="0" smtClean="0"/>
          </a:p>
          <a:p>
            <a:pPr lvl="1"/>
            <a:r>
              <a:rPr lang="en-US" sz="1800" dirty="0" smtClean="0"/>
              <a:t>Tuesday PM1, Wednesday PM2:</a:t>
            </a:r>
          </a:p>
          <a:p>
            <a:pPr lvl="2"/>
            <a:r>
              <a:rPr lang="en-US" sz="1600" dirty="0" smtClean="0"/>
              <a:t>Chair: Steve </a:t>
            </a:r>
            <a:r>
              <a:rPr lang="en-US" sz="1600" dirty="0" err="1" smtClean="0"/>
              <a:t>Shellhammer</a:t>
            </a:r>
            <a:endParaRPr lang="en-US" sz="1600" dirty="0" smtClean="0"/>
          </a:p>
          <a:p>
            <a:pPr lvl="2"/>
            <a:r>
              <a:rPr lang="en-US" sz="1600" dirty="0" smtClean="0"/>
              <a:t>Vice-chair: </a:t>
            </a:r>
            <a:r>
              <a:rPr lang="en-US" sz="1600" dirty="0" err="1" smtClean="0"/>
              <a:t>Eunsung</a:t>
            </a:r>
            <a:r>
              <a:rPr lang="en-US" sz="1600" dirty="0" smtClean="0"/>
              <a:t> Park</a:t>
            </a:r>
          </a:p>
          <a:p>
            <a:pPr lvl="2"/>
            <a:r>
              <a:rPr lang="en-US" sz="1600" dirty="0" smtClean="0"/>
              <a:t>Secretary: Leif </a:t>
            </a:r>
            <a:r>
              <a:rPr lang="en-US" sz="1600" dirty="0" err="1" smtClean="0"/>
              <a:t>Wilhelmsson</a:t>
            </a:r>
            <a:endParaRPr lang="en-US" sz="1600" dirty="0"/>
          </a:p>
          <a:p>
            <a:r>
              <a:rPr lang="en-US" sz="2000" dirty="0" smtClean="0"/>
              <a:t>Technical presentations/straw polls</a:t>
            </a:r>
            <a:endParaRPr lang="en-US" sz="2000" dirty="0"/>
          </a:p>
        </p:txBody>
      </p:sp>
      <p:sp>
        <p:nvSpPr>
          <p:cNvPr id="4" name="Date Placeholder 3"/>
          <p:cNvSpPr>
            <a:spLocks noGrp="1"/>
          </p:cNvSpPr>
          <p:nvPr>
            <p:ph type="dt" sz="half"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8153400" cy="4722813"/>
          </a:xfrm>
        </p:spPr>
        <p:txBody>
          <a:bodyPr/>
          <a:lstStyle/>
          <a:p>
            <a:pPr>
              <a:defRPr/>
            </a:pPr>
            <a:r>
              <a:rPr lang="en-US" altLang="en-US" dirty="0" smtClean="0"/>
              <a:t>Approve </a:t>
            </a:r>
            <a:r>
              <a:rPr lang="en-US" altLang="en-US" dirty="0" err="1" smtClean="0"/>
              <a:t>TGba</a:t>
            </a:r>
            <a:r>
              <a:rPr lang="en-US" altLang="en-US" dirty="0" smtClean="0"/>
              <a:t> D0.3</a:t>
            </a:r>
            <a:endParaRPr lang="en-US" altLang="en-US" dirty="0"/>
          </a:p>
          <a:p>
            <a:pPr>
              <a:defRPr/>
            </a:pPr>
            <a:r>
              <a:rPr lang="en-US" altLang="en-US" dirty="0" smtClean="0"/>
              <a:t>Review </a:t>
            </a:r>
            <a:r>
              <a:rPr lang="en-US" altLang="en-US" dirty="0"/>
              <a:t>spec text documents </a:t>
            </a:r>
            <a:r>
              <a:rPr lang="en-US" altLang="en-US" dirty="0" smtClean="0"/>
              <a:t>for empty/incomplete </a:t>
            </a:r>
            <a:r>
              <a:rPr lang="en-US" altLang="en-US" dirty="0" err="1" smtClean="0"/>
              <a:t>subclauses</a:t>
            </a:r>
            <a:r>
              <a:rPr lang="en-US" altLang="en-US" dirty="0" smtClean="0"/>
              <a:t> and TBDs in </a:t>
            </a:r>
            <a:r>
              <a:rPr lang="en-US" altLang="en-US" dirty="0" err="1" smtClean="0"/>
              <a:t>TGba</a:t>
            </a:r>
            <a:r>
              <a:rPr lang="en-US" altLang="en-US" dirty="0" smtClean="0"/>
              <a:t> D0.3 to create D1.0 after this meeting </a:t>
            </a:r>
            <a:r>
              <a:rPr lang="en-US" altLang="en-US" dirty="0" smtClean="0">
                <a:solidFill>
                  <a:srgbClr val="FF0000"/>
                </a:solidFill>
              </a:rPr>
              <a:t>– highest priority</a:t>
            </a:r>
          </a:p>
          <a:p>
            <a:pPr>
              <a:defRPr/>
            </a:pPr>
            <a:r>
              <a:rPr lang="en-US" altLang="en-US" dirty="0" err="1" smtClean="0"/>
              <a:t>TGba</a:t>
            </a:r>
            <a:r>
              <a:rPr lang="en-US" altLang="en-US" dirty="0" smtClean="0"/>
              <a:t>/ARC joint session (Thursday PM2) </a:t>
            </a:r>
          </a:p>
          <a:p>
            <a:pPr lvl="1">
              <a:defRPr/>
            </a:pPr>
            <a:r>
              <a:rPr lang="en-US" altLang="en-US" dirty="0" err="1" smtClean="0"/>
              <a:t>TGba</a:t>
            </a:r>
            <a:r>
              <a:rPr lang="en-US" altLang="en-US" dirty="0" smtClean="0"/>
              <a:t> architecture discussion</a:t>
            </a:r>
            <a:endParaRPr lang="en-US" altLang="en-US" dirty="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102056</TotalTime>
  <Words>3523</Words>
  <Application>Microsoft Office PowerPoint</Application>
  <PresentationFormat>On-screen Show (4:3)</PresentationFormat>
  <Paragraphs>979</Paragraphs>
  <Slides>46</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5" baseType="lpstr">
      <vt:lpstr>Monotype Sorts</vt:lpstr>
      <vt:lpstr>MS Gothic</vt:lpstr>
      <vt:lpstr>MS PGothic</vt:lpstr>
      <vt:lpstr>Arial</vt:lpstr>
      <vt:lpstr>Calibri</vt:lpstr>
      <vt:lpstr>Helvetica</vt:lpstr>
      <vt:lpstr>Times New Roman</vt:lpstr>
      <vt:lpstr>802-11-Submission</vt:lpstr>
      <vt:lpstr>Document</vt:lpstr>
      <vt:lpstr>July 2018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PHY – Spec Text / TBD resolution</vt:lpstr>
      <vt:lpstr>PHY - Others</vt:lpstr>
      <vt:lpstr>MAC – Spec Text / TBD Resolution</vt:lpstr>
      <vt:lpstr>MAC - Others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Monday AM1 (MAC Ad-hoc group)</vt:lpstr>
      <vt:lpstr>Tuesday PM1 (MAC Ad-hoc group)</vt:lpstr>
      <vt:lpstr>Wednesday PM2 (MAC Ad-hoc group)</vt:lpstr>
      <vt:lpstr>Summary from May 2018 Meeting and Teleconference Calls</vt:lpstr>
      <vt:lpstr>Motion - Minutes</vt:lpstr>
      <vt:lpstr>Motion – TGba Draft Spec</vt:lpstr>
      <vt:lpstr>Presentations</vt:lpstr>
      <vt:lpstr>Presentations (cont’d)</vt:lpstr>
      <vt:lpstr>Presentations (cont’d)</vt:lpstr>
      <vt:lpstr>Motions (Thursday AM2)</vt:lpstr>
      <vt:lpstr>Additional Presentations, SPs, and Motions (Thursday PM1)</vt:lpstr>
      <vt:lpstr>TGba Draft Spec Status Review – Are we ready for D1.0? (Thursday PM1) </vt:lpstr>
      <vt:lpstr>TGba Draft Spec Status Review  – Straw Poll 1</vt:lpstr>
      <vt:lpstr>TGba Draft Spec Status Review  – Straw Poll 2</vt:lpstr>
      <vt:lpstr>TGba Draft Spec Status Review  – Straw Poll 3</vt:lpstr>
      <vt:lpstr>TGba Draft Spec Status Review  – Motion</vt:lpstr>
      <vt:lpstr>TGba Timeline </vt:lpstr>
      <vt:lpstr>Goal for September 2018</vt:lpstr>
      <vt:lpstr>Teleconference Call Schedule</vt:lpstr>
      <vt:lpstr>Thursday PM2  (TGba/ARC SC Joint Session)</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cp:keywords>
  <dc:description>TGba Agenda July 2018</dc:description>
  <cp:lastModifiedBy>Yangyunsong</cp:lastModifiedBy>
  <cp:revision>4481</cp:revision>
  <cp:lastPrinted>2014-11-04T15:04:57Z</cp:lastPrinted>
  <dcterms:created xsi:type="dcterms:W3CDTF">2007-04-17T18:10:23Z</dcterms:created>
  <dcterms:modified xsi:type="dcterms:W3CDTF">2018-07-12T22:52:45Z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ies>
</file>