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810" r:id="rId27"/>
    <p:sldId id="811" r:id="rId28"/>
    <p:sldId id="809" r:id="rId29"/>
    <p:sldId id="721" r:id="rId30"/>
    <p:sldId id="806" r:id="rId31"/>
    <p:sldId id="726" r:id="rId32"/>
    <p:sldId id="812" r:id="rId33"/>
    <p:sldId id="813" r:id="rId34"/>
    <p:sldId id="776" r:id="rId35"/>
    <p:sldId id="815" r:id="rId36"/>
    <p:sldId id="807" r:id="rId37"/>
    <p:sldId id="816" r:id="rId38"/>
    <p:sldId id="818" r:id="rId39"/>
    <p:sldId id="819" r:id="rId40"/>
    <p:sldId id="800" r:id="rId41"/>
    <p:sldId id="694" r:id="rId42"/>
    <p:sldId id="695" r:id="rId43"/>
    <p:sldId id="814" r:id="rId44"/>
    <p:sldId id="740" r:id="rId45"/>
    <p:sldId id="741" r:id="rId4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6" autoAdjust="0"/>
    <p:restoredTop sz="94090" autoAdjust="0"/>
  </p:normalViewPr>
  <p:slideViewPr>
    <p:cSldViewPr>
      <p:cViewPr varScale="1">
        <p:scale>
          <a:sx n="64" d="100"/>
          <a:sy n="64" d="100"/>
        </p:scale>
        <p:origin x="696" y="4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42</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802.11-18/1042r10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729260625"/>
              </p:ext>
            </p:extLst>
          </p:nvPr>
        </p:nvGraphicFramePr>
        <p:xfrm>
          <a:off x="777875" y="3057525"/>
          <a:ext cx="7083425" cy="2592388"/>
        </p:xfrm>
        <a:graphic>
          <a:graphicData uri="http://schemas.openxmlformats.org/presentationml/2006/ole">
            <mc:AlternateContent xmlns:mc="http://schemas.openxmlformats.org/markup-compatibility/2006">
              <mc:Choice xmlns:v="urn:schemas-microsoft-com:vml" Requires="v">
                <p:oleObj spid="_x0000_s5176" name="Document" r:id="rId4" imgW="8253286" imgH="3034815" progId="Word.Document.8">
                  <p:embed/>
                </p:oleObj>
              </mc:Choice>
              <mc:Fallback>
                <p:oleObj name="Document" r:id="rId4" imgW="8253286" imgH="3034815" progId="Word.Document.8">
                  <p:embed/>
                  <p:pic>
                    <p:nvPicPr>
                      <p:cNvPr id="0" name=""/>
                      <p:cNvPicPr>
                        <a:picLocks noChangeAspect="1" noChangeArrowheads="1"/>
                      </p:cNvPicPr>
                      <p:nvPr/>
                    </p:nvPicPr>
                    <p:blipFill>
                      <a:blip r:embed="rId5"/>
                      <a:srcRect/>
                      <a:stretch>
                        <a:fillRect/>
                      </a:stretch>
                    </p:blipFill>
                    <p:spPr bwMode="auto">
                      <a:xfrm>
                        <a:off x="777875" y="3057525"/>
                        <a:ext cx="7083425" cy="2592388"/>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48</a:t>
            </a:r>
            <a:r>
              <a:rPr lang="en-US" dirty="0" smtClean="0"/>
              <a:t> s</a:t>
            </a:r>
            <a:r>
              <a:rPr lang="en-US" b="0" dirty="0" smtClean="0"/>
              <a:t>ubmissions (updated on July </a:t>
            </a:r>
            <a:r>
              <a:rPr lang="en-US" dirty="0" smtClean="0"/>
              <a:t>12</a:t>
            </a:r>
            <a:r>
              <a:rPr lang="en-US" b="0" dirty="0" smtClean="0"/>
              <a:t>)</a:t>
            </a:r>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261503285"/>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chemeClr val="bg1">
                              <a:lumMod val="65000"/>
                            </a:schemeClr>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B050"/>
                          </a:solidFill>
                          <a:effectLst/>
                          <a:latin typeface="Calibri" panose="020F0502020204030204" pitchFamily="34" charset="0"/>
                        </a:rPr>
                        <a:t>Vinod </a:t>
                      </a:r>
                      <a:r>
                        <a:rPr lang="en-US" sz="1100" b="0" i="0" u="none" strike="noStrike" dirty="0" err="1">
                          <a:solidFill>
                            <a:srgbClr val="00B050"/>
                          </a:solidFill>
                          <a:effectLst/>
                          <a:latin typeface="Calibri" panose="020F0502020204030204" pitchFamily="34" charset="0"/>
                        </a:rPr>
                        <a:t>Kristem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MC-OOK Symbol Phase Randomization</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Recommended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a:t>
                      </a:r>
                      <a:r>
                        <a:rPr lang="en-US" sz="1100" b="0" i="0" u="none" strike="noStrike" baseline="0" dirty="0" smtClean="0">
                          <a:solidFill>
                            <a:srgbClr val="00B050"/>
                          </a:solidFill>
                          <a:effectLst/>
                          <a:latin typeface="Calibri" panose="020F0502020204030204" pitchFamily="34" charset="0"/>
                        </a:rPr>
                        <a:t>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 on DFS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18/1198</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Simulations with Recommended Symbols and CSD</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18/1196</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18/1199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2 µs MC-OOK Symbols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Comparison of Symbol Randomization Techniques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a:t>
                      </a:r>
                      <a:r>
                        <a:rPr lang="en-US" sz="1100" b="0" i="0" u="none" strike="noStrike" baseline="0" dirty="0" smtClean="0">
                          <a:solidFill>
                            <a:srgbClr val="00B050"/>
                          </a:solidFill>
                          <a:effectLst/>
                          <a:latin typeface="Calibri" panose="020F0502020204030204" pitchFamily="34" charset="0"/>
                        </a:rPr>
                        <a:t>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18/1194</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18/1201</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Concerns about Sync Detector False Alarms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spec-text-for-32.2.7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Vinod </a:t>
                      </a:r>
                      <a:r>
                        <a:rPr lang="en-US" sz="1100" b="0" i="0" u="none" strike="noStrike" dirty="0" err="1" smtClean="0">
                          <a:solidFill>
                            <a:srgbClr val="00B050"/>
                          </a:solidFill>
                          <a:effectLst/>
                          <a:latin typeface="Calibri" panose="020F0502020204030204" pitchFamily="34" charset="0"/>
                        </a:rPr>
                        <a:t>Kristem</a:t>
                      </a:r>
                      <a:endParaRPr lang="en-US" sz="1100" b="0" i="0" u="none" strike="noStrike" dirty="0" smtClean="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Intel</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Eq. for P69L20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224432804"/>
              </p:ext>
            </p:extLst>
          </p:nvPr>
        </p:nvGraphicFramePr>
        <p:xfrm>
          <a:off x="677863" y="2621748"/>
          <a:ext cx="7772399" cy="2047257"/>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18/1204</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EVM Formulation for OOK Waveform</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Rui</a:t>
                      </a:r>
                      <a:r>
                        <a:rPr lang="en-US" sz="1100" b="0" i="0" u="none" strike="noStrike" dirty="0" smtClean="0">
                          <a:solidFill>
                            <a:srgbClr val="00B050"/>
                          </a:solidFill>
                          <a:effectLst/>
                          <a:latin typeface="Calibri" panose="020F0502020204030204" pitchFamily="34" charset="0"/>
                        </a:rPr>
                        <a:t> Yang</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InterDigital</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EVM for OOK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18/1179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Spectral Line suppression</a:t>
                      </a:r>
                      <a:r>
                        <a:rPr lang="en-US" sz="1100" b="0" i="0" u="none" strike="noStrike" baseline="0" dirty="0" smtClean="0">
                          <a:solidFill>
                            <a:srgbClr val="00B050"/>
                          </a:solidFill>
                          <a:effectLst/>
                          <a:latin typeface="Calibri" panose="020F0502020204030204" pitchFamily="34" charset="0"/>
                        </a:rPr>
                        <a:t> for MC-OOK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Miguel Lopez</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Ericsson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18/1218</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Example</a:t>
                      </a:r>
                      <a:r>
                        <a:rPr lang="en-US" sz="1100" b="0" i="0" u="none" strike="noStrike" baseline="0" dirty="0" smtClean="0">
                          <a:solidFill>
                            <a:srgbClr val="00B050"/>
                          </a:solidFill>
                          <a:effectLst/>
                          <a:latin typeface="Calibri" panose="020F0502020204030204" pitchFamily="34" charset="0"/>
                        </a:rPr>
                        <a:t> OFDM symbols for the spec.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B050"/>
                          </a:solidFill>
                          <a:effectLst/>
                          <a:latin typeface="Calibri" panose="020F0502020204030204" pitchFamily="34" charset="0"/>
                        </a:rPr>
                        <a:t>Miguel Lopez</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B050"/>
                          </a:solidFill>
                          <a:effectLst/>
                          <a:latin typeface="Calibri" panose="020F0502020204030204" pitchFamily="34" charset="0"/>
                        </a:rPr>
                        <a:t>Ericsson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18/1069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Coexistence</a:t>
                      </a:r>
                      <a:r>
                        <a:rPr lang="en-US" sz="1100" b="0" i="0" u="none" strike="noStrike" baseline="0" dirty="0" smtClean="0">
                          <a:solidFill>
                            <a:srgbClr val="00B050"/>
                          </a:solidFill>
                          <a:effectLst/>
                          <a:latin typeface="Calibri" panose="020F0502020204030204" pitchFamily="34" charset="0"/>
                        </a:rPr>
                        <a:t>  A</a:t>
                      </a:r>
                      <a:r>
                        <a:rPr lang="en-US" sz="1100" b="0" i="0" u="none" strike="noStrike" dirty="0" smtClean="0">
                          <a:solidFill>
                            <a:srgbClr val="00B050"/>
                          </a:solidFill>
                          <a:effectLst/>
                          <a:latin typeface="Calibri" panose="020F0502020204030204" pitchFamily="34" charset="0"/>
                        </a:rPr>
                        <a:t>ssurance</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Yongho Seok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MediaTek</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tx1"/>
                          </a:solidFill>
                          <a:effectLst/>
                          <a:latin typeface="Calibri" panose="020F0502020204030204" pitchFamily="34" charset="0"/>
                        </a:rPr>
                        <a:t>18/1302</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dirty="0" smtClean="0">
                          <a:solidFill>
                            <a:schemeClr val="tx1"/>
                          </a:solidFill>
                          <a:effectLst/>
                        </a:rPr>
                        <a:t>Spec Text on Symbol Randomization</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tx1"/>
                          </a:solidFill>
                          <a:effectLst/>
                          <a:latin typeface="Calibri" panose="020F0502020204030204" pitchFamily="34" charset="0"/>
                        </a:rPr>
                        <a:t>Steve Shellhammer</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tx1"/>
                          </a:solidFill>
                          <a:effectLst/>
                          <a:latin typeface="Calibri" panose="020F0502020204030204" pitchFamily="34" charset="0"/>
                        </a:rPr>
                        <a:t>Qualcomm</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tx1"/>
                          </a:solidFill>
                          <a:effectLst/>
                          <a:latin typeface="Calibri" panose="020F0502020204030204" pitchFamily="34" charset="0"/>
                        </a:rPr>
                        <a:t>PHY</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tx1"/>
                          </a:solidFill>
                          <a:effectLst/>
                          <a:latin typeface="Calibri" panose="020F0502020204030204" pitchFamily="34" charset="0"/>
                        </a:rPr>
                        <a:t>18/1311</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dirty="0" smtClean="0">
                          <a:effectLst/>
                        </a:rPr>
                        <a:t>Spec Text on CSD recommendations</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Vinod </a:t>
                      </a:r>
                      <a:r>
                        <a:rPr lang="en-US" sz="1100" b="0" i="0" u="none" strike="noStrike" dirty="0" err="1">
                          <a:solidFill>
                            <a:schemeClr val="tx1"/>
                          </a:solidFill>
                          <a:effectLst/>
                          <a:latin typeface="Calibri" panose="020F0502020204030204" pitchFamily="34" charset="0"/>
                        </a:rPr>
                        <a:t>Kristem</a:t>
                      </a:r>
                      <a:endParaRPr lang="en-US" sz="1100" b="0" i="0" u="none" strike="noStrike" dirty="0">
                        <a:solidFill>
                          <a:schemeClr val="tx1"/>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tx1"/>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tx1"/>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697165752"/>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B05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a:solidFill>
                            <a:schemeClr val="bg1">
                              <a:lumMod val="65000"/>
                            </a:schemeClr>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dirty="0">
                          <a:solidFill>
                            <a:srgbClr val="00B050"/>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18/1209</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test for some TBD in sec 31.10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Guoqing</a:t>
                      </a:r>
                      <a:r>
                        <a:rPr lang="en-US" sz="1100" b="0" i="0" u="none" strike="noStrike" dirty="0" smtClean="0">
                          <a:solidFill>
                            <a:srgbClr val="00B050"/>
                          </a:solidFill>
                          <a:effectLst/>
                          <a:latin typeface="Calibri" panose="020F0502020204030204" pitchFamily="34" charset="0"/>
                        </a:rPr>
                        <a:t> Li</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Apple</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043239364"/>
              </p:ext>
            </p:extLst>
          </p:nvPr>
        </p:nvGraphicFramePr>
        <p:xfrm>
          <a:off x="723900" y="2438400"/>
          <a:ext cx="7858635" cy="3079212"/>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B05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B05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a:solidFill>
                            <a:schemeClr val="bg1">
                              <a:lumMod val="65000"/>
                            </a:schemeClr>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18/1206</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Issues on channel usage in WUR FDMA transmission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Hanseul</a:t>
                      </a:r>
                      <a:r>
                        <a:rPr lang="en-US" sz="1100" b="0" i="0" u="none" strike="noStrike" dirty="0" smtClean="0">
                          <a:solidFill>
                            <a:srgbClr val="00B050"/>
                          </a:solidFill>
                          <a:effectLst/>
                          <a:latin typeface="Calibri" panose="020F0502020204030204" pitchFamily="34" charset="0"/>
                        </a:rPr>
                        <a:t> Hong</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Yonsei</a:t>
                      </a:r>
                      <a:r>
                        <a:rPr lang="en-US" sz="1100" b="0" i="0" u="none" strike="noStrike" dirty="0" smtClean="0">
                          <a:solidFill>
                            <a:srgbClr val="00B050"/>
                          </a:solidFill>
                          <a:effectLst/>
                          <a:latin typeface="Calibri" panose="020F0502020204030204" pitchFamily="34" charset="0"/>
                        </a:rPr>
                        <a:t> Univ.</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FDMA</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18/1207</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11ba with Conventional 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Jinsoo</a:t>
                      </a:r>
                      <a:r>
                        <a:rPr lang="en-US" sz="1100" b="0" i="0" u="none" strike="noStrike" dirty="0" smtClean="0">
                          <a:solidFill>
                            <a:schemeClr val="bg1">
                              <a:lumMod val="65000"/>
                            </a:schemeClr>
                          </a:solidFill>
                          <a:effectLst/>
                          <a:latin typeface="Calibri" panose="020F0502020204030204" pitchFamily="34" charset="0"/>
                        </a:rPr>
                        <a:t> </a:t>
                      </a:r>
                      <a:r>
                        <a:rPr lang="en-US" sz="1100" b="0" i="0" u="none" strike="noStrike" dirty="0" err="1" smtClean="0">
                          <a:solidFill>
                            <a:schemeClr val="bg1">
                              <a:lumMod val="65000"/>
                            </a:schemeClr>
                          </a:solidFill>
                          <a:effectLst/>
                          <a:latin typeface="Calibri" panose="020F0502020204030204" pitchFamily="34" charset="0"/>
                        </a:rPr>
                        <a:t>Ahn</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chemeClr val="bg1">
                              <a:lumMod val="65000"/>
                            </a:schemeClr>
                          </a:solidFill>
                          <a:effectLst/>
                          <a:latin typeface="Calibri" panose="020F0502020204030204" pitchFamily="34" charset="0"/>
                        </a:rPr>
                        <a:t>Yonsei</a:t>
                      </a:r>
                      <a:r>
                        <a:rPr lang="en-US" sz="1100" b="0" i="0" u="none" strike="noStrike" dirty="0" smtClean="0">
                          <a:solidFill>
                            <a:schemeClr val="bg1">
                              <a:lumMod val="65000"/>
                            </a:schemeClr>
                          </a:solidFill>
                          <a:effectLst/>
                          <a:latin typeface="Calibri" panose="020F0502020204030204" pitchFamily="34" charset="0"/>
                        </a:rPr>
                        <a:t> Univ.</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MAC</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chemeClr val="bg1">
                              <a:lumMod val="65000"/>
                            </a:schemeClr>
                          </a:solidFill>
                          <a:effectLst/>
                          <a:latin typeface="Calibri" panose="020F0502020204030204" pitchFamily="34" charset="0"/>
                        </a:rPr>
                        <a:t>Scheduled PS</a:t>
                      </a:r>
                      <a:endParaRPr lang="en-US" sz="1100" b="0" i="0" u="none" strike="noStrike" dirty="0">
                        <a:solidFill>
                          <a:schemeClr val="bg1">
                            <a:lumMod val="65000"/>
                          </a:schemeClr>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18/0895</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Addressing in VL Wake-up frame (SP)</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18/1241</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Remaining Issues on Individually-addressed BU Delivery</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B050"/>
                          </a:solidFill>
                          <a:effectLst/>
                          <a:latin typeface="Calibri" panose="020F0502020204030204" pitchFamily="34" charset="0"/>
                        </a:rPr>
                        <a:t>Woojin</a:t>
                      </a:r>
                      <a:r>
                        <a:rPr lang="en-US" sz="1100" b="0" i="0" u="none" strike="noStrike" dirty="0" smtClean="0">
                          <a:solidFill>
                            <a:srgbClr val="00B050"/>
                          </a:solidFill>
                          <a:effectLst/>
                          <a:latin typeface="Calibri" panose="020F0502020204030204" pitchFamily="34" charset="0"/>
                        </a:rPr>
                        <a:t> </a:t>
                      </a:r>
                      <a:r>
                        <a:rPr lang="en-US" sz="1100" b="0" i="0" u="none" strike="noStrike" dirty="0" err="1" smtClean="0">
                          <a:solidFill>
                            <a:srgbClr val="00B050"/>
                          </a:solidFill>
                          <a:effectLst/>
                          <a:latin typeface="Calibri" panose="020F0502020204030204" pitchFamily="34" charset="0"/>
                        </a:rPr>
                        <a:t>Ahn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WILUS</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MAC</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18/1293</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 for WUR Discovery Period</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B050"/>
                          </a:solidFill>
                          <a:effectLst/>
                          <a:latin typeface="Calibri" panose="020F0502020204030204" pitchFamily="34" charset="0"/>
                        </a:rPr>
                        <a:t>Taewon</a:t>
                      </a:r>
                      <a:r>
                        <a:rPr lang="en-US" sz="1100" b="0" i="0" u="none" strike="noStrike" dirty="0">
                          <a:solidFill>
                            <a:srgbClr val="00B050"/>
                          </a:solidFill>
                          <a:effectLst/>
                          <a:latin typeface="Calibri" panose="020F0502020204030204" pitchFamily="34" charset="0"/>
                        </a:rPr>
                        <a:t>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18/1298</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 for Group Addressed Frame Indication</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B050"/>
                          </a:solidFill>
                          <a:effectLst/>
                          <a:latin typeface="Calibri" panose="020F0502020204030204" pitchFamily="34" charset="0"/>
                        </a:rPr>
                        <a:t>18/1299</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B050"/>
                          </a:solidFill>
                          <a:effectLst/>
                          <a:latin typeface="Calibri" panose="020F0502020204030204" pitchFamily="34" charset="0"/>
                        </a:rPr>
                        <a:t>Spec Text for FDMA</a:t>
                      </a:r>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B050"/>
                          </a:solidFill>
                          <a:effectLst/>
                          <a:latin typeface="Calibri" panose="020F0502020204030204" pitchFamily="34" charset="0"/>
                        </a:rPr>
                        <a:t>Suhwook</a:t>
                      </a:r>
                      <a:r>
                        <a:rPr lang="en-US" sz="1100" b="0" i="0" u="none" strike="noStrike" dirty="0">
                          <a:solidFill>
                            <a:srgbClr val="00B050"/>
                          </a:solidFill>
                          <a:effectLst/>
                          <a:latin typeface="Calibri" panose="020F0502020204030204" pitchFamily="34" charset="0"/>
                        </a:rPr>
                        <a:t>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B05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3187"/>
            <a:ext cx="4722813" cy="5103813"/>
          </a:xfrm>
        </p:spPr>
        <p:txBody>
          <a:bodyPr/>
          <a:lstStyle/>
          <a:p>
            <a:pPr>
              <a:spcBef>
                <a:spcPts val="100"/>
              </a:spcBef>
            </a:pPr>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spcBef>
                <a:spcPts val="100"/>
              </a:spcBef>
            </a:pPr>
            <a:r>
              <a:rPr lang="en-US" altLang="en-US" sz="1300" dirty="0">
                <a:solidFill>
                  <a:srgbClr val="FF0000"/>
                </a:solidFill>
              </a:rPr>
              <a:t>PHY and MAC ad-hoc meetings (parallel)</a:t>
            </a:r>
          </a:p>
          <a:p>
            <a:pPr>
              <a:spcBef>
                <a:spcPts val="100"/>
              </a:spcBef>
            </a:pPr>
            <a:r>
              <a:rPr lang="en-US" altLang="en-US" sz="1300" dirty="0" smtClean="0"/>
              <a:t>Monday: </a:t>
            </a:r>
            <a:r>
              <a:rPr lang="en-US" altLang="en-US" sz="1300" dirty="0"/>
              <a:t>P</a:t>
            </a:r>
            <a:r>
              <a:rPr lang="en-US" altLang="en-US" sz="1300" dirty="0" smtClean="0"/>
              <a:t>M1 (2 hours)</a:t>
            </a:r>
          </a:p>
          <a:p>
            <a:pPr lvl="1">
              <a:spcBef>
                <a:spcPts val="100"/>
              </a:spcBef>
            </a:pPr>
            <a:r>
              <a:rPr lang="en-US" altLang="en-US" sz="1300" dirty="0" smtClean="0"/>
              <a:t>Call meeting to order, TGba introduction</a:t>
            </a:r>
          </a:p>
          <a:p>
            <a:pPr lvl="1">
              <a:spcBef>
                <a:spcPts val="100"/>
              </a:spcBef>
            </a:pPr>
            <a:r>
              <a:rPr lang="en-US" altLang="en-US" sz="1300" dirty="0" smtClean="0"/>
              <a:t>Call for submissions</a:t>
            </a:r>
          </a:p>
          <a:p>
            <a:pPr lvl="1">
              <a:spcBef>
                <a:spcPts val="100"/>
              </a:spcBef>
            </a:pPr>
            <a:r>
              <a:rPr lang="en-US" altLang="en-US" sz="1300" dirty="0" smtClean="0"/>
              <a:t>Review agenda and approval</a:t>
            </a:r>
          </a:p>
          <a:p>
            <a:pPr lvl="1">
              <a:spcBef>
                <a:spcPts val="100"/>
              </a:spcBef>
            </a:pPr>
            <a:r>
              <a:rPr lang="en-US" altLang="en-US" sz="1300" dirty="0" smtClean="0"/>
              <a:t>IEEE 802 and 802.11 IPR Policy and procedure</a:t>
            </a:r>
          </a:p>
          <a:p>
            <a:pPr lvl="1">
              <a:spcBef>
                <a:spcPts val="100"/>
              </a:spcBef>
            </a:pPr>
            <a:r>
              <a:rPr lang="en-US" altLang="en-US" sz="1300" dirty="0" smtClean="0"/>
              <a:t>Participation in IEEE 802 Meetings </a:t>
            </a:r>
          </a:p>
          <a:p>
            <a:pPr lvl="1">
              <a:spcBef>
                <a:spcPts val="100"/>
              </a:spcBef>
            </a:pPr>
            <a:r>
              <a:rPr lang="en-US" altLang="en-US" sz="1300" dirty="0" smtClean="0"/>
              <a:t>Summary from May 2018 meeting</a:t>
            </a:r>
          </a:p>
          <a:p>
            <a:pPr lvl="1">
              <a:spcBef>
                <a:spcPts val="100"/>
              </a:spcBef>
            </a:pPr>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spcBef>
                <a:spcPts val="100"/>
              </a:spcBef>
            </a:pPr>
            <a:r>
              <a:rPr lang="en-US" altLang="en-US" sz="1300" dirty="0" smtClean="0"/>
              <a:t>Motion: </a:t>
            </a:r>
            <a:r>
              <a:rPr lang="en-US" altLang="en-US" sz="1300" dirty="0" err="1" smtClean="0"/>
              <a:t>TGba</a:t>
            </a:r>
            <a:r>
              <a:rPr lang="en-US" altLang="en-US" sz="1300" dirty="0" smtClean="0"/>
              <a:t> D0.3 approval</a:t>
            </a:r>
          </a:p>
          <a:p>
            <a:pPr lvl="1">
              <a:spcBef>
                <a:spcPts val="100"/>
              </a:spcBef>
            </a:pPr>
            <a:r>
              <a:rPr lang="en-US" altLang="en-US" sz="1300" dirty="0" smtClean="0"/>
              <a:t>Presentations, Recess</a:t>
            </a:r>
          </a:p>
          <a:p>
            <a:pPr>
              <a:spcBef>
                <a:spcPts val="100"/>
              </a:spcBef>
            </a:pPr>
            <a:r>
              <a:rPr lang="en-US" altLang="en-US" sz="1300" dirty="0" smtClean="0"/>
              <a:t>Monday: PM2 (2 hours)</a:t>
            </a:r>
          </a:p>
          <a:p>
            <a:pPr lvl="1">
              <a:spcBef>
                <a:spcPts val="100"/>
              </a:spcBef>
            </a:pPr>
            <a:r>
              <a:rPr lang="en-US" altLang="en-US" sz="1300" dirty="0" smtClean="0"/>
              <a:t>Call meeting to order</a:t>
            </a:r>
          </a:p>
          <a:p>
            <a:pPr lvl="1">
              <a:spcBef>
                <a:spcPts val="100"/>
              </a:spcBef>
            </a:pPr>
            <a:r>
              <a:rPr lang="en-US" altLang="en-US" sz="1300" dirty="0" smtClean="0"/>
              <a:t>IEEE 802 and 802.11 IPR Policy and procedure</a:t>
            </a:r>
          </a:p>
          <a:p>
            <a:pPr lvl="1">
              <a:spcBef>
                <a:spcPts val="100"/>
              </a:spcBef>
            </a:pPr>
            <a:r>
              <a:rPr lang="en-US" altLang="en-US" sz="1300" dirty="0" smtClean="0"/>
              <a:t>Presentations, Recess</a:t>
            </a:r>
          </a:p>
          <a:p>
            <a:pPr>
              <a:spcBef>
                <a:spcPts val="100"/>
              </a:spcBef>
            </a:pPr>
            <a:r>
              <a:rPr lang="en-US" altLang="en-US" sz="1300" dirty="0" smtClean="0"/>
              <a:t>Tuesday</a:t>
            </a:r>
            <a:r>
              <a:rPr lang="en-US" altLang="en-US" sz="1300" dirty="0"/>
              <a:t>: </a:t>
            </a:r>
            <a:r>
              <a:rPr lang="en-US" altLang="en-US" sz="1300" dirty="0" smtClean="0"/>
              <a:t>AM1 </a:t>
            </a:r>
            <a:r>
              <a:rPr lang="en-US" altLang="en-US" sz="1300" dirty="0"/>
              <a:t>(2 hours)</a:t>
            </a:r>
          </a:p>
          <a:p>
            <a:pPr lvl="1">
              <a:spcBef>
                <a:spcPts val="100"/>
              </a:spcBef>
            </a:pPr>
            <a:r>
              <a:rPr lang="en-US" altLang="en-US" sz="1300" dirty="0"/>
              <a:t>Call meeting to order</a:t>
            </a:r>
          </a:p>
          <a:p>
            <a:pPr lvl="1">
              <a:spcBef>
                <a:spcPts val="100"/>
              </a:spcBef>
            </a:pPr>
            <a:r>
              <a:rPr lang="en-US" altLang="en-US" sz="1300" dirty="0"/>
              <a:t>IEEE 802 and 802.11 IPR Policy and procedure</a:t>
            </a:r>
          </a:p>
          <a:p>
            <a:pPr lvl="1">
              <a:spcBef>
                <a:spcPts val="100"/>
              </a:spcBef>
            </a:pPr>
            <a:r>
              <a:rPr lang="en-US" altLang="en-US" sz="1300" dirty="0"/>
              <a:t>Presentations, </a:t>
            </a:r>
            <a:r>
              <a:rPr lang="en-US" altLang="en-US" sz="1300" dirty="0" smtClean="0"/>
              <a:t>Recess</a:t>
            </a:r>
          </a:p>
          <a:p>
            <a:pPr>
              <a:spcBef>
                <a:spcPts val="100"/>
              </a:spcBef>
            </a:pPr>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spcBef>
                <a:spcPts val="10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p:txBody>
      </p:sp>
      <p:sp>
        <p:nvSpPr>
          <p:cNvPr id="21508" name="Content Placeholder 7"/>
          <p:cNvSpPr>
            <a:spLocks noGrp="1"/>
          </p:cNvSpPr>
          <p:nvPr>
            <p:ph sz="half" idx="2"/>
          </p:nvPr>
        </p:nvSpPr>
        <p:spPr>
          <a:xfrm>
            <a:off x="4875213" y="1373186"/>
            <a:ext cx="4268787" cy="5103814"/>
          </a:xfrm>
        </p:spPr>
        <p:txBody>
          <a:bodyPr/>
          <a:lstStyle/>
          <a:p>
            <a:pPr>
              <a:spcBef>
                <a:spcPts val="0"/>
              </a:spcBef>
            </a:pPr>
            <a:r>
              <a:rPr lang="en-US" altLang="en-US" sz="1300" dirty="0" smtClean="0"/>
              <a:t>Wednesday: PM1 </a:t>
            </a:r>
            <a:r>
              <a:rPr lang="en-US" altLang="en-US" sz="1300" dirty="0"/>
              <a:t>(2 hours</a:t>
            </a:r>
            <a:r>
              <a:rPr lang="en-US" altLang="en-US" sz="1300" dirty="0" smtClean="0"/>
              <a:t>)</a:t>
            </a:r>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Presentations, Recess</a:t>
            </a:r>
          </a:p>
          <a:p>
            <a:pPr>
              <a:spcBef>
                <a:spcPts val="0"/>
              </a:spcBef>
            </a:pPr>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spcBef>
                <a:spcPts val="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pPr>
              <a:spcBef>
                <a:spcPts val="0"/>
              </a:spcBef>
            </a:pPr>
            <a:r>
              <a:rPr lang="en-US" altLang="en-US" sz="1300" dirty="0" smtClean="0"/>
              <a:t>Thursday: AM2 (2 hours)</a:t>
            </a:r>
            <a:endParaRPr lang="en-US" altLang="en-US" sz="1300" dirty="0"/>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Motions</a:t>
            </a:r>
            <a:endParaRPr lang="en-US" altLang="en-US" sz="1300" dirty="0"/>
          </a:p>
          <a:p>
            <a:pPr lvl="1">
              <a:spcBef>
                <a:spcPts val="0"/>
              </a:spcBef>
            </a:pPr>
            <a:r>
              <a:rPr lang="en-US" altLang="en-US" sz="1300" dirty="0"/>
              <a:t>P</a:t>
            </a:r>
            <a:r>
              <a:rPr lang="en-US" altLang="en-US" sz="1300" dirty="0" smtClean="0"/>
              <a:t>resentations, Recess</a:t>
            </a:r>
          </a:p>
          <a:p>
            <a:pPr>
              <a:spcBef>
                <a:spcPts val="0"/>
              </a:spcBef>
            </a:pPr>
            <a:r>
              <a:rPr lang="en-US" altLang="en-US" sz="1300" dirty="0" smtClean="0"/>
              <a:t>Thursday: PM1 (2 hours)</a:t>
            </a:r>
          </a:p>
          <a:p>
            <a:pPr lvl="1">
              <a:spcBef>
                <a:spcPts val="0"/>
              </a:spcBef>
            </a:pPr>
            <a:r>
              <a:rPr lang="en-US" altLang="en-US" sz="1300" dirty="0" smtClean="0"/>
              <a:t>Call meeting to order</a:t>
            </a:r>
          </a:p>
          <a:p>
            <a:pPr lvl="1">
              <a:spcBef>
                <a:spcPts val="0"/>
              </a:spcBef>
            </a:pPr>
            <a:r>
              <a:rPr lang="en-US" altLang="en-US" sz="1300" dirty="0" smtClean="0"/>
              <a:t>IEEE 802 and 802.11 IPR Policy and procedure</a:t>
            </a:r>
          </a:p>
          <a:p>
            <a:pPr lvl="1">
              <a:spcBef>
                <a:spcPts val="0"/>
              </a:spcBef>
            </a:pPr>
            <a:r>
              <a:rPr lang="en-US" altLang="en-US" sz="1300" dirty="0" err="1"/>
              <a:t>TGba</a:t>
            </a:r>
            <a:r>
              <a:rPr lang="en-US" altLang="en-US" sz="1300" dirty="0"/>
              <a:t> draft status check – ready for D1.0?</a:t>
            </a:r>
          </a:p>
          <a:p>
            <a:pPr lvl="1">
              <a:spcBef>
                <a:spcPts val="0"/>
              </a:spcBef>
            </a:pPr>
            <a:r>
              <a:rPr lang="en-US" altLang="en-US" sz="1300" dirty="0" smtClean="0"/>
              <a:t>TG </a:t>
            </a:r>
            <a:r>
              <a:rPr lang="en-US" altLang="en-US" sz="1300" dirty="0"/>
              <a:t>timeline discussion</a:t>
            </a:r>
          </a:p>
          <a:p>
            <a:pPr lvl="1">
              <a:spcBef>
                <a:spcPts val="0"/>
              </a:spcBef>
            </a:pPr>
            <a:r>
              <a:rPr lang="en-US" altLang="en-US" sz="1300" dirty="0"/>
              <a:t>Goal for </a:t>
            </a:r>
            <a:r>
              <a:rPr lang="en-US" altLang="en-US" sz="1300" dirty="0" smtClean="0"/>
              <a:t>September </a:t>
            </a:r>
            <a:r>
              <a:rPr lang="en-US" altLang="en-US" sz="1300" dirty="0"/>
              <a:t>2018 F2F meeting</a:t>
            </a:r>
          </a:p>
          <a:p>
            <a:pPr lvl="1">
              <a:spcBef>
                <a:spcPts val="0"/>
              </a:spcBef>
            </a:pPr>
            <a:r>
              <a:rPr lang="en-US" altLang="en-US" sz="1300" dirty="0"/>
              <a:t>Teleconference call </a:t>
            </a:r>
            <a:r>
              <a:rPr lang="en-US" altLang="en-US" sz="1300" dirty="0" smtClean="0"/>
              <a:t>schedule</a:t>
            </a:r>
          </a:p>
          <a:p>
            <a:pPr lvl="1">
              <a:spcBef>
                <a:spcPts val="0"/>
              </a:spcBef>
            </a:pPr>
            <a:r>
              <a:rPr lang="en-US" altLang="en-US" sz="1300" dirty="0"/>
              <a:t>P</a:t>
            </a:r>
            <a:r>
              <a:rPr lang="en-US" altLang="en-US" sz="1300" dirty="0" smtClean="0"/>
              <a:t>resentations</a:t>
            </a:r>
            <a:r>
              <a:rPr lang="en-US" altLang="en-US" sz="1300" dirty="0"/>
              <a:t>, </a:t>
            </a:r>
            <a:r>
              <a:rPr lang="en-US" altLang="en-US" sz="1300" dirty="0" smtClean="0"/>
              <a:t>Recess</a:t>
            </a:r>
          </a:p>
          <a:p>
            <a:pPr>
              <a:spcBef>
                <a:spcPts val="0"/>
              </a:spcBef>
            </a:pPr>
            <a:r>
              <a:rPr lang="en-US" altLang="en-US" sz="1300" dirty="0"/>
              <a:t>Thursday: PM2 (2 hours)</a:t>
            </a:r>
          </a:p>
          <a:p>
            <a:pPr lvl="1">
              <a:spcBef>
                <a:spcPts val="0"/>
              </a:spcBef>
            </a:pPr>
            <a:r>
              <a:rPr lang="en-US" altLang="en-US" sz="1300" dirty="0"/>
              <a:t>Call meeting to order</a:t>
            </a:r>
          </a:p>
          <a:p>
            <a:pPr lvl="1">
              <a:spcBef>
                <a:spcPts val="0"/>
              </a:spcBef>
            </a:pPr>
            <a:r>
              <a:rPr lang="en-US" altLang="en-US" sz="1300" dirty="0"/>
              <a:t>IEEE 802 and 802.11 IPR Policy and procedure</a:t>
            </a:r>
          </a:p>
          <a:p>
            <a:pPr lvl="1">
              <a:spcBef>
                <a:spcPts val="0"/>
              </a:spcBef>
            </a:pPr>
            <a:r>
              <a:rPr lang="en-US" altLang="en-US" sz="1300" dirty="0" err="1" smtClean="0"/>
              <a:t>TGba</a:t>
            </a:r>
            <a:r>
              <a:rPr lang="en-US" altLang="en-US" sz="1300" dirty="0" smtClean="0"/>
              <a:t>/ARC </a:t>
            </a:r>
            <a:r>
              <a:rPr lang="en-US" altLang="en-US" sz="1300" dirty="0"/>
              <a:t>joint </a:t>
            </a:r>
            <a:r>
              <a:rPr lang="en-US" altLang="en-US" sz="1300" dirty="0" smtClean="0"/>
              <a:t>session</a:t>
            </a:r>
            <a:endParaRPr lang="en-US" altLang="en-US" sz="1300" dirty="0"/>
          </a:p>
          <a:p>
            <a:pPr lvl="1">
              <a:spcBef>
                <a:spcPts val="0"/>
              </a:spcBef>
            </a:pPr>
            <a:r>
              <a:rPr lang="en-US" altLang="en-US" sz="1300" dirty="0" smtClean="0"/>
              <a:t>Presentations</a:t>
            </a:r>
          </a:p>
          <a:p>
            <a:pPr lvl="1">
              <a:spcBef>
                <a:spcPts val="0"/>
              </a:spcBef>
            </a:pPr>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Monday AM1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Acting Secretary: James Lepp</a:t>
            </a:r>
            <a:endParaRPr lang="en-US" altLang="en-US" dirty="0"/>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pPr lvl="1"/>
            <a:r>
              <a:rPr lang="en-US" altLang="en-US" dirty="0" smtClean="0"/>
              <a:t>11-18-1105r0</a:t>
            </a:r>
            <a:endParaRPr lang="en-US" altLang="en-US" dirty="0"/>
          </a:p>
          <a:p>
            <a:pPr lvl="1"/>
            <a:r>
              <a:rPr lang="en-US" altLang="en-US" dirty="0"/>
              <a:t>11-18-1082r1</a:t>
            </a:r>
          </a:p>
          <a:p>
            <a:pPr lvl="1"/>
            <a:r>
              <a:rPr lang="en-US" altLang="en-US" dirty="0" smtClean="0"/>
              <a:t>11-18-1157r1</a:t>
            </a:r>
          </a:p>
          <a:p>
            <a:pPr lvl="1"/>
            <a:r>
              <a:rPr lang="en-US" altLang="en-US" dirty="0" smtClean="0"/>
              <a:t>11-18-1121r0</a:t>
            </a:r>
          </a:p>
          <a:p>
            <a:pPr lvl="1"/>
            <a:r>
              <a:rPr lang="en-US" altLang="en-US" dirty="0" smtClean="0"/>
              <a:t>11-18-1082r2 (with SP)</a:t>
            </a:r>
          </a:p>
          <a:p>
            <a:pPr lvl="1"/>
            <a:r>
              <a:rPr lang="en-US" altLang="en-US" dirty="0" smtClean="0"/>
              <a:t>11-18-1168r0 (Q&amp;A unfinished)</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Tuesday PM1 (MAC Ad-hoc group)</a:t>
            </a:r>
          </a:p>
        </p:txBody>
      </p:sp>
      <p:sp>
        <p:nvSpPr>
          <p:cNvPr id="31747" name="Content Placeholder 2"/>
          <p:cNvSpPr>
            <a:spLocks noGrp="1"/>
          </p:cNvSpPr>
          <p:nvPr>
            <p:ph idx="1"/>
          </p:nvPr>
        </p:nvSpPr>
        <p:spPr>
          <a:xfrm>
            <a:off x="684213" y="1600200"/>
            <a:ext cx="8382000" cy="4494213"/>
          </a:xfrm>
        </p:spPr>
        <p:txBody>
          <a:bodyPr/>
          <a:lstStyle/>
          <a:p>
            <a:pPr>
              <a:spcBef>
                <a:spcPts val="200"/>
              </a:spcBef>
              <a:defRPr/>
            </a:pPr>
            <a:r>
              <a:rPr lang="en-US" altLang="en-US" dirty="0" smtClean="0"/>
              <a:t>Call </a:t>
            </a:r>
            <a:r>
              <a:rPr lang="en-US" altLang="en-US" dirty="0"/>
              <a:t>meeting to </a:t>
            </a:r>
            <a:r>
              <a:rPr lang="en-US" altLang="en-US" dirty="0" smtClean="0"/>
              <a:t>order</a:t>
            </a:r>
          </a:p>
          <a:p>
            <a:pPr>
              <a:spcBef>
                <a:spcPts val="200"/>
              </a:spcBef>
              <a:defRPr/>
            </a:pPr>
            <a:r>
              <a:rPr lang="en-US" altLang="en-US" dirty="0" smtClean="0"/>
              <a:t>Acting Secretary: Po-kai Huang</a:t>
            </a:r>
            <a:endParaRPr lang="en-US" altLang="en-US" dirty="0"/>
          </a:p>
          <a:p>
            <a:pPr>
              <a:spcBef>
                <a:spcPts val="200"/>
              </a:spcBef>
              <a:defRPr/>
            </a:pPr>
            <a:r>
              <a:rPr lang="en-US" altLang="en-US" dirty="0"/>
              <a:t>IEEE 802 and 802.11 IPR Policy and procedure</a:t>
            </a:r>
          </a:p>
          <a:p>
            <a:pPr>
              <a:spcBef>
                <a:spcPts val="200"/>
              </a:spcBef>
              <a:defRPr/>
            </a:pPr>
            <a:r>
              <a:rPr lang="en-US" altLang="en-US" dirty="0" smtClean="0"/>
              <a:t>Presentations (from </a:t>
            </a:r>
            <a:r>
              <a:rPr lang="en-US" altLang="en-US" dirty="0"/>
              <a:t>the submission </a:t>
            </a:r>
            <a:r>
              <a:rPr lang="en-US" altLang="en-US" dirty="0" smtClean="0"/>
              <a:t>slides -  MAC list):</a:t>
            </a:r>
          </a:p>
          <a:p>
            <a:pPr lvl="1">
              <a:spcBef>
                <a:spcPts val="200"/>
              </a:spcBef>
              <a:defRPr/>
            </a:pPr>
            <a:r>
              <a:rPr lang="en-US" altLang="en-US" dirty="0" smtClean="0"/>
              <a:t>11-18-1121r2 (with SP)</a:t>
            </a:r>
          </a:p>
          <a:p>
            <a:pPr lvl="1">
              <a:spcBef>
                <a:spcPts val="200"/>
              </a:spcBef>
              <a:defRPr/>
            </a:pPr>
            <a:r>
              <a:rPr lang="en-US" altLang="en-US" dirty="0" smtClean="0"/>
              <a:t>11-18-1157r5 (with SP)</a:t>
            </a:r>
          </a:p>
          <a:p>
            <a:pPr lvl="1">
              <a:spcBef>
                <a:spcPts val="200"/>
              </a:spcBef>
              <a:defRPr/>
            </a:pPr>
            <a:r>
              <a:rPr lang="en-US" altLang="en-US" dirty="0" smtClean="0"/>
              <a:t>11-18-1158r0 (more offline discussions needed)</a:t>
            </a:r>
          </a:p>
          <a:p>
            <a:pPr lvl="1">
              <a:spcBef>
                <a:spcPts val="200"/>
              </a:spcBef>
              <a:defRPr/>
            </a:pPr>
            <a:r>
              <a:rPr lang="en-US" altLang="en-US" dirty="0"/>
              <a:t>11-18-1159r0 (more offline discussions needed</a:t>
            </a:r>
            <a:r>
              <a:rPr lang="en-US" altLang="en-US" dirty="0" smtClean="0"/>
              <a:t>)</a:t>
            </a:r>
          </a:p>
          <a:p>
            <a:pPr lvl="1">
              <a:spcBef>
                <a:spcPts val="200"/>
              </a:spcBef>
              <a:defRPr/>
            </a:pPr>
            <a:r>
              <a:rPr lang="en-US" altLang="en-US" dirty="0" smtClean="0"/>
              <a:t>11-18-1120r1 (with SP)</a:t>
            </a:r>
          </a:p>
          <a:p>
            <a:pPr lvl="1">
              <a:spcBef>
                <a:spcPts val="200"/>
              </a:spcBef>
              <a:defRPr/>
            </a:pPr>
            <a:r>
              <a:rPr lang="en-US" altLang="en-US" dirty="0" smtClean="0"/>
              <a:t>11-18-1207r0 withdrawn</a:t>
            </a:r>
          </a:p>
          <a:p>
            <a:pPr lvl="1">
              <a:spcBef>
                <a:spcPts val="200"/>
              </a:spcBef>
              <a:defRPr/>
            </a:pPr>
            <a:r>
              <a:rPr lang="en-US" altLang="en-US" dirty="0" smtClean="0"/>
              <a:t>11-18-0895r2 (with SP)</a:t>
            </a:r>
          </a:p>
          <a:p>
            <a:pPr lvl="1">
              <a:spcBef>
                <a:spcPts val="200"/>
              </a:spcBef>
              <a:defRPr/>
            </a:pPr>
            <a:r>
              <a:rPr lang="en-US" altLang="en-US" dirty="0" smtClean="0"/>
              <a:t>11-18-1241r0</a:t>
            </a:r>
            <a:endParaRPr lang="en-US" altLang="en-US" dirty="0"/>
          </a:p>
          <a:p>
            <a:pPr>
              <a:spcBef>
                <a:spcPts val="200"/>
              </a:spcBef>
            </a:pPr>
            <a:r>
              <a:rPr lang="en-US" altLang="en-US" dirty="0" smtClean="0"/>
              <a:t>Recess</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741155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Wednesday PM2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a:t>Acting Secretary</a:t>
            </a:r>
            <a:r>
              <a:rPr lang="en-US" altLang="en-US" dirty="0" smtClean="0"/>
              <a:t>: James Lepp</a:t>
            </a:r>
            <a:endParaRPr lang="en-US" altLang="en-US" dirty="0"/>
          </a:p>
          <a:p>
            <a:pPr>
              <a:defRPr/>
            </a:pPr>
            <a:r>
              <a:rPr lang="en-US" altLang="en-US" dirty="0" smtClean="0"/>
              <a:t>IEEE </a:t>
            </a:r>
            <a:r>
              <a:rPr lang="en-US" altLang="en-US" dirty="0"/>
              <a:t>802 and 802.11 IPR Policy and procedure</a:t>
            </a:r>
          </a:p>
          <a:p>
            <a:pPr>
              <a:defRPr/>
            </a:pPr>
            <a:r>
              <a:rPr lang="en-US" altLang="en-US" dirty="0" smtClean="0"/>
              <a:t>Presentations (from </a:t>
            </a:r>
            <a:r>
              <a:rPr lang="en-US" altLang="en-US" dirty="0"/>
              <a:t>the submission </a:t>
            </a:r>
            <a:r>
              <a:rPr lang="en-US" altLang="en-US" dirty="0" smtClean="0"/>
              <a:t>slides -  MAC list):</a:t>
            </a:r>
          </a:p>
          <a:p>
            <a:pPr lvl="1">
              <a:defRPr/>
            </a:pPr>
            <a:r>
              <a:rPr lang="en-US" altLang="en-US" dirty="0" smtClean="0"/>
              <a:t>11-18-1299r0 (text for 1121 with SP)</a:t>
            </a:r>
          </a:p>
          <a:p>
            <a:pPr lvl="1">
              <a:defRPr/>
            </a:pPr>
            <a:r>
              <a:rPr lang="en-US" altLang="en-US" dirty="0" smtClean="0"/>
              <a:t>11-18-1293r1 (text for 1120): need revision</a:t>
            </a:r>
          </a:p>
          <a:p>
            <a:pPr lvl="1">
              <a:defRPr/>
            </a:pPr>
            <a:r>
              <a:rPr lang="en-US" altLang="en-US" dirty="0" smtClean="0"/>
              <a:t>11-18-1298r3 (text for 1172 with SP)</a:t>
            </a:r>
          </a:p>
          <a:p>
            <a:pPr lvl="1">
              <a:defRPr/>
            </a:pPr>
            <a:r>
              <a:rPr lang="en-US" altLang="en-US" dirty="0" smtClean="0"/>
              <a:t>11-18-1293r2 (with SP)</a:t>
            </a:r>
          </a:p>
          <a:p>
            <a:pPr lvl="1">
              <a:defRPr/>
            </a:pPr>
            <a:r>
              <a:rPr lang="en-US" altLang="en-US" dirty="0" smtClean="0"/>
              <a:t>11-18-1298r4 (with SP to supersede 1298r3)</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4147567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a:t>
            </a:r>
            <a:r>
              <a:rPr lang="en-US" altLang="en-US" dirty="0" smtClean="0"/>
              <a:t>doc:11-18/647r12</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 Po-kai Huang</a:t>
            </a:r>
          </a:p>
          <a:p>
            <a:pPr lvl="1"/>
            <a:r>
              <a:rPr lang="en-US" altLang="en-US" dirty="0" smtClean="0"/>
              <a:t>Second: Xiaofei Wang</a:t>
            </a:r>
          </a:p>
          <a:p>
            <a:pPr lvl="1"/>
            <a:r>
              <a:rPr lang="en-US" altLang="en-US" dirty="0" smtClean="0"/>
              <a:t>Result: approved by unanimous consensus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 Po-kai Huang</a:t>
            </a:r>
          </a:p>
          <a:p>
            <a:pPr lvl="1"/>
            <a:r>
              <a:rPr lang="en-US" altLang="en-US" dirty="0" smtClean="0"/>
              <a:t>Second: Lei Huang</a:t>
            </a:r>
          </a:p>
          <a:p>
            <a:pPr lvl="1"/>
            <a:r>
              <a:rPr lang="en-US" altLang="en-US" dirty="0" smtClean="0"/>
              <a:t>Result: Y/N/A = 29/0/1. Motion passes.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Monday PM1 (</a:t>
            </a:r>
            <a:r>
              <a:rPr lang="en-US" altLang="en-US" dirty="0" err="1" smtClean="0"/>
              <a:t>TGba</a:t>
            </a:r>
            <a:r>
              <a:rPr lang="en-US" altLang="en-US" dirty="0" smtClean="0"/>
              <a:t>)</a:t>
            </a:r>
          </a:p>
          <a:p>
            <a:pPr lvl="2"/>
            <a:r>
              <a:rPr lang="en-US" altLang="en-US" dirty="0" smtClean="0"/>
              <a:t>11-18-1122, 11-18-1130, 11-18-1085 withdrawn.</a:t>
            </a:r>
          </a:p>
          <a:p>
            <a:pPr lvl="2"/>
            <a:r>
              <a:rPr lang="en-US" altLang="en-US" dirty="0" smtClean="0"/>
              <a:t>11-18-1074r0 (to be updated as r1)</a:t>
            </a:r>
          </a:p>
          <a:p>
            <a:pPr lvl="2"/>
            <a:r>
              <a:rPr lang="en-US" altLang="en-US" dirty="0" smtClean="0"/>
              <a:t>11-18-1201r0 (more offline discussions)</a:t>
            </a:r>
          </a:p>
          <a:p>
            <a:pPr lvl="2"/>
            <a:r>
              <a:rPr lang="en-US" altLang="en-US" dirty="0" smtClean="0"/>
              <a:t>11-18-1131r0 (with SP)</a:t>
            </a:r>
          </a:p>
          <a:p>
            <a:pPr lvl="2"/>
            <a:r>
              <a:rPr lang="en-US" altLang="en-US" dirty="0" smtClean="0"/>
              <a:t>11-18-1132r0 (with SP)</a:t>
            </a:r>
          </a:p>
          <a:p>
            <a:pPr lvl="1"/>
            <a:r>
              <a:rPr lang="en-US" altLang="en-US" dirty="0" smtClean="0"/>
              <a:t>Monday PM2 (</a:t>
            </a:r>
            <a:r>
              <a:rPr lang="en-US" altLang="en-US" dirty="0" err="1" smtClean="0"/>
              <a:t>TGba</a:t>
            </a:r>
            <a:r>
              <a:rPr lang="en-US" altLang="en-US" dirty="0" smtClean="0"/>
              <a:t>)</a:t>
            </a:r>
          </a:p>
          <a:p>
            <a:pPr lvl="2"/>
            <a:r>
              <a:rPr lang="en-US" altLang="en-US" dirty="0" smtClean="0"/>
              <a:t>11-18-1205r4 (Q&amp;A)</a:t>
            </a:r>
          </a:p>
          <a:p>
            <a:pPr lvl="2"/>
            <a:r>
              <a:rPr lang="en-US" altLang="en-US" dirty="0" smtClean="0"/>
              <a:t>11-18-1069r0 (need approval if going for WG LB)</a:t>
            </a:r>
          </a:p>
          <a:p>
            <a:pPr lvl="2"/>
            <a:r>
              <a:rPr lang="en-US" altLang="en-US" dirty="0" smtClean="0"/>
              <a:t>11-18-1162r0 (update expected)</a:t>
            </a:r>
          </a:p>
          <a:p>
            <a:pPr lvl="2"/>
            <a:r>
              <a:rPr lang="en-US" altLang="en-US" dirty="0" smtClean="0"/>
              <a:t>11-18-1163r0 (with SP)</a:t>
            </a:r>
          </a:p>
          <a:p>
            <a:pPr lvl="2"/>
            <a:r>
              <a:rPr lang="en-US" altLang="en-US" dirty="0"/>
              <a:t>11-18-1167r2 (update expected</a:t>
            </a:r>
            <a:r>
              <a:rPr lang="en-US" altLang="en-US" dirty="0" smtClean="0"/>
              <a:t>)</a:t>
            </a:r>
          </a:p>
          <a:p>
            <a:pPr lvl="2"/>
            <a:r>
              <a:rPr lang="en-US" altLang="en-US" dirty="0" smtClean="0"/>
              <a:t>11-18-1194r0, 1195r0, 1196r0, 1197r0, 1198r0, 1199r0 (minus Q&amp;A)</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dirty="0" smtClean="0"/>
              <a:t>Tuesday </a:t>
            </a:r>
            <a:r>
              <a:rPr lang="en-US" altLang="en-US" dirty="0"/>
              <a:t>A</a:t>
            </a:r>
            <a:r>
              <a:rPr lang="en-US" altLang="en-US" dirty="0" smtClean="0"/>
              <a:t>M1 (</a:t>
            </a:r>
            <a:r>
              <a:rPr lang="en-US" altLang="en-US" dirty="0" err="1" smtClean="0"/>
              <a:t>TGba</a:t>
            </a:r>
            <a:r>
              <a:rPr lang="en-US" altLang="en-US" dirty="0" smtClean="0"/>
              <a:t>)</a:t>
            </a:r>
          </a:p>
          <a:p>
            <a:pPr lvl="2"/>
            <a:r>
              <a:rPr lang="en-US" altLang="en-US" dirty="0" smtClean="0"/>
              <a:t>11-18-1199r0 (Q&amp;A)</a:t>
            </a:r>
          </a:p>
          <a:p>
            <a:pPr lvl="2"/>
            <a:r>
              <a:rPr lang="en-US" altLang="en-US" dirty="0" smtClean="0"/>
              <a:t>11-18-1200r0 </a:t>
            </a:r>
          </a:p>
          <a:p>
            <a:pPr lvl="2"/>
            <a:r>
              <a:rPr lang="en-US" altLang="en-US" dirty="0" smtClean="0"/>
              <a:t>11-18-1068r2 (SP deferred)</a:t>
            </a:r>
          </a:p>
          <a:p>
            <a:pPr lvl="2"/>
            <a:r>
              <a:rPr lang="en-US" altLang="en-US" dirty="0" smtClean="0"/>
              <a:t>11-18-1168r0 (Q&amp;A with SP)</a:t>
            </a:r>
          </a:p>
          <a:p>
            <a:pPr lvl="2"/>
            <a:r>
              <a:rPr lang="en-US" altLang="en-US" dirty="0" smtClean="0"/>
              <a:t>11-18-1209r1 (with SP)</a:t>
            </a:r>
          </a:p>
          <a:p>
            <a:pPr lvl="2"/>
            <a:r>
              <a:rPr lang="en-US" altLang="en-US" dirty="0" smtClean="0"/>
              <a:t>11-18-1105r1 (with SP)</a:t>
            </a:r>
          </a:p>
          <a:p>
            <a:pPr lvl="2"/>
            <a:r>
              <a:rPr lang="en-US" altLang="en-US" dirty="0" smtClean="0"/>
              <a:t>11-18-1172r1 (with SP)</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721187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Presentations (cont’d)</a:t>
            </a:r>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slides</a:t>
            </a:r>
          </a:p>
          <a:p>
            <a:pPr lvl="1"/>
            <a:r>
              <a:rPr lang="en-US" altLang="en-US" sz="2400" dirty="0" smtClean="0"/>
              <a:t>Wednesday </a:t>
            </a:r>
            <a:r>
              <a:rPr lang="en-US" altLang="en-US" sz="2400" dirty="0"/>
              <a:t>P</a:t>
            </a:r>
            <a:r>
              <a:rPr lang="en-US" altLang="en-US" sz="2400" dirty="0" smtClean="0"/>
              <a:t>M1 (</a:t>
            </a:r>
            <a:r>
              <a:rPr lang="en-US" altLang="en-US" sz="2400" dirty="0" err="1" smtClean="0"/>
              <a:t>TGba</a:t>
            </a:r>
            <a:r>
              <a:rPr lang="en-US" altLang="en-US" sz="2400" dirty="0" smtClean="0"/>
              <a:t>)</a:t>
            </a:r>
          </a:p>
          <a:p>
            <a:pPr lvl="2"/>
            <a:r>
              <a:rPr lang="en-US" altLang="en-US" sz="2000" dirty="0" smtClean="0"/>
              <a:t>From PHY</a:t>
            </a:r>
          </a:p>
          <a:p>
            <a:pPr lvl="3"/>
            <a:r>
              <a:rPr lang="en-US" altLang="en-US" sz="1800" dirty="0" smtClean="0"/>
              <a:t>11-18-1129r3 (with SP)</a:t>
            </a:r>
          </a:p>
          <a:p>
            <a:pPr lvl="3"/>
            <a:r>
              <a:rPr lang="en-US" altLang="en-US" sz="1800" dirty="0" smtClean="0"/>
              <a:t>11-18-1068r3 (with SP)</a:t>
            </a:r>
          </a:p>
          <a:p>
            <a:pPr lvl="3"/>
            <a:r>
              <a:rPr lang="en-US" altLang="en-US" sz="1800" dirty="0" smtClean="0"/>
              <a:t>11-18-1179r1</a:t>
            </a:r>
            <a:endParaRPr lang="en-US" altLang="en-US" sz="1800" dirty="0"/>
          </a:p>
          <a:p>
            <a:pPr lvl="3"/>
            <a:r>
              <a:rPr lang="en-US" altLang="en-US" sz="1800" dirty="0" smtClean="0"/>
              <a:t>11-18-1218r0 (withdrawn)</a:t>
            </a:r>
          </a:p>
          <a:p>
            <a:pPr lvl="2"/>
            <a:r>
              <a:rPr lang="en-US" altLang="en-US" sz="2000" dirty="0" smtClean="0"/>
              <a:t>From MAC</a:t>
            </a:r>
            <a:endParaRPr lang="en-US" altLang="en-US" sz="2000" dirty="0"/>
          </a:p>
          <a:p>
            <a:pPr lvl="3"/>
            <a:r>
              <a:rPr lang="en-US" altLang="en-US" sz="1800" dirty="0" smtClean="0"/>
              <a:t>11-18-1074r2 (with SP)</a:t>
            </a:r>
          </a:p>
          <a:p>
            <a:pPr lvl="3"/>
            <a:r>
              <a:rPr lang="en-US" altLang="en-US" sz="1800" dirty="0" smtClean="0"/>
              <a:t>11-18-1119r1 (presentation deferred)</a:t>
            </a:r>
            <a:endParaRPr lang="en-US" altLang="en-US" sz="1800" dirty="0"/>
          </a:p>
          <a:p>
            <a:pPr lvl="3"/>
            <a:r>
              <a:rPr lang="en-US" altLang="en-US" sz="1800" dirty="0" smtClean="0"/>
              <a:t>11-18-1206r1 (SP deferred)</a:t>
            </a:r>
            <a:endParaRPr lang="en-US" altLang="en-US" sz="1800" dirty="0"/>
          </a:p>
          <a:p>
            <a:pPr lvl="3"/>
            <a:r>
              <a:rPr lang="en-US" altLang="en-US" sz="1800" dirty="0" smtClean="0"/>
              <a:t>11-18-1170r0 (with SP)</a:t>
            </a:r>
          </a:p>
          <a:p>
            <a:pPr lvl="2"/>
            <a:r>
              <a:rPr lang="en-US" altLang="en-US" sz="2000" dirty="0"/>
              <a:t>11-18-1204r0</a:t>
            </a:r>
          </a:p>
          <a:p>
            <a:pPr lvl="3"/>
            <a:endParaRPr lang="en-US" altLang="en-US" sz="1800" dirty="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8641988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3810000" cy="4343400"/>
          </a:xfrm>
        </p:spPr>
        <p:txBody>
          <a:bodyPr/>
          <a:lstStyle/>
          <a:p>
            <a:pPr>
              <a:buFont typeface="Arial" panose="020B0604020202020204" pitchFamily="34" charset="0"/>
              <a:buChar char="•"/>
            </a:pPr>
            <a:r>
              <a:rPr lang="en-US" sz="1800" dirty="0" smtClean="0"/>
              <a:t>PHY</a:t>
            </a:r>
            <a:r>
              <a:rPr lang="en-US" sz="1800" b="0" dirty="0" smtClean="0"/>
              <a:t>: (13)</a:t>
            </a:r>
          </a:p>
          <a:p>
            <a:pPr lvl="1">
              <a:buFont typeface="Arial" panose="020B0604020202020204" pitchFamily="34" charset="0"/>
              <a:buChar char="•"/>
            </a:pPr>
            <a:r>
              <a:rPr lang="en-US" sz="1600" dirty="0" err="1" smtClean="0">
                <a:solidFill>
                  <a:srgbClr val="00B050"/>
                </a:solidFill>
              </a:rPr>
              <a:t>Rui</a:t>
            </a:r>
            <a:r>
              <a:rPr lang="en-US" sz="1600" dirty="0">
                <a:solidFill>
                  <a:srgbClr val="00B050"/>
                </a:solidFill>
              </a:rPr>
              <a:t> Cao (</a:t>
            </a:r>
            <a:r>
              <a:rPr lang="en-US" sz="1600" dirty="0" smtClean="0">
                <a:solidFill>
                  <a:srgbClr val="00B050"/>
                </a:solidFill>
              </a:rPr>
              <a:t>18/1129r5): 1</a:t>
            </a:r>
          </a:p>
          <a:p>
            <a:pPr lvl="1">
              <a:buFont typeface="Arial" panose="020B0604020202020204" pitchFamily="34" charset="0"/>
              <a:buChar char="•"/>
            </a:pPr>
            <a:r>
              <a:rPr lang="en-US" sz="1600" dirty="0" err="1" smtClean="0">
                <a:solidFill>
                  <a:srgbClr val="00B050"/>
                </a:solidFill>
              </a:rPr>
              <a:t>Eunsung</a:t>
            </a:r>
            <a:r>
              <a:rPr lang="en-US" sz="1600" dirty="0" smtClean="0">
                <a:solidFill>
                  <a:srgbClr val="00B050"/>
                </a:solidFill>
              </a:rPr>
              <a:t> (</a:t>
            </a:r>
            <a:r>
              <a:rPr lang="en-US" sz="1600" dirty="0" smtClean="0">
                <a:solidFill>
                  <a:srgbClr val="00B050"/>
                </a:solidFill>
              </a:rPr>
              <a:t>18/1292r1 </a:t>
            </a:r>
            <a:r>
              <a:rPr lang="en-US" sz="1600" dirty="0" smtClean="0">
                <a:solidFill>
                  <a:srgbClr val="00B050"/>
                </a:solidFill>
              </a:rPr>
              <a:t>for 18/1131r0 and 18/1132r0): 2</a:t>
            </a:r>
          </a:p>
          <a:p>
            <a:pPr lvl="1">
              <a:buFont typeface="Arial" panose="020B0604020202020204" pitchFamily="34" charset="0"/>
              <a:buChar char="•"/>
            </a:pPr>
            <a:r>
              <a:rPr lang="en-US" sz="1600" dirty="0" err="1" smtClean="0">
                <a:solidFill>
                  <a:srgbClr val="00B050"/>
                </a:solidFill>
              </a:rPr>
              <a:t>Alphan</a:t>
            </a:r>
            <a:r>
              <a:rPr lang="en-US" sz="1600" dirty="0" smtClean="0">
                <a:solidFill>
                  <a:srgbClr val="00B050"/>
                </a:solidFill>
              </a:rPr>
              <a:t> (18/1068r7): 1</a:t>
            </a:r>
          </a:p>
          <a:p>
            <a:pPr lvl="1">
              <a:buFont typeface="Arial" panose="020B0604020202020204" pitchFamily="34" charset="0"/>
              <a:buChar char="•"/>
            </a:pPr>
            <a:r>
              <a:rPr lang="en-US" sz="1600" dirty="0">
                <a:solidFill>
                  <a:srgbClr val="00B050"/>
                </a:solidFill>
              </a:rPr>
              <a:t>Jiajia (</a:t>
            </a:r>
            <a:r>
              <a:rPr lang="en-US" sz="1600" dirty="0" smtClean="0">
                <a:solidFill>
                  <a:srgbClr val="00B050"/>
                </a:solidFill>
              </a:rPr>
              <a:t>18/1297r1 </a:t>
            </a:r>
            <a:r>
              <a:rPr lang="en-US" sz="1600" dirty="0">
                <a:solidFill>
                  <a:srgbClr val="00B050"/>
                </a:solidFill>
              </a:rPr>
              <a:t>for </a:t>
            </a:r>
            <a:r>
              <a:rPr lang="en-US" sz="1600" dirty="0" smtClean="0">
                <a:solidFill>
                  <a:srgbClr val="00B050"/>
                </a:solidFill>
              </a:rPr>
              <a:t>18/1167r4): </a:t>
            </a:r>
            <a:r>
              <a:rPr lang="en-US" sz="1600" dirty="0">
                <a:solidFill>
                  <a:srgbClr val="00B050"/>
                </a:solidFill>
              </a:rPr>
              <a:t>1</a:t>
            </a:r>
            <a:endParaRPr lang="en-US" sz="1600" dirty="0" smtClean="0">
              <a:solidFill>
                <a:srgbClr val="00B050"/>
              </a:solidFill>
            </a:endParaRPr>
          </a:p>
          <a:p>
            <a:pPr lvl="1">
              <a:buFont typeface="Arial" panose="020B0604020202020204" pitchFamily="34" charset="0"/>
              <a:buChar char="•"/>
            </a:pPr>
            <a:r>
              <a:rPr lang="en-US" sz="1600" dirty="0" smtClean="0">
                <a:solidFill>
                  <a:srgbClr val="00B050"/>
                </a:solidFill>
              </a:rPr>
              <a:t>Steve (18/1195r2): 1</a:t>
            </a:r>
          </a:p>
          <a:p>
            <a:pPr lvl="1">
              <a:buFont typeface="Arial" panose="020B0604020202020204" pitchFamily="34" charset="0"/>
              <a:buChar char="•"/>
            </a:pPr>
            <a:r>
              <a:rPr lang="en-US" sz="1600" dirty="0" err="1" smtClean="0">
                <a:solidFill>
                  <a:srgbClr val="00B050"/>
                </a:solidFill>
              </a:rPr>
              <a:t>Dongguk</a:t>
            </a:r>
            <a:r>
              <a:rPr lang="en-US" sz="1600" dirty="0" smtClean="0">
                <a:solidFill>
                  <a:srgbClr val="00B050"/>
                </a:solidFill>
              </a:rPr>
              <a:t> (</a:t>
            </a:r>
            <a:r>
              <a:rPr lang="en-US" sz="1600" dirty="0" smtClean="0">
                <a:solidFill>
                  <a:srgbClr val="00B050"/>
                </a:solidFill>
              </a:rPr>
              <a:t>18/1304r3 </a:t>
            </a:r>
            <a:r>
              <a:rPr lang="en-US" sz="1600" dirty="0" smtClean="0">
                <a:solidFill>
                  <a:srgbClr val="00B050"/>
                </a:solidFill>
              </a:rPr>
              <a:t>for </a:t>
            </a:r>
            <a:r>
              <a:rPr lang="en-US" sz="1600" dirty="0" smtClean="0">
                <a:solidFill>
                  <a:srgbClr val="00B050"/>
                </a:solidFill>
              </a:rPr>
              <a:t>18/1135r5, </a:t>
            </a:r>
            <a:r>
              <a:rPr lang="en-US" sz="1600" dirty="0">
                <a:solidFill>
                  <a:srgbClr val="00B050"/>
                </a:solidFill>
              </a:rPr>
              <a:t>18/1136r2</a:t>
            </a:r>
            <a:r>
              <a:rPr lang="en-US" sz="1600" dirty="0" smtClean="0">
                <a:solidFill>
                  <a:srgbClr val="00B050"/>
                </a:solidFill>
              </a:rPr>
              <a:t>, and </a:t>
            </a:r>
            <a:r>
              <a:rPr lang="en-US" sz="1600" dirty="0" smtClean="0">
                <a:solidFill>
                  <a:srgbClr val="00B050"/>
                </a:solidFill>
              </a:rPr>
              <a:t>11/1137r4): </a:t>
            </a:r>
            <a:r>
              <a:rPr lang="en-US" sz="1600" dirty="0" smtClean="0">
                <a:solidFill>
                  <a:srgbClr val="00B050"/>
                </a:solidFill>
              </a:rPr>
              <a:t>3</a:t>
            </a:r>
          </a:p>
          <a:p>
            <a:pPr lvl="1">
              <a:buFont typeface="Arial" panose="020B0604020202020204" pitchFamily="34" charset="0"/>
              <a:buChar char="•"/>
            </a:pPr>
            <a:r>
              <a:rPr lang="en-US" sz="1600" dirty="0" smtClean="0">
                <a:solidFill>
                  <a:srgbClr val="00B050"/>
                </a:solidFill>
              </a:rPr>
              <a:t>Shahrnaz </a:t>
            </a:r>
            <a:r>
              <a:rPr lang="en-US" sz="1600" dirty="0" smtClean="0">
                <a:solidFill>
                  <a:srgbClr val="00B050"/>
                </a:solidFill>
              </a:rPr>
              <a:t>(18/1310r6 for 18/1162r2 </a:t>
            </a:r>
            <a:r>
              <a:rPr lang="en-US" sz="1600" dirty="0" smtClean="0">
                <a:solidFill>
                  <a:srgbClr val="00B050"/>
                </a:solidFill>
              </a:rPr>
              <a:t>and </a:t>
            </a:r>
            <a:r>
              <a:rPr lang="en-US" sz="1600" dirty="0" smtClean="0">
                <a:solidFill>
                  <a:srgbClr val="00B050"/>
                </a:solidFill>
              </a:rPr>
              <a:t>18/1163r4</a:t>
            </a:r>
            <a:r>
              <a:rPr lang="en-US" sz="1600" dirty="0" smtClean="0">
                <a:solidFill>
                  <a:srgbClr val="00B050"/>
                </a:solidFill>
              </a:rPr>
              <a:t>): 2</a:t>
            </a:r>
          </a:p>
          <a:p>
            <a:pPr lvl="1">
              <a:buFont typeface="Arial" panose="020B0604020202020204" pitchFamily="34" charset="0"/>
              <a:buChar char="•"/>
            </a:pPr>
            <a:r>
              <a:rPr lang="en-US" sz="1600" dirty="0" smtClean="0">
                <a:solidFill>
                  <a:srgbClr val="00B050"/>
                </a:solidFill>
              </a:rPr>
              <a:t>Vinod (</a:t>
            </a:r>
            <a:r>
              <a:rPr lang="en-US" sz="1600" dirty="0" smtClean="0">
                <a:solidFill>
                  <a:srgbClr val="00B050"/>
                </a:solidFill>
              </a:rPr>
              <a:t>18/1310r6 </a:t>
            </a:r>
            <a:r>
              <a:rPr lang="en-US" sz="1600" dirty="0" smtClean="0">
                <a:solidFill>
                  <a:srgbClr val="00B050"/>
                </a:solidFill>
              </a:rPr>
              <a:t>for 18/1166r1 and 18/1205r4): </a:t>
            </a:r>
            <a:r>
              <a:rPr lang="en-US" sz="1600" dirty="0">
                <a:solidFill>
                  <a:srgbClr val="00B050"/>
                </a:solidFill>
              </a:rPr>
              <a:t>2</a:t>
            </a:r>
          </a:p>
          <a:p>
            <a:pPr lvl="1">
              <a:buFont typeface="Arial" panose="020B0604020202020204" pitchFamily="34" charset="0"/>
              <a:buChar char="•"/>
            </a:pPr>
            <a:endParaRPr lang="en-US" sz="1400" b="0" dirty="0"/>
          </a:p>
        </p:txBody>
      </p:sp>
      <p:sp>
        <p:nvSpPr>
          <p:cNvPr id="5" name="Content Placeholder 4"/>
          <p:cNvSpPr>
            <a:spLocks noGrp="1"/>
          </p:cNvSpPr>
          <p:nvPr>
            <p:ph sz="half" idx="2"/>
          </p:nvPr>
        </p:nvSpPr>
        <p:spPr>
          <a:xfrm>
            <a:off x="5029200" y="1787524"/>
            <a:ext cx="3352800" cy="4687889"/>
          </a:xfrm>
        </p:spPr>
        <p:txBody>
          <a:bodyPr/>
          <a:lstStyle/>
          <a:p>
            <a:pPr>
              <a:buFont typeface="Arial" panose="020B0604020202020204" pitchFamily="34" charset="0"/>
              <a:buChar char="•"/>
            </a:pPr>
            <a:r>
              <a:rPr lang="en-US" sz="1800" dirty="0"/>
              <a:t>MAC</a:t>
            </a:r>
            <a:r>
              <a:rPr lang="en-US" sz="1800" b="0" dirty="0" smtClean="0"/>
              <a:t>: (8)</a:t>
            </a:r>
          </a:p>
          <a:p>
            <a:pPr lvl="1">
              <a:buFont typeface="Arial" panose="020B0604020202020204" pitchFamily="34" charset="0"/>
              <a:buChar char="•"/>
            </a:pPr>
            <a:r>
              <a:rPr lang="en-US" sz="1600" dirty="0">
                <a:solidFill>
                  <a:srgbClr val="00B050"/>
                </a:solidFill>
              </a:rPr>
              <a:t>Xiaofei </a:t>
            </a:r>
            <a:r>
              <a:rPr lang="en-US" sz="1600" dirty="0" smtClean="0">
                <a:solidFill>
                  <a:srgbClr val="00B050"/>
                </a:solidFill>
              </a:rPr>
              <a:t>(18/1157r10): 1</a:t>
            </a:r>
          </a:p>
          <a:p>
            <a:pPr lvl="1">
              <a:buFont typeface="Arial" panose="020B0604020202020204" pitchFamily="34" charset="0"/>
              <a:buChar char="•"/>
            </a:pPr>
            <a:r>
              <a:rPr lang="en-US" sz="1600" dirty="0">
                <a:solidFill>
                  <a:srgbClr val="00B050"/>
                </a:solidFill>
              </a:rPr>
              <a:t>Po-kai (</a:t>
            </a:r>
            <a:r>
              <a:rPr lang="en-US" sz="1600" dirty="0" smtClean="0">
                <a:solidFill>
                  <a:srgbClr val="00B050"/>
                </a:solidFill>
              </a:rPr>
              <a:t>18/1301r1 </a:t>
            </a:r>
            <a:r>
              <a:rPr lang="en-US" sz="1600" dirty="0">
                <a:solidFill>
                  <a:srgbClr val="00B050"/>
                </a:solidFill>
              </a:rPr>
              <a:t>for 18/1105r1 and 18/1074r2): 2</a:t>
            </a:r>
          </a:p>
          <a:p>
            <a:pPr lvl="1">
              <a:buFont typeface="Arial" panose="020B0604020202020204" pitchFamily="34" charset="0"/>
              <a:buChar char="•"/>
            </a:pPr>
            <a:r>
              <a:rPr lang="en-US" sz="1600" dirty="0" err="1" smtClean="0"/>
              <a:t>Suhwook</a:t>
            </a:r>
            <a:r>
              <a:rPr lang="en-US" sz="1600" dirty="0" smtClean="0"/>
              <a:t> (18/1299r1):1</a:t>
            </a:r>
          </a:p>
          <a:p>
            <a:pPr lvl="1">
              <a:buFont typeface="Arial" panose="020B0604020202020204" pitchFamily="34" charset="0"/>
              <a:buChar char="•"/>
            </a:pPr>
            <a:r>
              <a:rPr lang="en-US" sz="1600" dirty="0" err="1" smtClean="0"/>
              <a:t>Taewon</a:t>
            </a:r>
            <a:r>
              <a:rPr lang="en-US" sz="1600" dirty="0" smtClean="0"/>
              <a:t> (18/1293r3): 1</a:t>
            </a:r>
          </a:p>
          <a:p>
            <a:pPr lvl="1">
              <a:buFont typeface="Arial" panose="020B0604020202020204" pitchFamily="34" charset="0"/>
              <a:buChar char="•"/>
            </a:pPr>
            <a:r>
              <a:rPr lang="en-US" sz="1600" dirty="0" err="1" smtClean="0"/>
              <a:t>Rojan</a:t>
            </a:r>
            <a:r>
              <a:rPr lang="en-US" sz="1600" dirty="0" smtClean="0"/>
              <a:t> (18/1082r3 for 18/1082r2 and 18/1209r2): 1</a:t>
            </a:r>
          </a:p>
          <a:p>
            <a:pPr lvl="1">
              <a:buFont typeface="Arial" panose="020B0604020202020204" pitchFamily="34" charset="0"/>
              <a:buChar char="•"/>
            </a:pPr>
            <a:r>
              <a:rPr lang="en-US" sz="1600" dirty="0" err="1" smtClean="0"/>
              <a:t>Rojan</a:t>
            </a:r>
            <a:r>
              <a:rPr lang="en-US" sz="1600" dirty="0" smtClean="0"/>
              <a:t> (18/1170r1): 1</a:t>
            </a:r>
            <a:endParaRPr lang="en-US" sz="1600" dirty="0"/>
          </a:p>
          <a:p>
            <a:pPr lvl="1">
              <a:buFont typeface="Arial" panose="020B0604020202020204" pitchFamily="34" charset="0"/>
              <a:buChar char="•"/>
            </a:pPr>
            <a:r>
              <a:rPr lang="en-US" sz="1600" dirty="0" smtClean="0"/>
              <a:t>Jeongki (18/1298r</a:t>
            </a:r>
            <a:r>
              <a:rPr lang="en-US" sz="1600" dirty="0" smtClean="0">
                <a:solidFill>
                  <a:srgbClr val="FF0000"/>
                </a:solidFill>
              </a:rPr>
              <a:t>7</a:t>
            </a:r>
            <a:r>
              <a:rPr lang="en-US" sz="1600" dirty="0" smtClean="0"/>
              <a:t>): 1</a:t>
            </a:r>
            <a:endParaRPr lang="en-US" sz="1600" dirty="0"/>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400" b="0" dirty="0" smtClean="0"/>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smtClean="0"/>
              <a:t>Additional Presentations, SPs, and </a:t>
            </a:r>
            <a:r>
              <a:rPr lang="en-US" altLang="en-US" dirty="0" smtClean="0"/>
              <a:t>Motions</a:t>
            </a:r>
            <a:endParaRPr lang="en-US" altLang="en-US" dirty="0" smtClean="0"/>
          </a:p>
        </p:txBody>
      </p:sp>
      <p:sp>
        <p:nvSpPr>
          <p:cNvPr id="40963" name="Content Placeholder 1"/>
          <p:cNvSpPr>
            <a:spLocks noGrp="1"/>
          </p:cNvSpPr>
          <p:nvPr>
            <p:ph idx="1"/>
          </p:nvPr>
        </p:nvSpPr>
        <p:spPr>
          <a:xfrm>
            <a:off x="685800" y="1600200"/>
            <a:ext cx="7772400" cy="4495800"/>
          </a:xfrm>
        </p:spPr>
        <p:txBody>
          <a:bodyPr/>
          <a:lstStyle/>
          <a:p>
            <a:r>
              <a:rPr lang="en-US" altLang="en-US" dirty="0" smtClean="0"/>
              <a:t>From the submission </a:t>
            </a:r>
            <a:r>
              <a:rPr lang="en-US" altLang="en-US" dirty="0" smtClean="0"/>
              <a:t>slides</a:t>
            </a:r>
          </a:p>
          <a:p>
            <a:pPr lvl="1"/>
            <a:r>
              <a:rPr lang="en-US" altLang="en-US" dirty="0" smtClean="0"/>
              <a:t>11-18-1197r1</a:t>
            </a:r>
          </a:p>
          <a:p>
            <a:pPr lvl="1"/>
            <a:endParaRPr lang="en-US" altLang="en-US" dirty="0" smtClean="0"/>
          </a:p>
          <a:p>
            <a:pPr lvl="1"/>
            <a:endParaRPr lang="en-US" altLang="en-US" sz="2400" dirty="0" smtClean="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35</a:t>
            </a:fld>
            <a:endParaRPr lang="en-US" altLang="en-US" sz="1200" b="0" smtClean="0"/>
          </a:p>
        </p:txBody>
      </p:sp>
    </p:spTree>
    <p:extLst>
      <p:ext uri="{BB962C8B-B14F-4D97-AF65-F5344CB8AC3E}">
        <p14:creationId xmlns:p14="http://schemas.microsoft.com/office/powerpoint/2010/main" val="8256002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a:t>
            </a:r>
            <a:br>
              <a:rPr lang="en-US" dirty="0" smtClean="0"/>
            </a:br>
            <a:r>
              <a:rPr lang="en-US" dirty="0" smtClean="0"/>
              <a:t>– Are we ready </a:t>
            </a:r>
            <a:r>
              <a:rPr lang="en-US" dirty="0"/>
              <a:t>for D1.0? (Thursday PM1) </a:t>
            </a:r>
          </a:p>
        </p:txBody>
      </p:sp>
      <p:sp>
        <p:nvSpPr>
          <p:cNvPr id="9" name="Content Placeholder 8"/>
          <p:cNvSpPr>
            <a:spLocks noGrp="1"/>
          </p:cNvSpPr>
          <p:nvPr>
            <p:ph idx="1"/>
          </p:nvPr>
        </p:nvSpPr>
        <p:spPr/>
        <p:txBody>
          <a:bodyPr/>
          <a:lstStyle/>
          <a:p>
            <a:r>
              <a:rPr lang="en-US" dirty="0" smtClean="0"/>
              <a:t>Status review of PHY and MAC</a:t>
            </a:r>
          </a:p>
          <a:p>
            <a:r>
              <a:rPr lang="en-US" dirty="0" smtClean="0"/>
              <a:t>Discussion</a:t>
            </a:r>
          </a:p>
          <a:p>
            <a:r>
              <a:rPr lang="en-US" dirty="0" smtClean="0"/>
              <a:t>SP(s)</a:t>
            </a:r>
          </a:p>
          <a:p>
            <a:r>
              <a:rPr lang="en-US" dirty="0" smtClean="0"/>
              <a:t>Motion</a:t>
            </a:r>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5439350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Straw Poll 1</a:t>
            </a:r>
            <a:endParaRPr lang="en-US" dirty="0"/>
          </a:p>
        </p:txBody>
      </p:sp>
      <p:sp>
        <p:nvSpPr>
          <p:cNvPr id="9" name="Content Placeholder 8"/>
          <p:cNvSpPr>
            <a:spLocks noGrp="1"/>
          </p:cNvSpPr>
          <p:nvPr>
            <p:ph idx="1"/>
          </p:nvPr>
        </p:nvSpPr>
        <p:spPr/>
        <p:txBody>
          <a:bodyPr/>
          <a:lstStyle/>
          <a:p>
            <a:r>
              <a:rPr lang="en-US" dirty="0" smtClean="0"/>
              <a:t>Do you support that </a:t>
            </a:r>
            <a:r>
              <a:rPr lang="en-US" dirty="0" err="1" smtClean="0"/>
              <a:t>TGba</a:t>
            </a:r>
            <a:r>
              <a:rPr lang="en-US" dirty="0" smtClean="0"/>
              <a:t> </a:t>
            </a:r>
          </a:p>
          <a:p>
            <a:pPr lvl="1"/>
            <a:r>
              <a:rPr lang="en-US" dirty="0" smtClean="0"/>
              <a:t>instructs the Editor to generate </a:t>
            </a:r>
            <a:r>
              <a:rPr lang="en-US" dirty="0" err="1" smtClean="0"/>
              <a:t>TGba</a:t>
            </a:r>
            <a:r>
              <a:rPr lang="en-US" dirty="0" smtClean="0"/>
              <a:t> draft D1.0, and </a:t>
            </a:r>
            <a:endParaRPr lang="en-US" dirty="0"/>
          </a:p>
          <a:p>
            <a:pPr lvl="1"/>
            <a:r>
              <a:rPr lang="en-US" dirty="0" smtClean="0"/>
              <a:t>requests the WG to initiate a WG LB on D1.0?</a:t>
            </a:r>
          </a:p>
          <a:p>
            <a:endParaRPr lang="en-US" dirty="0"/>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13108803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Straw Poll 2</a:t>
            </a:r>
            <a:endParaRPr lang="en-US" dirty="0"/>
          </a:p>
        </p:txBody>
      </p:sp>
      <p:sp>
        <p:nvSpPr>
          <p:cNvPr id="9" name="Content Placeholder 8"/>
          <p:cNvSpPr>
            <a:spLocks noGrp="1"/>
          </p:cNvSpPr>
          <p:nvPr>
            <p:ph idx="1"/>
          </p:nvPr>
        </p:nvSpPr>
        <p:spPr/>
        <p:txBody>
          <a:bodyPr/>
          <a:lstStyle/>
          <a:p>
            <a:r>
              <a:rPr lang="en-US" dirty="0" smtClean="0"/>
              <a:t>Do you support that </a:t>
            </a:r>
            <a:r>
              <a:rPr lang="en-US" dirty="0" err="1" smtClean="0"/>
              <a:t>TGba</a:t>
            </a:r>
            <a:r>
              <a:rPr lang="en-US" dirty="0" smtClean="0"/>
              <a:t> </a:t>
            </a:r>
          </a:p>
          <a:p>
            <a:pPr lvl="1"/>
            <a:r>
              <a:rPr lang="en-US" dirty="0" smtClean="0"/>
              <a:t>instructs the Editor to generate </a:t>
            </a:r>
            <a:r>
              <a:rPr lang="en-US" dirty="0" err="1" smtClean="0"/>
              <a:t>TGba</a:t>
            </a:r>
            <a:r>
              <a:rPr lang="en-US" dirty="0" smtClean="0"/>
              <a:t> draft D0.4, and </a:t>
            </a:r>
            <a:endParaRPr lang="en-US" dirty="0"/>
          </a:p>
          <a:p>
            <a:pPr lvl="1"/>
            <a:r>
              <a:rPr lang="en-US" dirty="0" smtClean="0"/>
              <a:t>requests the WG </a:t>
            </a:r>
            <a:r>
              <a:rPr lang="en-US" dirty="0"/>
              <a:t>to initiate a WG </a:t>
            </a:r>
            <a:r>
              <a:rPr lang="en-US" dirty="0" smtClean="0"/>
              <a:t>Comment Collection on D0.4?</a:t>
            </a:r>
          </a:p>
          <a:p>
            <a:endParaRPr lang="en-US" dirty="0"/>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10867673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Motion</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the Editor to generate </a:t>
            </a:r>
            <a:r>
              <a:rPr lang="en-US" dirty="0" err="1" smtClean="0"/>
              <a:t>TGba</a:t>
            </a:r>
            <a:r>
              <a:rPr lang="en-US" dirty="0" smtClean="0"/>
              <a:t> draft </a:t>
            </a:r>
            <a:r>
              <a:rPr lang="en-US" dirty="0" err="1" smtClean="0"/>
              <a:t>Dx.x</a:t>
            </a:r>
            <a:r>
              <a:rPr lang="en-US" dirty="0" smtClean="0"/>
              <a:t>, and </a:t>
            </a:r>
            <a:endParaRPr lang="en-US" dirty="0"/>
          </a:p>
          <a:p>
            <a:pPr lvl="1"/>
            <a:r>
              <a:rPr lang="en-US" dirty="0" smtClean="0"/>
              <a:t>request the WG </a:t>
            </a:r>
            <a:r>
              <a:rPr lang="en-US" dirty="0"/>
              <a:t>to initiate a </a:t>
            </a:r>
            <a:r>
              <a:rPr lang="en-US" dirty="0" smtClean="0"/>
              <a:t>WG &lt;   &gt; on </a:t>
            </a:r>
            <a:r>
              <a:rPr lang="en-US" dirty="0" err="1" smtClean="0"/>
              <a:t>Dx.x</a:t>
            </a:r>
            <a:endParaRPr lang="en-US" dirty="0" smtClean="0"/>
          </a:p>
          <a:p>
            <a:endParaRPr lang="en-US" dirty="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40</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a:t>
            </a:r>
            <a:endParaRPr lang="en-US" altLang="en-US" dirty="0" smtClean="0"/>
          </a:p>
          <a:p>
            <a:pPr>
              <a:defRPr/>
            </a:pPr>
            <a:r>
              <a:rPr lang="en-US" altLang="en-US" dirty="0" smtClean="0"/>
              <a:t>Review technical presentations</a:t>
            </a:r>
            <a:endParaRPr lang="en-US" altLang="en-US" dirty="0"/>
          </a:p>
          <a:p>
            <a:pPr>
              <a:defRPr/>
            </a:pPr>
            <a:r>
              <a:rPr lang="en-US" altLang="en-US" dirty="0"/>
              <a:t>Review </a:t>
            </a:r>
            <a:r>
              <a:rPr lang="en-US" altLang="en-US" dirty="0" smtClean="0"/>
              <a:t>spec </a:t>
            </a:r>
            <a:r>
              <a:rPr lang="en-US" altLang="en-US" dirty="0"/>
              <a:t>text documents for </a:t>
            </a:r>
            <a:r>
              <a:rPr lang="en-US" altLang="en-US" dirty="0" err="1"/>
              <a:t>TGba</a:t>
            </a:r>
            <a:r>
              <a:rPr lang="en-US" altLang="en-US" dirty="0"/>
              <a:t> </a:t>
            </a:r>
            <a:r>
              <a:rPr lang="en-US" altLang="en-US" dirty="0" smtClean="0"/>
              <a:t>(</a:t>
            </a:r>
            <a:r>
              <a:rPr lang="en-US" altLang="en-US" dirty="0" err="1" smtClean="0"/>
              <a:t>Dx.x</a:t>
            </a:r>
            <a:r>
              <a:rPr lang="en-US" altLang="en-US" dirty="0" smtClean="0"/>
              <a:t>?)</a:t>
            </a:r>
            <a:endParaRPr lang="en-US" altLang="en-US" dirty="0"/>
          </a:p>
          <a:p>
            <a:pPr>
              <a:defRPr/>
            </a:pPr>
            <a:r>
              <a:rPr lang="en-US" altLang="en-US" dirty="0" smtClean="0"/>
              <a:t>Review </a:t>
            </a:r>
            <a:r>
              <a:rPr lang="en-US" altLang="en-US" dirty="0"/>
              <a:t>TG </a:t>
            </a:r>
            <a:r>
              <a:rPr lang="en-US" altLang="en-US" dirty="0" smtClean="0"/>
              <a:t>timeline</a:t>
            </a:r>
          </a:p>
          <a:p>
            <a:pPr>
              <a:defRPr/>
            </a:pPr>
            <a:endParaRPr lang="en-US" altLang="en-US" dirty="0" smtClean="0"/>
          </a:p>
          <a:p>
            <a:pPr>
              <a:defRPr/>
            </a:pPr>
            <a:r>
              <a:rPr lang="en-US" altLang="en-US" dirty="0" smtClean="0"/>
              <a:t>Room/slot request: </a:t>
            </a:r>
          </a:p>
          <a:p>
            <a:pPr lvl="1">
              <a:defRPr/>
            </a:pPr>
            <a:r>
              <a:rPr lang="en-US" altLang="en-US" dirty="0" smtClean="0"/>
              <a:t>(4 or 5?) </a:t>
            </a:r>
            <a:r>
              <a:rPr lang="en-US" altLang="en-US" dirty="0" err="1" smtClean="0"/>
              <a:t>TGba</a:t>
            </a:r>
            <a:r>
              <a:rPr lang="en-US" altLang="en-US" dirty="0" smtClean="0"/>
              <a:t> sessions + </a:t>
            </a:r>
            <a:r>
              <a:rPr lang="en-US" altLang="en-US" dirty="0" smtClean="0"/>
              <a:t>(5 or 4?) </a:t>
            </a:r>
            <a:r>
              <a:rPr lang="en-US" altLang="en-US" dirty="0" smtClean="0"/>
              <a:t>PHY/MAC parallel sessions</a:t>
            </a:r>
            <a:r>
              <a:rPr lang="en-US" altLang="en-US" dirty="0"/>
              <a:t>.</a:t>
            </a:r>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Thursday PM2 (</a:t>
            </a:r>
            <a:r>
              <a:rPr lang="en-US" altLang="en-US" dirty="0" err="1" smtClean="0"/>
              <a:t>TGba</a:t>
            </a:r>
            <a:r>
              <a:rPr lang="en-US" altLang="en-US" dirty="0" smtClean="0"/>
              <a:t>/ARC SC Joint Session)</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Call </a:t>
            </a:r>
            <a:r>
              <a:rPr lang="en-US" altLang="en-US" dirty="0"/>
              <a:t>meeting to </a:t>
            </a:r>
            <a:r>
              <a:rPr lang="en-US" altLang="en-US" dirty="0" smtClean="0"/>
              <a:t>order</a:t>
            </a:r>
          </a:p>
          <a:p>
            <a:pPr>
              <a:defRPr/>
            </a:pPr>
            <a:r>
              <a:rPr lang="en-US" altLang="en-US" dirty="0" smtClean="0"/>
              <a:t>IEEE </a:t>
            </a:r>
            <a:r>
              <a:rPr lang="en-US" altLang="en-US" dirty="0"/>
              <a:t>802 and 802.11 IPR Policy and procedure</a:t>
            </a:r>
          </a:p>
          <a:p>
            <a:pPr>
              <a:defRPr/>
            </a:pPr>
            <a:r>
              <a:rPr lang="en-US" altLang="en-US" dirty="0" smtClean="0"/>
              <a:t>Presentations:</a:t>
            </a:r>
            <a:endParaRPr lang="en-US" altLang="en-US" dirty="0"/>
          </a:p>
          <a:p>
            <a:pPr lvl="1"/>
            <a:r>
              <a:rPr lang="en-US" altLang="en-US" dirty="0" smtClean="0"/>
              <a:t>11-18-1017r1</a:t>
            </a:r>
          </a:p>
          <a:p>
            <a:pPr lvl="1"/>
            <a:r>
              <a:rPr lang="en-US" altLang="en-US" dirty="0" smtClean="0"/>
              <a:t>11-18-1020r3</a:t>
            </a:r>
            <a:endParaRPr lang="en-US" altLang="en-US" dirty="0" smtClean="0"/>
          </a:p>
          <a:p>
            <a:r>
              <a:rPr lang="en-US" altLang="en-US" dirty="0" smtClean="0"/>
              <a:t>Next step</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43</a:t>
            </a:fld>
            <a:endParaRPr lang="en-US" altLang="en-US" sz="1200" b="0" smtClean="0"/>
          </a:p>
        </p:txBody>
      </p:sp>
    </p:spTree>
    <p:extLst>
      <p:ext uri="{BB962C8B-B14F-4D97-AF65-F5344CB8AC3E}">
        <p14:creationId xmlns:p14="http://schemas.microsoft.com/office/powerpoint/2010/main" val="4773377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44</a:t>
            </a:fld>
            <a:endParaRPr lang="en-US" altLang="en-US" sz="1200" b="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1018562"/>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James Lepp &amp; Po-kai Huang</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101907</TotalTime>
  <Words>3422</Words>
  <Application>Microsoft Office PowerPoint</Application>
  <PresentationFormat>On-screen Show (4:3)</PresentationFormat>
  <Paragraphs>962</Paragraphs>
  <Slides>45</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4"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Monday AM1 (MAC Ad-hoc group)</vt:lpstr>
      <vt:lpstr>Tuesday PM1 (MAC Ad-hoc group)</vt:lpstr>
      <vt:lpstr>Wednesday PM2 (MAC Ad-hoc group)</vt:lpstr>
      <vt:lpstr>Summary from May 2018 Meeting and Teleconference Calls</vt:lpstr>
      <vt:lpstr>Motion - Minutes</vt:lpstr>
      <vt:lpstr>Motion – TGba Draft Spec</vt:lpstr>
      <vt:lpstr>Presentations</vt:lpstr>
      <vt:lpstr>Presentations (cont’d)</vt:lpstr>
      <vt:lpstr>Presentations (cont’d)</vt:lpstr>
      <vt:lpstr>Motions (Thursday AM2)</vt:lpstr>
      <vt:lpstr>Additional Presentations, SPs, and Motions</vt:lpstr>
      <vt:lpstr>TGba Draft Spec Status Review – Are we ready for D1.0? (Thursday PM1) </vt:lpstr>
      <vt:lpstr>TGba Draft Spec Status Review  – Straw Poll 1</vt:lpstr>
      <vt:lpstr>TGba Draft Spec Status Review  – Straw Poll 2</vt:lpstr>
      <vt:lpstr>TGba Draft Spec Status Review  – Motion</vt:lpstr>
      <vt:lpstr>TGba Timeline </vt:lpstr>
      <vt:lpstr>Goal for September 2018</vt:lpstr>
      <vt:lpstr>Teleconference Call Schedule</vt:lpstr>
      <vt:lpstr>Thursday PM2 (TGba/ARC SC Joint Session)</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11-18/1042r10</dc:title>
  <dc:subject>Submission</dc:subject>
  <dc:creator>minyoung.park@intel.com</dc:creator>
  <cp:keywords>July 2018</cp:keywords>
  <dc:description>TGba Agenda July 2018</dc:description>
  <cp:lastModifiedBy>Yangyunsong</cp:lastModifiedBy>
  <cp:revision>4462</cp:revision>
  <cp:lastPrinted>2014-11-04T15:04:57Z</cp:lastPrinted>
  <dcterms:created xsi:type="dcterms:W3CDTF">2007-04-17T18:10:23Z</dcterms:created>
  <dcterms:modified xsi:type="dcterms:W3CDTF">2018-07-12T20:21:33Z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1531416533</vt:lpwstr>
  </property>
</Properties>
</file>