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719" r:id="rId26"/>
    <p:sldId id="810" r:id="rId27"/>
    <p:sldId id="811" r:id="rId28"/>
    <p:sldId id="809" r:id="rId29"/>
    <p:sldId id="721" r:id="rId30"/>
    <p:sldId id="806" r:id="rId31"/>
    <p:sldId id="726" r:id="rId32"/>
    <p:sldId id="812" r:id="rId33"/>
    <p:sldId id="813" r:id="rId34"/>
    <p:sldId id="776" r:id="rId35"/>
    <p:sldId id="807" r:id="rId36"/>
    <p:sldId id="800" r:id="rId37"/>
    <p:sldId id="694" r:id="rId38"/>
    <p:sldId id="695" r:id="rId39"/>
    <p:sldId id="814" r:id="rId40"/>
    <p:sldId id="740" r:id="rId41"/>
    <p:sldId id="741" r:id="rId4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96" autoAdjust="0"/>
    <p:restoredTop sz="94090" autoAdjust="0"/>
  </p:normalViewPr>
  <p:slideViewPr>
    <p:cSldViewPr>
      <p:cViewPr varScale="1">
        <p:scale>
          <a:sx n="64" d="100"/>
          <a:sy n="64" d="100"/>
        </p:scale>
        <p:origin x="696" y="4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547"/>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38</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802.11-18/1042r7</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ieee802.org/11/private/Draft_Standards/11ba/Draft%20P802.11ba%20D0.3.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729260625"/>
              </p:ext>
            </p:extLst>
          </p:nvPr>
        </p:nvGraphicFramePr>
        <p:xfrm>
          <a:off x="777875" y="3057525"/>
          <a:ext cx="7083425" cy="2592388"/>
        </p:xfrm>
        <a:graphic>
          <a:graphicData uri="http://schemas.openxmlformats.org/presentationml/2006/ole">
            <mc:AlternateContent xmlns:mc="http://schemas.openxmlformats.org/markup-compatibility/2006">
              <mc:Choice xmlns:v="urn:schemas-microsoft-com:vml" Requires="v">
                <p:oleObj spid="_x0000_s5113" name="Document" r:id="rId4" imgW="8253286" imgH="3034815" progId="Word.Document.8">
                  <p:embed/>
                </p:oleObj>
              </mc:Choice>
              <mc:Fallback>
                <p:oleObj name="Document" r:id="rId4" imgW="8253286" imgH="3034815" progId="Word.Document.8">
                  <p:embed/>
                  <p:pic>
                    <p:nvPicPr>
                      <p:cNvPr id="0" name=""/>
                      <p:cNvPicPr>
                        <a:picLocks noChangeAspect="1" noChangeArrowheads="1"/>
                      </p:cNvPicPr>
                      <p:nvPr/>
                    </p:nvPicPr>
                    <p:blipFill>
                      <a:blip r:embed="rId5"/>
                      <a:srcRect/>
                      <a:stretch>
                        <a:fillRect/>
                      </a:stretch>
                    </p:blipFill>
                    <p:spPr bwMode="auto">
                      <a:xfrm>
                        <a:off x="777875" y="3057525"/>
                        <a:ext cx="7083425" cy="2592388"/>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July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2018-7-7</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July 2: </a:t>
            </a:r>
          </a:p>
          <a:p>
            <a:pPr lvl="1">
              <a:defRPr/>
            </a:pPr>
            <a:r>
              <a:rPr lang="en-US" b="0" dirty="0" smtClean="0"/>
              <a:t>Received 43</a:t>
            </a:r>
            <a:r>
              <a:rPr lang="en-US" dirty="0" smtClean="0"/>
              <a:t> s</a:t>
            </a:r>
            <a:r>
              <a:rPr lang="en-US" b="0" dirty="0" smtClean="0"/>
              <a:t>ubmissions (updated on July </a:t>
            </a:r>
            <a:r>
              <a:rPr lang="en-US" dirty="0"/>
              <a:t>9</a:t>
            </a:r>
            <a:r>
              <a:rPr lang="en-US" b="0" dirty="0" smtClean="0"/>
              <a:t>)</a:t>
            </a:r>
          </a:p>
          <a:p>
            <a:pPr>
              <a:defRPr/>
            </a:pPr>
            <a:endParaRPr lang="en-US" dirty="0" smtClean="0"/>
          </a:p>
          <a:p>
            <a:pPr>
              <a:defRPr/>
            </a:pPr>
            <a:r>
              <a:rPr lang="en-US" dirty="0" smtClean="0"/>
              <a:t>Group submissions based on priorities</a:t>
            </a:r>
          </a:p>
          <a:p>
            <a:pPr lvl="1">
              <a:defRPr/>
            </a:pPr>
            <a:r>
              <a:rPr lang="en-US" dirty="0" smtClean="0"/>
              <a:t>Spec text submissions resolving the empty/incomplete </a:t>
            </a:r>
            <a:r>
              <a:rPr lang="en-US" dirty="0" err="1" smtClean="0"/>
              <a:t>subclauses</a:t>
            </a:r>
            <a:r>
              <a:rPr lang="en-US" dirty="0" smtClean="0"/>
              <a:t> and TBDs in </a:t>
            </a:r>
            <a:r>
              <a:rPr lang="en-US" dirty="0" err="1" smtClean="0"/>
              <a:t>TGba</a:t>
            </a:r>
            <a:r>
              <a:rPr lang="en-US" dirty="0" smtClean="0"/>
              <a:t> D0.3 (Highest priority)</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Spec Text / TBD resolution</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2261503285"/>
              </p:ext>
            </p:extLst>
          </p:nvPr>
        </p:nvGraphicFramePr>
        <p:xfrm>
          <a:off x="152400" y="1811594"/>
          <a:ext cx="8839200" cy="4225629"/>
        </p:xfrm>
        <a:graphic>
          <a:graphicData uri="http://schemas.openxmlformats.org/drawingml/2006/table">
            <a:tbl>
              <a:tblPr/>
              <a:tblGrid>
                <a:gridCol w="609600"/>
                <a:gridCol w="3380488"/>
                <a:gridCol w="967893"/>
                <a:gridCol w="858691"/>
                <a:gridCol w="612674"/>
                <a:gridCol w="1145668"/>
                <a:gridCol w="1264186"/>
              </a:tblGrid>
              <a:tr h="276312">
                <a:tc>
                  <a:txBody>
                    <a:bodyPr/>
                    <a:lstStyle/>
                    <a:p>
                      <a:pPr algn="l" fontAlgn="ctr"/>
                      <a:r>
                        <a:rPr lang="en-US" sz="1100" b="0" i="0" u="none" strike="noStrike" dirty="0">
                          <a:solidFill>
                            <a:srgbClr val="FFFFFF"/>
                          </a:solidFill>
                          <a:effectLst/>
                          <a:latin typeface="Calibri" panose="020F0502020204030204" pitchFamily="34" charset="0"/>
                        </a:rPr>
                        <a:t>DCN</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Title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Note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r>
              <a:tr h="129243">
                <a:tc>
                  <a:txBody>
                    <a:bodyPr/>
                    <a:lstStyle/>
                    <a:p>
                      <a:pPr algn="l" fontAlgn="b"/>
                      <a:r>
                        <a:rPr lang="en-US" sz="1100" b="0" i="0" u="none" strike="noStrike">
                          <a:solidFill>
                            <a:schemeClr val="bg1">
                              <a:lumMod val="65000"/>
                            </a:schemeClr>
                          </a:solidFill>
                          <a:effectLst/>
                          <a:latin typeface="Calibri" panose="020F0502020204030204" pitchFamily="34" charset="0"/>
                        </a:rPr>
                        <a:t>18/1130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Proposed Spec Text for 32.2.3.1 and 32.2.3.2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chemeClr val="bg1">
                            <a:lumMod val="65000"/>
                          </a:schemeClr>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Proposed Spec Text for 32.2.4.7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Resolution for TBDs in 32.2.9</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18/1156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A comparison of BPSK-Mark Options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Alphan Sahin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BPSK-Mark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Together with 18/1068</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18/1068</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Proposed Spec Text on the Construction of the BPSK Mark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Alphan Sahin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18/1135</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the proposed spec text for clause 32.1 introduction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the proposed spec text for table 32-1 TX/RX vector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the proposed spec text for WUR FDMA transmission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18/1162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spec-text-for-32.2.12 WUR transmit procedure</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Shahrnaz Azizi</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18/1163</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spec-text-for-Time-of-Departure-accuracy-and-text-related-to-CCA</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Shahrnaz Azizi</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18/1167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 Text Revision on WUR Waveform Generation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Junghoon Suh</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Huawei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18/1166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 text for WUR receive procedure</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Vinod </a:t>
                      </a:r>
                      <a:r>
                        <a:rPr lang="en-US" sz="1100" b="0" i="0" u="none" strike="noStrike" dirty="0" err="1">
                          <a:solidFill>
                            <a:srgbClr val="00B050"/>
                          </a:solidFill>
                          <a:effectLst/>
                          <a:latin typeface="Calibri" panose="020F0502020204030204" pitchFamily="34" charset="0"/>
                        </a:rPr>
                        <a:t>Kristem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18/1194</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MC-OOK Symbol Phase Randomization</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18/1195</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Recommended MC-OOK Symbols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B050"/>
                          </a:solidFill>
                          <a:effectLst/>
                          <a:latin typeface="Calibri" panose="020F0502020204030204" pitchFamily="34" charset="0"/>
                        </a:rPr>
                        <a:t>Steve 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18/1196</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Recommended CSD</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a:t>
                      </a:r>
                      <a:r>
                        <a:rPr lang="en-US" sz="1100" b="0" i="0" u="none" strike="noStrike" baseline="0" dirty="0" smtClean="0">
                          <a:solidFill>
                            <a:srgbClr val="00B050"/>
                          </a:solidFill>
                          <a:effectLst/>
                          <a:latin typeface="Calibri" panose="020F0502020204030204" pitchFamily="34" charset="0"/>
                        </a:rPr>
                        <a:t>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18/1197</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DFS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18/1198</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Simulations with Recommended Symbols and CSD</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a:t>
                      </a:r>
                      <a:r>
                        <a:rPr lang="en-US" sz="1100" b="0" i="0" u="none" strike="noStrike" baseline="0" dirty="0" smtClean="0">
                          <a:solidFill>
                            <a:srgbClr val="00B050"/>
                          </a:solidFill>
                          <a:effectLst/>
                          <a:latin typeface="Calibri" panose="020F0502020204030204" pitchFamily="34" charset="0"/>
                        </a:rPr>
                        <a:t>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18/1196</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18/1199</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Comparison of 2 µs MC-OOK Symbols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a:t>
                      </a:r>
                      <a:r>
                        <a:rPr lang="en-US" sz="1100" b="0" i="0" u="none" strike="noStrike" baseline="0" dirty="0" smtClean="0">
                          <a:solidFill>
                            <a:srgbClr val="00B050"/>
                          </a:solidFill>
                          <a:effectLst/>
                          <a:latin typeface="Calibri" panose="020F0502020204030204" pitchFamily="34" charset="0"/>
                        </a:rPr>
                        <a:t>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18/1195</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18/1200</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Comparison of Symbol Randomization Techniques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a:t>
                      </a:r>
                      <a:r>
                        <a:rPr lang="en-US" sz="1100" b="0" i="0" u="none" strike="noStrike" baseline="0" dirty="0" smtClean="0">
                          <a:solidFill>
                            <a:srgbClr val="00B050"/>
                          </a:solidFill>
                          <a:effectLst/>
                          <a:latin typeface="Calibri" panose="020F0502020204030204" pitchFamily="34" charset="0"/>
                        </a:rPr>
                        <a:t>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18/1194</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18/1201</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Concerns about Sync Detector False Alarms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18/1197?</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18/1205</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spec-text-for-32.2.7</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B050"/>
                          </a:solidFill>
                          <a:effectLst/>
                          <a:latin typeface="Calibri" panose="020F0502020204030204" pitchFamily="34" charset="0"/>
                        </a:rPr>
                        <a:t>Vinod </a:t>
                      </a:r>
                      <a:r>
                        <a:rPr lang="en-US" sz="1100" b="0" i="0" u="none" strike="noStrike" dirty="0" err="1" smtClean="0">
                          <a:solidFill>
                            <a:srgbClr val="00B050"/>
                          </a:solidFill>
                          <a:effectLst/>
                          <a:latin typeface="Calibri" panose="020F0502020204030204" pitchFamily="34" charset="0"/>
                        </a:rPr>
                        <a:t>Kristem</a:t>
                      </a:r>
                      <a:endParaRPr lang="en-US" sz="1100" b="0" i="0" u="none" strike="noStrike" dirty="0" smtClean="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Intel</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Eq. for P69L20</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3695479088"/>
              </p:ext>
            </p:extLst>
          </p:nvPr>
        </p:nvGraphicFramePr>
        <p:xfrm>
          <a:off x="677863" y="2621748"/>
          <a:ext cx="7772399" cy="1533891"/>
        </p:xfrm>
        <a:graphic>
          <a:graphicData uri="http://schemas.openxmlformats.org/drawingml/2006/table">
            <a:tbl>
              <a:tblPr/>
              <a:tblGrid>
                <a:gridCol w="543232"/>
                <a:gridCol w="3677264"/>
                <a:gridCol w="1023784"/>
                <a:gridCol w="731274"/>
                <a:gridCol w="585019"/>
                <a:gridCol w="1211826"/>
              </a:tblGrid>
              <a:tr h="323850">
                <a:tc>
                  <a:txBody>
                    <a:bodyPr/>
                    <a:lstStyle/>
                    <a:p>
                      <a:pPr algn="l" fontAlgn="ctr"/>
                      <a:r>
                        <a:rPr lang="en-US" sz="1100" b="0" i="0" u="none" strike="noStrike" dirty="0">
                          <a:solidFill>
                            <a:srgbClr val="FFFFFF"/>
                          </a:solidFill>
                          <a:effectLst/>
                          <a:latin typeface="Calibri" panose="020F0502020204030204" pitchFamily="34" charset="0"/>
                        </a:rPr>
                        <a:t>DCN</a:t>
                      </a:r>
                    </a:p>
                  </a:txBody>
                  <a:tcPr marL="5223" marR="5223" marT="5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Title</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51478">
                <a:tc>
                  <a:txBody>
                    <a:bodyPr/>
                    <a:lstStyle/>
                    <a:p>
                      <a:pPr algn="l" fontAlgn="b"/>
                      <a:r>
                        <a:rPr lang="en-US" sz="1100" b="0" i="0" u="none" strike="noStrike">
                          <a:solidFill>
                            <a:srgbClr val="00B050"/>
                          </a:solidFill>
                          <a:effectLst/>
                          <a:latin typeface="Calibri" panose="020F0502020204030204" pitchFamily="34" charset="0"/>
                        </a:rPr>
                        <a:t>18/1129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Discussion on WUR FDMA padding issues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Rui Cao</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Marvell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B050"/>
                          </a:solidFill>
                          <a:effectLst/>
                          <a:latin typeface="Calibri" panose="020F0502020204030204" pitchFamily="34" charset="0"/>
                        </a:rPr>
                        <a:t>18/1164</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Recommendations on OOK waveform and CSD setting </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Vinod Kristem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OOK waveform, CSD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B050"/>
                          </a:solidFill>
                          <a:effectLst/>
                          <a:latin typeface="Calibri" panose="020F0502020204030204" pitchFamily="34" charset="0"/>
                        </a:rPr>
                        <a:t>18/1165</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WUR PSD Studies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Vinod Kristem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WUR PSD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18/1204</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EVM Formulation for OOK Waveform</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Rui</a:t>
                      </a:r>
                      <a:r>
                        <a:rPr lang="en-US" sz="1100" b="0" i="0" u="none" strike="noStrike" dirty="0" smtClean="0">
                          <a:solidFill>
                            <a:srgbClr val="000000"/>
                          </a:solidFill>
                          <a:effectLst/>
                          <a:latin typeface="Calibri" panose="020F0502020204030204" pitchFamily="34" charset="0"/>
                        </a:rPr>
                        <a:t> Yang</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InterDigital</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EVM for OOK</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18/1179</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Spectral Line suppression</a:t>
                      </a:r>
                      <a:r>
                        <a:rPr lang="en-US" sz="1100" b="0" i="0" u="none" strike="noStrike" baseline="0" dirty="0" smtClean="0">
                          <a:solidFill>
                            <a:srgbClr val="000000"/>
                          </a:solidFill>
                          <a:effectLst/>
                          <a:latin typeface="Calibri" panose="020F0502020204030204" pitchFamily="34" charset="0"/>
                        </a:rPr>
                        <a:t> for MC-OOK</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Miguel Lopez</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Ericsson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18/1218</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Example</a:t>
                      </a:r>
                      <a:r>
                        <a:rPr lang="en-US" sz="1100" b="0" i="0" u="none" strike="noStrike" baseline="0" dirty="0" smtClean="0">
                          <a:solidFill>
                            <a:srgbClr val="000000"/>
                          </a:solidFill>
                          <a:effectLst/>
                          <a:latin typeface="Calibri" panose="020F0502020204030204" pitchFamily="34" charset="0"/>
                        </a:rPr>
                        <a:t> OFDM symbols for the spec.</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altLang="ko-KR" sz="1100" b="0" i="0" u="none" strike="noStrike" dirty="0" smtClean="0">
                          <a:solidFill>
                            <a:srgbClr val="000000"/>
                          </a:solidFill>
                          <a:effectLst/>
                          <a:latin typeface="Calibri" panose="020F0502020204030204" pitchFamily="34" charset="0"/>
                        </a:rPr>
                        <a:t>Miguel Lopez</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altLang="ko-KR" sz="1100" b="0" i="0" u="none" strike="noStrike" dirty="0" smtClean="0">
                          <a:solidFill>
                            <a:srgbClr val="000000"/>
                          </a:solidFill>
                          <a:effectLst/>
                          <a:latin typeface="Calibri" panose="020F0502020204030204" pitchFamily="34" charset="0"/>
                        </a:rPr>
                        <a:t>Ericsson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18/1069</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Coexistence</a:t>
                      </a:r>
                      <a:r>
                        <a:rPr lang="en-US" sz="1100" b="0" i="0" u="none" strike="noStrike" baseline="0" dirty="0" smtClean="0">
                          <a:solidFill>
                            <a:srgbClr val="00B050"/>
                          </a:solidFill>
                          <a:effectLst/>
                          <a:latin typeface="Calibri" panose="020F0502020204030204" pitchFamily="34" charset="0"/>
                        </a:rPr>
                        <a:t>  A</a:t>
                      </a:r>
                      <a:r>
                        <a:rPr lang="en-US" sz="1100" b="0" i="0" u="none" strike="noStrike" dirty="0" smtClean="0">
                          <a:solidFill>
                            <a:srgbClr val="00B050"/>
                          </a:solidFill>
                          <a:effectLst/>
                          <a:latin typeface="Calibri" panose="020F0502020204030204" pitchFamily="34" charset="0"/>
                        </a:rPr>
                        <a:t>ssurance</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Yongho Seok</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MediaTek</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Spec Text / TBD Resolution</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4119632546"/>
              </p:ext>
            </p:extLst>
          </p:nvPr>
        </p:nvGraphicFramePr>
        <p:xfrm>
          <a:off x="474472" y="2743200"/>
          <a:ext cx="8195056" cy="2559170"/>
        </p:xfrm>
        <a:graphic>
          <a:graphicData uri="http://schemas.openxmlformats.org/drawingml/2006/table">
            <a:tbl>
              <a:tblPr/>
              <a:tblGrid>
                <a:gridCol w="675664"/>
                <a:gridCol w="3137483"/>
                <a:gridCol w="873504"/>
                <a:gridCol w="834414"/>
                <a:gridCol w="499145"/>
                <a:gridCol w="1033943"/>
                <a:gridCol w="1140903"/>
              </a:tblGrid>
              <a:tr h="276312">
                <a:tc>
                  <a:txBody>
                    <a:bodyPr/>
                    <a:lstStyle/>
                    <a:p>
                      <a:pPr algn="l" fontAlgn="ctr"/>
                      <a:r>
                        <a:rPr lang="en-US" sz="1100" b="0" i="0" u="none" strike="noStrike" dirty="0">
                          <a:solidFill>
                            <a:srgbClr val="FFFFFF"/>
                          </a:solidFill>
                          <a:effectLst/>
                          <a:latin typeface="Calibri" panose="020F0502020204030204" pitchFamily="34" charset="0"/>
                        </a:rPr>
                        <a:t>DCN</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Title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Note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29243">
                <a:tc>
                  <a:txBody>
                    <a:bodyPr/>
                    <a:lstStyle/>
                    <a:p>
                      <a:pPr algn="l" fontAlgn="ctr"/>
                      <a:r>
                        <a:rPr lang="en-US" sz="1100" b="0" i="0" u="none" strike="noStrike">
                          <a:solidFill>
                            <a:srgbClr val="00B050"/>
                          </a:solidFill>
                          <a:effectLst/>
                          <a:latin typeface="Calibri" panose="020F0502020204030204" pitchFamily="34" charset="0"/>
                        </a:rPr>
                        <a:t>18/1074</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dirty="0">
                          <a:solidFill>
                            <a:srgbClr val="00B050"/>
                          </a:solidFill>
                          <a:effectLst/>
                          <a:latin typeface="Calibri" panose="020F0502020204030204" pitchFamily="34" charset="0"/>
                        </a:rPr>
                        <a:t>Proposed Text for Mandatory and Optional Description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Po-Kai Huang</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Intel</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Spec text</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dirty="0">
                          <a:solidFill>
                            <a:srgbClr val="00B050"/>
                          </a:solidFill>
                          <a:effectLst/>
                          <a:latin typeface="Calibri" panose="020F0502020204030204" pitchFamily="34" charset="0"/>
                        </a:rPr>
                        <a:t>in PHY/MAC joint</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B050"/>
                          </a:solidFill>
                          <a:effectLst/>
                          <a:latin typeface="Calibri" panose="020F0502020204030204" pitchFamily="34" charset="0"/>
                        </a:rPr>
                        <a:t>18/1105</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Proposed Text for WUR MAC Revision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Po-Kai Huang</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B050"/>
                          </a:solidFill>
                          <a:effectLst/>
                          <a:latin typeface="Calibri" panose="020F0502020204030204" pitchFamily="34" charset="0"/>
                        </a:rPr>
                        <a:t>18/1157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Proposed Spec Text on BSS Update Counter Indication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Xiaofei Wang</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B050"/>
                          </a:solidFill>
                          <a:effectLst/>
                          <a:latin typeface="Calibri" panose="020F0502020204030204" pitchFamily="34" charset="0"/>
                        </a:rPr>
                        <a:t>18/1082r1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Spec text update for WUR Discovery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B050"/>
                          </a:solidFill>
                          <a:effectLst/>
                          <a:latin typeface="Calibri" panose="020F0502020204030204" pitchFamily="34" charset="0"/>
                        </a:rPr>
                        <a:t>18/1168r0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Enabling 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together with 18/1169</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dirty="0">
                          <a:solidFill>
                            <a:schemeClr val="tx1"/>
                          </a:solidFill>
                          <a:effectLst/>
                          <a:latin typeface="Calibri" panose="020F0502020204030204" pitchFamily="34" charset="0"/>
                        </a:rPr>
                        <a:t>18/1169r0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tx1"/>
                          </a:solidFill>
                          <a:effectLst/>
                          <a:latin typeface="Calibri" panose="020F0502020204030204" pitchFamily="34" charset="0"/>
                        </a:rPr>
                        <a:t>Spec Text for Enabling 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tx1"/>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tx1"/>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tx1"/>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tx1"/>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dirty="0">
                          <a:solidFill>
                            <a:schemeClr val="tx1"/>
                          </a:solidFill>
                          <a:effectLst/>
                          <a:latin typeface="Calibri" panose="020F0502020204030204" pitchFamily="34" charset="0"/>
                        </a:rPr>
                        <a:t>18/1170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tx1"/>
                          </a:solidFill>
                          <a:effectLst/>
                          <a:latin typeface="Calibri" panose="020F0502020204030204" pitchFamily="34" charset="0"/>
                        </a:rPr>
                        <a:t>Spec Text Update for WUR FDMA Channel Access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tx1"/>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tx1"/>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tx1"/>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tx1"/>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B050"/>
                          </a:solidFill>
                          <a:effectLst/>
                          <a:latin typeface="Calibri" panose="020F0502020204030204" pitchFamily="34" charset="0"/>
                        </a:rPr>
                        <a:t>18/1121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Spec text clarification for FDMA</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Suhwook Kim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18/1209</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spec test for some TBD in sec 31.10</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Guoqing</a:t>
                      </a:r>
                      <a:r>
                        <a:rPr lang="en-US" sz="1100" b="0" i="0" u="none" strike="noStrike" dirty="0" smtClean="0">
                          <a:solidFill>
                            <a:srgbClr val="00B050"/>
                          </a:solidFill>
                          <a:effectLst/>
                          <a:latin typeface="Calibri" panose="020F0502020204030204" pitchFamily="34" charset="0"/>
                        </a:rPr>
                        <a:t> Li</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Apple</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MAC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779120"/>
            <a:ext cx="7772400" cy="744879"/>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1372655781"/>
              </p:ext>
            </p:extLst>
          </p:nvPr>
        </p:nvGraphicFramePr>
        <p:xfrm>
          <a:off x="723900" y="2438400"/>
          <a:ext cx="7858635" cy="2560623"/>
        </p:xfrm>
        <a:graphic>
          <a:graphicData uri="http://schemas.openxmlformats.org/drawingml/2006/table">
            <a:tbl>
              <a:tblPr/>
              <a:tblGrid>
                <a:gridCol w="524796"/>
                <a:gridCol w="3677264"/>
                <a:gridCol w="1023784"/>
                <a:gridCol w="835946"/>
                <a:gridCol w="585019"/>
                <a:gridCol w="1211826"/>
              </a:tblGrid>
              <a:tr h="323850">
                <a:tc>
                  <a:txBody>
                    <a:bodyPr/>
                    <a:lstStyle/>
                    <a:p>
                      <a:pPr algn="l" fontAlgn="ctr"/>
                      <a:r>
                        <a:rPr lang="en-US" sz="1100" b="0" i="0" u="none" strike="noStrike" dirty="0">
                          <a:solidFill>
                            <a:srgbClr val="FFFFFF"/>
                          </a:solidFill>
                          <a:effectLst/>
                          <a:latin typeface="Calibri" panose="020F0502020204030204" pitchFamily="34" charset="0"/>
                        </a:rPr>
                        <a:t>DCN</a:t>
                      </a:r>
                    </a:p>
                  </a:txBody>
                  <a:tcPr marL="5223" marR="5223" marT="5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Title</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51478">
                <a:tc>
                  <a:txBody>
                    <a:bodyPr/>
                    <a:lstStyle/>
                    <a:p>
                      <a:pPr algn="l" fontAlgn="b"/>
                      <a:r>
                        <a:rPr lang="en-US" sz="1100" b="0" i="0" u="none" strike="noStrike">
                          <a:solidFill>
                            <a:srgbClr val="00B050"/>
                          </a:solidFill>
                          <a:effectLst/>
                          <a:latin typeface="Calibri" panose="020F0502020204030204" pitchFamily="34" charset="0"/>
                        </a:rPr>
                        <a:t>18/1158</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Group Delay for Multicast Wake Up Frames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Xiaofei Wang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Multicast WUR</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B050"/>
                          </a:solidFill>
                          <a:effectLst/>
                          <a:latin typeface="Calibri" panose="020F0502020204030204" pitchFamily="34" charset="0"/>
                        </a:rPr>
                        <a:t>18/1159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Wake up procedure after receiving Broadcast/Multicast Wake Up Packets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Xiaofei Wang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Multicast WUR</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chemeClr val="bg1">
                              <a:lumMod val="65000"/>
                            </a:schemeClr>
                          </a:solidFill>
                          <a:effectLst/>
                          <a:latin typeface="Calibri" panose="020F0502020204030204" pitchFamily="34" charset="0"/>
                        </a:rPr>
                        <a:t>18/1122</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Duty Cycle signaling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Suhwook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Duty cycle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B050"/>
                          </a:solidFill>
                          <a:effectLst/>
                          <a:latin typeface="Calibri" panose="020F0502020204030204" pitchFamily="34" charset="0"/>
                        </a:rPr>
                        <a:t>18/1172</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Clarification of WUR frame related to group addressed frame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Jeongki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Group addressed frame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18/1119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Channel Access for WUR 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Taewon Song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B050"/>
                          </a:solidFill>
                          <a:effectLst/>
                          <a:latin typeface="Calibri" panose="020F0502020204030204" pitchFamily="34" charset="0"/>
                        </a:rPr>
                        <a:t>18/1120</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WUR Discovery Period Announcement</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Taewon Song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Discovery period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chemeClr val="bg1">
                              <a:lumMod val="65000"/>
                            </a:schemeClr>
                          </a:solidFill>
                          <a:effectLst/>
                          <a:latin typeface="Calibri" panose="020F0502020204030204" pitchFamily="34" charset="0"/>
                        </a:rPr>
                        <a:t>18/1085</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Flexible Group ID Allocation</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Kaiying Lv</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ZTE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Group ID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18/1206</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Issues on channel usage in WUR FDMA transmission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Hanseul</a:t>
                      </a:r>
                      <a:r>
                        <a:rPr lang="en-US" sz="1100" b="0" i="0" u="none" strike="noStrike" dirty="0" smtClean="0">
                          <a:solidFill>
                            <a:srgbClr val="000000"/>
                          </a:solidFill>
                          <a:effectLst/>
                          <a:latin typeface="Calibri" panose="020F0502020204030204" pitchFamily="34" charset="0"/>
                        </a:rPr>
                        <a:t> Hong</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Yonsei</a:t>
                      </a:r>
                      <a:r>
                        <a:rPr lang="en-US" sz="1100" b="0" i="0" u="none" strike="noStrike" dirty="0" smtClean="0">
                          <a:solidFill>
                            <a:srgbClr val="000000"/>
                          </a:solidFill>
                          <a:effectLst/>
                          <a:latin typeface="Calibri" panose="020F0502020204030204" pitchFamily="34" charset="0"/>
                        </a:rPr>
                        <a:t> Univ.</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FDMA</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chemeClr val="bg1">
                              <a:lumMod val="65000"/>
                            </a:schemeClr>
                          </a:solidFill>
                          <a:effectLst/>
                          <a:latin typeface="Calibri" panose="020F0502020204030204" pitchFamily="34" charset="0"/>
                        </a:rPr>
                        <a:t>18/1207</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chemeClr val="bg1">
                              <a:lumMod val="65000"/>
                            </a:schemeClr>
                          </a:solidFill>
                          <a:effectLst/>
                          <a:latin typeface="Calibri" panose="020F0502020204030204" pitchFamily="34" charset="0"/>
                        </a:rPr>
                        <a:t>11ba with Conventional Scheduled PS</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chemeClr val="bg1">
                              <a:lumMod val="65000"/>
                            </a:schemeClr>
                          </a:solidFill>
                          <a:effectLst/>
                          <a:latin typeface="Calibri" panose="020F0502020204030204" pitchFamily="34" charset="0"/>
                        </a:rPr>
                        <a:t>Jinsoo</a:t>
                      </a:r>
                      <a:r>
                        <a:rPr lang="en-US" sz="1100" b="0" i="0" u="none" strike="noStrike" dirty="0" smtClean="0">
                          <a:solidFill>
                            <a:schemeClr val="bg1">
                              <a:lumMod val="65000"/>
                            </a:schemeClr>
                          </a:solidFill>
                          <a:effectLst/>
                          <a:latin typeface="Calibri" panose="020F0502020204030204" pitchFamily="34" charset="0"/>
                        </a:rPr>
                        <a:t> </a:t>
                      </a:r>
                      <a:r>
                        <a:rPr lang="en-US" sz="1100" b="0" i="0" u="none" strike="noStrike" dirty="0" err="1" smtClean="0">
                          <a:solidFill>
                            <a:schemeClr val="bg1">
                              <a:lumMod val="65000"/>
                            </a:schemeClr>
                          </a:solidFill>
                          <a:effectLst/>
                          <a:latin typeface="Calibri" panose="020F0502020204030204" pitchFamily="34" charset="0"/>
                        </a:rPr>
                        <a:t>Ahn</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chemeClr val="bg1">
                              <a:lumMod val="65000"/>
                            </a:schemeClr>
                          </a:solidFill>
                          <a:effectLst/>
                          <a:latin typeface="Calibri" panose="020F0502020204030204" pitchFamily="34" charset="0"/>
                        </a:rPr>
                        <a:t>Yonsei</a:t>
                      </a:r>
                      <a:r>
                        <a:rPr lang="en-US" sz="1100" b="0" i="0" u="none" strike="noStrike" dirty="0" smtClean="0">
                          <a:solidFill>
                            <a:schemeClr val="bg1">
                              <a:lumMod val="65000"/>
                            </a:schemeClr>
                          </a:solidFill>
                          <a:effectLst/>
                          <a:latin typeface="Calibri" panose="020F0502020204030204" pitchFamily="34" charset="0"/>
                        </a:rPr>
                        <a:t> Univ.</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chemeClr val="bg1">
                              <a:lumMod val="65000"/>
                            </a:schemeClr>
                          </a:solidFill>
                          <a:effectLst/>
                          <a:latin typeface="Calibri" panose="020F0502020204030204" pitchFamily="34" charset="0"/>
                        </a:rPr>
                        <a:t>MAC</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chemeClr val="bg1">
                              <a:lumMod val="65000"/>
                            </a:schemeClr>
                          </a:solidFill>
                          <a:effectLst/>
                          <a:latin typeface="Calibri" panose="020F0502020204030204" pitchFamily="34" charset="0"/>
                        </a:rPr>
                        <a:t>Scheduled PS</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18/0895</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Addressing in VL Wake-up frame (SP)</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Woojin</a:t>
                      </a:r>
                      <a:r>
                        <a:rPr lang="en-US" sz="1100" b="0" i="0" u="none" strike="noStrike" dirty="0" smtClean="0">
                          <a:solidFill>
                            <a:srgbClr val="00B050"/>
                          </a:solidFill>
                          <a:effectLst/>
                          <a:latin typeface="Calibri" panose="020F0502020204030204" pitchFamily="34" charset="0"/>
                        </a:rPr>
                        <a:t> </a:t>
                      </a:r>
                      <a:r>
                        <a:rPr lang="en-US" sz="1100" b="0" i="0" u="none" strike="noStrike" dirty="0" err="1" smtClean="0">
                          <a:solidFill>
                            <a:srgbClr val="00B050"/>
                          </a:solidFill>
                          <a:effectLst/>
                          <a:latin typeface="Calibri" panose="020F0502020204030204" pitchFamily="34" charset="0"/>
                        </a:rPr>
                        <a:t>Ahn</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WILUS</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MAC</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18/1241</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Remaining Issues on Individually-addressed BU Delivery</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Woojin</a:t>
                      </a:r>
                      <a:r>
                        <a:rPr lang="en-US" sz="1100" b="0" i="0" u="none" strike="noStrike" dirty="0" smtClean="0">
                          <a:solidFill>
                            <a:srgbClr val="00B050"/>
                          </a:solidFill>
                          <a:effectLst/>
                          <a:latin typeface="Calibri" panose="020F0502020204030204" pitchFamily="34" charset="0"/>
                        </a:rPr>
                        <a:t> </a:t>
                      </a:r>
                      <a:r>
                        <a:rPr lang="en-US" sz="1100" b="0" i="0" u="none" strike="noStrike" dirty="0" err="1" smtClean="0">
                          <a:solidFill>
                            <a:srgbClr val="00B050"/>
                          </a:solidFill>
                          <a:effectLst/>
                          <a:latin typeface="Calibri" panose="020F0502020204030204" pitchFamily="34" charset="0"/>
                        </a:rPr>
                        <a:t>Ahn</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WILUS</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MAC</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152400" y="1373187"/>
            <a:ext cx="4722813" cy="5103813"/>
          </a:xfrm>
        </p:spPr>
        <p:txBody>
          <a:bodyPr/>
          <a:lstStyle/>
          <a:p>
            <a:pPr>
              <a:spcBef>
                <a:spcPts val="100"/>
              </a:spcBef>
            </a:pPr>
            <a:r>
              <a:rPr lang="en-US" altLang="en-US" sz="1300" dirty="0">
                <a:solidFill>
                  <a:srgbClr val="FF0000"/>
                </a:solidFill>
              </a:rPr>
              <a:t>Monday: </a:t>
            </a:r>
            <a:r>
              <a:rPr lang="en-US" altLang="en-US" sz="1300" dirty="0" smtClean="0">
                <a:solidFill>
                  <a:srgbClr val="FF0000"/>
                </a:solidFill>
              </a:rPr>
              <a:t>AM1 </a:t>
            </a:r>
            <a:r>
              <a:rPr lang="en-US" altLang="en-US" sz="1300" dirty="0">
                <a:solidFill>
                  <a:srgbClr val="FF0000"/>
                </a:solidFill>
              </a:rPr>
              <a:t>(2 hours) </a:t>
            </a:r>
          </a:p>
          <a:p>
            <a:pPr lvl="1">
              <a:spcBef>
                <a:spcPts val="100"/>
              </a:spcBef>
            </a:pPr>
            <a:r>
              <a:rPr lang="en-US" altLang="en-US" sz="1300" dirty="0">
                <a:solidFill>
                  <a:srgbClr val="FF0000"/>
                </a:solidFill>
              </a:rPr>
              <a:t>PHY and MAC ad-hoc meetings (parallel)</a:t>
            </a:r>
          </a:p>
          <a:p>
            <a:pPr>
              <a:spcBef>
                <a:spcPts val="100"/>
              </a:spcBef>
            </a:pPr>
            <a:r>
              <a:rPr lang="en-US" altLang="en-US" sz="1300" dirty="0" smtClean="0"/>
              <a:t>Monday: </a:t>
            </a:r>
            <a:r>
              <a:rPr lang="en-US" altLang="en-US" sz="1300" dirty="0"/>
              <a:t>P</a:t>
            </a:r>
            <a:r>
              <a:rPr lang="en-US" altLang="en-US" sz="1300" dirty="0" smtClean="0"/>
              <a:t>M1 (2 hours)</a:t>
            </a:r>
          </a:p>
          <a:p>
            <a:pPr lvl="1">
              <a:spcBef>
                <a:spcPts val="100"/>
              </a:spcBef>
            </a:pPr>
            <a:r>
              <a:rPr lang="en-US" altLang="en-US" sz="1300" dirty="0" smtClean="0"/>
              <a:t>Call meeting to order, TGba introduction</a:t>
            </a:r>
          </a:p>
          <a:p>
            <a:pPr lvl="1">
              <a:spcBef>
                <a:spcPts val="100"/>
              </a:spcBef>
            </a:pPr>
            <a:r>
              <a:rPr lang="en-US" altLang="en-US" sz="1300" dirty="0" smtClean="0"/>
              <a:t>Call for submissions</a:t>
            </a:r>
          </a:p>
          <a:p>
            <a:pPr lvl="1">
              <a:spcBef>
                <a:spcPts val="100"/>
              </a:spcBef>
            </a:pPr>
            <a:r>
              <a:rPr lang="en-US" altLang="en-US" sz="1300" dirty="0" smtClean="0"/>
              <a:t>Review agenda and approval</a:t>
            </a:r>
          </a:p>
          <a:p>
            <a:pPr lvl="1">
              <a:spcBef>
                <a:spcPts val="100"/>
              </a:spcBef>
            </a:pPr>
            <a:r>
              <a:rPr lang="en-US" altLang="en-US" sz="1300" dirty="0" smtClean="0"/>
              <a:t>IEEE 802 and 802.11 IPR Policy and procedure</a:t>
            </a:r>
          </a:p>
          <a:p>
            <a:pPr lvl="1">
              <a:spcBef>
                <a:spcPts val="100"/>
              </a:spcBef>
            </a:pPr>
            <a:r>
              <a:rPr lang="en-US" altLang="en-US" sz="1300" dirty="0" smtClean="0"/>
              <a:t>Participation in IEEE 802 Meetings </a:t>
            </a:r>
          </a:p>
          <a:p>
            <a:pPr lvl="1">
              <a:spcBef>
                <a:spcPts val="100"/>
              </a:spcBef>
            </a:pPr>
            <a:r>
              <a:rPr lang="en-US" altLang="en-US" sz="1300" dirty="0" smtClean="0"/>
              <a:t>Summary from May 2018 meeting</a:t>
            </a:r>
          </a:p>
          <a:p>
            <a:pPr lvl="1">
              <a:spcBef>
                <a:spcPts val="100"/>
              </a:spcBef>
            </a:pPr>
            <a:r>
              <a:rPr lang="en-US" altLang="en-US" sz="1300" dirty="0" smtClean="0"/>
              <a:t>Motion: May 2018 meeting (</a:t>
            </a:r>
            <a:r>
              <a:rPr lang="en-US" altLang="en-US" sz="1300" dirty="0"/>
              <a:t>doc: IEEE </a:t>
            </a:r>
            <a:r>
              <a:rPr lang="en-US" altLang="en-US" sz="1300" dirty="0" smtClean="0"/>
              <a:t>802.11-18/999r0, 18/1006r0) and teleconference minutes (doc: IEEE 802.11-18/1011r1) approval</a:t>
            </a:r>
          </a:p>
          <a:p>
            <a:pPr lvl="1">
              <a:spcBef>
                <a:spcPts val="100"/>
              </a:spcBef>
            </a:pPr>
            <a:r>
              <a:rPr lang="en-US" altLang="en-US" sz="1300" dirty="0" smtClean="0"/>
              <a:t>Motion: </a:t>
            </a:r>
            <a:r>
              <a:rPr lang="en-US" altLang="en-US" sz="1300" dirty="0" err="1" smtClean="0"/>
              <a:t>TGba</a:t>
            </a:r>
            <a:r>
              <a:rPr lang="en-US" altLang="en-US" sz="1300" dirty="0" smtClean="0"/>
              <a:t> D0.3 approval</a:t>
            </a:r>
          </a:p>
          <a:p>
            <a:pPr lvl="1">
              <a:spcBef>
                <a:spcPts val="100"/>
              </a:spcBef>
            </a:pPr>
            <a:r>
              <a:rPr lang="en-US" altLang="en-US" sz="1300" dirty="0" smtClean="0"/>
              <a:t>Presentations, Recess</a:t>
            </a:r>
          </a:p>
          <a:p>
            <a:pPr>
              <a:spcBef>
                <a:spcPts val="100"/>
              </a:spcBef>
            </a:pPr>
            <a:r>
              <a:rPr lang="en-US" altLang="en-US" sz="1300" dirty="0" smtClean="0"/>
              <a:t>Monday: PM2 (2 hours)</a:t>
            </a:r>
          </a:p>
          <a:p>
            <a:pPr lvl="1">
              <a:spcBef>
                <a:spcPts val="100"/>
              </a:spcBef>
            </a:pPr>
            <a:r>
              <a:rPr lang="en-US" altLang="en-US" sz="1300" dirty="0" smtClean="0"/>
              <a:t>Call meeting to order</a:t>
            </a:r>
          </a:p>
          <a:p>
            <a:pPr lvl="1">
              <a:spcBef>
                <a:spcPts val="100"/>
              </a:spcBef>
            </a:pPr>
            <a:r>
              <a:rPr lang="en-US" altLang="en-US" sz="1300" dirty="0" smtClean="0"/>
              <a:t>IEEE 802 and 802.11 IPR Policy and procedure</a:t>
            </a:r>
          </a:p>
          <a:p>
            <a:pPr lvl="1">
              <a:spcBef>
                <a:spcPts val="100"/>
              </a:spcBef>
            </a:pPr>
            <a:r>
              <a:rPr lang="en-US" altLang="en-US" sz="1300" dirty="0" smtClean="0"/>
              <a:t>Presentations, Recess</a:t>
            </a:r>
          </a:p>
          <a:p>
            <a:pPr>
              <a:spcBef>
                <a:spcPts val="100"/>
              </a:spcBef>
            </a:pPr>
            <a:r>
              <a:rPr lang="en-US" altLang="en-US" sz="1300" dirty="0" smtClean="0"/>
              <a:t>Tuesday</a:t>
            </a:r>
            <a:r>
              <a:rPr lang="en-US" altLang="en-US" sz="1300" dirty="0"/>
              <a:t>: </a:t>
            </a:r>
            <a:r>
              <a:rPr lang="en-US" altLang="en-US" sz="1300" dirty="0" smtClean="0"/>
              <a:t>AM1 </a:t>
            </a:r>
            <a:r>
              <a:rPr lang="en-US" altLang="en-US" sz="1300" dirty="0"/>
              <a:t>(2 hours)</a:t>
            </a:r>
          </a:p>
          <a:p>
            <a:pPr lvl="1">
              <a:spcBef>
                <a:spcPts val="100"/>
              </a:spcBef>
            </a:pPr>
            <a:r>
              <a:rPr lang="en-US" altLang="en-US" sz="1300" dirty="0"/>
              <a:t>Call meeting to order</a:t>
            </a:r>
          </a:p>
          <a:p>
            <a:pPr lvl="1">
              <a:spcBef>
                <a:spcPts val="100"/>
              </a:spcBef>
            </a:pPr>
            <a:r>
              <a:rPr lang="en-US" altLang="en-US" sz="1300" dirty="0"/>
              <a:t>IEEE 802 and 802.11 IPR Policy and procedure</a:t>
            </a:r>
          </a:p>
          <a:p>
            <a:pPr lvl="1">
              <a:spcBef>
                <a:spcPts val="100"/>
              </a:spcBef>
            </a:pPr>
            <a:r>
              <a:rPr lang="en-US" altLang="en-US" sz="1300" dirty="0"/>
              <a:t>Presentations, </a:t>
            </a:r>
            <a:r>
              <a:rPr lang="en-US" altLang="en-US" sz="1300" dirty="0" smtClean="0"/>
              <a:t>Recess</a:t>
            </a:r>
          </a:p>
          <a:p>
            <a:pPr>
              <a:spcBef>
                <a:spcPts val="100"/>
              </a:spcBef>
            </a:pPr>
            <a:r>
              <a:rPr lang="en-US" altLang="en-US" sz="1300" dirty="0" smtClean="0">
                <a:solidFill>
                  <a:srgbClr val="FF0000"/>
                </a:solidFill>
              </a:rPr>
              <a:t>Tuesday</a:t>
            </a:r>
            <a:r>
              <a:rPr lang="en-US" altLang="en-US" sz="1300" dirty="0">
                <a:solidFill>
                  <a:srgbClr val="FF0000"/>
                </a:solidFill>
              </a:rPr>
              <a:t>: PM1 (2 hours</a:t>
            </a:r>
            <a:r>
              <a:rPr lang="en-US" altLang="en-US" sz="1300" dirty="0" smtClean="0">
                <a:solidFill>
                  <a:srgbClr val="FF0000"/>
                </a:solidFill>
              </a:rPr>
              <a:t>) </a:t>
            </a:r>
            <a:endParaRPr lang="en-US" altLang="en-US" sz="1300" dirty="0">
              <a:solidFill>
                <a:srgbClr val="FF0000"/>
              </a:solidFill>
            </a:endParaRPr>
          </a:p>
          <a:p>
            <a:pPr lvl="1">
              <a:spcBef>
                <a:spcPts val="100"/>
              </a:spcBef>
            </a:pPr>
            <a:r>
              <a:rPr lang="en-US" altLang="en-US" sz="1300" dirty="0">
                <a:solidFill>
                  <a:srgbClr val="FF0000"/>
                </a:solidFill>
              </a:rPr>
              <a:t>PHY and MAC ad-hoc </a:t>
            </a:r>
            <a:r>
              <a:rPr lang="en-US" altLang="en-US" sz="1300" dirty="0" smtClean="0">
                <a:solidFill>
                  <a:srgbClr val="FF0000"/>
                </a:solidFill>
              </a:rPr>
              <a:t>meetings (parallel)</a:t>
            </a:r>
            <a:endParaRPr lang="en-US" altLang="en-US" sz="1700" dirty="0">
              <a:solidFill>
                <a:srgbClr val="FF0000"/>
              </a:solidFill>
            </a:endParaRPr>
          </a:p>
        </p:txBody>
      </p:sp>
      <p:sp>
        <p:nvSpPr>
          <p:cNvPr id="21508" name="Content Placeholder 7"/>
          <p:cNvSpPr>
            <a:spLocks noGrp="1"/>
          </p:cNvSpPr>
          <p:nvPr>
            <p:ph sz="half" idx="2"/>
          </p:nvPr>
        </p:nvSpPr>
        <p:spPr>
          <a:xfrm>
            <a:off x="4875213" y="1373186"/>
            <a:ext cx="4268787" cy="5103814"/>
          </a:xfrm>
        </p:spPr>
        <p:txBody>
          <a:bodyPr/>
          <a:lstStyle/>
          <a:p>
            <a:pPr>
              <a:spcBef>
                <a:spcPts val="0"/>
              </a:spcBef>
            </a:pPr>
            <a:r>
              <a:rPr lang="en-US" altLang="en-US" sz="1300" dirty="0" smtClean="0"/>
              <a:t>Wednesday: PM1 </a:t>
            </a:r>
            <a:r>
              <a:rPr lang="en-US" altLang="en-US" sz="1300" dirty="0"/>
              <a:t>(2 hours</a:t>
            </a:r>
            <a:r>
              <a:rPr lang="en-US" altLang="en-US" sz="1300" dirty="0" smtClean="0"/>
              <a:t>)</a:t>
            </a:r>
          </a:p>
          <a:p>
            <a:pPr lvl="1">
              <a:spcBef>
                <a:spcPts val="0"/>
              </a:spcBef>
            </a:pPr>
            <a:r>
              <a:rPr lang="en-US" altLang="en-US" sz="1300" dirty="0"/>
              <a:t>Call meeting to order</a:t>
            </a:r>
          </a:p>
          <a:p>
            <a:pPr lvl="1">
              <a:spcBef>
                <a:spcPts val="0"/>
              </a:spcBef>
            </a:pPr>
            <a:r>
              <a:rPr lang="en-US" altLang="en-US" sz="1300" dirty="0"/>
              <a:t>IEEE 802 and 802.11 IPR Policy and </a:t>
            </a:r>
            <a:r>
              <a:rPr lang="en-US" altLang="en-US" sz="1300" dirty="0" smtClean="0"/>
              <a:t>procedure</a:t>
            </a:r>
          </a:p>
          <a:p>
            <a:pPr lvl="1">
              <a:spcBef>
                <a:spcPts val="0"/>
              </a:spcBef>
            </a:pPr>
            <a:r>
              <a:rPr lang="en-US" altLang="en-US" sz="1300" dirty="0" smtClean="0"/>
              <a:t>Presentations, Recess</a:t>
            </a:r>
          </a:p>
          <a:p>
            <a:pPr>
              <a:spcBef>
                <a:spcPts val="0"/>
              </a:spcBef>
            </a:pPr>
            <a:r>
              <a:rPr lang="en-US" altLang="en-US" sz="1300" dirty="0">
                <a:solidFill>
                  <a:srgbClr val="FF0000"/>
                </a:solidFill>
              </a:rPr>
              <a:t>Wednesday </a:t>
            </a:r>
            <a:r>
              <a:rPr lang="en-US" altLang="en-US" sz="1300" dirty="0" smtClean="0">
                <a:solidFill>
                  <a:srgbClr val="FF0000"/>
                </a:solidFill>
              </a:rPr>
              <a:t>: PM2 </a:t>
            </a:r>
            <a:r>
              <a:rPr lang="en-US" altLang="en-US" sz="1300" dirty="0">
                <a:solidFill>
                  <a:srgbClr val="FF0000"/>
                </a:solidFill>
              </a:rPr>
              <a:t>(2 hours)</a:t>
            </a:r>
          </a:p>
          <a:p>
            <a:pPr lvl="1">
              <a:spcBef>
                <a:spcPts val="0"/>
              </a:spcBef>
            </a:pPr>
            <a:r>
              <a:rPr lang="en-US" altLang="en-US" sz="1300" dirty="0">
                <a:solidFill>
                  <a:srgbClr val="FF0000"/>
                </a:solidFill>
              </a:rPr>
              <a:t>PHY and MAC ad-hoc </a:t>
            </a:r>
            <a:r>
              <a:rPr lang="en-US" altLang="en-US" sz="1300" dirty="0" smtClean="0">
                <a:solidFill>
                  <a:srgbClr val="FF0000"/>
                </a:solidFill>
              </a:rPr>
              <a:t>meetings (parallel)</a:t>
            </a:r>
            <a:endParaRPr lang="en-US" altLang="en-US" sz="1300" dirty="0">
              <a:solidFill>
                <a:srgbClr val="FF0000"/>
              </a:solidFill>
            </a:endParaRPr>
          </a:p>
          <a:p>
            <a:pPr>
              <a:spcBef>
                <a:spcPts val="0"/>
              </a:spcBef>
            </a:pPr>
            <a:r>
              <a:rPr lang="en-US" altLang="en-US" sz="1300" dirty="0" smtClean="0"/>
              <a:t>Thursday: AM2 (2 hours)</a:t>
            </a:r>
            <a:endParaRPr lang="en-US" altLang="en-US" sz="1300" dirty="0"/>
          </a:p>
          <a:p>
            <a:pPr lvl="1">
              <a:spcBef>
                <a:spcPts val="0"/>
              </a:spcBef>
            </a:pPr>
            <a:r>
              <a:rPr lang="en-US" altLang="en-US" sz="1300" dirty="0"/>
              <a:t>Call meeting to order</a:t>
            </a:r>
          </a:p>
          <a:p>
            <a:pPr lvl="1">
              <a:spcBef>
                <a:spcPts val="0"/>
              </a:spcBef>
            </a:pPr>
            <a:r>
              <a:rPr lang="en-US" altLang="en-US" sz="1300" dirty="0"/>
              <a:t>IEEE 802 and 802.11 IPR Policy and </a:t>
            </a:r>
            <a:r>
              <a:rPr lang="en-US" altLang="en-US" sz="1300" dirty="0" smtClean="0"/>
              <a:t>procedure</a:t>
            </a:r>
          </a:p>
          <a:p>
            <a:pPr lvl="1">
              <a:spcBef>
                <a:spcPts val="0"/>
              </a:spcBef>
            </a:pPr>
            <a:r>
              <a:rPr lang="en-US" altLang="en-US" sz="1300" dirty="0" smtClean="0"/>
              <a:t>Motions</a:t>
            </a:r>
          </a:p>
          <a:p>
            <a:pPr lvl="1">
              <a:spcBef>
                <a:spcPts val="0"/>
              </a:spcBef>
            </a:pPr>
            <a:r>
              <a:rPr lang="en-US" altLang="en-US" sz="1300" dirty="0" smtClean="0"/>
              <a:t>Presentations, Recess</a:t>
            </a:r>
          </a:p>
          <a:p>
            <a:pPr>
              <a:spcBef>
                <a:spcPts val="0"/>
              </a:spcBef>
            </a:pPr>
            <a:r>
              <a:rPr lang="en-US" altLang="en-US" sz="1300" dirty="0" smtClean="0"/>
              <a:t>Thursday: PM1 (2 hours)</a:t>
            </a:r>
          </a:p>
          <a:p>
            <a:pPr lvl="1">
              <a:spcBef>
                <a:spcPts val="0"/>
              </a:spcBef>
            </a:pPr>
            <a:r>
              <a:rPr lang="en-US" altLang="en-US" sz="1300" dirty="0" smtClean="0"/>
              <a:t>Call meeting to order</a:t>
            </a:r>
          </a:p>
          <a:p>
            <a:pPr lvl="1">
              <a:spcBef>
                <a:spcPts val="0"/>
              </a:spcBef>
            </a:pPr>
            <a:r>
              <a:rPr lang="en-US" altLang="en-US" sz="1300" dirty="0" smtClean="0"/>
              <a:t>IEEE 802 and 802.11 IPR Policy and procedure</a:t>
            </a:r>
          </a:p>
          <a:p>
            <a:pPr lvl="1">
              <a:spcBef>
                <a:spcPts val="0"/>
              </a:spcBef>
            </a:pPr>
            <a:r>
              <a:rPr lang="en-US" altLang="en-US" sz="1300" dirty="0" err="1"/>
              <a:t>TGba</a:t>
            </a:r>
            <a:r>
              <a:rPr lang="en-US" altLang="en-US" sz="1300" dirty="0"/>
              <a:t> draft status check – ready for D1.0?</a:t>
            </a:r>
          </a:p>
          <a:p>
            <a:pPr lvl="1">
              <a:spcBef>
                <a:spcPts val="0"/>
              </a:spcBef>
            </a:pPr>
            <a:r>
              <a:rPr lang="en-US" altLang="en-US" sz="1300" dirty="0" smtClean="0"/>
              <a:t>TG </a:t>
            </a:r>
            <a:r>
              <a:rPr lang="en-US" altLang="en-US" sz="1300" dirty="0"/>
              <a:t>timeline discussion</a:t>
            </a:r>
          </a:p>
          <a:p>
            <a:pPr lvl="1">
              <a:spcBef>
                <a:spcPts val="0"/>
              </a:spcBef>
            </a:pPr>
            <a:r>
              <a:rPr lang="en-US" altLang="en-US" sz="1300" dirty="0"/>
              <a:t>Goal for </a:t>
            </a:r>
            <a:r>
              <a:rPr lang="en-US" altLang="en-US" sz="1300" dirty="0" smtClean="0"/>
              <a:t>September </a:t>
            </a:r>
            <a:r>
              <a:rPr lang="en-US" altLang="en-US" sz="1300" dirty="0"/>
              <a:t>2018 F2F meeting</a:t>
            </a:r>
          </a:p>
          <a:p>
            <a:pPr lvl="1">
              <a:spcBef>
                <a:spcPts val="0"/>
              </a:spcBef>
            </a:pPr>
            <a:r>
              <a:rPr lang="en-US" altLang="en-US" sz="1300" dirty="0"/>
              <a:t>Teleconference call </a:t>
            </a:r>
            <a:r>
              <a:rPr lang="en-US" altLang="en-US" sz="1300" dirty="0" smtClean="0"/>
              <a:t>schedule</a:t>
            </a:r>
          </a:p>
          <a:p>
            <a:pPr lvl="1">
              <a:spcBef>
                <a:spcPts val="0"/>
              </a:spcBef>
            </a:pPr>
            <a:r>
              <a:rPr lang="en-US" altLang="en-US" sz="1300" dirty="0"/>
              <a:t>Presentations, </a:t>
            </a:r>
            <a:r>
              <a:rPr lang="en-US" altLang="en-US" sz="1300" dirty="0" smtClean="0"/>
              <a:t>Recess</a:t>
            </a:r>
          </a:p>
          <a:p>
            <a:pPr>
              <a:spcBef>
                <a:spcPts val="0"/>
              </a:spcBef>
            </a:pPr>
            <a:r>
              <a:rPr lang="en-US" altLang="en-US" sz="1300" dirty="0"/>
              <a:t>Thursday: PM2 (2 hours)</a:t>
            </a:r>
          </a:p>
          <a:p>
            <a:pPr lvl="1">
              <a:spcBef>
                <a:spcPts val="0"/>
              </a:spcBef>
            </a:pPr>
            <a:r>
              <a:rPr lang="en-US" altLang="en-US" sz="1300" dirty="0"/>
              <a:t>Call meeting to order</a:t>
            </a:r>
          </a:p>
          <a:p>
            <a:pPr lvl="1">
              <a:spcBef>
                <a:spcPts val="0"/>
              </a:spcBef>
            </a:pPr>
            <a:r>
              <a:rPr lang="en-US" altLang="en-US" sz="1300" dirty="0"/>
              <a:t>IEEE 802 and 802.11 IPR Policy and procedure</a:t>
            </a:r>
          </a:p>
          <a:p>
            <a:pPr lvl="1">
              <a:spcBef>
                <a:spcPts val="0"/>
              </a:spcBef>
            </a:pPr>
            <a:r>
              <a:rPr lang="en-US" altLang="en-US" sz="1300" dirty="0" err="1" smtClean="0"/>
              <a:t>TGba</a:t>
            </a:r>
            <a:r>
              <a:rPr lang="en-US" altLang="en-US" sz="1300" dirty="0" smtClean="0"/>
              <a:t>/ARC </a:t>
            </a:r>
            <a:r>
              <a:rPr lang="en-US" altLang="en-US" sz="1300" dirty="0"/>
              <a:t>joint </a:t>
            </a:r>
            <a:r>
              <a:rPr lang="en-US" altLang="en-US" sz="1300" dirty="0" smtClean="0"/>
              <a:t>session</a:t>
            </a:r>
            <a:endParaRPr lang="en-US" altLang="en-US" sz="1300" dirty="0"/>
          </a:p>
          <a:p>
            <a:pPr lvl="1">
              <a:spcBef>
                <a:spcPts val="0"/>
              </a:spcBef>
            </a:pPr>
            <a:r>
              <a:rPr lang="en-US" altLang="en-US" sz="1300" dirty="0" smtClean="0"/>
              <a:t>Presentations</a:t>
            </a:r>
          </a:p>
          <a:p>
            <a:pPr lvl="1">
              <a:spcBef>
                <a:spcPts val="0"/>
              </a:spcBef>
            </a:pPr>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San Diego, CA, USA</a:t>
            </a:r>
          </a:p>
          <a:p>
            <a:pPr algn="ctr">
              <a:lnSpc>
                <a:spcPct val="90000"/>
              </a:lnSpc>
              <a:buFontTx/>
              <a:buNone/>
            </a:pPr>
            <a:r>
              <a:rPr lang="en-US" altLang="en-US" sz="3200" dirty="0" smtClean="0">
                <a:cs typeface="Times New Roman" panose="02020603050405020304" pitchFamily="18" charset="0"/>
              </a:rPr>
              <a:t>July 8-13,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Monday AM1 (MAC Ad-hoc group)</a:t>
            </a:r>
          </a:p>
        </p:txBody>
      </p:sp>
      <p:sp>
        <p:nvSpPr>
          <p:cNvPr id="31747" name="Content Placeholder 2"/>
          <p:cNvSpPr>
            <a:spLocks noGrp="1"/>
          </p:cNvSpPr>
          <p:nvPr>
            <p:ph idx="1"/>
          </p:nvPr>
        </p:nvSpPr>
        <p:spPr>
          <a:xfrm>
            <a:off x="685800" y="1981200"/>
            <a:ext cx="8382000" cy="4494213"/>
          </a:xfrm>
        </p:spPr>
        <p:txBody>
          <a:bodyPr/>
          <a:lstStyle/>
          <a:p>
            <a:pPr>
              <a:defRPr/>
            </a:pPr>
            <a:r>
              <a:rPr lang="en-US" altLang="en-US" dirty="0" smtClean="0"/>
              <a:t>Call </a:t>
            </a:r>
            <a:r>
              <a:rPr lang="en-US" altLang="en-US" dirty="0"/>
              <a:t>meeting to </a:t>
            </a:r>
            <a:r>
              <a:rPr lang="en-US" altLang="en-US" dirty="0" smtClean="0"/>
              <a:t>order</a:t>
            </a:r>
          </a:p>
          <a:p>
            <a:pPr>
              <a:defRPr/>
            </a:pPr>
            <a:r>
              <a:rPr lang="en-US" altLang="en-US" dirty="0" smtClean="0"/>
              <a:t>Acting Secretary: James Lepp</a:t>
            </a:r>
            <a:endParaRPr lang="en-US" altLang="en-US" dirty="0"/>
          </a:p>
          <a:p>
            <a:pPr>
              <a:defRPr/>
            </a:pPr>
            <a:r>
              <a:rPr lang="en-US" altLang="en-US" dirty="0"/>
              <a:t>IEEE 802 and 802.11 IPR Policy and procedure</a:t>
            </a:r>
          </a:p>
          <a:p>
            <a:pPr>
              <a:defRPr/>
            </a:pPr>
            <a:r>
              <a:rPr lang="en-US" altLang="en-US" dirty="0" smtClean="0"/>
              <a:t>Presentations (from </a:t>
            </a:r>
            <a:r>
              <a:rPr lang="en-US" altLang="en-US" dirty="0"/>
              <a:t>the submission </a:t>
            </a:r>
            <a:r>
              <a:rPr lang="en-US" altLang="en-US" dirty="0" smtClean="0"/>
              <a:t>slides -  MAC list):</a:t>
            </a:r>
            <a:endParaRPr lang="en-US" altLang="en-US" dirty="0"/>
          </a:p>
          <a:p>
            <a:pPr lvl="1"/>
            <a:r>
              <a:rPr lang="en-US" altLang="en-US" dirty="0" smtClean="0"/>
              <a:t>11-18-1105r0</a:t>
            </a:r>
            <a:endParaRPr lang="en-US" altLang="en-US" dirty="0"/>
          </a:p>
          <a:p>
            <a:pPr lvl="1"/>
            <a:r>
              <a:rPr lang="en-US" altLang="en-US" dirty="0"/>
              <a:t>11-18-1082r1</a:t>
            </a:r>
          </a:p>
          <a:p>
            <a:pPr lvl="1"/>
            <a:r>
              <a:rPr lang="en-US" altLang="en-US" dirty="0" smtClean="0"/>
              <a:t>11-18-1157r1</a:t>
            </a:r>
          </a:p>
          <a:p>
            <a:pPr lvl="1"/>
            <a:r>
              <a:rPr lang="en-US" altLang="en-US" dirty="0" smtClean="0"/>
              <a:t>11-18-1121r0</a:t>
            </a:r>
          </a:p>
          <a:p>
            <a:pPr lvl="1"/>
            <a:r>
              <a:rPr lang="en-US" altLang="en-US" dirty="0" smtClean="0"/>
              <a:t>11-18-1082r2 (with SP)</a:t>
            </a:r>
          </a:p>
          <a:p>
            <a:pPr lvl="1"/>
            <a:r>
              <a:rPr lang="en-US" altLang="en-US" dirty="0" smtClean="0"/>
              <a:t>11-18-1168r0 (Q&amp;A unfinished)</a:t>
            </a:r>
          </a:p>
          <a:p>
            <a:r>
              <a:rPr lang="en-US" altLang="en-US" dirty="0" smtClean="0"/>
              <a:t>Adjourn</a:t>
            </a:r>
            <a:endParaRPr lang="en-US" altLang="en-US" dirty="0"/>
          </a:p>
          <a:p>
            <a:pPr>
              <a:defRPr/>
            </a:pP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Tuesday PM1 (MAC Ad-hoc group)</a:t>
            </a:r>
          </a:p>
        </p:txBody>
      </p:sp>
      <p:sp>
        <p:nvSpPr>
          <p:cNvPr id="31747" name="Content Placeholder 2"/>
          <p:cNvSpPr>
            <a:spLocks noGrp="1"/>
          </p:cNvSpPr>
          <p:nvPr>
            <p:ph idx="1"/>
          </p:nvPr>
        </p:nvSpPr>
        <p:spPr>
          <a:xfrm>
            <a:off x="684213" y="1600200"/>
            <a:ext cx="8382000" cy="4494213"/>
          </a:xfrm>
        </p:spPr>
        <p:txBody>
          <a:bodyPr/>
          <a:lstStyle/>
          <a:p>
            <a:pPr>
              <a:spcBef>
                <a:spcPts val="200"/>
              </a:spcBef>
              <a:defRPr/>
            </a:pPr>
            <a:r>
              <a:rPr lang="en-US" altLang="en-US" dirty="0" smtClean="0"/>
              <a:t>Call </a:t>
            </a:r>
            <a:r>
              <a:rPr lang="en-US" altLang="en-US" dirty="0"/>
              <a:t>meeting to </a:t>
            </a:r>
            <a:r>
              <a:rPr lang="en-US" altLang="en-US" dirty="0" smtClean="0"/>
              <a:t>order</a:t>
            </a:r>
          </a:p>
          <a:p>
            <a:pPr>
              <a:spcBef>
                <a:spcPts val="200"/>
              </a:spcBef>
              <a:defRPr/>
            </a:pPr>
            <a:r>
              <a:rPr lang="en-US" altLang="en-US" dirty="0" smtClean="0"/>
              <a:t>Acting Secretary: Po-kai Huang</a:t>
            </a:r>
            <a:endParaRPr lang="en-US" altLang="en-US" dirty="0"/>
          </a:p>
          <a:p>
            <a:pPr>
              <a:spcBef>
                <a:spcPts val="200"/>
              </a:spcBef>
              <a:defRPr/>
            </a:pPr>
            <a:r>
              <a:rPr lang="en-US" altLang="en-US" dirty="0"/>
              <a:t>IEEE 802 and 802.11 IPR Policy and procedure</a:t>
            </a:r>
          </a:p>
          <a:p>
            <a:pPr>
              <a:spcBef>
                <a:spcPts val="200"/>
              </a:spcBef>
              <a:defRPr/>
            </a:pPr>
            <a:r>
              <a:rPr lang="en-US" altLang="en-US" dirty="0" smtClean="0"/>
              <a:t>Presentations (from </a:t>
            </a:r>
            <a:r>
              <a:rPr lang="en-US" altLang="en-US" dirty="0"/>
              <a:t>the submission </a:t>
            </a:r>
            <a:r>
              <a:rPr lang="en-US" altLang="en-US" dirty="0" smtClean="0"/>
              <a:t>slides -  MAC list):</a:t>
            </a:r>
          </a:p>
          <a:p>
            <a:pPr lvl="1">
              <a:spcBef>
                <a:spcPts val="200"/>
              </a:spcBef>
              <a:defRPr/>
            </a:pPr>
            <a:r>
              <a:rPr lang="en-US" altLang="en-US" dirty="0" smtClean="0"/>
              <a:t>11-18-1121r2 (with SP)</a:t>
            </a:r>
          </a:p>
          <a:p>
            <a:pPr lvl="1">
              <a:spcBef>
                <a:spcPts val="200"/>
              </a:spcBef>
              <a:defRPr/>
            </a:pPr>
            <a:r>
              <a:rPr lang="en-US" altLang="en-US" dirty="0" smtClean="0"/>
              <a:t>11-18-1157r5 (with SP)</a:t>
            </a:r>
          </a:p>
          <a:p>
            <a:pPr lvl="1">
              <a:spcBef>
                <a:spcPts val="200"/>
              </a:spcBef>
              <a:defRPr/>
            </a:pPr>
            <a:r>
              <a:rPr lang="en-US" altLang="en-US" dirty="0" smtClean="0"/>
              <a:t>11-18-1158r0 (more offline discussions needed)</a:t>
            </a:r>
          </a:p>
          <a:p>
            <a:pPr lvl="1">
              <a:spcBef>
                <a:spcPts val="200"/>
              </a:spcBef>
              <a:defRPr/>
            </a:pPr>
            <a:r>
              <a:rPr lang="en-US" altLang="en-US" dirty="0"/>
              <a:t>11-18-1159r0 (more offline discussions needed</a:t>
            </a:r>
            <a:r>
              <a:rPr lang="en-US" altLang="en-US" dirty="0" smtClean="0"/>
              <a:t>)</a:t>
            </a:r>
          </a:p>
          <a:p>
            <a:pPr lvl="1">
              <a:spcBef>
                <a:spcPts val="200"/>
              </a:spcBef>
              <a:defRPr/>
            </a:pPr>
            <a:r>
              <a:rPr lang="en-US" altLang="en-US" dirty="0" smtClean="0"/>
              <a:t>11-18-1120r1 (with SP)</a:t>
            </a:r>
          </a:p>
          <a:p>
            <a:pPr lvl="1">
              <a:spcBef>
                <a:spcPts val="200"/>
              </a:spcBef>
              <a:defRPr/>
            </a:pPr>
            <a:r>
              <a:rPr lang="en-US" altLang="en-US" dirty="0" smtClean="0"/>
              <a:t>11-18-1207r0 withdrawn</a:t>
            </a:r>
          </a:p>
          <a:p>
            <a:pPr lvl="1">
              <a:spcBef>
                <a:spcPts val="200"/>
              </a:spcBef>
              <a:defRPr/>
            </a:pPr>
            <a:r>
              <a:rPr lang="en-US" altLang="en-US" dirty="0" smtClean="0"/>
              <a:t>11-18-0895r2 (with SP)</a:t>
            </a:r>
          </a:p>
          <a:p>
            <a:pPr lvl="1">
              <a:spcBef>
                <a:spcPts val="200"/>
              </a:spcBef>
              <a:defRPr/>
            </a:pPr>
            <a:r>
              <a:rPr lang="en-US" altLang="en-US" dirty="0" smtClean="0"/>
              <a:t>11-18-1241r0</a:t>
            </a:r>
            <a:endParaRPr lang="en-US" altLang="en-US" dirty="0"/>
          </a:p>
          <a:p>
            <a:pPr>
              <a:spcBef>
                <a:spcPts val="200"/>
              </a:spcBef>
            </a:pPr>
            <a:r>
              <a:rPr lang="en-US" altLang="en-US" dirty="0" smtClean="0"/>
              <a:t>Recess</a:t>
            </a: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26</a:t>
            </a:fld>
            <a:endParaRPr lang="en-US" altLang="en-US" sz="1200" b="0" smtClean="0"/>
          </a:p>
        </p:txBody>
      </p:sp>
    </p:spTree>
    <p:extLst>
      <p:ext uri="{BB962C8B-B14F-4D97-AF65-F5344CB8AC3E}">
        <p14:creationId xmlns:p14="http://schemas.microsoft.com/office/powerpoint/2010/main" val="17411556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Wednesday PM2 (MAC Ad-hoc group)</a:t>
            </a:r>
          </a:p>
        </p:txBody>
      </p:sp>
      <p:sp>
        <p:nvSpPr>
          <p:cNvPr id="31747" name="Content Placeholder 2"/>
          <p:cNvSpPr>
            <a:spLocks noGrp="1"/>
          </p:cNvSpPr>
          <p:nvPr>
            <p:ph idx="1"/>
          </p:nvPr>
        </p:nvSpPr>
        <p:spPr>
          <a:xfrm>
            <a:off x="685800" y="1981200"/>
            <a:ext cx="8382000" cy="4494213"/>
          </a:xfrm>
        </p:spPr>
        <p:txBody>
          <a:bodyPr/>
          <a:lstStyle/>
          <a:p>
            <a:pPr>
              <a:defRPr/>
            </a:pPr>
            <a:r>
              <a:rPr lang="en-US" altLang="en-US" dirty="0" smtClean="0"/>
              <a:t>Call </a:t>
            </a:r>
            <a:r>
              <a:rPr lang="en-US" altLang="en-US" dirty="0"/>
              <a:t>meeting to </a:t>
            </a:r>
            <a:r>
              <a:rPr lang="en-US" altLang="en-US" dirty="0" smtClean="0"/>
              <a:t>order</a:t>
            </a:r>
          </a:p>
          <a:p>
            <a:pPr>
              <a:defRPr/>
            </a:pPr>
            <a:r>
              <a:rPr lang="en-US" altLang="en-US" dirty="0"/>
              <a:t>Acting Secretary</a:t>
            </a:r>
            <a:r>
              <a:rPr lang="en-US" altLang="en-US" dirty="0" smtClean="0"/>
              <a:t>: James Lepp</a:t>
            </a:r>
            <a:endParaRPr lang="en-US" altLang="en-US" dirty="0"/>
          </a:p>
          <a:p>
            <a:pPr>
              <a:defRPr/>
            </a:pPr>
            <a:r>
              <a:rPr lang="en-US" altLang="en-US" dirty="0" smtClean="0"/>
              <a:t>IEEE </a:t>
            </a:r>
            <a:r>
              <a:rPr lang="en-US" altLang="en-US" dirty="0"/>
              <a:t>802 and 802.11 IPR Policy and procedure</a:t>
            </a:r>
          </a:p>
          <a:p>
            <a:pPr>
              <a:defRPr/>
            </a:pPr>
            <a:r>
              <a:rPr lang="en-US" altLang="en-US" dirty="0" smtClean="0"/>
              <a:t>Presentations (from </a:t>
            </a:r>
            <a:r>
              <a:rPr lang="en-US" altLang="en-US" dirty="0"/>
              <a:t>the submission </a:t>
            </a:r>
            <a:r>
              <a:rPr lang="en-US" altLang="en-US" dirty="0" smtClean="0"/>
              <a:t>slides -  MAC list):</a:t>
            </a:r>
          </a:p>
          <a:p>
            <a:pPr lvl="1">
              <a:defRPr/>
            </a:pPr>
            <a:r>
              <a:rPr lang="en-US" altLang="en-US" dirty="0" smtClean="0"/>
              <a:t>Any remaining documents from the MAC list or those that are ready to be revisited</a:t>
            </a:r>
          </a:p>
          <a:p>
            <a:pPr lvl="1">
              <a:defRPr/>
            </a:pPr>
            <a:endParaRPr lang="en-US" altLang="en-US" dirty="0"/>
          </a:p>
          <a:p>
            <a:r>
              <a:rPr lang="en-US" altLang="en-US" dirty="0" smtClean="0"/>
              <a:t>Adjourn</a:t>
            </a:r>
            <a:endParaRPr lang="en-US" altLang="en-US" dirty="0"/>
          </a:p>
          <a:p>
            <a:pPr>
              <a:defRPr/>
            </a:pP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41475678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May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SFD and </a:t>
            </a:r>
            <a:r>
              <a:rPr lang="en-US" altLang="en-US" dirty="0" err="1"/>
              <a:t>TGba</a:t>
            </a:r>
            <a:r>
              <a:rPr lang="en-US" altLang="en-US" dirty="0"/>
              <a:t> D0.2</a:t>
            </a:r>
          </a:p>
          <a:p>
            <a:r>
              <a:rPr lang="en-US" altLang="en-US" dirty="0"/>
              <a:t>Closed </a:t>
            </a:r>
            <a:r>
              <a:rPr lang="en-US" altLang="en-US" dirty="0" err="1"/>
              <a:t>TGba</a:t>
            </a:r>
            <a:r>
              <a:rPr lang="en-US" altLang="en-US" dirty="0"/>
              <a:t> SFD (Final document is 11-18/575r11) </a:t>
            </a:r>
          </a:p>
          <a:p>
            <a:r>
              <a:rPr lang="en-US" altLang="en-US" dirty="0"/>
              <a:t>Reviewed </a:t>
            </a:r>
            <a:r>
              <a:rPr lang="en-US" altLang="en-US" dirty="0" smtClean="0"/>
              <a:t>and approved spec </a:t>
            </a:r>
            <a:r>
              <a:rPr lang="en-US" altLang="en-US" dirty="0"/>
              <a:t>text documents for </a:t>
            </a:r>
            <a:r>
              <a:rPr lang="en-US" altLang="en-US" dirty="0" err="1"/>
              <a:t>TGba</a:t>
            </a:r>
            <a:r>
              <a:rPr lang="en-US" altLang="en-US" dirty="0"/>
              <a:t> D0.3</a:t>
            </a:r>
          </a:p>
          <a:p>
            <a:r>
              <a:rPr lang="en-US" altLang="en-US" dirty="0" smtClean="0"/>
              <a:t>Reviewed technical presentations</a:t>
            </a:r>
          </a:p>
          <a:p>
            <a:r>
              <a:rPr lang="en-US" altLang="en-US" dirty="0" err="1" smtClean="0"/>
              <a:t>TGba</a:t>
            </a:r>
            <a:r>
              <a:rPr lang="en-US" altLang="en-US" dirty="0" smtClean="0"/>
              <a:t>/ARC </a:t>
            </a:r>
            <a:r>
              <a:rPr lang="en-US" altLang="en-US" dirty="0"/>
              <a:t>joint session – </a:t>
            </a:r>
            <a:r>
              <a:rPr lang="en-US" altLang="en-US" dirty="0" err="1"/>
              <a:t>TGba</a:t>
            </a:r>
            <a:r>
              <a:rPr lang="en-US" altLang="en-US" dirty="0"/>
              <a:t> architecture discussion</a:t>
            </a:r>
          </a:p>
          <a:p>
            <a:r>
              <a:rPr lang="en-US" altLang="en-US" dirty="0"/>
              <a:t>Reviewed TG timeline</a:t>
            </a:r>
          </a:p>
          <a:p>
            <a:r>
              <a:rPr lang="en-US" altLang="en-US" dirty="0"/>
              <a:t>Agenda: </a:t>
            </a:r>
            <a:r>
              <a:rPr lang="en-US" altLang="en-US" dirty="0" smtClean="0"/>
              <a:t>doc:11-18/647r12</a:t>
            </a: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28</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2018 meeting [doc: IEEE 802.11-18/999r0 and IEEE 802.11-18/1006r0] and teleconference calls [doc: IEEE 802.11-18/1011r1]</a:t>
            </a:r>
          </a:p>
          <a:p>
            <a:endParaRPr lang="en-US" altLang="en-US" dirty="0" smtClean="0"/>
          </a:p>
          <a:p>
            <a:pPr lvl="1"/>
            <a:r>
              <a:rPr lang="en-US" altLang="en-US" dirty="0" smtClean="0"/>
              <a:t>Move: Po-kai Huang</a:t>
            </a:r>
          </a:p>
          <a:p>
            <a:pPr lvl="1"/>
            <a:r>
              <a:rPr lang="en-US" altLang="en-US" dirty="0" smtClean="0"/>
              <a:t>Second: Xiaofei Wang</a:t>
            </a:r>
          </a:p>
          <a:p>
            <a:pPr lvl="1"/>
            <a:r>
              <a:rPr lang="en-US" altLang="en-US" dirty="0" smtClean="0"/>
              <a:t>Result: approved by unanimous consensus</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2018 session</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Motion – </a:t>
            </a:r>
            <a:r>
              <a:rPr lang="en-US" altLang="en-US" dirty="0" err="1" smtClean="0"/>
              <a:t>TGba</a:t>
            </a:r>
            <a:r>
              <a:rPr lang="en-US" altLang="en-US" dirty="0" smtClean="0"/>
              <a:t> Draft Spec</a:t>
            </a:r>
          </a:p>
        </p:txBody>
      </p:sp>
      <p:sp>
        <p:nvSpPr>
          <p:cNvPr id="38915" name="Content Placeholder 2"/>
          <p:cNvSpPr>
            <a:spLocks noGrp="1"/>
          </p:cNvSpPr>
          <p:nvPr>
            <p:ph idx="1"/>
          </p:nvPr>
        </p:nvSpPr>
        <p:spPr/>
        <p:txBody>
          <a:bodyPr/>
          <a:lstStyle/>
          <a:p>
            <a:r>
              <a:rPr lang="en-US" altLang="en-US" dirty="0" smtClean="0"/>
              <a:t>Move to approve </a:t>
            </a:r>
            <a:r>
              <a:rPr lang="en-US" altLang="en-US" dirty="0" smtClean="0">
                <a:hlinkClick r:id="rId2"/>
              </a:rPr>
              <a:t>P802.11ba D0.3 </a:t>
            </a:r>
            <a:r>
              <a:rPr lang="en-US" altLang="en-US" dirty="0" smtClean="0"/>
              <a:t>in IEEE 802.11 WG Members Area as the latest revised draft of </a:t>
            </a:r>
            <a:r>
              <a:rPr lang="en-US" altLang="en-US" dirty="0" err="1" smtClean="0"/>
              <a:t>TGba</a:t>
            </a:r>
            <a:r>
              <a:rPr lang="en-US" altLang="en-US" dirty="0" smtClean="0"/>
              <a:t>.</a:t>
            </a:r>
          </a:p>
          <a:p>
            <a:endParaRPr lang="en-US" altLang="en-US" dirty="0" smtClean="0"/>
          </a:p>
          <a:p>
            <a:pPr lvl="1"/>
            <a:r>
              <a:rPr lang="en-US" altLang="en-US" dirty="0" smtClean="0"/>
              <a:t>Move: Po-kai Huang</a:t>
            </a:r>
          </a:p>
          <a:p>
            <a:pPr lvl="1"/>
            <a:r>
              <a:rPr lang="en-US" altLang="en-US" dirty="0" smtClean="0"/>
              <a:t>Second: Lei Huang</a:t>
            </a:r>
          </a:p>
          <a:p>
            <a:pPr lvl="1"/>
            <a:r>
              <a:rPr lang="en-US" altLang="en-US" dirty="0" smtClean="0"/>
              <a:t>Result: Y/N/A = 29/0/1. Motion passes.</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30</a:t>
            </a:fld>
            <a:endParaRPr lang="en-US" altLang="en-US" sz="1200" b="0" smtClean="0"/>
          </a:p>
        </p:txBody>
      </p:sp>
    </p:spTree>
    <p:extLst>
      <p:ext uri="{BB962C8B-B14F-4D97-AF65-F5344CB8AC3E}">
        <p14:creationId xmlns:p14="http://schemas.microsoft.com/office/powerpoint/2010/main" val="31941251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a:xfrm>
            <a:off x="685800" y="1600200"/>
            <a:ext cx="7772400" cy="4495800"/>
          </a:xfrm>
        </p:spPr>
        <p:txBody>
          <a:bodyPr/>
          <a:lstStyle/>
          <a:p>
            <a:r>
              <a:rPr lang="en-US" altLang="en-US" dirty="0" smtClean="0"/>
              <a:t>From the submission slides</a:t>
            </a:r>
          </a:p>
          <a:p>
            <a:pPr lvl="1"/>
            <a:r>
              <a:rPr lang="en-US" altLang="en-US" dirty="0" smtClean="0"/>
              <a:t>Monday PM1 (</a:t>
            </a:r>
            <a:r>
              <a:rPr lang="en-US" altLang="en-US" dirty="0" err="1" smtClean="0"/>
              <a:t>TGba</a:t>
            </a:r>
            <a:r>
              <a:rPr lang="en-US" altLang="en-US" dirty="0" smtClean="0"/>
              <a:t>)</a:t>
            </a:r>
          </a:p>
          <a:p>
            <a:pPr lvl="2"/>
            <a:r>
              <a:rPr lang="en-US" altLang="en-US" dirty="0" smtClean="0"/>
              <a:t>11-18-1122, 11-18-1130, 11-18-1085 withdrawn.</a:t>
            </a:r>
          </a:p>
          <a:p>
            <a:pPr lvl="2"/>
            <a:r>
              <a:rPr lang="en-US" altLang="en-US" dirty="0" smtClean="0"/>
              <a:t>11-18-1074r0 (to be updated as r1)</a:t>
            </a:r>
          </a:p>
          <a:p>
            <a:pPr lvl="2"/>
            <a:r>
              <a:rPr lang="en-US" altLang="en-US" dirty="0" smtClean="0"/>
              <a:t>11-18-1201r0 (more offline discussions)</a:t>
            </a:r>
          </a:p>
          <a:p>
            <a:pPr lvl="2"/>
            <a:r>
              <a:rPr lang="en-US" altLang="en-US" dirty="0" smtClean="0"/>
              <a:t>11-18-1131r0 (with SP)</a:t>
            </a:r>
          </a:p>
          <a:p>
            <a:pPr lvl="2"/>
            <a:r>
              <a:rPr lang="en-US" altLang="en-US" dirty="0" smtClean="0"/>
              <a:t>11-18-1132r0 (with SP)</a:t>
            </a:r>
          </a:p>
          <a:p>
            <a:pPr lvl="1"/>
            <a:r>
              <a:rPr lang="en-US" altLang="en-US" dirty="0" smtClean="0"/>
              <a:t>Monday PM2 (</a:t>
            </a:r>
            <a:r>
              <a:rPr lang="en-US" altLang="en-US" dirty="0" err="1" smtClean="0"/>
              <a:t>TGba</a:t>
            </a:r>
            <a:r>
              <a:rPr lang="en-US" altLang="en-US" dirty="0" smtClean="0"/>
              <a:t>)</a:t>
            </a:r>
          </a:p>
          <a:p>
            <a:pPr lvl="2"/>
            <a:r>
              <a:rPr lang="en-US" altLang="en-US" dirty="0" smtClean="0"/>
              <a:t>11-18-1205r4 (Q&amp;A)</a:t>
            </a:r>
          </a:p>
          <a:p>
            <a:pPr lvl="2"/>
            <a:r>
              <a:rPr lang="en-US" altLang="en-US" dirty="0" smtClean="0"/>
              <a:t>11-18-1069r0 (need approval if going for WG LB)</a:t>
            </a:r>
          </a:p>
          <a:p>
            <a:pPr lvl="2"/>
            <a:r>
              <a:rPr lang="en-US" altLang="en-US" dirty="0" smtClean="0"/>
              <a:t>11-18-1162r0 (update expected)</a:t>
            </a:r>
          </a:p>
          <a:p>
            <a:pPr lvl="2"/>
            <a:r>
              <a:rPr lang="en-US" altLang="en-US" dirty="0" smtClean="0"/>
              <a:t>11-18-1163r0 (with SP)</a:t>
            </a:r>
          </a:p>
          <a:p>
            <a:pPr lvl="2"/>
            <a:r>
              <a:rPr lang="en-US" altLang="en-US" dirty="0"/>
              <a:t>11-18-1167r2 (update expected</a:t>
            </a:r>
            <a:r>
              <a:rPr lang="en-US" altLang="en-US" dirty="0" smtClean="0"/>
              <a:t>)</a:t>
            </a:r>
          </a:p>
          <a:p>
            <a:pPr lvl="2"/>
            <a:r>
              <a:rPr lang="en-US" altLang="en-US" dirty="0" smtClean="0"/>
              <a:t>11-18-1194r0, 1195r0, 1196r0, 1197r0, 1198r0, 1199r0 (minus Q&amp;A)</a:t>
            </a:r>
          </a:p>
        </p:txBody>
      </p:sp>
      <p:sp>
        <p:nvSpPr>
          <p:cNvPr id="3" name="Date Placeholder 2"/>
          <p:cNvSpPr>
            <a:spLocks noGrp="1"/>
          </p:cNvSpPr>
          <p:nvPr>
            <p:ph type="dt" sz="quarter"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smtClean="0"/>
              <a:t>Presentations (cont’d)</a:t>
            </a:r>
          </a:p>
        </p:txBody>
      </p:sp>
      <p:sp>
        <p:nvSpPr>
          <p:cNvPr id="40963" name="Content Placeholder 1"/>
          <p:cNvSpPr>
            <a:spLocks noGrp="1"/>
          </p:cNvSpPr>
          <p:nvPr>
            <p:ph idx="1"/>
          </p:nvPr>
        </p:nvSpPr>
        <p:spPr>
          <a:xfrm>
            <a:off x="685800" y="1600200"/>
            <a:ext cx="7772400" cy="4495800"/>
          </a:xfrm>
        </p:spPr>
        <p:txBody>
          <a:bodyPr/>
          <a:lstStyle/>
          <a:p>
            <a:r>
              <a:rPr lang="en-US" altLang="en-US" dirty="0" smtClean="0"/>
              <a:t>From the submission slides</a:t>
            </a:r>
          </a:p>
          <a:p>
            <a:pPr lvl="1"/>
            <a:r>
              <a:rPr lang="en-US" altLang="en-US" dirty="0" smtClean="0"/>
              <a:t>Tuesday </a:t>
            </a:r>
            <a:r>
              <a:rPr lang="en-US" altLang="en-US" dirty="0"/>
              <a:t>A</a:t>
            </a:r>
            <a:r>
              <a:rPr lang="en-US" altLang="en-US" dirty="0" smtClean="0"/>
              <a:t>M1 (</a:t>
            </a:r>
            <a:r>
              <a:rPr lang="en-US" altLang="en-US" dirty="0" err="1" smtClean="0"/>
              <a:t>TGba</a:t>
            </a:r>
            <a:r>
              <a:rPr lang="en-US" altLang="en-US" dirty="0" smtClean="0"/>
              <a:t>)</a:t>
            </a:r>
          </a:p>
          <a:p>
            <a:pPr lvl="2"/>
            <a:r>
              <a:rPr lang="en-US" altLang="en-US" dirty="0" smtClean="0"/>
              <a:t>11-18-1199r0 (Q&amp;A)</a:t>
            </a:r>
          </a:p>
          <a:p>
            <a:pPr lvl="2"/>
            <a:r>
              <a:rPr lang="en-US" altLang="en-US" dirty="0" smtClean="0"/>
              <a:t>11-18-1200r0 </a:t>
            </a:r>
          </a:p>
          <a:p>
            <a:pPr lvl="2"/>
            <a:r>
              <a:rPr lang="en-US" altLang="en-US" dirty="0" smtClean="0"/>
              <a:t>11-18-1068r2 (SP deferred)</a:t>
            </a:r>
          </a:p>
          <a:p>
            <a:pPr lvl="2"/>
            <a:r>
              <a:rPr lang="en-US" altLang="en-US" dirty="0" smtClean="0"/>
              <a:t>11-18-1168r0 (Q&amp;A with SP)</a:t>
            </a:r>
          </a:p>
          <a:p>
            <a:pPr lvl="2"/>
            <a:r>
              <a:rPr lang="en-US" altLang="en-US" dirty="0" smtClean="0"/>
              <a:t>11-18-1209r1 (with SP)</a:t>
            </a:r>
          </a:p>
          <a:p>
            <a:pPr lvl="2"/>
            <a:r>
              <a:rPr lang="en-US" altLang="en-US" dirty="0" smtClean="0"/>
              <a:t>11-18-1105r1 (with SP)</a:t>
            </a:r>
          </a:p>
          <a:p>
            <a:pPr lvl="2"/>
            <a:r>
              <a:rPr lang="en-US" altLang="en-US" dirty="0" smtClean="0"/>
              <a:t>11-18-1172r1 (with SP)</a:t>
            </a:r>
          </a:p>
        </p:txBody>
      </p:sp>
      <p:sp>
        <p:nvSpPr>
          <p:cNvPr id="3" name="Date Placeholder 2"/>
          <p:cNvSpPr>
            <a:spLocks noGrp="1"/>
          </p:cNvSpPr>
          <p:nvPr>
            <p:ph type="dt" sz="quarter"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32</a:t>
            </a:fld>
            <a:endParaRPr lang="en-US" altLang="en-US" sz="1200" b="0" smtClean="0"/>
          </a:p>
        </p:txBody>
      </p:sp>
    </p:spTree>
    <p:extLst>
      <p:ext uri="{BB962C8B-B14F-4D97-AF65-F5344CB8AC3E}">
        <p14:creationId xmlns:p14="http://schemas.microsoft.com/office/powerpoint/2010/main" val="17211877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smtClean="0"/>
              <a:t>Presentations (cont’d)</a:t>
            </a:r>
          </a:p>
        </p:txBody>
      </p:sp>
      <p:sp>
        <p:nvSpPr>
          <p:cNvPr id="40963" name="Content Placeholder 1"/>
          <p:cNvSpPr>
            <a:spLocks noGrp="1"/>
          </p:cNvSpPr>
          <p:nvPr>
            <p:ph idx="1"/>
          </p:nvPr>
        </p:nvSpPr>
        <p:spPr>
          <a:xfrm>
            <a:off x="685800" y="1600200"/>
            <a:ext cx="7772400" cy="4495800"/>
          </a:xfrm>
        </p:spPr>
        <p:txBody>
          <a:bodyPr/>
          <a:lstStyle/>
          <a:p>
            <a:r>
              <a:rPr lang="en-US" altLang="en-US" dirty="0" smtClean="0"/>
              <a:t>From the submission slides</a:t>
            </a:r>
          </a:p>
          <a:p>
            <a:pPr lvl="1"/>
            <a:r>
              <a:rPr lang="en-US" altLang="en-US" sz="2400" dirty="0" smtClean="0"/>
              <a:t>Wednesday </a:t>
            </a:r>
            <a:r>
              <a:rPr lang="en-US" altLang="en-US" sz="2400" dirty="0"/>
              <a:t>P</a:t>
            </a:r>
            <a:r>
              <a:rPr lang="en-US" altLang="en-US" sz="2400" dirty="0" smtClean="0"/>
              <a:t>M1 (</a:t>
            </a:r>
            <a:r>
              <a:rPr lang="en-US" altLang="en-US" sz="2400" dirty="0" err="1" smtClean="0"/>
              <a:t>TGba</a:t>
            </a:r>
            <a:r>
              <a:rPr lang="en-US" altLang="en-US" sz="2400" dirty="0" smtClean="0"/>
              <a:t>)</a:t>
            </a:r>
          </a:p>
          <a:p>
            <a:pPr lvl="2"/>
            <a:r>
              <a:rPr lang="en-US" altLang="en-US" sz="2000" dirty="0" smtClean="0"/>
              <a:t>From PHY</a:t>
            </a:r>
            <a:endParaRPr lang="en-US" altLang="en-US" sz="2000" dirty="0" smtClean="0"/>
          </a:p>
          <a:p>
            <a:pPr lvl="3"/>
            <a:r>
              <a:rPr lang="en-US" altLang="en-US" sz="1800" dirty="0" smtClean="0"/>
              <a:t>11-18-1129r1 (SP)</a:t>
            </a:r>
          </a:p>
          <a:p>
            <a:pPr lvl="3"/>
            <a:r>
              <a:rPr lang="en-US" altLang="en-US" sz="1800" dirty="0" smtClean="0"/>
              <a:t>11-18-1204r0</a:t>
            </a:r>
            <a:endParaRPr lang="en-US" altLang="en-US" sz="1800" dirty="0"/>
          </a:p>
          <a:p>
            <a:pPr lvl="3"/>
            <a:r>
              <a:rPr lang="en-US" altLang="en-US" sz="1800" dirty="0" smtClean="0"/>
              <a:t>11-18-1179r1</a:t>
            </a:r>
            <a:endParaRPr lang="en-US" altLang="en-US" sz="1800" dirty="0"/>
          </a:p>
          <a:p>
            <a:pPr lvl="3"/>
            <a:r>
              <a:rPr lang="en-US" altLang="en-US" sz="1800" dirty="0" smtClean="0"/>
              <a:t>11-18-1218r0</a:t>
            </a:r>
          </a:p>
          <a:p>
            <a:pPr lvl="2"/>
            <a:r>
              <a:rPr lang="en-US" altLang="en-US" sz="2000" dirty="0" smtClean="0"/>
              <a:t>From MAC</a:t>
            </a:r>
            <a:endParaRPr lang="en-US" altLang="en-US" sz="2000" dirty="0"/>
          </a:p>
          <a:p>
            <a:pPr lvl="3"/>
            <a:r>
              <a:rPr lang="en-US" altLang="en-US" sz="1800" dirty="0" smtClean="0"/>
              <a:t>11-18-1074r2 (SP)</a:t>
            </a:r>
          </a:p>
          <a:p>
            <a:pPr lvl="3"/>
            <a:r>
              <a:rPr lang="en-US" altLang="en-US" sz="1800" dirty="0" smtClean="0"/>
              <a:t>11-18-1119r1 </a:t>
            </a:r>
            <a:endParaRPr lang="en-US" altLang="en-US" sz="1800" dirty="0"/>
          </a:p>
          <a:p>
            <a:pPr lvl="3"/>
            <a:r>
              <a:rPr lang="en-US" altLang="en-US" sz="1800" dirty="0"/>
              <a:t>11-18-1206r1</a:t>
            </a:r>
          </a:p>
          <a:p>
            <a:pPr lvl="3"/>
            <a:r>
              <a:rPr lang="en-US" altLang="en-US" sz="1800" dirty="0" smtClean="0"/>
              <a:t>11-18-1170r0</a:t>
            </a:r>
            <a:endParaRPr lang="en-US" altLang="en-US" sz="1800" dirty="0"/>
          </a:p>
        </p:txBody>
      </p:sp>
      <p:sp>
        <p:nvSpPr>
          <p:cNvPr id="3" name="Date Placeholder 2"/>
          <p:cNvSpPr>
            <a:spLocks noGrp="1"/>
          </p:cNvSpPr>
          <p:nvPr>
            <p:ph type="dt" sz="quarter"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33</a:t>
            </a:fld>
            <a:endParaRPr lang="en-US" altLang="en-US" sz="1200" b="0" smtClean="0"/>
          </a:p>
        </p:txBody>
      </p:sp>
    </p:spTree>
    <p:extLst>
      <p:ext uri="{BB962C8B-B14F-4D97-AF65-F5344CB8AC3E}">
        <p14:creationId xmlns:p14="http://schemas.microsoft.com/office/powerpoint/2010/main" val="86419888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p>
        </p:txBody>
      </p:sp>
      <p:sp>
        <p:nvSpPr>
          <p:cNvPr id="2" name="Content Placeholder 1"/>
          <p:cNvSpPr>
            <a:spLocks noGrp="1"/>
          </p:cNvSpPr>
          <p:nvPr>
            <p:ph sz="half" idx="1"/>
          </p:nvPr>
        </p:nvSpPr>
        <p:spPr>
          <a:xfrm>
            <a:off x="685800" y="1752600"/>
            <a:ext cx="2819400" cy="4343400"/>
          </a:xfrm>
        </p:spPr>
        <p:txBody>
          <a:bodyPr/>
          <a:lstStyle/>
          <a:p>
            <a:pPr>
              <a:buFont typeface="Arial" panose="020B0604020202020204" pitchFamily="34" charset="0"/>
              <a:buChar char="•"/>
            </a:pPr>
            <a:r>
              <a:rPr lang="en-US" sz="1800" dirty="0" smtClean="0"/>
              <a:t>PHY</a:t>
            </a:r>
            <a:r>
              <a:rPr lang="en-US" sz="1800" b="0" dirty="0" smtClean="0"/>
              <a:t>:</a:t>
            </a:r>
            <a:endParaRPr lang="en-US" sz="1800" b="0" dirty="0"/>
          </a:p>
        </p:txBody>
      </p:sp>
      <p:sp>
        <p:nvSpPr>
          <p:cNvPr id="5" name="Content Placeholder 4"/>
          <p:cNvSpPr>
            <a:spLocks noGrp="1"/>
          </p:cNvSpPr>
          <p:nvPr>
            <p:ph sz="half" idx="2"/>
          </p:nvPr>
        </p:nvSpPr>
        <p:spPr>
          <a:xfrm>
            <a:off x="3581400" y="1787524"/>
            <a:ext cx="4267200" cy="4687889"/>
          </a:xfrm>
        </p:spPr>
        <p:txBody>
          <a:bodyPr/>
          <a:lstStyle/>
          <a:p>
            <a:pPr>
              <a:buFont typeface="Arial" panose="020B0604020202020204" pitchFamily="34" charset="0"/>
              <a:buChar char="•"/>
            </a:pPr>
            <a:r>
              <a:rPr lang="en-US" sz="1800" dirty="0"/>
              <a:t>MAC</a:t>
            </a:r>
            <a:r>
              <a:rPr lang="en-US" sz="1800" b="0" dirty="0" smtClean="0"/>
              <a:t>:</a:t>
            </a:r>
          </a:p>
          <a:p>
            <a:pPr>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34</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a:t>TGba</a:t>
            </a:r>
            <a:r>
              <a:rPr lang="en-US" dirty="0"/>
              <a:t> </a:t>
            </a:r>
            <a:r>
              <a:rPr lang="en-US" dirty="0" smtClean="0"/>
              <a:t>Draft Spec Status Review </a:t>
            </a:r>
            <a:br>
              <a:rPr lang="en-US" dirty="0" smtClean="0"/>
            </a:br>
            <a:r>
              <a:rPr lang="en-US" dirty="0" smtClean="0"/>
              <a:t>– Are we ready </a:t>
            </a:r>
            <a:r>
              <a:rPr lang="en-US" dirty="0"/>
              <a:t>for D1.0</a:t>
            </a:r>
            <a:r>
              <a:rPr lang="en-US" dirty="0" smtClean="0"/>
              <a:t>?</a:t>
            </a:r>
            <a:endParaRPr lang="en-US" dirty="0"/>
          </a:p>
        </p:txBody>
      </p:sp>
      <p:sp>
        <p:nvSpPr>
          <p:cNvPr id="9" name="Content Placeholder 8"/>
          <p:cNvSpPr>
            <a:spLocks noGrp="1"/>
          </p:cNvSpPr>
          <p:nvPr>
            <p:ph idx="1"/>
          </p:nvPr>
        </p:nvSpPr>
        <p:spPr/>
        <p:txBody>
          <a:bodyPr/>
          <a:lstStyle/>
          <a:p>
            <a:r>
              <a:rPr lang="en-US" dirty="0" smtClean="0"/>
              <a:t>Discussion</a:t>
            </a:r>
          </a:p>
          <a:p>
            <a:r>
              <a:rPr lang="en-US" dirty="0" smtClean="0"/>
              <a:t>SP &amp; Motion</a:t>
            </a:r>
          </a:p>
          <a:p>
            <a:r>
              <a:rPr lang="en-US" dirty="0" smtClean="0"/>
              <a:t>(in </a:t>
            </a:r>
            <a:r>
              <a:rPr lang="en-US" dirty="0"/>
              <a:t>case of going for the WG </a:t>
            </a:r>
            <a:r>
              <a:rPr lang="en-US" dirty="0" smtClean="0"/>
              <a:t>LB) review and approve 11-18-1069 (Coexistence Assurance) </a:t>
            </a:r>
            <a:endParaRPr lang="en-US" dirty="0"/>
          </a:p>
        </p:txBody>
      </p:sp>
      <p:sp>
        <p:nvSpPr>
          <p:cNvPr id="5" name="Date Placeholder 4"/>
          <p:cNvSpPr>
            <a:spLocks noGrp="1"/>
          </p:cNvSpPr>
          <p:nvPr>
            <p:ph type="dt" sz="half" idx="10"/>
          </p:nvPr>
        </p:nvSpPr>
        <p:spPr/>
        <p:txBody>
          <a:bodyPr/>
          <a:lstStyle/>
          <a:p>
            <a:pPr>
              <a:defRPr/>
            </a:pPr>
            <a:r>
              <a:rPr lang="en-US" smtClean="0"/>
              <a:t>July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35</a:t>
            </a:fld>
            <a:endParaRPr lang="en-US" altLang="en-US"/>
          </a:p>
        </p:txBody>
      </p:sp>
    </p:spTree>
    <p:extLst>
      <p:ext uri="{BB962C8B-B14F-4D97-AF65-F5344CB8AC3E}">
        <p14:creationId xmlns:p14="http://schemas.microsoft.com/office/powerpoint/2010/main" val="15439350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200" dirty="0"/>
              <a:t>2017</a:t>
            </a:r>
          </a:p>
          <a:p>
            <a:pPr lvl="1"/>
            <a:r>
              <a:rPr lang="en-US" altLang="en-US" sz="2200" b="1" dirty="0"/>
              <a:t>January</a:t>
            </a:r>
            <a:r>
              <a:rPr lang="en-US" altLang="en-US" sz="2200" dirty="0"/>
              <a:t>: </a:t>
            </a:r>
            <a:r>
              <a:rPr lang="en-US" altLang="en-US" sz="2200" dirty="0" err="1"/>
              <a:t>TGba</a:t>
            </a:r>
            <a:r>
              <a:rPr lang="en-US" altLang="en-US" sz="2200" dirty="0"/>
              <a:t> formation meeting</a:t>
            </a:r>
          </a:p>
          <a:p>
            <a:r>
              <a:rPr lang="en-US" altLang="en-US" sz="2200" dirty="0" smtClean="0"/>
              <a:t>2018</a:t>
            </a:r>
          </a:p>
          <a:p>
            <a:pPr lvl="1"/>
            <a:r>
              <a:rPr lang="en-US" altLang="en-US" sz="2200" b="1" dirty="0" smtClean="0"/>
              <a:t>January</a:t>
            </a:r>
            <a:r>
              <a:rPr lang="en-US" altLang="en-US" sz="2200" dirty="0" smtClean="0"/>
              <a:t>: </a:t>
            </a:r>
            <a:r>
              <a:rPr lang="en-US" altLang="en-US" sz="2200" dirty="0" err="1"/>
              <a:t>TGba</a:t>
            </a:r>
            <a:r>
              <a:rPr lang="en-US" altLang="en-US" sz="2200" dirty="0"/>
              <a:t> Draft </a:t>
            </a:r>
            <a:r>
              <a:rPr lang="en-US" altLang="en-US" sz="2200" dirty="0" smtClean="0"/>
              <a:t>0.1</a:t>
            </a:r>
            <a:endParaRPr lang="en-US" altLang="en-US" sz="2200" b="1" dirty="0" smtClean="0"/>
          </a:p>
          <a:p>
            <a:pPr lvl="1"/>
            <a:r>
              <a:rPr lang="en-US" altLang="en-US" sz="2200" b="1" dirty="0" smtClean="0"/>
              <a:t>July</a:t>
            </a:r>
            <a:r>
              <a:rPr lang="en-US" altLang="en-US" sz="2200" dirty="0" smtClean="0"/>
              <a:t>: </a:t>
            </a:r>
            <a:r>
              <a:rPr lang="en-US" altLang="en-US" sz="2200" dirty="0" err="1" smtClean="0"/>
              <a:t>TGba</a:t>
            </a:r>
            <a:r>
              <a:rPr lang="en-US" altLang="en-US" sz="2200" dirty="0" smtClean="0"/>
              <a:t> Draft 1.0</a:t>
            </a:r>
          </a:p>
          <a:p>
            <a:pPr lvl="1"/>
            <a:r>
              <a:rPr lang="en-US" altLang="en-US" sz="2200" b="1" dirty="0" smtClean="0"/>
              <a:t>November</a:t>
            </a:r>
            <a:r>
              <a:rPr lang="en-US" altLang="en-US" sz="2200" dirty="0" smtClean="0"/>
              <a:t>: </a:t>
            </a:r>
            <a:r>
              <a:rPr lang="en-US" altLang="en-US" sz="2200" dirty="0" err="1" smtClean="0"/>
              <a:t>TGba</a:t>
            </a:r>
            <a:r>
              <a:rPr lang="en-US" altLang="en-US" sz="2200" dirty="0" smtClean="0"/>
              <a:t> Draft 2.0</a:t>
            </a:r>
          </a:p>
          <a:p>
            <a:r>
              <a:rPr lang="en-US" altLang="en-US" sz="2200" dirty="0" smtClean="0"/>
              <a:t>2019:</a:t>
            </a:r>
          </a:p>
          <a:p>
            <a:pPr lvl="1"/>
            <a:r>
              <a:rPr lang="en-US" altLang="en-US" sz="2200" b="1" dirty="0" smtClean="0"/>
              <a:t>March</a:t>
            </a:r>
            <a:r>
              <a:rPr lang="en-US" altLang="en-US" sz="2200" dirty="0" smtClean="0"/>
              <a:t>: MDR (mandatory document review)</a:t>
            </a:r>
          </a:p>
          <a:p>
            <a:pPr lvl="1"/>
            <a:r>
              <a:rPr lang="en-US" altLang="en-US" sz="2200" b="1" dirty="0" smtClean="0"/>
              <a:t>July</a:t>
            </a:r>
            <a:r>
              <a:rPr lang="en-US" altLang="en-US" sz="2200" dirty="0" smtClean="0"/>
              <a:t>: formation of sponsor ballot pool</a:t>
            </a:r>
          </a:p>
          <a:p>
            <a:pPr lvl="1"/>
            <a:r>
              <a:rPr lang="en-US" altLang="en-US" sz="2200" b="1" dirty="0" smtClean="0"/>
              <a:t>September</a:t>
            </a:r>
            <a:r>
              <a:rPr lang="en-US" altLang="en-US" sz="2200" dirty="0" smtClean="0"/>
              <a:t>: Sponsor ballot</a:t>
            </a:r>
          </a:p>
          <a:p>
            <a:r>
              <a:rPr lang="en-US" altLang="en-US" sz="2200" dirty="0" smtClean="0"/>
              <a:t>2020</a:t>
            </a:r>
          </a:p>
          <a:p>
            <a:pPr lvl="1"/>
            <a:r>
              <a:rPr lang="en-US" altLang="en-US" sz="2200" b="1" dirty="0" smtClean="0"/>
              <a:t>July</a:t>
            </a:r>
            <a:r>
              <a:rPr lang="en-US" altLang="en-US" sz="2200" dirty="0" smtClean="0"/>
              <a:t>: </a:t>
            </a:r>
            <a:r>
              <a:rPr lang="en-US" altLang="en-US" sz="2200" dirty="0" err="1" smtClean="0"/>
              <a:t>RevCom</a:t>
            </a:r>
            <a:endParaRPr lang="en-US" altLang="en-US" sz="22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36</a:t>
            </a:fld>
            <a:endParaRPr lang="en-US" altLang="en-US" sz="1200" b="0" smtClean="0"/>
          </a:p>
        </p:txBody>
      </p:sp>
      <p:grpSp>
        <p:nvGrpSpPr>
          <p:cNvPr id="6" name="Group 5"/>
          <p:cNvGrpSpPr/>
          <p:nvPr/>
        </p:nvGrpSpPr>
        <p:grpSpPr>
          <a:xfrm>
            <a:off x="458604" y="3108811"/>
            <a:ext cx="1209509" cy="534890"/>
            <a:chOff x="-142709" y="3122710"/>
            <a:chExt cx="1209509" cy="534890"/>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42709" y="3122710"/>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p>
          <a:p>
            <a:pPr>
              <a:defRPr/>
            </a:pPr>
            <a:r>
              <a:rPr lang="en-US" altLang="en-US" dirty="0"/>
              <a:t>TBD</a:t>
            </a:r>
          </a:p>
          <a:p>
            <a:pPr>
              <a:defRPr/>
            </a:pPr>
            <a:r>
              <a:rPr lang="en-US" altLang="en-US" dirty="0"/>
              <a:t>TBD</a:t>
            </a:r>
          </a:p>
          <a:p>
            <a:pPr>
              <a:defRPr/>
            </a:pPr>
            <a:r>
              <a:rPr lang="en-US" altLang="en-US" dirty="0" smtClean="0"/>
              <a:t>…</a:t>
            </a:r>
            <a:endParaRPr lang="en-US" altLang="en-US" dirty="0"/>
          </a:p>
          <a:p>
            <a:pPr>
              <a:defRPr/>
            </a:pPr>
            <a:r>
              <a:rPr lang="en-US" altLang="en-US" dirty="0" smtClean="0"/>
              <a:t>Review </a:t>
            </a:r>
            <a:r>
              <a:rPr lang="en-US" altLang="en-US" dirty="0"/>
              <a:t>TG timeline</a:t>
            </a:r>
            <a:endParaRPr lang="en-US" altLang="en-US" sz="2000" dirty="0"/>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37</a:t>
            </a:fld>
            <a:endParaRPr lang="en-US" altLang="en-US" sz="12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July 23 (10:00 ET)</a:t>
            </a:r>
          </a:p>
          <a:p>
            <a:pPr marL="685800" lvl="2" indent="-342900">
              <a:defRPr/>
            </a:pPr>
            <a:r>
              <a:rPr lang="en-US" altLang="en-US" sz="2400" b="1" dirty="0" smtClean="0"/>
              <a:t>August 6 (17:00ET)</a:t>
            </a:r>
          </a:p>
          <a:p>
            <a:pPr marL="685800" lvl="2" indent="-342900">
              <a:defRPr/>
            </a:pPr>
            <a:r>
              <a:rPr lang="en-US" altLang="en-US" sz="2400" b="1" dirty="0" smtClean="0"/>
              <a:t>August 20 (23:00ET)</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38</a:t>
            </a:fld>
            <a:endParaRPr lang="en-US" altLang="en-US" sz="1200" b="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Thursday PM2 (</a:t>
            </a:r>
            <a:r>
              <a:rPr lang="en-US" altLang="en-US" dirty="0" err="1" smtClean="0"/>
              <a:t>TGba</a:t>
            </a:r>
            <a:r>
              <a:rPr lang="en-US" altLang="en-US" dirty="0" smtClean="0"/>
              <a:t>/ARC SC Joint Session)</a:t>
            </a:r>
          </a:p>
        </p:txBody>
      </p:sp>
      <p:sp>
        <p:nvSpPr>
          <p:cNvPr id="31747" name="Content Placeholder 2"/>
          <p:cNvSpPr>
            <a:spLocks noGrp="1"/>
          </p:cNvSpPr>
          <p:nvPr>
            <p:ph idx="1"/>
          </p:nvPr>
        </p:nvSpPr>
        <p:spPr>
          <a:xfrm>
            <a:off x="685800" y="1981200"/>
            <a:ext cx="8382000" cy="4494213"/>
          </a:xfrm>
        </p:spPr>
        <p:txBody>
          <a:bodyPr/>
          <a:lstStyle/>
          <a:p>
            <a:pPr>
              <a:defRPr/>
            </a:pPr>
            <a:r>
              <a:rPr lang="en-US" altLang="en-US" dirty="0" smtClean="0"/>
              <a:t>Call </a:t>
            </a:r>
            <a:r>
              <a:rPr lang="en-US" altLang="en-US" dirty="0"/>
              <a:t>meeting to </a:t>
            </a:r>
            <a:r>
              <a:rPr lang="en-US" altLang="en-US" dirty="0" smtClean="0"/>
              <a:t>order</a:t>
            </a:r>
          </a:p>
          <a:p>
            <a:pPr>
              <a:defRPr/>
            </a:pPr>
            <a:r>
              <a:rPr lang="en-US" altLang="en-US" dirty="0" smtClean="0"/>
              <a:t>IEEE </a:t>
            </a:r>
            <a:r>
              <a:rPr lang="en-US" altLang="en-US" dirty="0"/>
              <a:t>802 and 802.11 IPR Policy and procedure</a:t>
            </a:r>
          </a:p>
          <a:p>
            <a:pPr>
              <a:defRPr/>
            </a:pPr>
            <a:r>
              <a:rPr lang="en-US" altLang="en-US" dirty="0" smtClean="0"/>
              <a:t>Presentations:</a:t>
            </a:r>
            <a:endParaRPr lang="en-US" altLang="en-US" dirty="0"/>
          </a:p>
          <a:p>
            <a:pPr lvl="1"/>
            <a:r>
              <a:rPr lang="en-US" altLang="en-US" dirty="0" smtClean="0"/>
              <a:t>11-18-1017r1</a:t>
            </a:r>
          </a:p>
          <a:p>
            <a:pPr lvl="1"/>
            <a:r>
              <a:rPr lang="en-US" altLang="en-US" dirty="0" smtClean="0"/>
              <a:t>11-18-1020r2</a:t>
            </a:r>
          </a:p>
          <a:p>
            <a:r>
              <a:rPr lang="en-US" altLang="en-US" dirty="0" smtClean="0"/>
              <a:t>Next step</a:t>
            </a:r>
          </a:p>
          <a:p>
            <a:r>
              <a:rPr lang="en-US" altLang="en-US" dirty="0" smtClean="0"/>
              <a:t>Adjourn</a:t>
            </a:r>
            <a:endParaRPr lang="en-US" altLang="en-US" dirty="0"/>
          </a:p>
          <a:p>
            <a:pPr>
              <a:defRPr/>
            </a:pP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39</a:t>
            </a:fld>
            <a:endParaRPr lang="en-US" altLang="en-US" sz="1200" b="0" smtClean="0"/>
          </a:p>
        </p:txBody>
      </p:sp>
    </p:spTree>
    <p:extLst>
      <p:ext uri="{BB962C8B-B14F-4D97-AF65-F5344CB8AC3E}">
        <p14:creationId xmlns:p14="http://schemas.microsoft.com/office/powerpoint/2010/main" val="4773377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40</a:t>
            </a:fld>
            <a:endParaRPr lang="en-US" altLang="en-US" sz="1200" b="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41</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11018562"/>
              </p:ext>
            </p:extLst>
          </p:nvPr>
        </p:nvGraphicFramePr>
        <p:xfrm>
          <a:off x="373380" y="1600200"/>
          <a:ext cx="8397240" cy="3156706"/>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tc>
                <a:tc gridSpan="2">
                  <a:txBody>
                    <a:bodyPr/>
                    <a:lstStyle/>
                    <a:p>
                      <a:pPr algn="ctr"/>
                      <a:r>
                        <a:rPr lang="en-US" sz="1800" dirty="0" smtClean="0"/>
                        <a:t>Monday</a:t>
                      </a:r>
                      <a:endParaRPr lang="en-US" sz="1800"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tc>
                <a:tc hMerge="1">
                  <a:txBody>
                    <a:bodyPr/>
                    <a:lstStyle/>
                    <a:p>
                      <a:endParaRPr lang="en-US"/>
                    </a:p>
                  </a:txBody>
                  <a:tcPr/>
                </a:tc>
                <a:tc>
                  <a:txBody>
                    <a:bodyPr/>
                    <a:lstStyle/>
                    <a:p>
                      <a:pPr algn="ctr"/>
                      <a:r>
                        <a:rPr lang="en-US" sz="1800" dirty="0" smtClean="0"/>
                        <a:t>Thursday</a:t>
                      </a:r>
                      <a:endParaRPr lang="en-US" sz="1800" dirty="0"/>
                    </a:p>
                  </a:txBody>
                  <a:tcPr marT="45742" marB="45742" anchor="ctr"/>
                </a:tc>
              </a:tr>
              <a:tr h="394256">
                <a:tc>
                  <a:txBody>
                    <a:bodyPr/>
                    <a:lstStyle/>
                    <a:p>
                      <a:pPr algn="ctr"/>
                      <a:r>
                        <a:rPr lang="en-US" sz="1800" dirty="0" smtClean="0"/>
                        <a:t>AM1</a:t>
                      </a:r>
                    </a:p>
                  </a:txBody>
                  <a:tcPr marT="45742" marB="45742" anchor="ctr">
                    <a:lnR w="12700" cap="flat" cmpd="sng" algn="ctr">
                      <a:solidFill>
                        <a:srgbClr val="FF0000"/>
                      </a:solidFill>
                      <a:prstDash val="solid"/>
                      <a:round/>
                      <a:headEnd type="none" w="med" len="med"/>
                      <a:tailEnd type="none" w="med" len="med"/>
                    </a:ln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r>
              <a:tr h="394256">
                <a:tc>
                  <a:txBody>
                    <a:bodyPr/>
                    <a:lstStyle/>
                    <a:p>
                      <a:pPr algn="ctr"/>
                      <a:r>
                        <a:rPr lang="en-US" sz="1800" dirty="0" smtClean="0"/>
                        <a:t>AM2</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endParaRPr lang="en-US" sz="18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tc>
              </a:tr>
              <a:tr h="697387">
                <a:tc>
                  <a:txBody>
                    <a:bodyPr/>
                    <a:lstStyle/>
                    <a:p>
                      <a:pPr algn="ctr"/>
                      <a:r>
                        <a:rPr lang="en-US" sz="1800" dirty="0" smtClean="0"/>
                        <a:t>PM1</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R w="12700" cap="flat" cmpd="sng" algn="ctr">
                      <a:solidFill>
                        <a:srgbClr val="FF0000"/>
                      </a:solidFill>
                      <a:prstDash val="solid"/>
                      <a:round/>
                      <a:headEnd type="none" w="med" len="med"/>
                      <a:tailEnd type="none" w="med" len="med"/>
                    </a:lnR>
                    <a:lnB w="12700" cap="flat" cmpd="sng" algn="ctr">
                      <a:noFill/>
                      <a:prstDash val="solid"/>
                      <a:round/>
                      <a:headEnd type="none" w="med" len="med"/>
                      <a:tailEnd type="none" w="med" len="med"/>
                    </a:lnB>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1800" b="1" dirty="0" err="1" smtClean="0">
                          <a:solidFill>
                            <a:schemeClr val="tx1"/>
                          </a:solidFill>
                        </a:rPr>
                        <a:t>TGba</a:t>
                      </a:r>
                      <a:endParaRPr lang="en-US" sz="1800" b="1" dirty="0"/>
                    </a:p>
                  </a:txBody>
                  <a:tcPr marT="45742" marB="45742" anchor="ctr">
                    <a:lnL w="12700" cap="flat" cmpd="sng" algn="ctr">
                      <a:solidFill>
                        <a:srgbClr val="FF0000"/>
                      </a:solidFill>
                      <a:prstDash val="solid"/>
                      <a:round/>
                      <a:headEnd type="none" w="med" len="med"/>
                      <a:tailEnd type="none" w="med" len="med"/>
                    </a:lnL>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tc>
              </a:tr>
              <a:tr h="697387">
                <a:tc>
                  <a:txBody>
                    <a:bodyPr/>
                    <a:lstStyle/>
                    <a:p>
                      <a:pPr algn="ctr"/>
                      <a:r>
                        <a:rPr lang="en-US" sz="1800" dirty="0" smtClean="0"/>
                        <a:t>PM2</a:t>
                      </a:r>
                      <a:endParaRPr lang="en-US" sz="1800" dirty="0"/>
                    </a:p>
                  </a:txBody>
                  <a:tcPr marT="45742" marB="45742" anchor="ctr">
                    <a:lnR w="12700" cap="flat" cmpd="sng" algn="ctr">
                      <a:noFill/>
                      <a:prstDash val="solid"/>
                      <a:round/>
                      <a:headEnd type="none" w="med" len="med"/>
                      <a:tailEnd type="none" w="med" len="med"/>
                    </a:ln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1800" b="1" dirty="0"/>
                    </a:p>
                  </a:txBody>
                  <a:tcPr marT="45742" marB="45742" anchor="ctr">
                    <a:lnL w="12700" cap="flat" cmpd="sng" algn="ctr">
                      <a:no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smtClean="0">
                        <a:solidFill>
                          <a:schemeClr val="tx1"/>
                        </a:solidFill>
                      </a:endParaRPr>
                    </a:p>
                    <a:p>
                      <a:pPr algn="ctr"/>
                      <a:r>
                        <a:rPr lang="en-US" sz="1400" b="1" dirty="0" smtClean="0">
                          <a:solidFill>
                            <a:schemeClr val="tx1"/>
                          </a:solidFill>
                        </a:rPr>
                        <a:t>MAC</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solidFill>
                            <a:schemeClr val="tx1"/>
                          </a:solidFill>
                        </a:rPr>
                        <a:t>TGba</a:t>
                      </a:r>
                      <a:r>
                        <a:rPr lang="en-US" sz="1800" b="1" dirty="0" smtClean="0">
                          <a:solidFill>
                            <a:schemeClr val="tx1"/>
                          </a:solidFill>
                        </a:rPr>
                        <a:t>/ARC Joint</a:t>
                      </a:r>
                      <a:endParaRPr lang="en-US" sz="1800" b="1" dirty="0"/>
                    </a:p>
                  </a:txBody>
                  <a:tcPr marT="45742" marB="45742" anchor="ctr">
                    <a:lnL w="12700" cap="flat" cmpd="sng" algn="ctr">
                      <a:solidFill>
                        <a:srgbClr val="FF0000"/>
                      </a:solidFill>
                      <a:prstDash val="solid"/>
                      <a:round/>
                      <a:headEnd type="none" w="med" len="med"/>
                      <a:tailEnd type="none" w="med" len="med"/>
                    </a:lnL>
                  </a:tcPr>
                </a:tc>
              </a:tr>
              <a:tr h="394256">
                <a:tc>
                  <a:txBody>
                    <a:bodyPr/>
                    <a:lstStyle/>
                    <a:p>
                      <a:pPr algn="ctr"/>
                      <a:r>
                        <a:rPr lang="en-US" sz="1800" dirty="0" smtClean="0"/>
                        <a:t>EVE</a:t>
                      </a:r>
                      <a:endParaRPr lang="en-US" sz="1800" dirty="0"/>
                    </a:p>
                  </a:txBody>
                  <a:tcPr marT="45742" marB="45742" anchor="ctr"/>
                </a:tc>
                <a:tc gridSpan="2">
                  <a:txBody>
                    <a:bodyPr/>
                    <a:lstStyle/>
                    <a:p>
                      <a:pPr algn="ctr"/>
                      <a:endParaRPr lang="en-US" sz="1800" b="1" dirty="0"/>
                    </a:p>
                  </a:txBody>
                  <a:tcPr marT="45742" marB="45742" anchor="ctr">
                    <a:lnT w="12700" cap="flat" cmpd="sng" algn="ctr">
                      <a:no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endParaRPr lang="en-US" sz="1800" b="1" dirty="0"/>
                    </a:p>
                  </a:txBody>
                  <a:tcPr marT="45742" marB="45742" anchor="ctr"/>
                </a:tc>
              </a:tr>
            </a:tbl>
          </a:graphicData>
        </a:graphic>
      </p:graphicFrame>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2819400" y="2590798"/>
            <a:ext cx="1694363" cy="2445127"/>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267282" y="3686008"/>
            <a:ext cx="304718" cy="1360865"/>
          </a:xfrm>
          <a:prstGeom prst="line">
            <a:avLst/>
          </a:prstGeom>
          <a:solidFill>
            <a:schemeClr val="accent1"/>
          </a:solidFill>
          <a:ln w="12700" cap="flat" cmpd="sng" algn="ctr">
            <a:solidFill>
              <a:srgbClr val="FF0000"/>
            </a:solidFill>
            <a:prstDash val="dash"/>
            <a:round/>
            <a:headEnd type="none" w="sm" len="sm"/>
            <a:tailEnd type="none" w="sm" len="sm"/>
          </a:ln>
          <a:effectLst/>
        </p:spPr>
      </p:cxnSp>
      <p:cxnSp>
        <p:nvCxnSpPr>
          <p:cNvPr id="12" name="Straight Connector 11"/>
          <p:cNvCxnSpPr/>
          <p:nvPr/>
        </p:nvCxnSpPr>
        <p:spPr bwMode="auto">
          <a:xfrm flipH="1">
            <a:off x="4563714" y="4384210"/>
            <a:ext cx="1405064" cy="651715"/>
          </a:xfrm>
          <a:prstGeom prst="line">
            <a:avLst/>
          </a:prstGeom>
          <a:solidFill>
            <a:schemeClr val="accent1"/>
          </a:solidFill>
          <a:ln w="12700" cap="flat" cmpd="sng" algn="ctr">
            <a:solidFill>
              <a:srgbClr val="FF0000"/>
            </a:solidFill>
            <a:prstDash val="dash"/>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AM1, Tuesday PM1, Wednesday PM2</a:t>
            </a:r>
          </a:p>
          <a:p>
            <a:r>
              <a:rPr lang="en-US" sz="2000" dirty="0" smtClean="0"/>
              <a:t>MAC ad-hoc meetings</a:t>
            </a:r>
          </a:p>
          <a:p>
            <a:pPr lvl="1"/>
            <a:r>
              <a:rPr lang="en-US" sz="1800" dirty="0" smtClean="0"/>
              <a:t>Chair: </a:t>
            </a:r>
            <a:r>
              <a:rPr lang="en-US" sz="1800" dirty="0" err="1"/>
              <a:t>Yunsong</a:t>
            </a:r>
            <a:r>
              <a:rPr lang="en-US" sz="1800" dirty="0"/>
              <a:t> Yang</a:t>
            </a:r>
            <a:endParaRPr lang="en-US" sz="1800" dirty="0" smtClean="0"/>
          </a:p>
          <a:p>
            <a:pPr lvl="1"/>
            <a:r>
              <a:rPr lang="en-US" sz="1800" dirty="0" smtClean="0"/>
              <a:t>Secretary: James Lepp &amp; Po-kai Huang</a:t>
            </a:r>
          </a:p>
          <a:p>
            <a:r>
              <a:rPr lang="en-US" sz="2000" dirty="0"/>
              <a:t>PHY ad-hoc meetings</a:t>
            </a:r>
          </a:p>
          <a:p>
            <a:pPr lvl="1"/>
            <a:r>
              <a:rPr lang="en-US" sz="1800" dirty="0" smtClean="0"/>
              <a:t>Monday AM1:</a:t>
            </a:r>
          </a:p>
          <a:p>
            <a:pPr lvl="2"/>
            <a:r>
              <a:rPr lang="en-US" sz="1600" dirty="0" smtClean="0"/>
              <a:t>Chair</a:t>
            </a:r>
            <a:r>
              <a:rPr lang="en-US" sz="1600" dirty="0"/>
              <a:t>: </a:t>
            </a:r>
            <a:r>
              <a:rPr lang="en-US" sz="1600" dirty="0" err="1" smtClean="0"/>
              <a:t>Eunsung</a:t>
            </a:r>
            <a:r>
              <a:rPr lang="en-US" sz="1600" dirty="0" smtClean="0"/>
              <a:t> Park</a:t>
            </a:r>
            <a:endParaRPr lang="en-US" sz="1600" dirty="0"/>
          </a:p>
          <a:p>
            <a:pPr lvl="2"/>
            <a:r>
              <a:rPr lang="en-US" sz="1600" dirty="0" smtClean="0"/>
              <a:t>Secretary</a:t>
            </a:r>
            <a:r>
              <a:rPr lang="en-US" sz="1600" dirty="0"/>
              <a:t>: Leif </a:t>
            </a:r>
            <a:r>
              <a:rPr lang="en-US" sz="1600" dirty="0" err="1" smtClean="0"/>
              <a:t>Wilhelmsson</a:t>
            </a:r>
            <a:endParaRPr lang="en-US" sz="1600" dirty="0" smtClean="0"/>
          </a:p>
          <a:p>
            <a:pPr lvl="1"/>
            <a:r>
              <a:rPr lang="en-US" sz="1800" dirty="0" smtClean="0"/>
              <a:t>Tuesday PM1, Wednesday PM2:</a:t>
            </a:r>
          </a:p>
          <a:p>
            <a:pPr lvl="2"/>
            <a:r>
              <a:rPr lang="en-US" sz="1600" dirty="0" smtClean="0"/>
              <a:t>Chair: Steve </a:t>
            </a:r>
            <a:r>
              <a:rPr lang="en-US" sz="1600" dirty="0" err="1" smtClean="0"/>
              <a:t>Shellhammer</a:t>
            </a:r>
            <a:endParaRPr lang="en-US" sz="1600" dirty="0" smtClean="0"/>
          </a:p>
          <a:p>
            <a:pPr lvl="2"/>
            <a:r>
              <a:rPr lang="en-US" sz="1600" dirty="0" smtClean="0"/>
              <a:t>Vice-chair: </a:t>
            </a:r>
            <a:r>
              <a:rPr lang="en-US" sz="1600" dirty="0" err="1" smtClean="0"/>
              <a:t>Eunsung</a:t>
            </a:r>
            <a:r>
              <a:rPr lang="en-US" sz="1600" dirty="0" smtClean="0"/>
              <a:t> Park</a:t>
            </a:r>
          </a:p>
          <a:p>
            <a:pPr lvl="2"/>
            <a:r>
              <a:rPr lang="en-US" sz="1600" dirty="0" smtClean="0"/>
              <a:t>Secretary: Leif </a:t>
            </a:r>
            <a:r>
              <a:rPr lang="en-US" sz="1600" dirty="0" err="1" smtClean="0"/>
              <a:t>Wilhelmsson</a:t>
            </a:r>
            <a:endParaRPr lang="en-US" sz="1600" dirty="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8153400" cy="4722813"/>
          </a:xfrm>
        </p:spPr>
        <p:txBody>
          <a:bodyPr/>
          <a:lstStyle/>
          <a:p>
            <a:pPr>
              <a:defRPr/>
            </a:pPr>
            <a:r>
              <a:rPr lang="en-US" altLang="en-US" dirty="0" smtClean="0"/>
              <a:t>Approve </a:t>
            </a:r>
            <a:r>
              <a:rPr lang="en-US" altLang="en-US" dirty="0" err="1" smtClean="0"/>
              <a:t>TGba</a:t>
            </a:r>
            <a:r>
              <a:rPr lang="en-US" altLang="en-US" dirty="0" smtClean="0"/>
              <a:t> D0.3</a:t>
            </a:r>
            <a:endParaRPr lang="en-US" altLang="en-US" dirty="0"/>
          </a:p>
          <a:p>
            <a:pPr>
              <a:defRPr/>
            </a:pPr>
            <a:r>
              <a:rPr lang="en-US" altLang="en-US" dirty="0" smtClean="0"/>
              <a:t>Review </a:t>
            </a:r>
            <a:r>
              <a:rPr lang="en-US" altLang="en-US" dirty="0"/>
              <a:t>spec text documents </a:t>
            </a:r>
            <a:r>
              <a:rPr lang="en-US" altLang="en-US" dirty="0" smtClean="0"/>
              <a:t>for empty/incomplete </a:t>
            </a:r>
            <a:r>
              <a:rPr lang="en-US" altLang="en-US" dirty="0" err="1" smtClean="0"/>
              <a:t>subclauses</a:t>
            </a:r>
            <a:r>
              <a:rPr lang="en-US" altLang="en-US" dirty="0" smtClean="0"/>
              <a:t> and TBDs in </a:t>
            </a:r>
            <a:r>
              <a:rPr lang="en-US" altLang="en-US" dirty="0" err="1" smtClean="0"/>
              <a:t>TGba</a:t>
            </a:r>
            <a:r>
              <a:rPr lang="en-US" altLang="en-US" dirty="0" smtClean="0"/>
              <a:t> D0.3 to create D1.0 after this meeting </a:t>
            </a:r>
            <a:r>
              <a:rPr lang="en-US" altLang="en-US" dirty="0" smtClean="0">
                <a:solidFill>
                  <a:srgbClr val="FF0000"/>
                </a:solidFill>
              </a:rPr>
              <a:t>– highest priority</a:t>
            </a:r>
          </a:p>
          <a:p>
            <a:pPr>
              <a:defRPr/>
            </a:pPr>
            <a:r>
              <a:rPr lang="en-US" altLang="en-US" dirty="0" err="1" smtClean="0"/>
              <a:t>TGba</a:t>
            </a:r>
            <a:r>
              <a:rPr lang="en-US" altLang="en-US" dirty="0" smtClean="0"/>
              <a:t>/ARC joint session (Thursday PM2) </a:t>
            </a:r>
          </a:p>
          <a:p>
            <a:pPr lvl="1">
              <a:defRPr/>
            </a:pPr>
            <a:r>
              <a:rPr lang="en-US" altLang="en-US" dirty="0" err="1" smtClean="0"/>
              <a:t>TGba</a:t>
            </a:r>
            <a:r>
              <a:rPr lang="en-US" altLang="en-US" dirty="0" smtClean="0"/>
              <a:t> architecture discussion</a:t>
            </a: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101151</TotalTime>
  <Words>3045</Words>
  <Application>Microsoft Office PowerPoint</Application>
  <PresentationFormat>On-screen Show (4:3)</PresentationFormat>
  <Paragraphs>881</Paragraphs>
  <Slides>41</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50" baseType="lpstr">
      <vt:lpstr>Monotype Sorts</vt:lpstr>
      <vt:lpstr>MS Gothic</vt:lpstr>
      <vt:lpstr>MS PGothic</vt:lpstr>
      <vt:lpstr>Arial</vt:lpstr>
      <vt:lpstr>Calibri</vt:lpstr>
      <vt:lpstr>Helvetica</vt:lpstr>
      <vt:lpstr>Times New Roman</vt:lpstr>
      <vt:lpstr>802-11-Submission</vt:lpstr>
      <vt:lpstr>Document</vt:lpstr>
      <vt:lpstr>July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 Spec Text / TBD resolution</vt:lpstr>
      <vt:lpstr>PHY - Others</vt:lpstr>
      <vt:lpstr>MAC – Spec Text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Monday AM1 (MAC Ad-hoc group)</vt:lpstr>
      <vt:lpstr>Tuesday PM1 (MAC Ad-hoc group)</vt:lpstr>
      <vt:lpstr>Wednesday PM2 (MAC Ad-hoc group)</vt:lpstr>
      <vt:lpstr>Summary from May 2018 Meeting and Teleconference Calls</vt:lpstr>
      <vt:lpstr>Motion - Minutes</vt:lpstr>
      <vt:lpstr>Motion – TGba Draft Spec</vt:lpstr>
      <vt:lpstr>Presentations</vt:lpstr>
      <vt:lpstr>Presentations (cont’d)</vt:lpstr>
      <vt:lpstr>Presentations (cont’d)</vt:lpstr>
      <vt:lpstr>Motions (Thursday AM2)</vt:lpstr>
      <vt:lpstr>TGba Draft Spec Status Review  – Are we ready for D1.0?</vt:lpstr>
      <vt:lpstr>TGba Timeline </vt:lpstr>
      <vt:lpstr>Goal for September 2018</vt:lpstr>
      <vt:lpstr>Teleconference Call Schedule</vt:lpstr>
      <vt:lpstr>Thursday PM2 (TGba/ARC SC Joint Session)</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11-18/1042r7</dc:title>
  <dc:subject>Submission</dc:subject>
  <dc:creator>minyoung.park@intel.com</dc:creator>
  <cp:keywords>July 2018</cp:keywords>
  <dc:description>TGba Agenda July 2018</dc:description>
  <cp:lastModifiedBy>Yangyunsong</cp:lastModifiedBy>
  <cp:revision>4396</cp:revision>
  <cp:lastPrinted>2014-11-04T15:04:57Z</cp:lastPrinted>
  <dcterms:created xsi:type="dcterms:W3CDTF">2007-04-17T18:10:23Z</dcterms:created>
  <dcterms:modified xsi:type="dcterms:W3CDTF">2018-07-11T20:18:02Z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1531339934</vt:lpwstr>
  </property>
</Properties>
</file>