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xls" ContentType="application/vnd.ms-exce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2" r:id="rId18"/>
    <p:sldId id="293" r:id="rId19"/>
    <p:sldId id="291" r:id="rId20"/>
    <p:sldId id="273" r:id="rId21"/>
    <p:sldId id="274" r:id="rId22"/>
    <p:sldId id="276" r:id="rId23"/>
    <p:sldId id="275" r:id="rId24"/>
    <p:sldId id="290" r:id="rId25"/>
    <p:sldId id="278" r:id="rId26"/>
    <p:sldId id="281" r:id="rId27"/>
    <p:sldId id="283" r:id="rId28"/>
    <p:sldId id="284" r:id="rId29"/>
    <p:sldId id="285" r:id="rId30"/>
    <p:sldId id="287" r:id="rId31"/>
    <p:sldId id="286"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0" d="100"/>
          <a:sy n="70" d="100"/>
        </p:scale>
        <p:origin x="-140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77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2018</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802.11-18/1036r1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 Id="rId5" Type="http://schemas.openxmlformats.org/officeDocument/2006/relationships/hyperlink" Target="https://mentor.ieee.org/802-ec/dcn/16/ec-16-0180-03-00EC-ieee-802-participation-slide.ppt"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Excel_97_-_2004_Worksheet2.xls"/><Relationship Id="rId4"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0809-02-00ax-minutes-of-tgax-may-2018-ad-hoc-mac-mu-sr-meeting-in-rennes.docx" TargetMode="External"/><Relationship Id="rId4" Type="http://schemas.openxmlformats.org/officeDocument/2006/relationships/hyperlink" Target="https://mentor.ieee.org/802.11/dcn/18/11-18-0920-01-00ax-tgax-mac-ad-hoc-may-2018-meeting-minutes.docx" TargetMode="External"/><Relationship Id="rId1" Type="http://schemas.openxmlformats.org/officeDocument/2006/relationships/slideLayout" Target="../slideLayouts/slideLayout2.xml"/><Relationship Id="rId2" Type="http://schemas.openxmlformats.org/officeDocument/2006/relationships/hyperlink" Target="https://mentor.ieee.org/802.11/dcn/18/11-18-0888-02-00ax-tgax-may-2018-warsaw-meeting-minute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July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2018-05-31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72"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May 2018.</a:t>
            </a:r>
          </a:p>
          <a:p>
            <a:pPr>
              <a:buFont typeface="Arial" panose="020B0604020202020204" pitchFamily="34" charset="0"/>
              <a:buChar char="•"/>
            </a:pPr>
            <a:r>
              <a:rPr lang="en-US" dirty="0" smtClean="0"/>
              <a:t>Start the work on resolving comments received on draft D3.0.</a:t>
            </a:r>
          </a:p>
          <a:p>
            <a:pPr>
              <a:buFont typeface="Arial" panose="020B0604020202020204" pitchFamily="34" charset="0"/>
              <a:buChar char="•"/>
            </a:pPr>
            <a:r>
              <a:rPr lang="en-US" dirty="0" smtClean="0"/>
              <a:t>Prepare a response to WBA liaison.</a:t>
            </a:r>
          </a:p>
          <a:p>
            <a:pPr>
              <a:buFont typeface="Arial" panose="020B0604020202020204" pitchFamily="34" charset="0"/>
              <a:buChar char="•"/>
            </a:pPr>
            <a:r>
              <a:rPr lang="en-US" dirty="0" smtClean="0"/>
              <a:t>Discuss 802.19 comments on </a:t>
            </a:r>
            <a:r>
              <a:rPr lang="en-US" dirty="0" err="1" smtClean="0"/>
              <a:t>TGax</a:t>
            </a:r>
            <a:r>
              <a:rPr lang="en-US" dirty="0" smtClean="0"/>
              <a:t> Coexistence Assurance document.</a:t>
            </a:r>
          </a:p>
          <a:p>
            <a:pPr>
              <a:buFont typeface="Arial" panose="020B0604020202020204" pitchFamily="34" charset="0"/>
              <a:buChar char="•"/>
            </a:pPr>
            <a:r>
              <a:rPr lang="en-US" dirty="0" smtClean="0"/>
              <a:t>Schedule ad hoc meeting in September if necessary.</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3283209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July </a:t>
            </a:r>
            <a:r>
              <a:rPr lang="en-US" altLang="en-US" sz="1400" dirty="0"/>
              <a:t>9</a:t>
            </a:r>
            <a:r>
              <a:rPr lang="en-US" altLang="en-US" sz="1400" dirty="0" smtClean="0"/>
              <a:t>, 08:00 </a:t>
            </a:r>
            <a:r>
              <a:rPr lang="en-US" altLang="en-US" sz="1400" dirty="0"/>
              <a:t>– </a:t>
            </a:r>
            <a:r>
              <a:rPr lang="en-US" altLang="en-US" sz="1400" dirty="0" smtClean="0"/>
              <a:t>10:00 (ad hoc meeting)</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endParaRPr lang="en-US" altLang="en-US" sz="1200" dirty="0"/>
          </a:p>
          <a:p>
            <a:pPr lvl="1">
              <a:lnSpc>
                <a:spcPct val="80000"/>
              </a:lnSpc>
            </a:pPr>
            <a:r>
              <a:rPr lang="en-US" altLang="en-US" sz="1200" dirty="0"/>
              <a:t>Comment resolution</a:t>
            </a:r>
          </a:p>
          <a:p>
            <a:pPr lvl="1">
              <a:lnSpc>
                <a:spcPct val="80000"/>
              </a:lnSpc>
            </a:pPr>
            <a:r>
              <a:rPr lang="en-US" altLang="en-US" sz="1200" dirty="0"/>
              <a:t>Presentations</a:t>
            </a:r>
          </a:p>
          <a:p>
            <a:pPr lvl="1">
              <a:lnSpc>
                <a:spcPct val="80000"/>
              </a:lnSpc>
            </a:pPr>
            <a:r>
              <a:rPr lang="en-US" altLang="en-US" sz="1200" dirty="0"/>
              <a:t>Recess </a:t>
            </a:r>
            <a:endParaRPr lang="en-US" altLang="en-US" sz="1200" dirty="0" smtClean="0"/>
          </a:p>
          <a:p>
            <a:pPr>
              <a:lnSpc>
                <a:spcPct val="80000"/>
              </a:lnSpc>
            </a:pPr>
            <a:r>
              <a:rPr lang="en-CA" altLang="en-US" sz="1400" dirty="0" smtClean="0"/>
              <a:t>Monday</a:t>
            </a:r>
            <a:r>
              <a:rPr lang="en-US" altLang="en-US" sz="1400" dirty="0" smtClean="0"/>
              <a:t> July </a:t>
            </a:r>
            <a:r>
              <a:rPr lang="en-US" altLang="en-US" sz="1400" dirty="0"/>
              <a:t>9</a:t>
            </a:r>
            <a:r>
              <a:rPr lang="en-US" altLang="en-US" sz="1400" dirty="0" smtClean="0"/>
              <a:t>, 13:30 </a:t>
            </a:r>
            <a:r>
              <a:rPr lang="en-US" altLang="en-US" sz="1400" dirty="0"/>
              <a:t>– </a:t>
            </a:r>
            <a:r>
              <a:rPr lang="en-US" altLang="en-US" sz="1400" dirty="0" smtClean="0"/>
              <a:t>15:30</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resolution</a:t>
            </a:r>
          </a:p>
          <a:p>
            <a:pPr lvl="1">
              <a:lnSpc>
                <a:spcPct val="80000"/>
              </a:lnSpc>
            </a:pPr>
            <a:r>
              <a:rPr lang="en-US" altLang="en-US" sz="1200" dirty="0"/>
              <a:t>Recess </a:t>
            </a:r>
            <a:r>
              <a:rPr lang="en-US" altLang="en-US" sz="1200" dirty="0" smtClean="0"/>
              <a:t>	</a:t>
            </a:r>
          </a:p>
          <a:p>
            <a:pPr>
              <a:lnSpc>
                <a:spcPct val="80000"/>
              </a:lnSpc>
            </a:pPr>
            <a:r>
              <a:rPr lang="en-CA" altLang="en-US" sz="1400" dirty="0" smtClean="0"/>
              <a:t>Tuesday</a:t>
            </a:r>
            <a:r>
              <a:rPr lang="en-US" altLang="en-US" sz="1400" dirty="0" smtClean="0"/>
              <a:t> July 10, 10:30 </a:t>
            </a:r>
            <a:r>
              <a:rPr lang="en-US" altLang="en-US" sz="1400" dirty="0"/>
              <a:t>– </a:t>
            </a:r>
            <a:r>
              <a:rPr lang="en-US" altLang="en-US" sz="1400" dirty="0" smtClean="0"/>
              <a:t>12:300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p>
          <a:p>
            <a:pPr lvl="0">
              <a:lnSpc>
                <a:spcPct val="80000"/>
              </a:lnSpc>
            </a:pPr>
            <a:r>
              <a:rPr lang="en-CA" altLang="en-US" sz="1400" dirty="0" smtClean="0"/>
              <a:t>Tuesday</a:t>
            </a:r>
            <a:r>
              <a:rPr lang="en-US" altLang="en-US" sz="1400" dirty="0" smtClean="0"/>
              <a:t> July 10, 16:00 </a:t>
            </a:r>
            <a:r>
              <a:rPr lang="en-US" altLang="en-US" sz="1400" dirty="0"/>
              <a:t>– </a:t>
            </a:r>
            <a:r>
              <a:rPr lang="en-US" altLang="en-US" sz="1400" dirty="0" smtClean="0"/>
              <a:t>18:00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July 11,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smtClean="0"/>
              <a:t>IEEE-SAIPR </a:t>
            </a:r>
            <a:r>
              <a:rPr lang="en-US" altLang="en-US" sz="1200" dirty="0"/>
              <a:t>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July 11,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p>
          <a:p>
            <a:pPr>
              <a:lnSpc>
                <a:spcPct val="80000"/>
              </a:lnSpc>
            </a:pPr>
            <a:r>
              <a:rPr lang="en-US" altLang="en-US" sz="1200" dirty="0" smtClean="0"/>
              <a:t>Thursday July 12,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July 12,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smtClean="0"/>
              <a:t>Comment Resolution</a:t>
            </a:r>
            <a:endParaRPr lang="en-US" altLang="en-US" sz="1200" dirty="0"/>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September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dirty="0" smtClean="0"/>
              <a:t>July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dirty="0" smtClean="0"/>
              <a:t>July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35034212"/>
              </p:ext>
            </p:extLst>
          </p:nvPr>
        </p:nvGraphicFramePr>
        <p:xfrm>
          <a:off x="914400" y="2324154"/>
          <a:ext cx="7086600" cy="3101286"/>
        </p:xfrm>
        <a:graphic>
          <a:graphicData uri="http://schemas.openxmlformats.org/drawingml/2006/table">
            <a:tbl>
              <a:tblPr firstRow="1" bandRow="1">
                <a:tableStyleId>{616DA210-FB5B-4158-B5E0-FEB733F419BA}</a:tableStyleId>
              </a:tblPr>
              <a:tblGrid>
                <a:gridCol w="1417320"/>
                <a:gridCol w="1417320"/>
                <a:gridCol w="1417320"/>
                <a:gridCol w="1417320"/>
                <a:gridCol w="1417320"/>
              </a:tblGrid>
              <a:tr h="723846">
                <a:tc>
                  <a:txBody>
                    <a:bodyPr/>
                    <a:lstStyle/>
                    <a:p>
                      <a:pPr algn="ctr"/>
                      <a:endParaRPr lang="en-US" dirty="0"/>
                    </a:p>
                  </a:txBody>
                  <a:tcPr/>
                </a:tc>
                <a:tc>
                  <a:txBody>
                    <a:bodyPr/>
                    <a:lstStyle/>
                    <a:p>
                      <a:pPr algn="ctr"/>
                      <a:r>
                        <a:rPr lang="en-US" dirty="0" smtClean="0"/>
                        <a:t>Monday</a:t>
                      </a:r>
                      <a:endParaRPr lang="en-US" dirty="0"/>
                    </a:p>
                  </a:txBody>
                  <a:tcPr/>
                </a:tc>
                <a:tc>
                  <a:txBody>
                    <a:bodyPr/>
                    <a:lstStyle/>
                    <a:p>
                      <a:pPr algn="ctr"/>
                      <a:r>
                        <a:rPr lang="en-US" dirty="0" smtClean="0"/>
                        <a:t>Tuesday</a:t>
                      </a:r>
                      <a:endParaRPr lang="en-US" dirty="0"/>
                    </a:p>
                  </a:txBody>
                  <a:tcPr/>
                </a:tc>
                <a:tc>
                  <a:txBody>
                    <a:bodyPr/>
                    <a:lstStyle/>
                    <a:p>
                      <a:pPr algn="ctr"/>
                      <a:r>
                        <a:rPr lang="en-US" dirty="0" smtClean="0"/>
                        <a:t>Wednesday</a:t>
                      </a:r>
                      <a:endParaRPr lang="en-US" dirty="0"/>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a:txBody>
                    <a:bodyPr/>
                    <a:lstStyle/>
                    <a:p>
                      <a:pPr algn="ctr"/>
                      <a:r>
                        <a:rPr lang="en-US" sz="1800" dirty="0" smtClean="0"/>
                        <a:t>TGax</a:t>
                      </a:r>
                      <a:endParaRPr lang="en-US" sz="1800" dirty="0"/>
                    </a:p>
                  </a:txBody>
                  <a:tcPr/>
                </a:tc>
                <a:tc>
                  <a:txBody>
                    <a:bodyPr/>
                    <a:lstStyle/>
                    <a:p>
                      <a:pPr algn="ctr"/>
                      <a:endParaRPr lang="en-US" sz="1800" dirty="0"/>
                    </a:p>
                  </a:txBody>
                  <a:tcPr/>
                </a:tc>
                <a:tc>
                  <a:txBody>
                    <a:bodyPr/>
                    <a:lstStyle/>
                    <a:p>
                      <a:pPr algn="ctr"/>
                      <a:r>
                        <a:rPr lang="en-US" sz="1800" dirty="0" err="1" smtClean="0"/>
                        <a:t>Tgax</a:t>
                      </a:r>
                      <a:endParaRPr lang="en-US" sz="1800" dirty="0" smtClean="0"/>
                    </a:p>
                    <a:p>
                      <a:pPr algn="ctr"/>
                      <a:r>
                        <a:rPr lang="en-US" sz="1800" dirty="0" smtClean="0"/>
                        <a:t>802.19</a:t>
                      </a:r>
                      <a:endParaRPr lang="en-US" sz="1800" dirty="0"/>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a:txBody>
                    <a:bodyPr/>
                    <a:lstStyle/>
                    <a:p>
                      <a:pPr algn="ctr"/>
                      <a:endParaRPr lang="en-US" sz="1800" dirty="0"/>
                    </a:p>
                  </a:txBody>
                  <a:tcPr/>
                </a:tc>
                <a:tc>
                  <a:txBody>
                    <a:bodyPr/>
                    <a:lstStyle/>
                    <a:p>
                      <a:pPr algn="ctr"/>
                      <a:r>
                        <a:rPr lang="en-US" dirty="0" smtClean="0"/>
                        <a:t>TGax</a:t>
                      </a:r>
                      <a:endParaRPr lang="en-US" dirty="0"/>
                    </a:p>
                  </a:txBody>
                  <a:tcPr/>
                </a:tc>
                <a:tc>
                  <a:txBody>
                    <a:bodyPr/>
                    <a:lstStyle/>
                    <a:p>
                      <a:pPr algn="ctr"/>
                      <a:endParaRPr lang="en-US" sz="1800" dirty="0"/>
                    </a:p>
                  </a:txBody>
                  <a:tcPr/>
                </a:tc>
                <a:tc>
                  <a:txBody>
                    <a:bodyPr/>
                    <a:lstStyle/>
                    <a:p>
                      <a:endParaRPr lang="en-US" dirty="0"/>
                    </a:p>
                  </a:txBody>
                  <a:tcPr/>
                </a:tc>
              </a:tr>
              <a:tr h="365759">
                <a:tc>
                  <a:txBody>
                    <a:bodyPr/>
                    <a:lstStyle/>
                    <a:p>
                      <a:pPr algn="ctr"/>
                      <a:r>
                        <a:rPr lang="en-US" dirty="0" smtClean="0"/>
                        <a:t>PM 1</a:t>
                      </a:r>
                      <a:endParaRPr lang="en-US" dirty="0"/>
                    </a:p>
                  </a:txBody>
                  <a:tcPr/>
                </a:tc>
                <a:tc>
                  <a:txBody>
                    <a:bodyPr/>
                    <a:lstStyle/>
                    <a:p>
                      <a:pPr algn="ctr"/>
                      <a:r>
                        <a:rPr lang="en-US" sz="1800" dirty="0" err="1" smtClean="0"/>
                        <a:t>Tgax</a:t>
                      </a:r>
                      <a:endParaRPr lang="en-US" sz="1800" dirty="0" smtClean="0"/>
                    </a:p>
                    <a:p>
                      <a:pPr algn="ctr"/>
                      <a:r>
                        <a:rPr lang="en-US" sz="1800" dirty="0" smtClean="0"/>
                        <a:t>WBA</a:t>
                      </a:r>
                      <a:endParaRPr lang="en-US" sz="1800" dirty="0"/>
                    </a:p>
                  </a:txBody>
                  <a:tcPr/>
                </a:tc>
                <a:tc>
                  <a:txBody>
                    <a:bodyPr/>
                    <a:lstStyle/>
                    <a:p>
                      <a:pPr algn="ctr"/>
                      <a:endParaRPr lang="en-US" sz="1800" dirty="0"/>
                    </a:p>
                  </a:txBody>
                  <a:tcPr/>
                </a:tc>
                <a:tc>
                  <a:txBody>
                    <a:bodyPr/>
                    <a:lstStyle/>
                    <a:p>
                      <a:pPr algn="ctr"/>
                      <a:endParaRPr lang="en-US" sz="1800" dirty="0"/>
                    </a:p>
                  </a:txBody>
                  <a:tcPr/>
                </a:tc>
                <a:tc>
                  <a:txBody>
                    <a:bodyPr/>
                    <a:lstStyle/>
                    <a:p>
                      <a:pPr algn="ctr"/>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dirty="0"/>
                    </a:p>
                  </a:txBody>
                  <a:tcPr/>
                </a:tc>
                <a:tc>
                  <a:txBody>
                    <a:bodyPr/>
                    <a:lstStyle/>
                    <a:p>
                      <a:pPr algn="ctr"/>
                      <a:r>
                        <a:rPr lang="en-US" dirty="0" smtClean="0"/>
                        <a:t>TGax</a:t>
                      </a:r>
                      <a:endParaRPr lang="en-US" dirty="0"/>
                    </a:p>
                  </a:txBody>
                  <a:tcPr/>
                </a:tc>
                <a:tc>
                  <a:txBody>
                    <a:bodyPr/>
                    <a:lstStyle/>
                    <a:p>
                      <a:pPr algn="ctr"/>
                      <a:r>
                        <a:rPr lang="en-US" dirty="0" smtClean="0"/>
                        <a:t>TGax</a:t>
                      </a:r>
                      <a:endParaRPr lang="en-US"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sp>
        <p:nvSpPr>
          <p:cNvPr id="3" name="TextBox 2"/>
          <p:cNvSpPr txBox="1"/>
          <p:nvPr/>
        </p:nvSpPr>
        <p:spPr>
          <a:xfrm>
            <a:off x="1295400" y="5562600"/>
            <a:ext cx="7391400" cy="830997"/>
          </a:xfrm>
          <a:prstGeom prst="rect">
            <a:avLst/>
          </a:prstGeom>
          <a:noFill/>
        </p:spPr>
        <p:txBody>
          <a:bodyPr wrap="square" rtlCol="0">
            <a:spAutoFit/>
          </a:bodyPr>
          <a:lstStyle/>
          <a:p>
            <a:r>
              <a:rPr lang="en-US" dirty="0" smtClean="0">
                <a:solidFill>
                  <a:schemeClr val="tx1"/>
                </a:solidFill>
              </a:rPr>
              <a:t>Wednesday AM1 is reserved for discussion related to 802.19 comments on </a:t>
            </a:r>
            <a:r>
              <a:rPr lang="en-US" dirty="0" err="1" smtClean="0">
                <a:solidFill>
                  <a:schemeClr val="tx1"/>
                </a:solidFill>
              </a:rPr>
              <a:t>TGax</a:t>
            </a:r>
            <a:r>
              <a:rPr lang="en-US" dirty="0" smtClean="0">
                <a:solidFill>
                  <a:schemeClr val="tx1"/>
                </a:solidFill>
              </a:rPr>
              <a:t> CA document</a:t>
            </a:r>
            <a:endParaRPr lang="en-US"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July </a:t>
            </a:r>
            <a:r>
              <a:rPr lang="en-US" altLang="en-US" dirty="0"/>
              <a:t>9</a:t>
            </a:r>
            <a:r>
              <a:rPr lang="en-US" altLang="en-US" dirty="0" smtClean="0"/>
              <a:t>,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smtClean="0"/>
              <a:t>Ad hoc meeting (no motions)</a:t>
            </a:r>
          </a:p>
          <a:p>
            <a:pPr>
              <a:lnSpc>
                <a:spcPct val="80000"/>
              </a:lnSpc>
              <a:buFont typeface="Arial" panose="020B0604020202020204" pitchFamily="34" charset="0"/>
              <a:buChar char="•"/>
            </a:pPr>
            <a:r>
              <a:rPr lang="en-US" altLang="en-US" dirty="0" smtClean="0"/>
              <a:t>Call </a:t>
            </a:r>
            <a:r>
              <a:rPr lang="en-US" altLang="en-US" dirty="0"/>
              <a:t>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Submissions</a:t>
            </a:r>
            <a:endParaRPr lang="en-US" altLang="en-US" dirty="0"/>
          </a:p>
          <a:p>
            <a:pPr>
              <a:lnSpc>
                <a:spcPct val="80000"/>
              </a:lnSpc>
              <a:buFont typeface="Arial" panose="020B0604020202020204" pitchFamily="34" charset="0"/>
              <a:buChar char="•"/>
            </a:pPr>
            <a:r>
              <a:rPr lang="en-US" altLang="en-US" dirty="0" smtClean="0"/>
              <a:t>Editor Report </a:t>
            </a:r>
            <a:r>
              <a:rPr lang="en-US" altLang="en-US" dirty="0"/>
              <a:t>– Robert </a:t>
            </a:r>
            <a:r>
              <a:rPr lang="en-US" altLang="en-US" dirty="0" smtClean="0"/>
              <a:t>Stacey</a:t>
            </a:r>
          </a:p>
          <a:p>
            <a:pPr>
              <a:lnSpc>
                <a:spcPct val="80000"/>
              </a:lnSpc>
              <a:buFont typeface="Arial" panose="020B0604020202020204" pitchFamily="34" charset="0"/>
              <a:buChar char="•"/>
            </a:pPr>
            <a:r>
              <a:rPr lang="en-US" altLang="en-US" dirty="0" smtClean="0"/>
              <a:t>Comment Assignment (if necessary)</a:t>
            </a:r>
            <a:endParaRPr lang="en-US" altLang="en-US" dirty="0"/>
          </a:p>
          <a:p>
            <a:pPr>
              <a:lnSpc>
                <a:spcPct val="80000"/>
              </a:lnSpc>
              <a:buFont typeface="Arial" panose="020B0604020202020204" pitchFamily="34" charset="0"/>
              <a:buChar char="•"/>
            </a:pPr>
            <a:r>
              <a:rPr lang="en-US" altLang="en-US" dirty="0" smtClean="0"/>
              <a:t>Presentations and Comment </a:t>
            </a:r>
            <a:r>
              <a:rPr lang="en-US" altLang="en-US" dirty="0"/>
              <a:t>Resolution</a:t>
            </a:r>
          </a:p>
          <a:p>
            <a:pPr>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81002210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graphicFrame>
        <p:nvGraphicFramePr>
          <p:cNvPr id="3" name="Object 2"/>
          <p:cNvGraphicFramePr>
            <a:graphicFrameLocks noChangeAspect="1"/>
          </p:cNvGraphicFramePr>
          <p:nvPr>
            <p:extLst>
              <p:ext uri="{D42A27DB-BD31-4B8C-83A1-F6EECF244321}">
                <p14:modId xmlns:p14="http://schemas.microsoft.com/office/powerpoint/2010/main" val="2179501143"/>
              </p:ext>
            </p:extLst>
          </p:nvPr>
        </p:nvGraphicFramePr>
        <p:xfrm>
          <a:off x="3962400" y="2895600"/>
          <a:ext cx="3200400" cy="2816352"/>
        </p:xfrm>
        <a:graphic>
          <a:graphicData uri="http://schemas.openxmlformats.org/presentationml/2006/ole">
            <mc:AlternateContent xmlns:mc="http://schemas.openxmlformats.org/markup-compatibility/2006">
              <mc:Choice xmlns:v="urn:schemas-microsoft-com:vml" Requires="v">
                <p:oleObj spid="_x0000_s1049" name="Worksheet" showAsIcon="1" r:id="rId3" imgW="635000" imgH="558800" progId="Excel.Sheet.8">
                  <p:embed/>
                </p:oleObj>
              </mc:Choice>
              <mc:Fallback>
                <p:oleObj name="Worksheet" showAsIcon="1" r:id="rId3" imgW="635000" imgH="558800" progId="Excel.Sheet.8">
                  <p:embed/>
                  <p:pic>
                    <p:nvPicPr>
                      <p:cNvPr id="0" name=""/>
                      <p:cNvPicPr/>
                      <p:nvPr/>
                    </p:nvPicPr>
                    <p:blipFill>
                      <a:blip r:embed="rId4"/>
                      <a:stretch>
                        <a:fillRect/>
                      </a:stretch>
                    </p:blipFill>
                    <p:spPr>
                      <a:xfrm>
                        <a:off x="3962400" y="2895600"/>
                        <a:ext cx="3200400" cy="2816352"/>
                      </a:xfrm>
                      <a:prstGeom prst="rect">
                        <a:avLst/>
                      </a:prstGeom>
                    </p:spPr>
                  </p:pic>
                </p:oleObj>
              </mc:Fallback>
            </mc:AlternateContent>
          </a:graphicData>
        </a:graphic>
      </p:graphicFrame>
      <p:sp>
        <p:nvSpPr>
          <p:cNvPr id="8" name="TextBox 7"/>
          <p:cNvSpPr txBox="1"/>
          <p:nvPr/>
        </p:nvSpPr>
        <p:spPr>
          <a:xfrm>
            <a:off x="990600" y="2133600"/>
            <a:ext cx="4038600" cy="461665"/>
          </a:xfrm>
          <a:prstGeom prst="rect">
            <a:avLst/>
          </a:prstGeom>
          <a:noFill/>
        </p:spPr>
        <p:txBody>
          <a:bodyPr wrap="square" rtlCol="0">
            <a:spAutoFit/>
          </a:bodyPr>
          <a:lstStyle/>
          <a:p>
            <a:r>
              <a:rPr lang="en-US" dirty="0" smtClean="0">
                <a:solidFill>
                  <a:schemeClr val="tx1"/>
                </a:solidFill>
              </a:rPr>
              <a:t>Updated on Monday AM1</a:t>
            </a:r>
            <a:endParaRPr lang="en-US" dirty="0">
              <a:solidFill>
                <a:schemeClr val="tx1"/>
              </a:solidFill>
            </a:endParaRPr>
          </a:p>
        </p:txBody>
      </p:sp>
    </p:spTree>
    <p:extLst>
      <p:ext uri="{BB962C8B-B14F-4D97-AF65-F5344CB8AC3E}">
        <p14:creationId xmlns:p14="http://schemas.microsoft.com/office/powerpoint/2010/main" val="218042322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(11-18/0477r0)</a:t>
            </a:r>
            <a:endParaRPr lang="en-US" dirty="0"/>
          </a:p>
        </p:txBody>
      </p:sp>
      <p:sp>
        <p:nvSpPr>
          <p:cNvPr id="3" name="Content Placeholder 2"/>
          <p:cNvSpPr>
            <a:spLocks noGrp="1"/>
          </p:cNvSpPr>
          <p:nvPr>
            <p:ph idx="1"/>
          </p:nvPr>
        </p:nvSpPr>
        <p:spPr/>
        <p:txBody>
          <a:bodyPr/>
          <a:lstStyle/>
          <a:p>
            <a:r>
              <a:rPr lang="en-US" dirty="0" smtClean="0"/>
              <a:t>Do you accept the concept for punctured NDP (slide 5 to slide 7) in Doc 11-18/0477r0 ?</a:t>
            </a:r>
          </a:p>
          <a:p>
            <a:endParaRPr lang="en-US" dirty="0"/>
          </a:p>
          <a:p>
            <a:r>
              <a:rPr lang="en-US" dirty="0" smtClean="0"/>
              <a:t>Y/N/A: 25/1/21</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28594139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(11-18/1183)</a:t>
            </a:r>
            <a:endParaRPr lang="en-US" dirty="0"/>
          </a:p>
        </p:txBody>
      </p:sp>
      <p:sp>
        <p:nvSpPr>
          <p:cNvPr id="3" name="Content Placeholder 2"/>
          <p:cNvSpPr>
            <a:spLocks noGrp="1"/>
          </p:cNvSpPr>
          <p:nvPr>
            <p:ph idx="1"/>
          </p:nvPr>
        </p:nvSpPr>
        <p:spPr/>
        <p:txBody>
          <a:bodyPr/>
          <a:lstStyle/>
          <a:p>
            <a:r>
              <a:rPr lang="en-US" dirty="0" smtClean="0"/>
              <a:t>Do you agree to “Accept” as the resolution to CID 17098 and “Revised – resolved by CID 17098” to CIDs 16817 and 16994? </a:t>
            </a:r>
          </a:p>
          <a:p>
            <a:endParaRPr lang="en-US" dirty="0"/>
          </a:p>
          <a:p>
            <a:r>
              <a:rPr lang="en-US" dirty="0" smtClean="0"/>
              <a:t>No objection to the SP.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9156105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July 9, </a:t>
            </a:r>
            <a:r>
              <a:rPr lang="en-US" altLang="en-US" dirty="0" smtClean="0"/>
              <a:t>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from May 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March 2018 meeting.</a:t>
            </a:r>
          </a:p>
          <a:p>
            <a:pPr lvl="0">
              <a:lnSpc>
                <a:spcPct val="80000"/>
              </a:lnSpc>
              <a:buFont typeface="Arial" panose="020B0604020202020204" pitchFamily="34" charset="0"/>
              <a:buChar char="•"/>
            </a:pPr>
            <a:r>
              <a:rPr lang="en-US" altLang="en-US" dirty="0" smtClean="0"/>
              <a:t>Timeline</a:t>
            </a:r>
          </a:p>
          <a:p>
            <a:pPr lvl="0">
              <a:lnSpc>
                <a:spcPct val="80000"/>
              </a:lnSpc>
              <a:buFont typeface="Arial" panose="020B0604020202020204" pitchFamily="34" charset="0"/>
              <a:buChar char="•"/>
            </a:pPr>
            <a:r>
              <a:rPr lang="en-US" altLang="en-US" dirty="0" smtClean="0"/>
              <a:t>Ad Hoc meeting in September</a:t>
            </a:r>
            <a:endParaRPr lang="en-US" altLang="en-US" dirty="0"/>
          </a:p>
          <a:p>
            <a:pPr lvl="0">
              <a:lnSpc>
                <a:spcPct val="80000"/>
              </a:lnSpc>
              <a:buFont typeface="Arial" panose="020B0604020202020204" pitchFamily="34" charset="0"/>
              <a:buChar char="•"/>
            </a:pPr>
            <a:r>
              <a:rPr lang="en-US" altLang="en-US" dirty="0"/>
              <a:t>Editor Report – Robert </a:t>
            </a:r>
            <a:r>
              <a:rPr lang="en-US" altLang="en-US" dirty="0" smtClean="0"/>
              <a:t>Stacey</a:t>
            </a:r>
          </a:p>
          <a:p>
            <a:pPr lvl="0">
              <a:lnSpc>
                <a:spcPct val="80000"/>
              </a:lnSpc>
              <a:buFont typeface="Arial" panose="020B0604020202020204" pitchFamily="34" charset="0"/>
              <a:buChar char="•"/>
            </a:pPr>
            <a:r>
              <a:rPr lang="en-US" altLang="en-US" dirty="0" smtClean="0"/>
              <a:t>WBA Liaison Discussion </a:t>
            </a:r>
          </a:p>
          <a:p>
            <a:pPr lvl="0">
              <a:lnSpc>
                <a:spcPct val="80000"/>
              </a:lnSpc>
              <a:buFont typeface="Arial" panose="020B0604020202020204" pitchFamily="34" charset="0"/>
              <a:buChar char="•"/>
            </a:pPr>
            <a:r>
              <a:rPr lang="en-US" altLang="en-US" dirty="0" smtClean="0"/>
              <a:t>Comment Assignment (if necessary)</a:t>
            </a:r>
            <a:endParaRPr lang="en-US" altLang="en-US" dirty="0"/>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6820949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July 08-13,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San Diego, California</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dirty="0" smtClean="0"/>
              <a:t>July 2018</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May 2018</a:t>
            </a:r>
            <a:endParaRPr lang="en-US" dirty="0"/>
          </a:p>
        </p:txBody>
      </p:sp>
      <p:sp>
        <p:nvSpPr>
          <p:cNvPr id="3" name="Content Placeholder 2"/>
          <p:cNvSpPr>
            <a:spLocks noGrp="1"/>
          </p:cNvSpPr>
          <p:nvPr>
            <p:ph idx="1"/>
          </p:nvPr>
        </p:nvSpPr>
        <p:spPr/>
        <p:txBody>
          <a:bodyPr/>
          <a:lstStyle/>
          <a:p>
            <a:pPr>
              <a:buFont typeface="Arial"/>
              <a:buChar char="•"/>
            </a:pPr>
            <a:r>
              <a:rPr lang="en-US" dirty="0" smtClean="0"/>
              <a:t>Completed the comment resolution on draft D2.0.</a:t>
            </a:r>
          </a:p>
          <a:p>
            <a:pPr>
              <a:buFont typeface="Arial"/>
              <a:buChar char="•"/>
            </a:pPr>
            <a:r>
              <a:rPr lang="en-US" dirty="0" smtClean="0"/>
              <a:t>Approved a motion to prepare draft D3.0 and start a WG LB.</a:t>
            </a:r>
          </a:p>
          <a:p>
            <a:pPr>
              <a:buFont typeface="Arial"/>
              <a:buChar char="•"/>
            </a:pPr>
            <a:r>
              <a:rPr lang="en-US" dirty="0" smtClean="0"/>
              <a:t>WG LB 223 passed with 86.5%</a:t>
            </a:r>
          </a:p>
          <a:p>
            <a:pPr>
              <a:buFont typeface="Arial"/>
              <a:buChar char="•"/>
            </a:pPr>
            <a:r>
              <a:rPr lang="en-US" dirty="0" smtClean="0"/>
              <a:t>2153 comments on draft D3.0 were received.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26469463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(May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May 2018 Interim meeting </a:t>
            </a:r>
            <a:r>
              <a:rPr lang="en-US" altLang="en-US" sz="2000" dirty="0"/>
              <a:t>to </a:t>
            </a:r>
            <a:r>
              <a:rPr lang="en-US" altLang="en-US" sz="2000" dirty="0" smtClean="0"/>
              <a:t>today</a:t>
            </a:r>
          </a:p>
          <a:p>
            <a:pPr lvl="1">
              <a:buFont typeface="Arial" panose="020B0604020202020204" pitchFamily="34" charset="0"/>
              <a:buChar char="•"/>
            </a:pPr>
            <a:r>
              <a:rPr lang="en-US" altLang="en-US" sz="1600" dirty="0">
                <a:hlinkClick r:id="rId2"/>
              </a:rPr>
              <a:t>https://mentor.ieee.org/802.11/dcn/18/11-18-0888-02-00ax-tgax-may-2018-warsaw-meeting-</a:t>
            </a:r>
            <a:r>
              <a:rPr lang="en-US" altLang="en-US" sz="1600" dirty="0" smtClean="0">
                <a:hlinkClick r:id="rId2"/>
              </a:rPr>
              <a:t>minutes.docx</a:t>
            </a:r>
            <a:r>
              <a:rPr lang="en-US" altLang="en-US" sz="1600" dirty="0" smtClean="0"/>
              <a:t> </a:t>
            </a:r>
          </a:p>
          <a:p>
            <a:pPr lvl="1">
              <a:buFont typeface="Arial" panose="020B0604020202020204" pitchFamily="34" charset="0"/>
              <a:buChar char="•"/>
            </a:pPr>
            <a:r>
              <a:rPr lang="en-US" altLang="en-US" sz="1600" dirty="0">
                <a:hlinkClick r:id="rId3"/>
              </a:rPr>
              <a:t>https://mentor.ieee.org/802.11/dcn/18/11-18-0809-02-00ax-minutes-of-tgax-may-2018-ad-hoc-mac-mu-sr-meeting-in-</a:t>
            </a:r>
            <a:r>
              <a:rPr lang="en-US" altLang="en-US" sz="1600" dirty="0" smtClean="0">
                <a:hlinkClick r:id="rId3"/>
              </a:rPr>
              <a:t>rennes.docx</a:t>
            </a:r>
            <a:r>
              <a:rPr lang="en-US" altLang="en-US" sz="1600" dirty="0" smtClean="0"/>
              <a:t> </a:t>
            </a:r>
          </a:p>
          <a:p>
            <a:pPr lvl="1">
              <a:buFont typeface="Arial" panose="020B0604020202020204" pitchFamily="34" charset="0"/>
              <a:buChar char="•"/>
            </a:pPr>
            <a:r>
              <a:rPr lang="en-US" altLang="en-US" sz="1600" dirty="0">
                <a:hlinkClick r:id="rId4"/>
              </a:rPr>
              <a:t>https://mentor.ieee.org/802.11/dcn/18/11-18-0920-01-00ax-tgax-mac-ad-hoc-may-2018-meeting-</a:t>
            </a:r>
            <a:r>
              <a:rPr lang="en-US" altLang="en-US" sz="1600" dirty="0" smtClean="0">
                <a:hlinkClick r:id="rId4"/>
              </a:rPr>
              <a:t>minutes.docx</a:t>
            </a:r>
            <a:r>
              <a:rPr lang="en-US" altLang="en-US" sz="1600" dirty="0" smtClean="0"/>
              <a:t> </a:t>
            </a:r>
          </a:p>
          <a:p>
            <a:pPr lvl="1">
              <a:buFont typeface="Arial" panose="020B0604020202020204" pitchFamily="34" charset="0"/>
              <a:buChar char="•"/>
            </a:pP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84370442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1800" dirty="0" smtClean="0"/>
              <a:t>July </a:t>
            </a:r>
            <a:r>
              <a:rPr lang="en-US" altLang="zh-CN" sz="1800" dirty="0"/>
              <a:t>2014: start of the TG</a:t>
            </a:r>
          </a:p>
          <a:p>
            <a:pPr>
              <a:buFont typeface="Arial" panose="020B0604020202020204" pitchFamily="34" charset="0"/>
              <a:buChar char="•"/>
            </a:pPr>
            <a:r>
              <a:rPr lang="en-US" altLang="zh-CN" sz="1800" dirty="0"/>
              <a:t>Nov. 2014: First draft of the TG SFD was approved</a:t>
            </a:r>
          </a:p>
          <a:p>
            <a:pPr>
              <a:buFont typeface="Arial" panose="020B0604020202020204" pitchFamily="34" charset="0"/>
              <a:buChar char="•"/>
            </a:pPr>
            <a:r>
              <a:rPr lang="en-US" altLang="zh-CN" sz="1800" dirty="0"/>
              <a:t>Jan. 2016: proposed TG draft</a:t>
            </a:r>
          </a:p>
          <a:p>
            <a:pPr>
              <a:buFont typeface="Arial" panose="020B0604020202020204" pitchFamily="34" charset="0"/>
              <a:buChar char="•"/>
            </a:pPr>
            <a:r>
              <a:rPr lang="en-US" altLang="zh-CN" sz="1800" dirty="0" smtClean="0"/>
              <a:t>July </a:t>
            </a:r>
            <a:r>
              <a:rPr lang="en-US" altLang="zh-CN" sz="1800" dirty="0"/>
              <a:t>2016: Draft D0.1 was approved and CC started</a:t>
            </a:r>
          </a:p>
          <a:p>
            <a:pPr>
              <a:buFont typeface="Arial" panose="020B0604020202020204" pitchFamily="34" charset="0"/>
              <a:buChar char="•"/>
            </a:pPr>
            <a:r>
              <a:rPr lang="en-US" altLang="zh-CN" sz="1800" dirty="0">
                <a:solidFill>
                  <a:srgbClr val="FF0000"/>
                </a:solidFill>
              </a:rPr>
              <a:t>November 2016: Draft 1.0 and WG letter ballot – Failed (57.77%)</a:t>
            </a:r>
          </a:p>
          <a:p>
            <a:pPr lvl="1">
              <a:buFont typeface="Arial" panose="020B0604020202020204" pitchFamily="34" charset="0"/>
              <a:buChar char="•"/>
            </a:pPr>
            <a:r>
              <a:rPr lang="en-US" altLang="zh-CN" sz="1200" dirty="0">
                <a:solidFill>
                  <a:srgbClr val="FF0000"/>
                </a:solidFill>
              </a:rPr>
              <a:t>LB-225: opened Dec. 1</a:t>
            </a:r>
            <a:r>
              <a:rPr lang="en-US" altLang="zh-CN" sz="1200" baseline="30000" dirty="0">
                <a:solidFill>
                  <a:srgbClr val="FF0000"/>
                </a:solidFill>
              </a:rPr>
              <a:t>st</a:t>
            </a:r>
            <a:r>
              <a:rPr lang="en-US" altLang="zh-CN" sz="1200" dirty="0">
                <a:solidFill>
                  <a:srgbClr val="FF0000"/>
                </a:solidFill>
              </a:rPr>
              <a:t> 2016 and closed </a:t>
            </a:r>
            <a:r>
              <a:rPr lang="en-US" altLang="zh-CN" sz="1200" dirty="0" smtClean="0">
                <a:solidFill>
                  <a:srgbClr val="FF0000"/>
                </a:solidFill>
              </a:rPr>
              <a:t>January </a:t>
            </a:r>
            <a:r>
              <a:rPr lang="en-US" altLang="zh-CN" sz="1200" dirty="0">
                <a:solidFill>
                  <a:srgbClr val="FF0000"/>
                </a:solidFill>
              </a:rPr>
              <a:t>8</a:t>
            </a:r>
            <a:r>
              <a:rPr lang="en-US" altLang="zh-CN" sz="1200" baseline="30000" dirty="0">
                <a:solidFill>
                  <a:srgbClr val="FF0000"/>
                </a:solidFill>
              </a:rPr>
              <a:t>th</a:t>
            </a:r>
            <a:r>
              <a:rPr lang="en-US" altLang="zh-CN" sz="1200" dirty="0">
                <a:solidFill>
                  <a:srgbClr val="FF0000"/>
                </a:solidFill>
              </a:rPr>
              <a:t> 2017</a:t>
            </a:r>
          </a:p>
          <a:p>
            <a:pPr>
              <a:buFont typeface="Arial" panose="020B0604020202020204" pitchFamily="34" charset="0"/>
              <a:buChar char="•"/>
            </a:pPr>
            <a:r>
              <a:rPr lang="en-US" altLang="zh-CN" sz="1800" dirty="0">
                <a:solidFill>
                  <a:srgbClr val="FF0000"/>
                </a:solidFill>
              </a:rPr>
              <a:t>September 2017: Draft 2.0 and WG letter ballot – Failed (62.84%)</a:t>
            </a:r>
          </a:p>
          <a:p>
            <a:pPr lvl="1">
              <a:buFont typeface="Arial" panose="020B0604020202020204" pitchFamily="34" charset="0"/>
              <a:buChar char="•"/>
            </a:pPr>
            <a:r>
              <a:rPr lang="en-US" altLang="zh-CN" sz="1200" dirty="0">
                <a:solidFill>
                  <a:srgbClr val="FF0000"/>
                </a:solidFill>
              </a:rPr>
              <a:t>LB-230: opened Oct 5</a:t>
            </a:r>
            <a:r>
              <a:rPr lang="en-US" altLang="zh-CN" sz="1200" baseline="30000" dirty="0">
                <a:solidFill>
                  <a:srgbClr val="FF0000"/>
                </a:solidFill>
              </a:rPr>
              <a:t>th</a:t>
            </a:r>
            <a:r>
              <a:rPr lang="en-US" altLang="zh-CN" sz="1200" dirty="0">
                <a:solidFill>
                  <a:srgbClr val="FF0000"/>
                </a:solidFill>
              </a:rPr>
              <a:t> and closed Nov 4</a:t>
            </a:r>
            <a:r>
              <a:rPr lang="en-US" altLang="zh-CN" sz="1200" baseline="30000" dirty="0">
                <a:solidFill>
                  <a:srgbClr val="FF0000"/>
                </a:solidFill>
              </a:rPr>
              <a:t>th</a:t>
            </a:r>
            <a:r>
              <a:rPr lang="en-US" altLang="zh-CN" sz="1200" dirty="0">
                <a:solidFill>
                  <a:srgbClr val="FF0000"/>
                </a:solidFill>
              </a:rPr>
              <a:t>, 2017</a:t>
            </a:r>
          </a:p>
          <a:p>
            <a:pPr>
              <a:buFont typeface="Arial" panose="020B0604020202020204" pitchFamily="34" charset="0"/>
              <a:buChar char="•"/>
            </a:pPr>
            <a:r>
              <a:rPr lang="en-CA" altLang="zh-CN" sz="1800" dirty="0" smtClean="0">
                <a:solidFill>
                  <a:srgbClr val="008000"/>
                </a:solidFill>
              </a:rPr>
              <a:t>May </a:t>
            </a:r>
            <a:r>
              <a:rPr lang="en-CA" altLang="zh-CN" sz="1800" dirty="0">
                <a:solidFill>
                  <a:srgbClr val="008000"/>
                </a:solidFill>
              </a:rPr>
              <a:t>2018: Draft 3.0 and WG letter </a:t>
            </a:r>
            <a:r>
              <a:rPr lang="en-CA" altLang="zh-CN" sz="1800" dirty="0" smtClean="0">
                <a:solidFill>
                  <a:srgbClr val="008000"/>
                </a:solidFill>
              </a:rPr>
              <a:t>Ballot</a:t>
            </a:r>
            <a:r>
              <a:rPr lang="en-CA" altLang="zh-CN" sz="1800" dirty="0">
                <a:solidFill>
                  <a:srgbClr val="008000"/>
                </a:solidFill>
              </a:rPr>
              <a:t> </a:t>
            </a:r>
            <a:r>
              <a:rPr lang="en-CA" altLang="zh-CN" sz="1800" dirty="0" smtClean="0">
                <a:solidFill>
                  <a:srgbClr val="008000"/>
                </a:solidFill>
              </a:rPr>
              <a:t>– Passes </a:t>
            </a:r>
            <a:r>
              <a:rPr lang="en-CA" altLang="zh-CN" sz="1800" smtClean="0">
                <a:solidFill>
                  <a:srgbClr val="008000"/>
                </a:solidFill>
              </a:rPr>
              <a:t>(86.5%</a:t>
            </a:r>
            <a:r>
              <a:rPr lang="en-CA" altLang="zh-CN" sz="1800" dirty="0" smtClean="0">
                <a:solidFill>
                  <a:srgbClr val="008000"/>
                </a:solidFill>
              </a:rPr>
              <a:t>)</a:t>
            </a:r>
          </a:p>
          <a:p>
            <a:pPr>
              <a:buFont typeface="Arial" panose="020B0604020202020204" pitchFamily="34" charset="0"/>
              <a:buChar char="•"/>
            </a:pPr>
            <a:r>
              <a:rPr lang="en-CA" altLang="zh-CN" sz="1800" dirty="0" smtClean="0">
                <a:solidFill>
                  <a:schemeClr val="tx1"/>
                </a:solidFill>
              </a:rPr>
              <a:t>November 2018: Draft 4.0 and </a:t>
            </a:r>
            <a:r>
              <a:rPr lang="en-CA" altLang="zh-CN" sz="1800" dirty="0" err="1" smtClean="0">
                <a:solidFill>
                  <a:schemeClr val="tx1"/>
                </a:solidFill>
              </a:rPr>
              <a:t>Recirc</a:t>
            </a:r>
            <a:r>
              <a:rPr lang="en-CA" altLang="zh-CN" sz="1800" dirty="0" smtClean="0">
                <a:solidFill>
                  <a:schemeClr val="tx1"/>
                </a:solidFill>
              </a:rPr>
              <a:t> </a:t>
            </a:r>
            <a:endParaRPr lang="en-CA" altLang="zh-CN" sz="1800" dirty="0">
              <a:solidFill>
                <a:schemeClr val="tx1"/>
              </a:solidFill>
            </a:endParaRPr>
          </a:p>
          <a:p>
            <a:pPr>
              <a:buFont typeface="Arial" panose="020B0604020202020204" pitchFamily="34" charset="0"/>
              <a:buChar char="•"/>
            </a:pPr>
            <a:r>
              <a:rPr lang="en-CA" altLang="zh-CN" sz="1800" dirty="0">
                <a:solidFill>
                  <a:srgbClr val="FFC000"/>
                </a:solidFill>
              </a:rPr>
              <a:t>July 2018: MDR (Mandatory Document Review)</a:t>
            </a:r>
          </a:p>
          <a:p>
            <a:pPr>
              <a:buFont typeface="Arial" panose="020B0604020202020204" pitchFamily="34" charset="0"/>
              <a:buChar char="•"/>
            </a:pPr>
            <a:r>
              <a:rPr lang="en-CA" altLang="zh-CN" sz="1800" dirty="0">
                <a:solidFill>
                  <a:srgbClr val="FFC000"/>
                </a:solidFill>
              </a:rPr>
              <a:t>February 2019: Formation of SB pool </a:t>
            </a:r>
            <a:endParaRPr lang="en-US" altLang="zh-CN" sz="1400" dirty="0">
              <a:solidFill>
                <a:srgbClr val="FFC000"/>
              </a:solidFill>
            </a:endParaRPr>
          </a:p>
          <a:p>
            <a:pPr>
              <a:buFont typeface="Arial" panose="020B0604020202020204" pitchFamily="34" charset="0"/>
              <a:buChar char="•"/>
            </a:pPr>
            <a:r>
              <a:rPr lang="en-US" altLang="zh-CN" sz="1800" dirty="0" smtClean="0">
                <a:solidFill>
                  <a:schemeClr val="accent6">
                    <a:lumMod val="75000"/>
                  </a:schemeClr>
                </a:solidFill>
              </a:rPr>
              <a:t>July </a:t>
            </a:r>
            <a:r>
              <a:rPr lang="en-US" altLang="zh-CN" sz="1800" dirty="0">
                <a:solidFill>
                  <a:schemeClr val="accent6">
                    <a:lumMod val="75000"/>
                  </a:schemeClr>
                </a:solidFill>
              </a:rPr>
              <a:t>2019: Sponsor Ballot</a:t>
            </a:r>
          </a:p>
          <a:p>
            <a:pPr>
              <a:buFont typeface="Arial" panose="020B0604020202020204" pitchFamily="34" charset="0"/>
              <a:buChar char="•"/>
            </a:pPr>
            <a:r>
              <a:rPr lang="en-CA" altLang="zh-CN" sz="1800" dirty="0">
                <a:solidFill>
                  <a:srgbClr val="FFC000"/>
                </a:solidFill>
              </a:rPr>
              <a:t>December 2019: </a:t>
            </a:r>
            <a:r>
              <a:rPr lang="en-CA" altLang="zh-CN" sz="1800" dirty="0" err="1">
                <a:solidFill>
                  <a:srgbClr val="FFC000"/>
                </a:solidFill>
              </a:rPr>
              <a:t>RevCom</a:t>
            </a:r>
            <a:endParaRPr lang="en-US" altLang="zh-CN" sz="1800" dirty="0">
              <a:solidFill>
                <a:srgbClr val="FFC000"/>
              </a:solidFill>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53944182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(if necessary)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74357490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July 10,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Presentations </a:t>
            </a:r>
            <a:r>
              <a:rPr lang="en-US" altLang="en-US" dirty="0"/>
              <a:t>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16899285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July 10,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48630750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July 11,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802.19 comments discussion and UWB/Wi-Fi coexistence issues.</a:t>
            </a:r>
          </a:p>
          <a:p>
            <a:pPr>
              <a:lnSpc>
                <a:spcPct val="80000"/>
              </a:lnSpc>
              <a:buFont typeface="Arial" panose="020B0604020202020204" pitchFamily="34" charset="0"/>
              <a:buChar char="•"/>
            </a:pPr>
            <a:r>
              <a:rPr lang="en-US" altLang="en-US" dirty="0" smtClean="0"/>
              <a:t>Presentations </a:t>
            </a:r>
            <a:r>
              <a:rPr lang="en-US" altLang="en-US" dirty="0"/>
              <a:t>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65530814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July 11,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59591380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July 12,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00916687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July 12,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September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34445049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35754240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pPr>
              <a:buFont typeface="Arial"/>
              <a:buChar char="•"/>
            </a:pPr>
            <a:r>
              <a:rPr lang="en-US" sz="2800" dirty="0" smtClean="0"/>
              <a:t>10:00 -12:00 ET</a:t>
            </a:r>
          </a:p>
          <a:p>
            <a:pPr lvl="1">
              <a:buFont typeface="Arial"/>
              <a:buChar char="•"/>
            </a:pPr>
            <a:r>
              <a:rPr lang="en-US" sz="2400" dirty="0" smtClean="0"/>
              <a:t>Thursday July 26, August 09, August 23, September 20</a:t>
            </a:r>
          </a:p>
          <a:p>
            <a:pPr>
              <a:buFont typeface="Arial"/>
              <a:buChar char="•"/>
            </a:pPr>
            <a:r>
              <a:rPr lang="en-US" sz="2800" dirty="0" smtClean="0"/>
              <a:t>20:00 – 22:00 ET</a:t>
            </a:r>
          </a:p>
          <a:p>
            <a:pPr lvl="1">
              <a:buFont typeface="Arial"/>
              <a:buChar char="•"/>
            </a:pPr>
            <a:r>
              <a:rPr lang="en-US" sz="2400" dirty="0" smtClean="0"/>
              <a:t>Thursday August 02, August 16, August 30</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46872351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93010576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13688036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July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4368156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1928</TotalTime>
  <Words>2130</Words>
  <Application>Microsoft Macintosh PowerPoint</Application>
  <PresentationFormat>On-screen Show (4:3)</PresentationFormat>
  <Paragraphs>369</Paragraphs>
  <Slides>31</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34" baseType="lpstr">
      <vt:lpstr>Office Theme</vt:lpstr>
      <vt:lpstr>Document</vt:lpstr>
      <vt:lpstr>Microsoft Excel 97 - 2004 Worksheet</vt:lpstr>
      <vt:lpstr>TGax July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July 9, 08:00 – 10:00 </vt:lpstr>
      <vt:lpstr>Submissions</vt:lpstr>
      <vt:lpstr>Straw Poll (11-18/0477r0)</vt:lpstr>
      <vt:lpstr>Straw Poll (11-18/1183)</vt:lpstr>
      <vt:lpstr>Agenda for Monday July 9, 13:30 – 15:30 </vt:lpstr>
      <vt:lpstr>Summary from May 2018</vt:lpstr>
      <vt:lpstr>Approval of  TG Minutes (May 2018 Meeting and Telecon Minutes) </vt:lpstr>
      <vt:lpstr>Timeline</vt:lpstr>
      <vt:lpstr>Editor Report (if necessary) </vt:lpstr>
      <vt:lpstr>Agenda for Tuesday July 10, 10:30 – 12:30 </vt:lpstr>
      <vt:lpstr>Agenda for Tuesday July 10, 16:00 – 18:00 </vt:lpstr>
      <vt:lpstr>Agenda for Wednesday July 11, 08:00 – 10:00 </vt:lpstr>
      <vt:lpstr>Agenda for Wednesday July 11, 16:00 – 18:00 </vt:lpstr>
      <vt:lpstr>Agenda for Thursday July 12, 08:00 – 10:00</vt:lpstr>
      <vt:lpstr>Agenda for Thursday July 12, 13:30 – 15:30</vt:lpstr>
      <vt:lpstr>Ad Hoc Meeting</vt:lpstr>
      <vt:lpstr>Telecons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89</cp:revision>
  <cp:lastPrinted>1601-01-01T00:00:00Z</cp:lastPrinted>
  <dcterms:created xsi:type="dcterms:W3CDTF">2017-01-26T15:28:16Z</dcterms:created>
  <dcterms:modified xsi:type="dcterms:W3CDTF">2018-07-09T16:27:50Z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1527683229</vt:lpwstr>
  </property>
</Properties>
</file>