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2"/>
  </p:notesMasterIdLst>
  <p:handoutMasterIdLst>
    <p:handoutMasterId r:id="rId153"/>
  </p:handoutMasterIdLst>
  <p:sldIdLst>
    <p:sldId id="269" r:id="rId2"/>
    <p:sldId id="278" r:id="rId3"/>
    <p:sldId id="1454" r:id="rId4"/>
    <p:sldId id="359" r:id="rId5"/>
    <p:sldId id="1802" r:id="rId6"/>
    <p:sldId id="287" r:id="rId7"/>
    <p:sldId id="1620" r:id="rId8"/>
    <p:sldId id="344" r:id="rId9"/>
    <p:sldId id="345" r:id="rId10"/>
    <p:sldId id="1378" r:id="rId11"/>
    <p:sldId id="2096" r:id="rId12"/>
    <p:sldId id="1423" r:id="rId13"/>
    <p:sldId id="1164" r:id="rId14"/>
    <p:sldId id="1562" r:id="rId15"/>
    <p:sldId id="2073" r:id="rId16"/>
    <p:sldId id="1101" r:id="rId17"/>
    <p:sldId id="1581" r:id="rId18"/>
    <p:sldId id="2062" r:id="rId19"/>
    <p:sldId id="1981" r:id="rId20"/>
    <p:sldId id="2074" r:id="rId21"/>
    <p:sldId id="2102" r:id="rId22"/>
    <p:sldId id="2107" r:id="rId23"/>
    <p:sldId id="2075" r:id="rId24"/>
    <p:sldId id="1657" r:id="rId25"/>
    <p:sldId id="2105" r:id="rId26"/>
    <p:sldId id="1746" r:id="rId27"/>
    <p:sldId id="1747" r:id="rId28"/>
    <p:sldId id="1769" r:id="rId29"/>
    <p:sldId id="1786" r:id="rId30"/>
    <p:sldId id="1894" r:id="rId31"/>
    <p:sldId id="1896" r:id="rId32"/>
    <p:sldId id="1965" r:id="rId33"/>
    <p:sldId id="1967" r:id="rId34"/>
    <p:sldId id="1968" r:id="rId35"/>
    <p:sldId id="1969" r:id="rId36"/>
    <p:sldId id="2035" r:id="rId37"/>
    <p:sldId id="2104" r:id="rId38"/>
    <p:sldId id="2112" r:id="rId39"/>
    <p:sldId id="2113" r:id="rId40"/>
    <p:sldId id="2114" r:id="rId41"/>
    <p:sldId id="2008" r:id="rId42"/>
    <p:sldId id="1694" r:id="rId43"/>
    <p:sldId id="1716" r:id="rId44"/>
    <p:sldId id="1717" r:id="rId45"/>
    <p:sldId id="1851" r:id="rId46"/>
    <p:sldId id="1864" r:id="rId47"/>
    <p:sldId id="1945" r:id="rId48"/>
    <p:sldId id="1946" r:id="rId49"/>
    <p:sldId id="2036" r:id="rId50"/>
    <p:sldId id="2037" r:id="rId51"/>
    <p:sldId id="2071" r:id="rId52"/>
    <p:sldId id="1688" r:id="rId53"/>
    <p:sldId id="1703" r:id="rId54"/>
    <p:sldId id="1704" r:id="rId55"/>
    <p:sldId id="1978" r:id="rId56"/>
    <p:sldId id="1705" r:id="rId57"/>
    <p:sldId id="1706" r:id="rId58"/>
    <p:sldId id="1707" r:id="rId59"/>
    <p:sldId id="1708" r:id="rId60"/>
    <p:sldId id="1709" r:id="rId61"/>
    <p:sldId id="1710" r:id="rId62"/>
    <p:sldId id="1790" r:id="rId63"/>
    <p:sldId id="1698" r:id="rId64"/>
    <p:sldId id="1701" r:id="rId65"/>
    <p:sldId id="2149" r:id="rId66"/>
    <p:sldId id="1993" r:id="rId67"/>
    <p:sldId id="1994" r:id="rId68"/>
    <p:sldId id="2072" r:id="rId69"/>
    <p:sldId id="2100" r:id="rId70"/>
    <p:sldId id="2101" r:id="rId71"/>
    <p:sldId id="2014" r:id="rId72"/>
    <p:sldId id="2016" r:id="rId73"/>
    <p:sldId id="2161" r:id="rId74"/>
    <p:sldId id="2162" r:id="rId75"/>
    <p:sldId id="2163" r:id="rId76"/>
    <p:sldId id="2164" r:id="rId77"/>
    <p:sldId id="1679" r:id="rId78"/>
    <p:sldId id="2002" r:id="rId79"/>
    <p:sldId id="2153" r:id="rId80"/>
    <p:sldId id="2040" r:id="rId81"/>
    <p:sldId id="2115" r:id="rId82"/>
    <p:sldId id="2106" r:id="rId83"/>
    <p:sldId id="2017" r:id="rId84"/>
    <p:sldId id="2018" r:id="rId85"/>
    <p:sldId id="2019" r:id="rId86"/>
    <p:sldId id="2079" r:id="rId87"/>
    <p:sldId id="2109" r:id="rId88"/>
    <p:sldId id="2110" r:id="rId89"/>
    <p:sldId id="2111" r:id="rId90"/>
    <p:sldId id="2141" r:id="rId91"/>
    <p:sldId id="2140" r:id="rId92"/>
    <p:sldId id="2152" r:id="rId93"/>
    <p:sldId id="2154" r:id="rId94"/>
    <p:sldId id="2165" r:id="rId95"/>
    <p:sldId id="2142" r:id="rId96"/>
    <p:sldId id="2166" r:id="rId97"/>
    <p:sldId id="1375" r:id="rId98"/>
    <p:sldId id="1376" r:id="rId99"/>
    <p:sldId id="1400" r:id="rId100"/>
    <p:sldId id="2004" r:id="rId101"/>
    <p:sldId id="619" r:id="rId102"/>
    <p:sldId id="621" r:id="rId103"/>
    <p:sldId id="1561" r:id="rId104"/>
    <p:sldId id="1555" r:id="rId105"/>
    <p:sldId id="1601" r:id="rId106"/>
    <p:sldId id="1585" r:id="rId107"/>
    <p:sldId id="1586" r:id="rId108"/>
    <p:sldId id="1587" r:id="rId109"/>
    <p:sldId id="1588" r:id="rId110"/>
    <p:sldId id="1589" r:id="rId111"/>
    <p:sldId id="1590" r:id="rId112"/>
    <p:sldId id="1771" r:id="rId113"/>
    <p:sldId id="1772" r:id="rId114"/>
    <p:sldId id="1591" r:id="rId115"/>
    <p:sldId id="1592" r:id="rId116"/>
    <p:sldId id="1593" r:id="rId117"/>
    <p:sldId id="1594" r:id="rId118"/>
    <p:sldId id="1595" r:id="rId119"/>
    <p:sldId id="1596" r:id="rId120"/>
    <p:sldId id="1597" r:id="rId121"/>
    <p:sldId id="1598" r:id="rId122"/>
    <p:sldId id="1599" r:id="rId123"/>
    <p:sldId id="1600" r:id="rId124"/>
    <p:sldId id="1628" r:id="rId125"/>
    <p:sldId id="1638" r:id="rId126"/>
    <p:sldId id="1725" r:id="rId127"/>
    <p:sldId id="1726" r:id="rId128"/>
    <p:sldId id="1947" r:id="rId129"/>
    <p:sldId id="1975" r:id="rId130"/>
    <p:sldId id="1976" r:id="rId131"/>
    <p:sldId id="1977" r:id="rId132"/>
    <p:sldId id="2039" r:id="rId133"/>
    <p:sldId id="2060" r:id="rId134"/>
    <p:sldId id="2061" r:id="rId135"/>
    <p:sldId id="2097" r:id="rId136"/>
    <p:sldId id="2103" r:id="rId137"/>
    <p:sldId id="2063" r:id="rId138"/>
    <p:sldId id="2064" r:id="rId139"/>
    <p:sldId id="2065" r:id="rId140"/>
    <p:sldId id="2066" r:id="rId141"/>
    <p:sldId id="2067" r:id="rId142"/>
    <p:sldId id="2068" r:id="rId143"/>
    <p:sldId id="2069" r:id="rId144"/>
    <p:sldId id="2146" r:id="rId145"/>
    <p:sldId id="2147" r:id="rId146"/>
    <p:sldId id="2148" r:id="rId147"/>
    <p:sldId id="2158" r:id="rId148"/>
    <p:sldId id="2159" r:id="rId149"/>
    <p:sldId id="2157" r:id="rId150"/>
    <p:sldId id="2160" r:id="rId15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autoAdjust="0"/>
  </p:normalViewPr>
  <p:slideViewPr>
    <p:cSldViewPr>
      <p:cViewPr varScale="1">
        <p:scale>
          <a:sx n="66" d="100"/>
          <a:sy n="66" d="100"/>
        </p:scale>
        <p:origin x="144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802.11-18/1003r4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20.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s://onedrive.live.com/?authkey=!AGeIAJGZVd2ZMNc&amp;id=452350328A8F778B!715274&amp;cid=452350328A8F778B"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onedrive.live.com/view.aspx?cid=452350328a8f778b&amp;page=view&amp;resid=452350328A8F778B!722010&amp;parId=452350328A8F778B!715274&amp;authkey=!AGeIAJGZVd2ZMNc&amp;app=Word"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8/11-18-1002-00-0jtc-minutes-of-warsaw-meeting-in-may-2018.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11/dcn/18/11-18-0691-02-000m-resolution-of-china-nb-fdis-comments.docx"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1/dcn/18/11-18-1140-00-0jtc-proposed-invitation-to-sc6-for-security-workshop.doc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2018 agenda </a:t>
            </a:r>
            <a:r>
              <a:rPr lang="en-US" dirty="0">
                <a:solidFill>
                  <a:schemeClr val="accent2">
                    <a:lumMod val="75000"/>
                  </a:schemeClr>
                </a:solidFill>
              </a:rPr>
              <a:t>for </a:t>
            </a:r>
            <a:r>
              <a:rPr lang="en-US" dirty="0" smtClean="0">
                <a:solidFill>
                  <a:schemeClr val="accent2">
                    <a:lumMod val="75000"/>
                  </a:schemeClr>
                </a:solidFill>
              </a:rPr>
              <a:t>San Diego</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3 July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San Diego </a:t>
            </a:r>
            <a:r>
              <a:rPr lang="en-AU" i="1" dirty="0" smtClean="0"/>
              <a:t>in July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reaffirm its current goals during its meeting in Warsaw in May 2018</a:t>
            </a:r>
            <a:endParaRPr lang="en-AU" dirty="0"/>
          </a:p>
        </p:txBody>
      </p:sp>
      <p:sp>
        <p:nvSpPr>
          <p:cNvPr id="3" name="Content Placeholder 2"/>
          <p:cNvSpPr>
            <a:spLocks noGrp="1"/>
          </p:cNvSpPr>
          <p:nvPr>
            <p:ph idx="1"/>
          </p:nvPr>
        </p:nvSpPr>
        <p:spPr/>
        <p:txBody>
          <a:bodyPr/>
          <a:lstStyle/>
          <a:p>
            <a:pPr lvl="1"/>
            <a:r>
              <a:rPr lang="en-AU" dirty="0" smtClean="0"/>
              <a:t>The IEEE 802 EC plans to reaffirm the IEEE 802 JTC1 SC goals in July 2018</a:t>
            </a:r>
          </a:p>
          <a:p>
            <a:pPr lvl="1"/>
            <a:r>
              <a:rPr lang="en-AU" dirty="0" smtClean="0"/>
              <a:t>The SC reaffirmed its existing goals </a:t>
            </a:r>
            <a:r>
              <a:rPr lang="en-AU" dirty="0"/>
              <a:t>in Warsaw in May 2018</a:t>
            </a:r>
            <a:endParaRPr lang="en-AU" dirty="0" smtClean="0"/>
          </a:p>
          <a:p>
            <a:pPr lvl="1"/>
            <a:r>
              <a:rPr lang="en-AU" dirty="0" smtClean="0"/>
              <a:t>Motion</a:t>
            </a:r>
          </a:p>
          <a:p>
            <a:pPr lvl="2"/>
            <a:r>
              <a:rPr lang="en-AU" i="1" dirty="0" smtClean="0"/>
              <a:t>The IEEE 802 JTC1 SC reaffirms its current goals, as shown on slide 10 of this agenda (11-18-0605r</a:t>
            </a:r>
            <a:r>
              <a:rPr lang="en-AU" i="1" dirty="0"/>
              <a:t>5</a:t>
            </a:r>
            <a:r>
              <a:rPr lang="en-AU" i="1" dirty="0" smtClean="0"/>
              <a:t>) in Warsaw in May 2018 </a:t>
            </a:r>
          </a:p>
          <a:p>
            <a:pPr lvl="2"/>
            <a:r>
              <a:rPr lang="en-AU" dirty="0" smtClean="0"/>
              <a:t>Moved: </a:t>
            </a:r>
            <a:r>
              <a:rPr lang="en-US" dirty="0"/>
              <a:t>Peter Yee </a:t>
            </a:r>
            <a:endParaRPr lang="en-AU" dirty="0" smtClean="0"/>
          </a:p>
          <a:p>
            <a:pPr lvl="2"/>
            <a:r>
              <a:rPr lang="en-AU" dirty="0" smtClean="0"/>
              <a:t>Seconded: Dan Harkins</a:t>
            </a:r>
          </a:p>
          <a:p>
            <a:pPr lvl="2"/>
            <a:r>
              <a:rPr lang="en-AU" dirty="0" smtClean="0"/>
              <a:t>Result: unanimous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42008004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119</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697"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120</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432"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45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Mar 2018 plenary (N16787)</a:t>
            </a:r>
            <a:r>
              <a:rPr lang="en-AU" b="0" dirty="0" smtClean="0"/>
              <a:t> noting the approval of three SGs</a:t>
            </a:r>
          </a:p>
          <a:p>
            <a:pPr lvl="2"/>
            <a:r>
              <a:rPr lang="en-AU" b="0" dirty="0" smtClean="0"/>
              <a:t>IEEE </a:t>
            </a:r>
            <a:r>
              <a:rPr lang="en-AU" b="0" dirty="0"/>
              <a:t>802.3 Bidirectional 10Gb/s and 25Gb/s Optical Access PHYs study group </a:t>
            </a:r>
          </a:p>
          <a:p>
            <a:pPr lvl="2"/>
            <a:r>
              <a:rPr lang="en-AU" b="0" dirty="0" smtClean="0"/>
              <a:t>IEEE </a:t>
            </a:r>
            <a:r>
              <a:rPr lang="en-AU" b="0" dirty="0"/>
              <a:t>802.11 Broadcast Services Study Group </a:t>
            </a:r>
          </a:p>
          <a:p>
            <a:pPr lvl="2"/>
            <a:r>
              <a:rPr lang="en-AU" b="0" dirty="0" smtClean="0"/>
              <a:t>IEEE </a:t>
            </a:r>
            <a:r>
              <a:rPr lang="en-AU" b="0" dirty="0"/>
              <a:t>802.11 Next Generation V2X (NGV) Study Group </a:t>
            </a:r>
          </a:p>
          <a:p>
            <a:pPr lvl="2"/>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smtClean="0"/>
              <a:t> </a:t>
            </a:r>
            <a:r>
              <a:rPr lang="en-AU" smtClean="0"/>
              <a:t>has </a:t>
            </a:r>
            <a:r>
              <a:rPr lang="en-AU"/>
              <a:t>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135</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a:t>802.1Q-2014/</a:t>
            </a:r>
            <a:r>
              <a:rPr lang="en-GB" err="1"/>
              <a:t>Cor</a:t>
            </a:r>
            <a:r>
              <a:rPr lang="en-GB"/>
              <a:t> </a:t>
            </a:r>
            <a:r>
              <a:rPr lang="en-GB" smtClean="0"/>
              <a:t>1-2015</a:t>
            </a:r>
            <a:r>
              <a:rPr lang="en-AU"/>
              <a:t> </a:t>
            </a:r>
            <a:r>
              <a:rPr lang="en-AU"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136</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149</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pushed </a:t>
            </a:r>
            <a:r>
              <a:rPr lang="en-AU" dirty="0" smtClean="0"/>
              <a:t>44 </a:t>
            </a:r>
            <a:r>
              <a:rPr lang="en-AU" dirty="0"/>
              <a:t>standards </a:t>
            </a:r>
            <a:r>
              <a:rPr lang="en-AU" dirty="0" smtClean="0"/>
              <a:t>through to </a:t>
            </a:r>
            <a:r>
              <a:rPr lang="en-AU" dirty="0"/>
              <a:t>PSDO ratification </a:t>
            </a:r>
            <a:r>
              <a:rPr lang="en-AU" dirty="0" smtClean="0"/>
              <a:t>with 37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47389"/>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22</a:t>
                      </a:r>
                      <a:endParaRPr lang="en-AU" dirty="0"/>
                    </a:p>
                  </a:txBody>
                  <a:tcPr/>
                </a:tc>
                <a:tc>
                  <a:txBody>
                    <a:bodyPr/>
                    <a:lstStyle/>
                    <a:p>
                      <a:pPr algn="ctr"/>
                      <a:r>
                        <a:rPr lang="en-AU" dirty="0" smtClean="0"/>
                        <a:t>15</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9</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44</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
        <p:nvSpPr>
          <p:cNvPr id="3" name="Rectangle 2"/>
          <p:cNvSpPr/>
          <p:nvPr/>
        </p:nvSpPr>
        <p:spPr bwMode="auto">
          <a:xfrm>
            <a:off x="1752600" y="5791200"/>
            <a:ext cx="5791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mj-lt"/>
              </a:rPr>
              <a:t>Note:</a:t>
            </a:r>
            <a:r>
              <a:rPr kumimoji="0" lang="en-AU" sz="1400" b="0" i="0" u="none" strike="noStrike" cap="none" normalizeH="0" dirty="0" smtClean="0">
                <a:ln>
                  <a:noFill/>
                </a:ln>
                <a:solidFill>
                  <a:schemeClr val="tx1"/>
                </a:solidFill>
                <a:effectLst/>
                <a:latin typeface="+mj-lt"/>
              </a:rPr>
              <a:t> a number of projects are transitioning to “completed”</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150</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75390896"/>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351837">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351837">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351837">
                <a:tc>
                  <a:txBody>
                    <a:bodyPr/>
                    <a:lstStyle/>
                    <a:p>
                      <a:r>
                        <a:rPr lang="en-AU" sz="1600" b="1" dirty="0" smtClean="0"/>
                        <a:t>802d</a:t>
                      </a:r>
                      <a:endParaRPr lang="en-AU" sz="1600" b="1"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bl>
          </a:graphicData>
        </a:graphic>
      </p:graphicFrame>
      <p:sp>
        <p:nvSpPr>
          <p:cNvPr id="7" name="Rectangle 6"/>
          <p:cNvSpPr/>
          <p:nvPr/>
        </p:nvSpPr>
        <p:spPr bwMode="auto">
          <a:xfrm>
            <a:off x="761999" y="59436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pushed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pushed 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818970"/>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1" dirty="0" smtClean="0">
                          <a:latin typeface="+mj-lt"/>
                          <a:cs typeface="Arial" panose="020B0604020202020204" pitchFamily="34" charset="0"/>
                        </a:rPr>
                        <a:t>802.11-2016</a:t>
                      </a:r>
                      <a:endParaRPr lang="en-AU" sz="1600" b="1"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bl>
          </a:graphicData>
        </a:graphic>
      </p:graphicFrame>
      <p:sp>
        <p:nvSpPr>
          <p:cNvPr id="7" name="Rectangle 6"/>
          <p:cNvSpPr/>
          <p:nvPr/>
        </p:nvSpPr>
        <p:spPr bwMode="auto">
          <a:xfrm>
            <a:off x="761999" y="48768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San Diego in July 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pushed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pushed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pushed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1203402"/>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tx1"/>
                          </a:solidFill>
                          <a:latin typeface="+mn-lt"/>
                          <a:ea typeface="+mn-ea"/>
                          <a:cs typeface="+mn-cs"/>
                        </a:rPr>
                        <a:t>802.21-2017</a:t>
                      </a:r>
                      <a:endParaRPr lang="en-AU" sz="1600" b="1"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bl>
          </a:graphicData>
        </a:graphic>
      </p:graphicFrame>
      <p:sp>
        <p:nvSpPr>
          <p:cNvPr id="7" name="Rectangle 6"/>
          <p:cNvSpPr/>
          <p:nvPr/>
        </p:nvSpPr>
        <p:spPr bwMode="auto">
          <a:xfrm>
            <a:off x="761999" y="32004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pushed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67512338"/>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1" dirty="0" smtClean="0">
                          <a:latin typeface="+mj-lt"/>
                          <a:cs typeface="Arial" panose="020B0604020202020204" pitchFamily="34" charset="0"/>
                        </a:rPr>
                        <a:t>802.22b</a:t>
                      </a:r>
                      <a:endParaRPr lang="en-AU" sz="1600" b="1"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
        <p:nvSpPr>
          <p:cNvPr id="7" name="Rectangle 6"/>
          <p:cNvSpPr/>
          <p:nvPr/>
        </p:nvSpPr>
        <p:spPr bwMode="auto">
          <a:xfrm>
            <a:off x="761999" y="35052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15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296110374"/>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Aug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Dec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981830075"/>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15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940048691"/>
              </p:ext>
            </p:extLst>
          </p:nvPr>
        </p:nvGraphicFramePr>
        <p:xfrm>
          <a:off x="152399" y="1568640"/>
          <a:ext cx="8839199" cy="19202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712652425"/>
                  </a:ext>
                </a:extLst>
              </a:tr>
            </a:tbl>
          </a:graphicData>
        </a:graphic>
      </p:graphicFrame>
    </p:spTree>
    <p:extLst>
      <p:ext uri="{BB962C8B-B14F-4D97-AF65-F5344CB8AC3E}">
        <p14:creationId xmlns:p14="http://schemas.microsoft.com/office/powerpoint/2010/main" val="2021111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FDIS ballot closes 28 Aug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smtClean="0">
                <a:solidFill>
                  <a:schemeClr val="accent2"/>
                </a:solidFill>
              </a:rPr>
              <a:t>closes 28 Aug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waiting for start</a:t>
            </a:r>
          </a:p>
          <a:p>
            <a:pPr lvl="1"/>
            <a:r>
              <a:rPr lang="en-US" dirty="0" smtClean="0">
                <a:solidFill>
                  <a:srgbClr val="FF0000"/>
                </a:solidFill>
              </a:rPr>
              <a:t>(Apr 2018) Asked Jodi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is waiting for FDIS ballot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chemeClr val="accent2"/>
                </a:solidFill>
              </a:rPr>
              <a:t>waiting for start</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chemeClr val="accent2"/>
                </a:solidFill>
              </a:rPr>
              <a:t>waiting for start</a:t>
            </a:r>
            <a:endParaRPr lang="en-AU" dirty="0" smtClean="0">
              <a:solidFill>
                <a:schemeClr val="accent2"/>
              </a:solidFill>
            </a:endParaRPr>
          </a:p>
          <a:p>
            <a:pPr lvl="1"/>
            <a:r>
              <a:rPr lang="en-US" dirty="0" smtClean="0">
                <a:solidFill>
                  <a:srgbClr val="FF0000"/>
                </a:solidFill>
              </a:rPr>
              <a:t>(Apr 2018) Asked Jodi</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t>
            </a:r>
            <a:r>
              <a:rPr lang="en-AU" dirty="0" smtClean="0">
                <a:solidFill>
                  <a:schemeClr val="accent2"/>
                </a:solidFill>
              </a:rPr>
              <a:t>&amp; waiting for publication</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smtClean="0">
                <a:solidFill>
                  <a:srgbClr val="FF0000"/>
                </a:solidFill>
              </a:rPr>
              <a:t>(</a:t>
            </a:r>
            <a:r>
              <a:rPr lang="en-AU" dirty="0">
                <a:solidFill>
                  <a:srgbClr val="FF0000"/>
                </a:solidFill>
              </a:rPr>
              <a:t>Apr 2018) Asked </a:t>
            </a:r>
            <a:r>
              <a:rPr lang="en-AU" dirty="0" smtClean="0">
                <a:solidFill>
                  <a:srgbClr val="FF0000"/>
                </a:solidFill>
              </a:rPr>
              <a:t>Jodi</a:t>
            </a:r>
          </a:p>
          <a:p>
            <a:pPr lvl="1"/>
            <a:r>
              <a:rPr lang="en-US" dirty="0" smtClean="0"/>
              <a:t>Will be called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AU" dirty="0"/>
              <a:t>B</a:t>
            </a:r>
            <a:r>
              <a:rPr lang="en-AU" dirty="0" smtClean="0"/>
              <a:t>eing </a:t>
            </a:r>
            <a:r>
              <a:rPr lang="en-AU" dirty="0"/>
              <a:t>considered by </a:t>
            </a:r>
            <a:r>
              <a:rPr lang="en-AU" dirty="0" err="1"/>
              <a:t>RevCom</a:t>
            </a:r>
            <a:r>
              <a:rPr lang="en-AU" dirty="0"/>
              <a:t> in Apr 2018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has been 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smtClean="0"/>
              <a:t>Expected to go to </a:t>
            </a:r>
            <a:r>
              <a:rPr lang="en-AU" dirty="0" err="1" smtClean="0"/>
              <a:t>RevCom</a:t>
            </a:r>
            <a:r>
              <a:rPr lang="en-AU" dirty="0" smtClean="0"/>
              <a:t> in June 2018</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a:t>Expected to go to </a:t>
            </a:r>
            <a:r>
              <a:rPr lang="en-AU" dirty="0" err="1"/>
              <a:t>RevCom</a:t>
            </a:r>
            <a:r>
              <a:rPr lang="en-AU" dirty="0"/>
              <a:t> in </a:t>
            </a:r>
            <a:r>
              <a:rPr lang="en-AU" dirty="0" smtClean="0"/>
              <a:t>June 2018</a:t>
            </a:r>
            <a:endParaRPr lang="en-AU" b="1" dirty="0" smtClean="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pPr lvl="1"/>
            <a:r>
              <a:rPr lang="en-AU" dirty="0" smtClean="0"/>
              <a:t>D2.0 is being considered by </a:t>
            </a:r>
            <a:r>
              <a:rPr lang="en-AU" dirty="0" err="1" smtClean="0"/>
              <a:t>RevCom</a:t>
            </a:r>
            <a:r>
              <a:rPr lang="en-AU" dirty="0" smtClean="0"/>
              <a:t> in Apr 2018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pPr lvl="1"/>
            <a:r>
              <a:rPr lang="en-AU" dirty="0" smtClean="0"/>
              <a:t>D2.2 </a:t>
            </a:r>
            <a:r>
              <a:rPr lang="en-AU" dirty="0"/>
              <a:t>is being considered by </a:t>
            </a:r>
            <a:r>
              <a:rPr lang="en-AU" dirty="0" err="1"/>
              <a:t>RevCom</a:t>
            </a:r>
            <a:r>
              <a:rPr lang="en-AU" dirty="0"/>
              <a:t> in Apr </a:t>
            </a:r>
            <a:r>
              <a:rPr lang="en-AU" dirty="0" smtClean="0"/>
              <a:t>2018</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1Qcy</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 </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2018 (WG1N124) </a:t>
            </a:r>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D1.1 </a:t>
            </a:r>
            <a:r>
              <a:rPr lang="en-AU" dirty="0"/>
              <a:t>was liaised in Apr 2018 (WG1N124) </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4084306"/>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FDIS closes on 3 Sep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a:solidFill>
                  <a:schemeClr val="accent2"/>
                </a:solidFill>
              </a:rPr>
              <a:t>closes </a:t>
            </a:r>
            <a:r>
              <a:rPr lang="en-AU" dirty="0" smtClean="0">
                <a:solidFill>
                  <a:schemeClr val="accent2"/>
                </a:solidFill>
              </a:rPr>
              <a:t>3 </a:t>
            </a:r>
            <a:r>
              <a:rPr lang="en-AU" dirty="0">
                <a:solidFill>
                  <a:schemeClr val="accent2"/>
                </a:solidFill>
              </a:rPr>
              <a:t>Sep 2018</a:t>
            </a:r>
            <a:endParaRPr lang="en-AU" dirty="0" smtClean="0">
              <a:solidFill>
                <a:schemeClr val="accent2"/>
              </a:solidFill>
            </a:endParaRPr>
          </a:p>
          <a:p>
            <a:pPr lvl="1"/>
            <a:r>
              <a:rPr lang="en-AU" dirty="0" smtClean="0"/>
              <a:t>Will be </a:t>
            </a:r>
            <a:r>
              <a:rPr lang="en-AU" dirty="0" smtClean="0"/>
              <a:t>ISO/IEC/IEEE </a:t>
            </a:r>
            <a:r>
              <a:rPr lang="en-AU" dirty="0"/>
              <a:t>8802-3:2017/</a:t>
            </a:r>
            <a:r>
              <a:rPr lang="en-AU" dirty="0" err="1"/>
              <a:t>Amd</a:t>
            </a:r>
            <a:r>
              <a:rPr lang="en-AU" dirty="0"/>
              <a:t> </a:t>
            </a:r>
            <a:r>
              <a:rPr lang="en-AU" dirty="0" smtClean="0"/>
              <a:t>6 once published </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FDIS closes on </a:t>
            </a:r>
            <a:r>
              <a:rPr lang="en-AU" dirty="0" smtClean="0"/>
              <a:t>3 </a:t>
            </a:r>
            <a:r>
              <a:rPr lang="en-AU" dirty="0"/>
              <a:t>Sep 2018</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chemeClr val="accent2"/>
                </a:solidFill>
              </a:rPr>
              <a:t>closes </a:t>
            </a:r>
            <a:r>
              <a:rPr lang="en-AU" dirty="0" smtClean="0">
                <a:solidFill>
                  <a:schemeClr val="accent2"/>
                </a:solidFill>
              </a:rPr>
              <a:t>3 </a:t>
            </a:r>
            <a:r>
              <a:rPr lang="en-AU" dirty="0">
                <a:solidFill>
                  <a:schemeClr val="accent2"/>
                </a:solidFill>
              </a:rPr>
              <a:t>Sep 2018</a:t>
            </a:r>
            <a:endParaRPr lang="en-AU" dirty="0" smtClean="0">
              <a:solidFill>
                <a:schemeClr val="accent2"/>
              </a:solidFill>
            </a:endParaRPr>
          </a:p>
          <a:p>
            <a:pPr lvl="1"/>
            <a:r>
              <a:rPr lang="en-AU" dirty="0"/>
              <a:t>Will be ISO/IEC/IEEE 8802-3:2017/</a:t>
            </a:r>
            <a:r>
              <a:rPr lang="en-AU" dirty="0" err="1"/>
              <a:t>Amd</a:t>
            </a:r>
            <a:r>
              <a:rPr lang="en-AU" dirty="0"/>
              <a:t> </a:t>
            </a:r>
            <a:r>
              <a:rPr lang="en-AU" dirty="0" smtClean="0"/>
              <a:t>9 </a:t>
            </a:r>
            <a:r>
              <a:rPr lang="en-AU" dirty="0"/>
              <a:t>once published </a:t>
            </a:r>
          </a:p>
          <a:p>
            <a:pPr marL="1588" lvl="1" indent="0">
              <a:buNone/>
            </a:pP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FDIS closes on </a:t>
            </a:r>
            <a:r>
              <a:rPr lang="en-AU" dirty="0" smtClean="0"/>
              <a:t>3 </a:t>
            </a:r>
            <a:r>
              <a:rPr lang="en-AU" dirty="0"/>
              <a:t>Sep 2018</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closes 3 Sep 2018</a:t>
            </a:r>
          </a:p>
          <a:p>
            <a:pPr lvl="1"/>
            <a:r>
              <a:rPr lang="en-AU" dirty="0"/>
              <a:t>Will be ISO/IEC/IEEE 8802-3:2017/</a:t>
            </a:r>
            <a:r>
              <a:rPr lang="en-AU" dirty="0" err="1"/>
              <a:t>Amd</a:t>
            </a:r>
            <a:r>
              <a:rPr lang="en-AU" dirty="0"/>
              <a:t> </a:t>
            </a:r>
            <a:r>
              <a:rPr lang="en-AU" dirty="0" smtClean="0"/>
              <a:t>8 </a:t>
            </a:r>
            <a:r>
              <a:rPr lang="en-AU" dirty="0"/>
              <a:t>once published </a:t>
            </a:r>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passed &amp; is awaiting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&amp; awaiting publication</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solidFill>
                  <a:srgbClr val="FF0000"/>
                </a:solidFill>
              </a:rPr>
              <a:t>(Apr 2018) Asked Jodi</a:t>
            </a:r>
          </a:p>
          <a:p>
            <a:pPr lvl="1"/>
            <a:r>
              <a:rPr lang="en-AU" dirty="0" smtClean="0"/>
              <a:t>Will be called </a:t>
            </a:r>
            <a:r>
              <a:rPr lang="en-US" dirty="0"/>
              <a:t>ISO/IEC/IEEE8802-3:2017/</a:t>
            </a:r>
            <a:r>
              <a:rPr lang="en-US" dirty="0" err="1"/>
              <a:t>Cor</a:t>
            </a:r>
            <a:r>
              <a:rPr lang="en-US" dirty="0"/>
              <a:t> 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is waiting for FDIS 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smtClean="0"/>
              <a:t>Expected submission to PSDO in Nov 2018</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a:t>
            </a:r>
            <a:r>
              <a:rPr lang="en-AU" dirty="0"/>
              <a:t>is waiting for start of FDIS ballot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t>Expected to go to </a:t>
            </a:r>
            <a:r>
              <a:rPr lang="en-AU" dirty="0" err="1"/>
              <a:t>RevCom</a:t>
            </a:r>
            <a:r>
              <a:rPr lang="en-AU" dirty="0"/>
              <a:t> in June 2018</a:t>
            </a:r>
            <a:endParaRPr lang="en-AU" dirty="0">
              <a:solidFill>
                <a:srgbClr val="FF0000"/>
              </a:solidFill>
            </a:endParaRPr>
          </a:p>
          <a:p>
            <a:pPr lvl="2"/>
            <a:r>
              <a:rPr lang="en-AU" dirty="0" smtClean="0"/>
              <a:t>Expected </a:t>
            </a:r>
            <a:r>
              <a:rPr lang="en-AU" dirty="0"/>
              <a:t>submission to PSDO in </a:t>
            </a:r>
            <a:r>
              <a:rPr lang="en-AU" dirty="0" smtClean="0"/>
              <a:t>Sep </a:t>
            </a:r>
            <a:r>
              <a:rPr lang="en-AU" dirty="0"/>
              <a:t>2018</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0067435"/>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t>Was </a:t>
            </a:r>
            <a:r>
              <a:rPr lang="en-US" dirty="0"/>
              <a:t>on hold pending the approval of the FDIS ballot for IEEE 802.11; that is now approved</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a:t>
            </a:r>
            <a:r>
              <a:rPr lang="en-AU" dirty="0"/>
              <a:t>is waiting for FDIS ballot to start</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is waiting for FDIS ballot to start</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waiting for start</a:t>
            </a:r>
          </a:p>
          <a:p>
            <a:pPr lvl="1"/>
            <a:r>
              <a:rPr lang="en-AU" dirty="0" smtClean="0"/>
              <a:t>Was </a:t>
            </a:r>
            <a:r>
              <a:rPr lang="en-US" dirty="0" smtClean="0"/>
              <a:t>on </a:t>
            </a:r>
            <a:r>
              <a:rPr lang="en-US" dirty="0"/>
              <a:t>hold pending the approval of the FDIS ballot for IEEE </a:t>
            </a:r>
            <a:r>
              <a:rPr lang="en-US" dirty="0" smtClean="0"/>
              <a:t>802.11; that is now approved</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smtClean="0">
                <a:solidFill>
                  <a:schemeClr val="accent2"/>
                </a:solidFill>
              </a:rPr>
              <a:t>waiting</a:t>
            </a:r>
          </a:p>
          <a:p>
            <a:pPr lvl="1"/>
            <a:r>
              <a:rPr lang="en-AU" b="0" dirty="0" smtClean="0"/>
              <a:t>The standard is compete but publication by IEEE-SA has been delayed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GB" dirty="0" smtClean="0">
                <a:solidFill>
                  <a:srgbClr val="FF0000"/>
                </a:solidFill>
              </a:rPr>
              <a:t>(</a:t>
            </a:r>
            <a:r>
              <a:rPr lang="en-AU" dirty="0" smtClean="0">
                <a:solidFill>
                  <a:srgbClr val="FF0000"/>
                </a:solidFill>
              </a:rPr>
              <a:t>Jun 18) Publication is due on 8 June. AFM suggests is it liaised for information in July </a:t>
            </a:r>
            <a:r>
              <a:rPr lang="en-AU" smtClean="0">
                <a:solidFill>
                  <a:srgbClr val="FF0000"/>
                </a:solidFill>
              </a:rPr>
              <a:t>and for </a:t>
            </a:r>
            <a:r>
              <a:rPr lang="en-AU" dirty="0" smtClean="0">
                <a:solidFill>
                  <a:srgbClr val="FF0000"/>
                </a:solidFill>
              </a:rPr>
              <a:t>PSDO </a:t>
            </a:r>
            <a:r>
              <a:rPr lang="en-AU" smtClean="0">
                <a:solidFill>
                  <a:srgbClr val="FF0000"/>
                </a:solidFill>
              </a:rPr>
              <a:t>in Nov 2018</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pPr lvl="1"/>
            <a:r>
              <a:rPr lang="en-AU" dirty="0" smtClean="0">
                <a:solidFill>
                  <a:srgbClr val="FF0000"/>
                </a:solidFill>
              </a:rPr>
              <a:t>802.11aq was approved by SB in June 2018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solidFill>
                  <a:srgbClr val="FF0000"/>
                </a:solidFill>
              </a:rPr>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2018 plenary meeting in San Diego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10 July 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a:t>
            </a:r>
            <a:r>
              <a:rPr lang="en-AU" dirty="0" smtClean="0">
                <a:solidFill>
                  <a:srgbClr val="FF0000"/>
                </a:solidFill>
              </a:rPr>
              <a:t>yet</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a:t>
            </a:r>
            <a:r>
              <a:rPr lang="en-AU" dirty="0" smtClean="0">
                <a:solidFill>
                  <a:srgbClr val="FF0000"/>
                </a:solidFill>
              </a:rPr>
              <a:t>yet</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802.15 WG is having difficulty responding to comments on 802.15.6</a:t>
            </a:r>
            <a:endParaRPr lang="en-AU" dirty="0"/>
          </a:p>
        </p:txBody>
      </p:sp>
      <p:sp>
        <p:nvSpPr>
          <p:cNvPr id="3" name="Content Placeholder 2"/>
          <p:cNvSpPr>
            <a:spLocks noGrp="1"/>
          </p:cNvSpPr>
          <p:nvPr>
            <p:ph idx="1"/>
          </p:nvPr>
        </p:nvSpPr>
        <p:spPr/>
        <p:txBody>
          <a:bodyPr/>
          <a:lstStyle/>
          <a:p>
            <a:pPr lvl="1"/>
            <a:r>
              <a:rPr lang="en-GB" dirty="0">
                <a:solidFill>
                  <a:srgbClr val="FF0000"/>
                </a:solidFill>
              </a:rPr>
              <a:t>(Dec 2017) </a:t>
            </a:r>
            <a:r>
              <a:rPr lang="en-AU" dirty="0" err="1">
                <a:solidFill>
                  <a:srgbClr val="FF0000"/>
                </a:solidFill>
              </a:rPr>
              <a:t>Dr.</a:t>
            </a:r>
            <a:r>
              <a:rPr lang="en-AU" dirty="0">
                <a:solidFill>
                  <a:srgbClr val="FF0000"/>
                </a:solidFill>
              </a:rPr>
              <a:t> “</a:t>
            </a:r>
            <a:r>
              <a:rPr lang="en-AU" dirty="0" err="1">
                <a:solidFill>
                  <a:srgbClr val="FF0000"/>
                </a:solidFill>
              </a:rPr>
              <a:t>Trainwreck</a:t>
            </a:r>
            <a:r>
              <a:rPr lang="en-AU" dirty="0">
                <a:solidFill>
                  <a:srgbClr val="FF0000"/>
                </a:solidFill>
              </a:rPr>
              <a:t>” Gilb indicates that IEEE 802.15 has not (yet) found someone to write up a response to the IEEE 802.15.6 input from JTC 1/SC 6</a:t>
            </a:r>
          </a:p>
          <a:p>
            <a:pPr lvl="1"/>
            <a:r>
              <a:rPr lang="en-AU" dirty="0">
                <a:solidFill>
                  <a:srgbClr val="FF0000"/>
                </a:solidFill>
              </a:rPr>
              <a:t>(Feb 2018) Heile stated that they are working on a response</a:t>
            </a:r>
          </a:p>
          <a:p>
            <a:pPr lvl="1"/>
            <a:r>
              <a:rPr lang="en-AU" dirty="0">
                <a:solidFill>
                  <a:srgbClr val="FF0000"/>
                </a:solidFill>
              </a:rPr>
              <a:t>(May 2018) Peter Yee:</a:t>
            </a:r>
          </a:p>
          <a:p>
            <a:pPr lvl="2"/>
            <a:r>
              <a:rPr lang="en-AU" dirty="0">
                <a:solidFill>
                  <a:srgbClr val="FF0000"/>
                </a:solidFill>
              </a:rPr>
              <a:t>Still waiting to hear back in response to my query to Bob Heile about IEEE 802.15.6.  I did warn him that would should consider withdrawing the standard from consideration if they were unable to find someone to respond to the comments</a:t>
            </a:r>
            <a:r>
              <a:rPr lang="en-AU" dirty="0" smtClean="0">
                <a:solidFill>
                  <a:srgbClr val="FF0000"/>
                </a:solidFill>
              </a:rPr>
              <a:t>.</a:t>
            </a:r>
          </a:p>
          <a:p>
            <a:pPr lvl="1"/>
            <a:r>
              <a:rPr lang="en-AU" dirty="0" smtClean="0">
                <a:solidFill>
                  <a:srgbClr val="FF0000"/>
                </a:solidFill>
              </a:rPr>
              <a:t>(July 2018) Jodi </a:t>
            </a:r>
            <a:r>
              <a:rPr lang="en-AU" dirty="0" err="1" smtClean="0">
                <a:solidFill>
                  <a:srgbClr val="FF0000"/>
                </a:solidFill>
              </a:rPr>
              <a:t>Haasz</a:t>
            </a:r>
            <a:r>
              <a:rPr lang="en-AU" dirty="0" smtClean="0">
                <a:solidFill>
                  <a:srgbClr val="FF0000"/>
                </a:solidFill>
              </a:rPr>
              <a:t>:</a:t>
            </a:r>
          </a:p>
          <a:p>
            <a:pPr lvl="2"/>
            <a:r>
              <a:rPr lang="en-AU" dirty="0">
                <a:solidFill>
                  <a:srgbClr val="FF0000"/>
                </a:solidFill>
              </a:rPr>
              <a:t>S</a:t>
            </a:r>
            <a:r>
              <a:rPr lang="en-AU" dirty="0" smtClean="0">
                <a:solidFill>
                  <a:srgbClr val="FF0000"/>
                </a:solidFill>
              </a:rPr>
              <a:t>ince </a:t>
            </a:r>
            <a:r>
              <a:rPr lang="en-AU" dirty="0">
                <a:solidFill>
                  <a:srgbClr val="FF0000"/>
                </a:solidFill>
              </a:rPr>
              <a:t>the FDIS ballot passed, the document will most likely be published (whether we respond to the comments or not).</a:t>
            </a:r>
          </a:p>
          <a:p>
            <a:pPr lvl="1"/>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782073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Different countries or regions may have different policy and regulation on application of crypto algorithm. It’s inappropriate to specify AES as the only choice in the standard. Furthermore, the usage of crypto algorithm in the standard is best to be exemplary, that’s convenient to different countries or regions to use alternative crypto algorithm.</a:t>
            </a:r>
            <a:endParaRPr lang="en-AU" i="1" dirty="0" smtClean="0"/>
          </a:p>
          <a:p>
            <a:r>
              <a:rPr lang="en-AU" dirty="0" smtClean="0"/>
              <a:t>China NB Change 1</a:t>
            </a:r>
          </a:p>
          <a:p>
            <a:pPr lvl="1"/>
            <a:r>
              <a:rPr lang="en-AU" dirty="0" smtClean="0"/>
              <a:t>None specified</a:t>
            </a:r>
          </a:p>
          <a:p>
            <a:r>
              <a:rPr lang="en-AU" dirty="0" smtClean="0"/>
              <a:t>IEEE 802 response 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14540130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ISO/IEC 17982 and the Clause 10 of the ISO/IEC/IEEE FDIS 8802-15-6 may be interfered in some use-cases for the body area network. Experts foresee potential interference between an implemented entity by using the Clause 10 of ISO/IEC/IEEE FDIS 8802-15-6 and an implemented entity by using ISO/IEC 17982 under the same body area.</a:t>
            </a:r>
            <a:endParaRPr lang="en-AU" i="1" dirty="0" smtClean="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7114411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Change 1</a:t>
            </a:r>
          </a:p>
          <a:p>
            <a:pPr lvl="1"/>
            <a:r>
              <a:rPr lang="en-AU" i="1" dirty="0"/>
              <a:t>Add the following text into 10.1. </a:t>
            </a:r>
          </a:p>
          <a:p>
            <a:pPr lvl="1"/>
            <a:r>
              <a:rPr lang="en-AU" i="1" dirty="0"/>
              <a:t>"When this specification and ISO/IEC 17982 are used in close area like same body area, it may be interfered each other." </a:t>
            </a:r>
            <a:endParaRPr lang="en-AU" i="1" dirty="0" smtClean="0"/>
          </a:p>
          <a:p>
            <a:r>
              <a:rPr lang="en-AU" dirty="0"/>
              <a:t>IEEE 802 response 1</a:t>
            </a:r>
          </a:p>
          <a:p>
            <a:pPr lvl="1"/>
            <a:endParaRPr lang="en-AU" dirty="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38716806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0083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802.16</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Mar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30</a:t>
                      </a:r>
                      <a:r>
                        <a:rPr lang="en-AU" sz="1600" b="0" baseline="0" dirty="0" smtClean="0">
                          <a:solidFill>
                            <a:schemeClr val="tx1"/>
                          </a:solidFill>
                          <a:latin typeface="+mn-lt"/>
                        </a:rPr>
                        <a:t> Jul 18</a:t>
                      </a:r>
                      <a:endParaRPr lang="en-AU" sz="1600" b="0" dirty="0" smtClean="0">
                        <a:solidFill>
                          <a:schemeClr val="tx1"/>
                        </a:solidFill>
                        <a:latin typeface="+mn-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May 2018 in Warsaw</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Review SC6 activities</a:t>
            </a:r>
          </a:p>
          <a:p>
            <a:pPr lvl="2"/>
            <a:r>
              <a:rPr lang="en-AU" i="1" dirty="0" smtClean="0"/>
              <a:t>Security ad hoc </a:t>
            </a:r>
            <a:r>
              <a:rPr lang="en-AU" dirty="0" smtClean="0"/>
              <a:t>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60-day pre-ballot closes on 30 July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chemeClr val="accent2"/>
                </a:solidFill>
              </a:rPr>
              <a:t>closes 30 July 2018</a:t>
            </a:r>
          </a:p>
          <a:p>
            <a:pPr lvl="1"/>
            <a:r>
              <a:rPr lang="en-AU" dirty="0" smtClean="0"/>
              <a:t>Ballot (N16810) closes 30 July 2018</a:t>
            </a:r>
          </a:p>
          <a:p>
            <a:pPr lvl="2"/>
            <a:r>
              <a:rPr lang="en-AU" dirty="0" smtClean="0">
                <a:solidFill>
                  <a:srgbClr val="FF0000"/>
                </a:solidFill>
              </a:rPr>
              <a:t>How </a:t>
            </a:r>
            <a:r>
              <a:rPr lang="en-AU" dirty="0">
                <a:solidFill>
                  <a:srgbClr val="FF0000"/>
                </a:solidFill>
              </a:rPr>
              <a:t>will any comments be resolved given the WG has gone?</a:t>
            </a:r>
          </a:p>
          <a:p>
            <a:r>
              <a:rPr lang="en-AU" dirty="0" smtClean="0"/>
              <a:t>FDIS ballot: </a:t>
            </a:r>
            <a:r>
              <a:rPr lang="en-AU" dirty="0" smtClean="0">
                <a:solidFill>
                  <a:schemeClr val="accent2"/>
                </a:solidFill>
              </a:rPr>
              <a:t>waiting</a:t>
            </a: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5753715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013347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Jun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on 16 June 2018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but requires a responses</a:t>
            </a:r>
          </a:p>
          <a:p>
            <a:pPr lvl="1"/>
            <a:r>
              <a:rPr lang="en-AU" dirty="0"/>
              <a:t>IEEE 802.21-2017-Cor1 9</a:t>
            </a:r>
            <a:r>
              <a:rPr lang="en-AU" dirty="0" smtClean="0"/>
              <a:t>0-day </a:t>
            </a:r>
            <a:r>
              <a:rPr lang="en-AU" dirty="0"/>
              <a:t> </a:t>
            </a:r>
            <a:r>
              <a:rPr lang="en-AU" dirty="0" smtClean="0"/>
              <a:t>FDIS ballot passed 16 </a:t>
            </a:r>
            <a:r>
              <a:rPr lang="en-AU" smtClean="0"/>
              <a:t>June 2018 (N16814)</a:t>
            </a:r>
            <a:endParaRPr lang="en-AU" dirty="0" smtClean="0"/>
          </a:p>
          <a:p>
            <a:pPr lvl="2"/>
            <a:r>
              <a:rPr lang="en-AU" dirty="0" smtClean="0"/>
              <a:t>Passed 5/1/12, with negative comment from China NB</a:t>
            </a:r>
          </a:p>
          <a:p>
            <a:pPr lvl="2"/>
            <a:r>
              <a:rPr lang="en-AU" dirty="0" smtClean="0"/>
              <a:t>Note: the abstain vote was disappointing</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comment was received on the IEEE 802.21-2017-Cor1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This proposal is a corrigendum to IEEE 802.21-2017. China NB voted negatively during the ballot of ISO/IEC/IEEE FDIS 8802-21 (the FDIS text of IEEE 802.21-2017 submitted to SC6) with technical comments attached:</a:t>
            </a:r>
          </a:p>
          <a:p>
            <a:pPr lvl="2"/>
            <a:r>
              <a:rPr lang="en-AU" i="1" dirty="0"/>
              <a:t>It is clearly stated in ISO/IEC/IEEE FDIS 8802-21 that this standard is implemented with IEEE 802.1X-2010 (please refer to 5.7.4), on which China NB has expressed objection and submitted detailed comments (please refer to 6N15555 etc.). IEEE has acknowledged the receiving of China NB’s comments, but there hasn’t been any technical improvements made on IEEE </a:t>
            </a:r>
            <a:r>
              <a:rPr lang="en-AU" i="1" dirty="0" err="1"/>
              <a:t>Std</a:t>
            </a:r>
            <a:r>
              <a:rPr lang="en-AU" i="1" dirty="0"/>
              <a:t> 802.1X and hence the defects still exist.</a:t>
            </a:r>
          </a:p>
          <a:p>
            <a:pPr lvl="2"/>
            <a:r>
              <a:rPr lang="en-AU" i="1" dirty="0"/>
              <a:t>A protocol based on EAP is designed in ISO/IEC/IEEE FDIS 8802-21 text, and this protocol clearly states to use SHA-256 and AES algorithms as default. However, policy and regulation limitations on application of cryptographic algorithm differ from countries and regions. Therefore, it is improper to specify SHA-256 and AES algorithms as the default ones</a:t>
            </a:r>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3294115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comment was received on the IEEE 802.21-2017-Cor1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It </a:t>
            </a:r>
            <a:r>
              <a:rPr lang="en-AU" i="1" dirty="0"/>
              <a:t>is also noticed that IEEE 802.21 WG responded in 6N16770. However, there were no corresponding technical changes to IEEE 802.21-2017 text. </a:t>
            </a:r>
          </a:p>
          <a:p>
            <a:pPr lvl="1"/>
            <a:r>
              <a:rPr lang="en-AU" i="1" dirty="0"/>
              <a:t>Therefore, China NB believe it is unreasonable to proceed standardization activities based on IEEE 802.21-2017 at the circumstance that the technical comments to IEEE 802.21-2017 are not properly resolved. </a:t>
            </a:r>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22967435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comment was received on the IEEE 802.21-2017-Cor1 FDIS ballot</a:t>
            </a:r>
            <a:endParaRPr lang="en-AU" dirty="0"/>
          </a:p>
        </p:txBody>
      </p:sp>
      <p:sp>
        <p:nvSpPr>
          <p:cNvPr id="3" name="Content Placeholder 2"/>
          <p:cNvSpPr>
            <a:spLocks noGrp="1"/>
          </p:cNvSpPr>
          <p:nvPr>
            <p:ph idx="1"/>
          </p:nvPr>
        </p:nvSpPr>
        <p:spPr/>
        <p:txBody>
          <a:bodyPr/>
          <a:lstStyle/>
          <a:p>
            <a:r>
              <a:rPr lang="en-AU" dirty="0" smtClean="0"/>
              <a:t>Suggested IEEE 802 response 1</a:t>
            </a:r>
            <a:endParaRPr lang="en-AU" dirty="0"/>
          </a:p>
          <a:p>
            <a:pPr lvl="1"/>
            <a:r>
              <a:rPr lang="en-AU" i="1" dirty="0" smtClean="0"/>
              <a:t>The IEEE 802.21 WG thanks the China NB for its comment on the FDIS ballot </a:t>
            </a:r>
            <a:r>
              <a:rPr lang="en-AU" i="1" dirty="0"/>
              <a:t>on IEEE </a:t>
            </a:r>
            <a:r>
              <a:rPr lang="en-AU" i="1" dirty="0" smtClean="0"/>
              <a:t>802.21-2017-Cor1.</a:t>
            </a:r>
          </a:p>
          <a:p>
            <a:pPr lvl="1"/>
            <a:r>
              <a:rPr lang="en-AU" i="1" dirty="0" smtClean="0"/>
              <a:t>However</a:t>
            </a:r>
            <a:r>
              <a:rPr lang="en-AU" i="1" dirty="0"/>
              <a:t>, the IEEE 802.21 WG </a:t>
            </a:r>
            <a:r>
              <a:rPr lang="en-AU" i="1" dirty="0" smtClean="0"/>
              <a:t>are unable to take any action based on the comment because it does not:</a:t>
            </a:r>
          </a:p>
          <a:p>
            <a:pPr lvl="2"/>
            <a:r>
              <a:rPr lang="en-AU" i="1" dirty="0" smtClean="0"/>
              <a:t>Respond to the document under ballot</a:t>
            </a:r>
          </a:p>
          <a:p>
            <a:pPr lvl="2"/>
            <a:r>
              <a:rPr lang="en-AU" i="1" dirty="0" smtClean="0"/>
              <a:t>Propose any changes to the document under ballot</a:t>
            </a:r>
          </a:p>
          <a:p>
            <a:pPr lvl="1"/>
            <a:r>
              <a:rPr lang="en-AU" i="1" dirty="0" smtClean="0"/>
              <a:t>The China NB’s comment does repeat assertions by the China NB in relation to alleged flaws in IEEE 802.1X and the use of default algorithms. Both of these issues have been addressed multiple times in responses to previous comments by the China NB, including in the response (6N16770) to the China NB’s FDIS comments on IEEE 802.21 (now ISO/IEC/IEEE 8802-21).</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7417785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comment was received on the IEEE 802.21-2017-Cor1 FDIS ballot</a:t>
            </a:r>
            <a:endParaRPr lang="en-AU" dirty="0"/>
          </a:p>
        </p:txBody>
      </p:sp>
      <p:sp>
        <p:nvSpPr>
          <p:cNvPr id="3" name="Content Placeholder 2"/>
          <p:cNvSpPr>
            <a:spLocks noGrp="1"/>
          </p:cNvSpPr>
          <p:nvPr>
            <p:ph idx="1"/>
          </p:nvPr>
        </p:nvSpPr>
        <p:spPr/>
        <p:txBody>
          <a:bodyPr/>
          <a:lstStyle/>
          <a:p>
            <a:r>
              <a:rPr lang="en-AU" dirty="0" smtClean="0"/>
              <a:t>Suggested IEEE 802 response 1</a:t>
            </a:r>
            <a:endParaRPr lang="en-AU" dirty="0"/>
          </a:p>
          <a:p>
            <a:pPr lvl="1"/>
            <a:r>
              <a:rPr lang="en-AU" i="1" dirty="0" smtClean="0"/>
              <a:t>…</a:t>
            </a:r>
          </a:p>
          <a:p>
            <a:pPr lvl="1"/>
            <a:r>
              <a:rPr lang="en-AU" i="1" dirty="0" smtClean="0"/>
              <a:t>The IEEE 802.11 WG would like to repeat the invitations included in 6N16770 for the China NB to:</a:t>
            </a:r>
          </a:p>
          <a:p>
            <a:pPr lvl="2"/>
            <a:r>
              <a:rPr lang="en-AU" i="1" dirty="0" smtClean="0"/>
              <a:t>Provide, </a:t>
            </a:r>
            <a:r>
              <a:rPr lang="en-AU" i="1" dirty="0"/>
              <a:t>for </a:t>
            </a:r>
            <a:r>
              <a:rPr lang="en-AU" i="1" dirty="0" smtClean="0"/>
              <a:t>consideration, </a:t>
            </a:r>
            <a:r>
              <a:rPr lang="en-AU" i="1" dirty="0"/>
              <a:t>any additional technical </a:t>
            </a:r>
            <a:r>
              <a:rPr lang="en-AU" i="1" dirty="0" smtClean="0"/>
              <a:t>details that support any concerns about ISO/IEC/IEEE 8802-1X</a:t>
            </a:r>
          </a:p>
          <a:p>
            <a:pPr lvl="2"/>
            <a:r>
              <a:rPr lang="en-AU" i="1" dirty="0" smtClean="0"/>
              <a:t>Propose additional algorithms for consideration for inclusion in ISOI/IEC/IEEE 8802-21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17555863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30918920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2"/>
            <a:r>
              <a:rPr lang="en-AU" dirty="0" smtClean="0"/>
              <a:t>Andrew Myles responded that he had expected discussion by SC6 first but that it is an SC6 decision</a:t>
            </a:r>
          </a:p>
          <a:p>
            <a:pPr lvl="1"/>
            <a:r>
              <a:rPr lang="en-AU" dirty="0" smtClean="0"/>
              <a:t>The IEEE 80 JTC1 SC will track future progress</a:t>
            </a:r>
          </a:p>
          <a:p>
            <a:pPr lvl="2"/>
            <a:r>
              <a:rPr lang="en-AU" dirty="0" smtClean="0"/>
              <a:t>It is likely to be discussed at the SC6 meeting in August 2018</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2431025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San Diego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Diego in July 2018,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held in Aug 2018 in Tokyo, Japan</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smtClean="0"/>
              <a:t>27-31 Aug </a:t>
            </a:r>
            <a:r>
              <a:rPr lang="en-AU" dirty="0" smtClean="0"/>
              <a:t>2018</a:t>
            </a:r>
          </a:p>
          <a:p>
            <a:r>
              <a:rPr lang="en-AU" dirty="0" smtClean="0"/>
              <a:t>Location</a:t>
            </a:r>
          </a:p>
          <a:p>
            <a:pPr lvl="1"/>
            <a:r>
              <a:rPr lang="en-AU" dirty="0" smtClean="0"/>
              <a:t>Tokyo</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 22 June 2018</a:t>
            </a:r>
          </a:p>
          <a:p>
            <a:pPr lvl="1"/>
            <a:r>
              <a:rPr lang="en-GB" dirty="0" smtClean="0"/>
              <a:t>New contributions: 3 August 2018</a:t>
            </a:r>
          </a:p>
          <a:p>
            <a:pPr lvl="1"/>
            <a:r>
              <a:rPr lang="en-GB" dirty="0" smtClean="0"/>
              <a:t>New comments: 10 August 2018</a:t>
            </a:r>
          </a:p>
          <a:p>
            <a:pPr lvl="1"/>
            <a:r>
              <a:rPr lang="en-GB" dirty="0" smtClean="0"/>
              <a:t>Registration: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38914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participation at the next SC6 meeting</a:t>
            </a:r>
            <a:endParaRPr lang="en-AU" dirty="0"/>
          </a:p>
        </p:txBody>
      </p:sp>
      <p:sp>
        <p:nvSpPr>
          <p:cNvPr id="3" name="Content Placeholder 2"/>
          <p:cNvSpPr>
            <a:spLocks noGrp="1"/>
          </p:cNvSpPr>
          <p:nvPr>
            <p:ph idx="1"/>
          </p:nvPr>
        </p:nvSpPr>
        <p:spPr/>
        <p:txBody>
          <a:bodyPr/>
          <a:lstStyle/>
          <a:p>
            <a:pPr lvl="1"/>
            <a:r>
              <a:rPr lang="en-AU" dirty="0" smtClean="0"/>
              <a:t>Is anyone intending to attend the SC6 meeting in Tokyo?</a:t>
            </a:r>
          </a:p>
          <a:p>
            <a:pPr lvl="1"/>
            <a:r>
              <a:rPr lang="en-AU" dirty="0" smtClean="0"/>
              <a:t>It appears there will be partici</a:t>
            </a:r>
            <a:r>
              <a:rPr lang="en-AU" dirty="0"/>
              <a:t>p</a:t>
            </a:r>
            <a:r>
              <a:rPr lang="en-AU" dirty="0" smtClean="0"/>
              <a:t>ation from a number of IEEE 802.11 stakeholders:</a:t>
            </a:r>
          </a:p>
          <a:p>
            <a:pPr lvl="2"/>
            <a:r>
              <a:rPr lang="en-AU" dirty="0" smtClean="0"/>
              <a:t>Dorothy Stanley (Chair of IEEE 802.11 WG, US NB)</a:t>
            </a:r>
          </a:p>
          <a:p>
            <a:pPr lvl="2"/>
            <a:r>
              <a:rPr lang="en-AU" dirty="0" smtClean="0"/>
              <a:t>Peter Yee (Vice Chair of IEEE 802 JTC1 SC)</a:t>
            </a:r>
          </a:p>
          <a:p>
            <a:pPr lvl="2"/>
            <a:r>
              <a:rPr lang="en-AU" dirty="0" smtClean="0"/>
              <a:t>Jodi </a:t>
            </a:r>
            <a:r>
              <a:rPr lang="en-AU" dirty="0" err="1" smtClean="0"/>
              <a:t>Haasz</a:t>
            </a:r>
            <a:r>
              <a:rPr lang="en-AU" dirty="0" smtClean="0"/>
              <a:t> (IEEE-SA)</a:t>
            </a:r>
          </a:p>
          <a:p>
            <a:pPr lvl="2"/>
            <a:r>
              <a:rPr lang="en-AU" dirty="0" smtClean="0"/>
              <a:t>Others?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1623266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need to provide a report to SC6 at their next meeting</a:t>
            </a:r>
            <a:endParaRPr lang="en-AU" dirty="0"/>
          </a:p>
        </p:txBody>
      </p:sp>
      <p:sp>
        <p:nvSpPr>
          <p:cNvPr id="3" name="Content Placeholder 2"/>
          <p:cNvSpPr>
            <a:spLocks noGrp="1"/>
          </p:cNvSpPr>
          <p:nvPr>
            <p:ph idx="1"/>
          </p:nvPr>
        </p:nvSpPr>
        <p:spPr/>
        <p:txBody>
          <a:bodyPr/>
          <a:lstStyle/>
          <a:p>
            <a:pPr lvl="1"/>
            <a:r>
              <a:rPr lang="en-AU" dirty="0" smtClean="0"/>
              <a:t>At the last SC6 meeting, IEEE 802 provided  status report based on the material in this deck; we will do the same for the August 2018 meeting </a:t>
            </a:r>
          </a:p>
          <a:p>
            <a:pPr lvl="1"/>
            <a:r>
              <a:rPr lang="en-AU" dirty="0" smtClean="0"/>
              <a:t>The report will be authorised at the July 2018 plenary and written after the plenary; it is due at SC6 by 20 July 2018</a:t>
            </a:r>
          </a:p>
          <a:p>
            <a:pPr lvl="1"/>
            <a:r>
              <a:rPr lang="en-AU" dirty="0" smtClean="0"/>
              <a:t>The Chair </a:t>
            </a:r>
            <a:r>
              <a:rPr lang="en-AU" dirty="0"/>
              <a:t>thought we approved </a:t>
            </a:r>
            <a:r>
              <a:rPr lang="en-AU" dirty="0" smtClean="0"/>
              <a:t>the following </a:t>
            </a:r>
            <a:r>
              <a:rPr lang="en-AU" dirty="0"/>
              <a:t>motion in May but it did not make the minutes </a:t>
            </a:r>
            <a:endParaRPr lang="en-AU" dirty="0" smtClean="0"/>
          </a:p>
          <a:p>
            <a:pPr lvl="2"/>
            <a:r>
              <a:rPr lang="en-AU" i="1" dirty="0" smtClean="0"/>
              <a:t>The IEEE 802 JTC1 SC recommend that the Chair of the SC be authorised to send a Liaison report to SC6 based on the status material in this agenda</a:t>
            </a:r>
          </a:p>
          <a:p>
            <a:pPr lvl="1"/>
            <a:r>
              <a:rPr lang="en-AU" dirty="0" smtClean="0"/>
              <a:t>The Chair has asked the EC to approve the request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41624207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a:t>
            </a:r>
            <a:r>
              <a:rPr lang="en-AU" i="1" dirty="0" smtClean="0"/>
              <a:t>Security ad hoc </a:t>
            </a:r>
            <a:r>
              <a:rPr lang="en-AU" dirty="0" smtClean="0"/>
              <a:t>were established at the last SC6 meeting</a:t>
            </a:r>
            <a:endParaRPr lang="en-AU" dirty="0"/>
          </a:p>
        </p:txBody>
      </p:sp>
      <p:sp>
        <p:nvSpPr>
          <p:cNvPr id="3" name="Content Placeholder 2"/>
          <p:cNvSpPr>
            <a:spLocks noGrp="1"/>
          </p:cNvSpPr>
          <p:nvPr>
            <p:ph idx="1"/>
          </p:nvPr>
        </p:nvSpPr>
        <p:spPr/>
        <p:txBody>
          <a:bodyPr/>
          <a:lstStyle/>
          <a:p>
            <a:r>
              <a:rPr lang="en-AU" dirty="0" smtClean="0"/>
              <a:t>Modified </a:t>
            </a:r>
            <a:r>
              <a:rPr lang="en-AU" dirty="0" err="1" smtClean="0"/>
              <a:t>ToR</a:t>
            </a:r>
            <a:endParaRPr lang="en-AU" dirty="0" smtClean="0"/>
          </a:p>
          <a:p>
            <a:pPr lvl="1"/>
            <a:r>
              <a:rPr lang="en-GB" dirty="0" smtClean="0"/>
              <a:t>Scope </a:t>
            </a:r>
            <a:endParaRPr lang="en-AU" dirty="0" smtClean="0"/>
          </a:p>
          <a:p>
            <a:pPr lvl="2"/>
            <a:r>
              <a:rPr lang="en-GB" dirty="0" smtClean="0"/>
              <a:t>Review security technologies in the published standards, and SC6 projects under development for the purpose of identifying areas of potential improvement </a:t>
            </a:r>
            <a:endParaRPr lang="en-AU" dirty="0" smtClean="0"/>
          </a:p>
          <a:p>
            <a:pPr lvl="1"/>
            <a:r>
              <a:rPr lang="en-GB" dirty="0" smtClean="0"/>
              <a:t>AHGS deliverables</a:t>
            </a:r>
            <a:endParaRPr lang="en-AU" dirty="0" smtClean="0"/>
          </a:p>
          <a:p>
            <a:pPr lvl="2"/>
            <a:r>
              <a:rPr lang="en-GB" dirty="0" smtClean="0"/>
              <a:t>A report that identifies any potential security issues in SC6 published standards and SC6 projects under development.</a:t>
            </a:r>
            <a:endParaRPr lang="en-AU" dirty="0" smtClean="0"/>
          </a:p>
          <a:p>
            <a:pPr lvl="1"/>
            <a:r>
              <a:rPr lang="en-GB" dirty="0" smtClean="0"/>
              <a:t>Period</a:t>
            </a:r>
            <a:endParaRPr lang="en-AU" dirty="0" smtClean="0"/>
          </a:p>
          <a:p>
            <a:pPr lvl="2"/>
            <a:r>
              <a:rPr lang="en-GB" dirty="0" smtClean="0"/>
              <a:t>The AHGS will complete its report by the next SC6 plenary meeting.</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23760318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ToR</a:t>
            </a:r>
            <a:r>
              <a:rPr lang="en-AU" dirty="0"/>
              <a:t> of the </a:t>
            </a:r>
            <a:r>
              <a:rPr lang="en-AU" i="1" dirty="0"/>
              <a:t>Security ad hoc </a:t>
            </a:r>
            <a:r>
              <a:rPr lang="en-AU" dirty="0"/>
              <a:t>were established </a:t>
            </a:r>
            <a:r>
              <a:rPr lang="en-AU" dirty="0" smtClean="0"/>
              <a:t>at </a:t>
            </a:r>
            <a:r>
              <a:rPr lang="en-AU" dirty="0"/>
              <a:t>the last SC6 meeting</a:t>
            </a:r>
          </a:p>
        </p:txBody>
      </p:sp>
      <p:sp>
        <p:nvSpPr>
          <p:cNvPr id="3" name="Content Placeholder 2"/>
          <p:cNvSpPr>
            <a:spLocks noGrp="1"/>
          </p:cNvSpPr>
          <p:nvPr>
            <p:ph idx="1"/>
          </p:nvPr>
        </p:nvSpPr>
        <p:spPr/>
        <p:txBody>
          <a:bodyPr/>
          <a:lstStyle/>
          <a:p>
            <a:r>
              <a:rPr lang="en-AU" dirty="0" smtClean="0"/>
              <a:t>Summary of </a:t>
            </a:r>
            <a:r>
              <a:rPr lang="en-AU" dirty="0" err="1" smtClean="0"/>
              <a:t>ToR</a:t>
            </a:r>
            <a:endParaRPr lang="en-AU" dirty="0" smtClean="0"/>
          </a:p>
          <a:p>
            <a:pPr lvl="1"/>
            <a:r>
              <a:rPr lang="en-AU" dirty="0"/>
              <a:t>Focuses on any SC6 standards or standards in </a:t>
            </a:r>
            <a:r>
              <a:rPr lang="en-AU" dirty="0" smtClean="0"/>
              <a:t>development</a:t>
            </a:r>
          </a:p>
          <a:p>
            <a:pPr lvl="2"/>
            <a:r>
              <a:rPr lang="en-AU" dirty="0" smtClean="0"/>
              <a:t>This includes IEEE 802 standards</a:t>
            </a:r>
          </a:p>
          <a:p>
            <a:pPr lvl="2"/>
            <a:r>
              <a:rPr lang="en-AU" dirty="0" smtClean="0"/>
              <a:t>Including issues discussed in Ottawa in 2014</a:t>
            </a:r>
          </a:p>
          <a:p>
            <a:pPr lvl="2"/>
            <a:r>
              <a:rPr lang="en-AU" dirty="0" smtClean="0"/>
              <a:t>This means we will need to deal with same complaints</a:t>
            </a:r>
            <a:endParaRPr lang="en-AU" dirty="0"/>
          </a:p>
          <a:p>
            <a:pPr lvl="1"/>
            <a:r>
              <a:rPr lang="en-AU" dirty="0"/>
              <a:t>Limits work </a:t>
            </a:r>
            <a:r>
              <a:rPr lang="en-AU" dirty="0" smtClean="0"/>
              <a:t>in Security ad hoc to </a:t>
            </a:r>
            <a:r>
              <a:rPr lang="en-AU" dirty="0"/>
              <a:t>identifying </a:t>
            </a:r>
            <a:r>
              <a:rPr lang="en-AU" dirty="0" smtClean="0"/>
              <a:t>issues</a:t>
            </a:r>
          </a:p>
          <a:p>
            <a:pPr lvl="2"/>
            <a:r>
              <a:rPr lang="en-AU" dirty="0" smtClean="0"/>
              <a:t>The Security ad hoc will </a:t>
            </a:r>
            <a:r>
              <a:rPr lang="en-AU" dirty="0"/>
              <a:t>not </a:t>
            </a:r>
            <a:r>
              <a:rPr lang="en-AU" dirty="0" smtClean="0"/>
              <a:t>fix them</a:t>
            </a:r>
          </a:p>
          <a:p>
            <a:pPr lvl="2"/>
            <a:r>
              <a:rPr lang="en-AU" dirty="0" smtClean="0"/>
              <a:t>Technically they cannot even suggest how any issues can be fixed</a:t>
            </a:r>
          </a:p>
          <a:p>
            <a:pPr lvl="2"/>
            <a:r>
              <a:rPr lang="en-AU" dirty="0" smtClean="0"/>
              <a:t>If any issues are identified in IEEE 802 standards, we will argue at some future time that they need to be fixed by IEEE 802</a:t>
            </a:r>
            <a:endParaRPr lang="en-AU" dirty="0"/>
          </a:p>
          <a:p>
            <a:pPr lvl="1"/>
            <a:r>
              <a:rPr lang="en-AU" dirty="0"/>
              <a:t>Limits time to one meeting </a:t>
            </a:r>
            <a:r>
              <a:rPr lang="en-AU" dirty="0" smtClean="0"/>
              <a:t>cycle</a:t>
            </a:r>
          </a:p>
          <a:p>
            <a:pPr lvl="2"/>
            <a:r>
              <a:rPr lang="en-AU" dirty="0" smtClean="0"/>
              <a:t>Effectively August 2017</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8700440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Membership of the </a:t>
            </a:r>
            <a:r>
              <a:rPr lang="en-AU" i="1" dirty="0"/>
              <a:t>Security ad hoc </a:t>
            </a:r>
            <a:r>
              <a:rPr lang="en-AU" dirty="0" smtClean="0"/>
              <a:t>has been established	</a:t>
            </a:r>
            <a:endParaRPr lang="en-AU" dirty="0"/>
          </a:p>
        </p:txBody>
      </p:sp>
      <p:sp>
        <p:nvSpPr>
          <p:cNvPr id="3" name="Content Placeholder 2"/>
          <p:cNvSpPr>
            <a:spLocks noGrp="1"/>
          </p:cNvSpPr>
          <p:nvPr>
            <p:ph sz="half" idx="1"/>
          </p:nvPr>
        </p:nvSpPr>
        <p:spPr/>
        <p:txBody>
          <a:bodyPr/>
          <a:lstStyle/>
          <a:p>
            <a:r>
              <a:rPr lang="en-AU" dirty="0" smtClean="0"/>
              <a:t>Leadership</a:t>
            </a:r>
          </a:p>
          <a:p>
            <a:pPr lvl="1"/>
            <a:r>
              <a:rPr lang="en-US" dirty="0"/>
              <a:t>Yun-Jae Won </a:t>
            </a:r>
            <a:r>
              <a:rPr lang="en-US" dirty="0" smtClean="0"/>
              <a:t>(Korea) is convener</a:t>
            </a:r>
            <a:endParaRPr lang="en-AU" dirty="0" smtClean="0"/>
          </a:p>
          <a:p>
            <a:r>
              <a:rPr lang="en-AU" dirty="0" smtClean="0"/>
              <a:t>Membership</a:t>
            </a:r>
            <a:endParaRPr lang="en-AU" dirty="0" smtClean="0">
              <a:solidFill>
                <a:srgbClr val="FF0000"/>
              </a:solidFill>
            </a:endParaRPr>
          </a:p>
          <a:p>
            <a:pPr lvl="1"/>
            <a:r>
              <a:rPr lang="en-AU" dirty="0" smtClean="0"/>
              <a:t>China</a:t>
            </a:r>
          </a:p>
          <a:p>
            <a:pPr lvl="2"/>
            <a:r>
              <a:rPr lang="en-AU" dirty="0" err="1" smtClean="0"/>
              <a:t>Zhenhai</a:t>
            </a:r>
            <a:r>
              <a:rPr lang="en-AU" dirty="0" smtClean="0"/>
              <a:t> Huang (IWNCOMM)</a:t>
            </a:r>
          </a:p>
          <a:p>
            <a:pPr lvl="2"/>
            <a:r>
              <a:rPr lang="en-AU" dirty="0" err="1"/>
              <a:t>b</a:t>
            </a:r>
            <a:r>
              <a:rPr lang="en-AU" dirty="0" err="1" smtClean="0"/>
              <a:t>z</a:t>
            </a:r>
            <a:r>
              <a:rPr lang="en-AU" dirty="0" smtClean="0"/>
              <a:t>? (National Engineering Laboratory for Wireless Security)</a:t>
            </a:r>
          </a:p>
          <a:p>
            <a:pPr lvl="2"/>
            <a:r>
              <a:rPr lang="en-AU" dirty="0" err="1"/>
              <a:t>l</a:t>
            </a:r>
            <a:r>
              <a:rPr lang="en-AU" dirty="0" err="1" smtClean="0"/>
              <a:t>mbz</a:t>
            </a:r>
            <a:r>
              <a:rPr lang="en-AU" dirty="0" smtClean="0"/>
              <a:t>? (WAPIA)</a:t>
            </a:r>
          </a:p>
          <a:p>
            <a:pPr lvl="2"/>
            <a:r>
              <a:rPr lang="en-AU" dirty="0" err="1" smtClean="0"/>
              <a:t>Manxia</a:t>
            </a:r>
            <a:r>
              <a:rPr lang="en-AU" dirty="0" smtClean="0"/>
              <a:t> Tie (IWNCOMM)</a:t>
            </a:r>
          </a:p>
          <a:p>
            <a:pPr lvl="2"/>
            <a:r>
              <a:rPr lang="en-AU" dirty="0" err="1" smtClean="0"/>
              <a:t>Yujiao</a:t>
            </a:r>
            <a:r>
              <a:rPr lang="en-AU" dirty="0" smtClean="0"/>
              <a:t> Li (IWNCOMM)</a:t>
            </a:r>
          </a:p>
          <a:p>
            <a:pPr lvl="1"/>
            <a:r>
              <a:rPr lang="en-AU" dirty="0"/>
              <a:t>US</a:t>
            </a:r>
          </a:p>
          <a:p>
            <a:pPr lvl="2"/>
            <a:r>
              <a:rPr lang="en-AU" dirty="0"/>
              <a:t>Dorothy Stanley (HPE)</a:t>
            </a:r>
          </a:p>
          <a:p>
            <a:pPr lvl="2"/>
            <a:r>
              <a:rPr lang="en-AU" dirty="0"/>
              <a:t>John Day (?)</a:t>
            </a:r>
          </a:p>
          <a:p>
            <a:pPr lvl="2"/>
            <a:endParaRPr lang="en-AU" dirty="0" smtClean="0"/>
          </a:p>
        </p:txBody>
      </p:sp>
      <p:sp>
        <p:nvSpPr>
          <p:cNvPr id="6" name="Content Placeholder 5"/>
          <p:cNvSpPr>
            <a:spLocks noGrp="1"/>
          </p:cNvSpPr>
          <p:nvPr>
            <p:ph sz="half" idx="2"/>
          </p:nvPr>
        </p:nvSpPr>
        <p:spPr/>
        <p:txBody>
          <a:bodyPr/>
          <a:lstStyle/>
          <a:p>
            <a:pPr lvl="1"/>
            <a:r>
              <a:rPr lang="en-AU" dirty="0" smtClean="0"/>
              <a:t>Austria</a:t>
            </a:r>
            <a:endParaRPr lang="en-AU" dirty="0"/>
          </a:p>
          <a:p>
            <a:pPr lvl="2"/>
            <a:r>
              <a:rPr lang="en-AU" dirty="0"/>
              <a:t>Reinhard </a:t>
            </a:r>
            <a:r>
              <a:rPr lang="en-AU" dirty="0" err="1"/>
              <a:t>Meindl</a:t>
            </a:r>
            <a:endParaRPr lang="en-AU" dirty="0"/>
          </a:p>
          <a:p>
            <a:pPr lvl="1"/>
            <a:r>
              <a:rPr lang="en-AU" dirty="0"/>
              <a:t>Korea</a:t>
            </a:r>
          </a:p>
          <a:p>
            <a:pPr lvl="1"/>
            <a:r>
              <a:rPr lang="en-AU" dirty="0"/>
              <a:t>IEEE 802</a:t>
            </a:r>
          </a:p>
          <a:p>
            <a:pPr lvl="2"/>
            <a:r>
              <a:rPr lang="en-AU" dirty="0"/>
              <a:t>Andrew Myles (Cisco)</a:t>
            </a:r>
          </a:p>
          <a:p>
            <a:pPr lvl="2"/>
            <a:r>
              <a:rPr lang="en-AU" dirty="0"/>
              <a:t>Peter Yee</a:t>
            </a:r>
          </a:p>
          <a:p>
            <a:pPr lvl="2"/>
            <a:r>
              <a:rPr lang="en-AU" dirty="0"/>
              <a:t>Jodi </a:t>
            </a:r>
            <a:r>
              <a:rPr lang="en-AU" dirty="0" err="1"/>
              <a:t>Haasz</a:t>
            </a:r>
            <a:r>
              <a:rPr lang="en-AU" dirty="0"/>
              <a:t> (IEEE-SA)</a:t>
            </a:r>
          </a:p>
          <a:p>
            <a:pPr lvl="2"/>
            <a:r>
              <a:rPr lang="en-AU" dirty="0"/>
              <a:t>Dan Harkins (HPE</a:t>
            </a:r>
            <a:r>
              <a:rPr lang="en-AU" dirty="0" smtClean="0"/>
              <a:t>)</a:t>
            </a:r>
          </a:p>
          <a:p>
            <a:pPr lvl="2"/>
            <a:r>
              <a:rPr lang="en-AU" dirty="0" smtClean="0"/>
              <a:t>David Law (HPE)</a:t>
            </a:r>
          </a:p>
          <a:p>
            <a:pPr lvl="1"/>
            <a:r>
              <a:rPr lang="en-AU" dirty="0" smtClean="0"/>
              <a:t>UK (joining late)</a:t>
            </a:r>
          </a:p>
          <a:p>
            <a:pPr lvl="2"/>
            <a:r>
              <a:rPr lang="en-AU" dirty="0" smtClean="0"/>
              <a:t>Stephen </a:t>
            </a:r>
            <a:r>
              <a:rPr lang="en-AU" dirty="0" err="1" smtClean="0"/>
              <a:t>Macann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29880255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Security ad hoc </a:t>
            </a:r>
            <a:r>
              <a:rPr lang="en-AU" dirty="0" smtClean="0"/>
              <a:t>is still struggling to make any progress … or even set meeting times</a:t>
            </a:r>
            <a:endParaRPr lang="en-AU" dirty="0"/>
          </a:p>
        </p:txBody>
      </p:sp>
      <p:sp>
        <p:nvSpPr>
          <p:cNvPr id="3" name="Content Placeholder 2"/>
          <p:cNvSpPr>
            <a:spLocks noGrp="1"/>
          </p:cNvSpPr>
          <p:nvPr>
            <p:ph idx="1"/>
          </p:nvPr>
        </p:nvSpPr>
        <p:spPr/>
        <p:txBody>
          <a:bodyPr/>
          <a:lstStyle/>
          <a:p>
            <a:pPr lvl="1"/>
            <a:r>
              <a:rPr lang="en-AU" dirty="0" smtClean="0"/>
              <a:t>The 1</a:t>
            </a:r>
            <a:r>
              <a:rPr lang="en-AU" baseline="30000" dirty="0" smtClean="0"/>
              <a:t>st</a:t>
            </a:r>
            <a:r>
              <a:rPr lang="en-AU" dirty="0"/>
              <a:t> teleconference was </a:t>
            </a:r>
            <a:r>
              <a:rPr lang="en-AU" dirty="0" smtClean="0"/>
              <a:t>cancelled as unnecessary</a:t>
            </a:r>
            <a:endParaRPr lang="en-AU" dirty="0"/>
          </a:p>
          <a:p>
            <a:pPr lvl="1"/>
            <a:r>
              <a:rPr lang="en-AU" dirty="0" smtClean="0"/>
              <a:t>The original plan was for the 2</a:t>
            </a:r>
            <a:r>
              <a:rPr lang="en-AU" baseline="30000" dirty="0" smtClean="0"/>
              <a:t>nd</a:t>
            </a:r>
            <a:r>
              <a:rPr lang="en-AU" dirty="0" smtClean="0"/>
              <a:t> teleconference to be held sometime in February 2018 – it was eventually held on 4 April 2018</a:t>
            </a:r>
          </a:p>
          <a:p>
            <a:pPr lvl="2"/>
            <a:r>
              <a:rPr lang="en-AU" dirty="0" smtClean="0"/>
              <a:t>Did </a:t>
            </a:r>
            <a:r>
              <a:rPr lang="en-AU" dirty="0"/>
              <a:t>not make progress on KRACK/cipher </a:t>
            </a:r>
            <a:r>
              <a:rPr lang="en-AU" dirty="0" smtClean="0"/>
              <a:t>issues</a:t>
            </a:r>
          </a:p>
          <a:p>
            <a:pPr lvl="1"/>
            <a:r>
              <a:rPr lang="en-AU" dirty="0" smtClean="0"/>
              <a:t>The 3</a:t>
            </a:r>
            <a:r>
              <a:rPr lang="en-AU" baseline="30000" dirty="0" smtClean="0"/>
              <a:t>rd</a:t>
            </a:r>
            <a:r>
              <a:rPr lang="en-AU" dirty="0" smtClean="0"/>
              <a:t> teleconference was held on 2 May 2018</a:t>
            </a:r>
          </a:p>
          <a:p>
            <a:pPr lvl="2"/>
            <a:r>
              <a:rPr lang="en-AU" dirty="0"/>
              <a:t>But did not lead to substantial </a:t>
            </a:r>
            <a:r>
              <a:rPr lang="en-AU" dirty="0" smtClean="0"/>
              <a:t>progress</a:t>
            </a:r>
          </a:p>
          <a:p>
            <a:pPr lvl="1"/>
            <a:r>
              <a:rPr lang="en-AU" dirty="0"/>
              <a:t>The </a:t>
            </a:r>
            <a:r>
              <a:rPr lang="en-AU" dirty="0" smtClean="0"/>
              <a:t>4</a:t>
            </a:r>
            <a:r>
              <a:rPr lang="en-AU" baseline="30000" dirty="0" smtClean="0"/>
              <a:t>th</a:t>
            </a:r>
            <a:r>
              <a:rPr lang="en-AU" dirty="0" smtClean="0"/>
              <a:t> </a:t>
            </a:r>
            <a:r>
              <a:rPr lang="en-AU" dirty="0"/>
              <a:t>teleconference was held on </a:t>
            </a:r>
            <a:r>
              <a:rPr lang="en-AU" dirty="0" smtClean="0"/>
              <a:t>30 May 2018</a:t>
            </a:r>
          </a:p>
          <a:p>
            <a:pPr lvl="2"/>
            <a:r>
              <a:rPr lang="en-AU" dirty="0"/>
              <a:t>But did not lead to substantial </a:t>
            </a:r>
            <a:r>
              <a:rPr lang="en-AU" dirty="0" smtClean="0"/>
              <a:t>progress</a:t>
            </a:r>
          </a:p>
          <a:p>
            <a:pPr lvl="1"/>
            <a:r>
              <a:rPr lang="en-AU" dirty="0"/>
              <a:t>The </a:t>
            </a:r>
            <a:r>
              <a:rPr lang="en-AU" dirty="0" smtClean="0"/>
              <a:t>5</a:t>
            </a:r>
            <a:r>
              <a:rPr lang="en-AU" baseline="30000" dirty="0" smtClean="0"/>
              <a:t>th</a:t>
            </a:r>
            <a:r>
              <a:rPr lang="en-AU" dirty="0" smtClean="0"/>
              <a:t> </a:t>
            </a:r>
            <a:r>
              <a:rPr lang="en-AU" dirty="0"/>
              <a:t>teleconference was held on </a:t>
            </a:r>
            <a:r>
              <a:rPr lang="en-AU" dirty="0" smtClean="0"/>
              <a:t>5 Jul 2018</a:t>
            </a:r>
            <a:endParaRPr lang="en-AU" dirty="0"/>
          </a:p>
          <a:p>
            <a:pPr lvl="2"/>
            <a:r>
              <a:rPr lang="en-AU" dirty="0">
                <a:solidFill>
                  <a:srgbClr val="FF0000"/>
                </a:solidFill>
              </a:rPr>
              <a:t>But did not lead to substantial progress</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5122252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but did not make progress on KRACK/cipher issues</a:t>
            </a:r>
            <a:endParaRPr lang="en-AU" dirty="0"/>
          </a:p>
        </p:txBody>
      </p:sp>
      <p:sp>
        <p:nvSpPr>
          <p:cNvPr id="8" name="Content Placeholder 7"/>
          <p:cNvSpPr>
            <a:spLocks noGrp="1"/>
          </p:cNvSpPr>
          <p:nvPr>
            <p:ph idx="1"/>
          </p:nvPr>
        </p:nvSpPr>
        <p:spPr>
          <a:xfrm>
            <a:off x="685800" y="1676400"/>
            <a:ext cx="7772400" cy="4114800"/>
          </a:xfrm>
        </p:spPr>
        <p:txBody>
          <a:bodyPr/>
          <a:lstStyle/>
          <a:p>
            <a:pPr lvl="1"/>
            <a:r>
              <a:rPr lang="en-AU" dirty="0" smtClean="0"/>
              <a:t>Attendance from 13 people</a:t>
            </a:r>
          </a:p>
          <a:p>
            <a:pPr lvl="2"/>
            <a:r>
              <a:rPr lang="en-US" altLang="ko-KR" b="0" dirty="0"/>
              <a:t>Yun-Jae Won </a:t>
            </a:r>
            <a:r>
              <a:rPr lang="en-US" b="0" dirty="0"/>
              <a:t> </a:t>
            </a:r>
            <a:r>
              <a:rPr lang="en-US" b="0" dirty="0" smtClean="0"/>
              <a:t>(Korea, Chair)</a:t>
            </a:r>
            <a:endParaRPr lang="en-US" b="0" dirty="0"/>
          </a:p>
          <a:p>
            <a:pPr lvl="2"/>
            <a:r>
              <a:rPr lang="en-US" altLang="ko-KR" b="0" dirty="0" smtClean="0"/>
              <a:t>Andrew </a:t>
            </a:r>
            <a:r>
              <a:rPr lang="en-US" altLang="ko-KR" b="0" dirty="0"/>
              <a:t>Myles</a:t>
            </a:r>
            <a:r>
              <a:rPr lang="en-US" b="0" dirty="0"/>
              <a:t> </a:t>
            </a:r>
            <a:r>
              <a:rPr lang="en-US" b="0" dirty="0" smtClean="0"/>
              <a:t>(IEEE 802)</a:t>
            </a:r>
            <a:endParaRPr lang="en-US" b="0" dirty="0"/>
          </a:p>
          <a:p>
            <a:pPr lvl="2"/>
            <a:r>
              <a:rPr lang="en-US" altLang="ko-KR" b="0" dirty="0" smtClean="0"/>
              <a:t>Daniel </a:t>
            </a:r>
            <a:r>
              <a:rPr lang="en-US" altLang="ko-KR" b="0" dirty="0"/>
              <a:t>Harkins</a:t>
            </a:r>
            <a:r>
              <a:rPr lang="en-US" b="0" dirty="0"/>
              <a:t> </a:t>
            </a:r>
            <a:r>
              <a:rPr lang="en-US" dirty="0"/>
              <a:t> (IEEE 802)</a:t>
            </a:r>
            <a:endParaRPr lang="en-US" b="0" dirty="0"/>
          </a:p>
          <a:p>
            <a:pPr lvl="2"/>
            <a:r>
              <a:rPr lang="en-US" altLang="ko-KR" b="0" dirty="0" smtClean="0"/>
              <a:t>David </a:t>
            </a:r>
            <a:r>
              <a:rPr lang="en-US" altLang="ko-KR" b="0" dirty="0"/>
              <a:t>Law</a:t>
            </a:r>
            <a:r>
              <a:rPr lang="en-US" b="0" dirty="0"/>
              <a:t> </a:t>
            </a:r>
            <a:r>
              <a:rPr lang="en-US" dirty="0"/>
              <a:t> (IEEE 802)</a:t>
            </a:r>
            <a:endParaRPr lang="en-US" b="0" dirty="0"/>
          </a:p>
          <a:p>
            <a:pPr lvl="2"/>
            <a:r>
              <a:rPr lang="en-US" altLang="ko-KR" b="0" dirty="0" err="1" smtClean="0"/>
              <a:t>Zhiqiang</a:t>
            </a:r>
            <a:r>
              <a:rPr lang="en-US" altLang="ko-KR" b="0" dirty="0"/>
              <a:t> Du  </a:t>
            </a:r>
            <a:r>
              <a:rPr lang="en-US" altLang="ko-KR" b="0" dirty="0" smtClean="0"/>
              <a:t>(China)</a:t>
            </a:r>
            <a:r>
              <a:rPr lang="en-US" b="0" dirty="0"/>
              <a:t> </a:t>
            </a:r>
          </a:p>
          <a:p>
            <a:pPr lvl="2"/>
            <a:r>
              <a:rPr lang="en-US" b="0" dirty="0" smtClean="0"/>
              <a:t>James </a:t>
            </a:r>
            <a:r>
              <a:rPr lang="en-US" b="0" dirty="0"/>
              <a:t>Lepp </a:t>
            </a:r>
            <a:r>
              <a:rPr lang="en-US" b="0" dirty="0" smtClean="0"/>
              <a:t>(Canada)</a:t>
            </a:r>
            <a:endParaRPr lang="en-US" b="0" dirty="0"/>
          </a:p>
          <a:p>
            <a:pPr lvl="2"/>
            <a:r>
              <a:rPr lang="en-US" altLang="ko-KR" b="0" dirty="0" smtClean="0"/>
              <a:t>Jodi </a:t>
            </a:r>
            <a:r>
              <a:rPr lang="en-US" altLang="ko-KR" b="0" dirty="0" err="1"/>
              <a:t>Haasz</a:t>
            </a:r>
            <a:r>
              <a:rPr lang="en-US" b="0" dirty="0"/>
              <a:t> </a:t>
            </a:r>
            <a:r>
              <a:rPr lang="en-US" dirty="0"/>
              <a:t> (</a:t>
            </a:r>
            <a:r>
              <a:rPr lang="en-US" dirty="0" smtClean="0"/>
              <a:t>IEEE)</a:t>
            </a:r>
            <a:endParaRPr lang="en-US" b="0" dirty="0"/>
          </a:p>
          <a:p>
            <a:pPr lvl="2"/>
            <a:r>
              <a:rPr lang="en-US" altLang="ko-KR" b="0" dirty="0" smtClean="0"/>
              <a:t>Qin</a:t>
            </a:r>
            <a:r>
              <a:rPr lang="en-US" altLang="ko-KR" b="0" dirty="0"/>
              <a:t> </a:t>
            </a:r>
            <a:r>
              <a:rPr lang="en-US" altLang="ko-KR" b="0" dirty="0" smtClean="0"/>
              <a:t>Li</a:t>
            </a:r>
            <a:r>
              <a:rPr lang="en-US" altLang="ko-KR" dirty="0" smtClean="0"/>
              <a:t> </a:t>
            </a:r>
            <a:r>
              <a:rPr lang="en-US" altLang="ko-KR" dirty="0"/>
              <a:t>(China)</a:t>
            </a:r>
            <a:endParaRPr lang="en-US" b="0" dirty="0"/>
          </a:p>
          <a:p>
            <a:pPr lvl="2"/>
            <a:r>
              <a:rPr lang="en-US" altLang="ko-KR" b="0" dirty="0" smtClean="0"/>
              <a:t>Peter </a:t>
            </a:r>
            <a:r>
              <a:rPr lang="en-US" altLang="ko-KR" b="0" dirty="0"/>
              <a:t>Yee</a:t>
            </a:r>
            <a:r>
              <a:rPr lang="en-US" b="0" dirty="0"/>
              <a:t> </a:t>
            </a:r>
            <a:r>
              <a:rPr lang="en-US" dirty="0" smtClean="0"/>
              <a:t>(</a:t>
            </a:r>
            <a:r>
              <a:rPr lang="en-US" dirty="0"/>
              <a:t>IEEE 802)</a:t>
            </a:r>
            <a:endParaRPr lang="en-US" b="0" dirty="0"/>
          </a:p>
          <a:p>
            <a:pPr lvl="2"/>
            <a:r>
              <a:rPr lang="en-US" altLang="ko-KR" b="0" dirty="0" err="1" smtClean="0"/>
              <a:t>Manxia</a:t>
            </a:r>
            <a:r>
              <a:rPr lang="en-US" altLang="ko-KR" b="0" dirty="0" smtClean="0"/>
              <a:t> Tie</a:t>
            </a:r>
            <a:r>
              <a:rPr lang="en-US" altLang="ko-KR" dirty="0"/>
              <a:t> (China) </a:t>
            </a:r>
            <a:r>
              <a:rPr lang="en-US" b="0" dirty="0"/>
              <a:t> </a:t>
            </a:r>
          </a:p>
          <a:p>
            <a:pPr lvl="2"/>
            <a:r>
              <a:rPr lang="en-US" b="0" dirty="0" err="1" smtClean="0"/>
              <a:t>Yongju</a:t>
            </a:r>
            <a:r>
              <a:rPr lang="en-US" b="0" dirty="0" smtClean="0"/>
              <a:t> Park</a:t>
            </a:r>
            <a:r>
              <a:rPr lang="en-US" altLang="ko-KR" dirty="0"/>
              <a:t> (China) </a:t>
            </a:r>
            <a:r>
              <a:rPr lang="en-US" b="0" dirty="0"/>
              <a:t> </a:t>
            </a:r>
          </a:p>
          <a:p>
            <a:pPr lvl="2"/>
            <a:r>
              <a:rPr lang="en-US" altLang="ko-KR" b="0" dirty="0" err="1" smtClean="0"/>
              <a:t>Yujiao</a:t>
            </a:r>
            <a:r>
              <a:rPr lang="en-US" altLang="ko-KR" b="0" dirty="0"/>
              <a:t> Li </a:t>
            </a:r>
            <a:r>
              <a:rPr lang="en-US" altLang="ko-KR" dirty="0" smtClean="0"/>
              <a:t>(</a:t>
            </a:r>
            <a:r>
              <a:rPr lang="en-US" altLang="ko-KR" dirty="0"/>
              <a:t>China</a:t>
            </a:r>
            <a:r>
              <a:rPr lang="en-US" altLang="ko-KR" dirty="0" smtClean="0"/>
              <a:t>)</a:t>
            </a:r>
            <a:r>
              <a:rPr lang="en-US" altLang="ko-KR" b="0" dirty="0"/>
              <a:t> </a:t>
            </a:r>
            <a:r>
              <a:rPr lang="en-US" b="0" dirty="0"/>
              <a:t> </a:t>
            </a:r>
          </a:p>
          <a:p>
            <a:pPr lvl="2"/>
            <a:r>
              <a:rPr lang="en-US" altLang="ko-KR" b="0" dirty="0" err="1" smtClean="0"/>
              <a:t>Zhenhai</a:t>
            </a:r>
            <a:r>
              <a:rPr lang="en-US" altLang="ko-KR" b="0" dirty="0" smtClean="0"/>
              <a:t> Huang</a:t>
            </a:r>
            <a:r>
              <a:rPr lang="en-US" altLang="ko-KR" dirty="0"/>
              <a:t> (China</a:t>
            </a:r>
            <a:r>
              <a:rPr lang="en-US" altLang="ko-KR" dirty="0" smtClean="0"/>
              <a:t>)</a:t>
            </a:r>
            <a:r>
              <a:rPr lang="en-US" altLang="ko-KR" b="0" dirty="0"/>
              <a:t> </a:t>
            </a:r>
            <a:r>
              <a:rPr lang="en-US" b="0" dirty="0"/>
              <a:t> </a:t>
            </a:r>
          </a:p>
          <a:p>
            <a:pPr lvl="1"/>
            <a:r>
              <a:rPr lang="en-AU" dirty="0" smtClean="0"/>
              <a:t>Meeting materials are </a:t>
            </a:r>
            <a:r>
              <a:rPr lang="en-AU" dirty="0" smtClean="0">
                <a:hlinkClick r:id="rId2"/>
              </a:rPr>
              <a:t>here</a:t>
            </a:r>
            <a:endParaRPr lang="en-AU"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87</a:t>
            </a:fld>
            <a:endParaRPr lang="en-US"/>
          </a:p>
        </p:txBody>
      </p:sp>
    </p:spTree>
    <p:extLst>
      <p:ext uri="{BB962C8B-B14F-4D97-AF65-F5344CB8AC3E}">
        <p14:creationId xmlns:p14="http://schemas.microsoft.com/office/powerpoint/2010/main" val="33699008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a:t>
            </a:r>
            <a:r>
              <a:rPr lang="en-AU" dirty="0"/>
              <a:t>but did not make progress on KRACK/cipher issues</a:t>
            </a:r>
          </a:p>
        </p:txBody>
      </p:sp>
      <p:sp>
        <p:nvSpPr>
          <p:cNvPr id="8" name="Content Placeholder 7"/>
          <p:cNvSpPr>
            <a:spLocks noGrp="1"/>
          </p:cNvSpPr>
          <p:nvPr>
            <p:ph idx="1"/>
          </p:nvPr>
        </p:nvSpPr>
        <p:spPr/>
        <p:txBody>
          <a:bodyPr/>
          <a:lstStyle/>
          <a:p>
            <a:r>
              <a:rPr lang="en-AU" dirty="0" smtClean="0"/>
              <a:t>Some lowlights/highlights</a:t>
            </a:r>
          </a:p>
          <a:p>
            <a:pPr lvl="1"/>
            <a:r>
              <a:rPr lang="en-AU" dirty="0" smtClean="0"/>
              <a:t>Discussion on KRACK did not lead to any agreement</a:t>
            </a:r>
          </a:p>
          <a:p>
            <a:pPr lvl="2"/>
            <a:r>
              <a:rPr lang="en-AU" dirty="0" smtClean="0"/>
              <a:t>China reps insisted it should listed as a security issue with 8802-11</a:t>
            </a:r>
          </a:p>
          <a:p>
            <a:pPr lvl="2"/>
            <a:r>
              <a:rPr lang="en-AU" dirty="0" smtClean="0"/>
              <a:t>IEEE 802 reps objected, noting it is an implementation issue and is not within scope of the ad hoc</a:t>
            </a:r>
          </a:p>
          <a:p>
            <a:pPr lvl="2"/>
            <a:r>
              <a:rPr lang="en-AU" dirty="0" smtClean="0"/>
              <a:t>IEEE 802 reps challenged China NB reps to identify a problem with the ISO/IEC/IEEE 8802-11 standard; they did not do so</a:t>
            </a:r>
          </a:p>
          <a:p>
            <a:pPr lvl="2"/>
            <a:r>
              <a:rPr lang="en-AU" dirty="0" smtClean="0"/>
              <a:t>This is going to be an on-going disagreement</a:t>
            </a:r>
          </a:p>
          <a:p>
            <a:pPr lvl="1"/>
            <a:r>
              <a:rPr lang="en-AU" dirty="0" smtClean="0"/>
              <a:t>…</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88</a:t>
            </a:fld>
            <a:endParaRPr lang="en-US"/>
          </a:p>
        </p:txBody>
      </p:sp>
    </p:spTree>
    <p:extLst>
      <p:ext uri="{BB962C8B-B14F-4D97-AF65-F5344CB8AC3E}">
        <p14:creationId xmlns:p14="http://schemas.microsoft.com/office/powerpoint/2010/main" val="827856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a:t>
            </a:r>
            <a:r>
              <a:rPr lang="en-AU" dirty="0"/>
              <a:t>but did not make progress on KRACK/cipher issues</a:t>
            </a:r>
          </a:p>
        </p:txBody>
      </p:sp>
      <p:sp>
        <p:nvSpPr>
          <p:cNvPr id="8" name="Content Placeholder 7"/>
          <p:cNvSpPr>
            <a:spLocks noGrp="1"/>
          </p:cNvSpPr>
          <p:nvPr>
            <p:ph idx="1"/>
          </p:nvPr>
        </p:nvSpPr>
        <p:spPr>
          <a:xfrm>
            <a:off x="685800" y="1752600"/>
            <a:ext cx="7772400" cy="4114800"/>
          </a:xfrm>
        </p:spPr>
        <p:txBody>
          <a:bodyPr/>
          <a:lstStyle/>
          <a:p>
            <a:r>
              <a:rPr lang="en-AU" dirty="0" smtClean="0"/>
              <a:t>Some lowlights/highlights</a:t>
            </a:r>
          </a:p>
          <a:p>
            <a:pPr lvl="1"/>
            <a:r>
              <a:rPr lang="en-AU" dirty="0" smtClean="0"/>
              <a:t>Discussion on need for multiple ciphers did not lead to agreement</a:t>
            </a:r>
          </a:p>
          <a:p>
            <a:pPr lvl="2"/>
            <a:r>
              <a:rPr lang="en-AU" dirty="0" smtClean="0"/>
              <a:t>There was some agreement that ability to negotiate multiple ciphers is desirable</a:t>
            </a:r>
          </a:p>
          <a:p>
            <a:pPr lvl="3"/>
            <a:r>
              <a:rPr lang="en-AU" dirty="0" smtClean="0"/>
              <a:t>The China NB reps were motivated by desire to specify cipher on a national basis</a:t>
            </a:r>
          </a:p>
          <a:p>
            <a:pPr lvl="3"/>
            <a:r>
              <a:rPr lang="en-AU" dirty="0" smtClean="0"/>
              <a:t>IEEE 802 reps focused on need to be able to transition to better ciphers in the future (and agreed that IEEE 802 supported this principle)</a:t>
            </a:r>
          </a:p>
          <a:p>
            <a:pPr lvl="2"/>
            <a:r>
              <a:rPr lang="en-AU" dirty="0" smtClean="0"/>
              <a:t>There was not agreement on need for a default cipher</a:t>
            </a:r>
          </a:p>
          <a:p>
            <a:pPr lvl="3"/>
            <a:r>
              <a:rPr lang="en-AU" dirty="0" smtClean="0"/>
              <a:t>The </a:t>
            </a:r>
            <a:r>
              <a:rPr lang="en-AU" dirty="0"/>
              <a:t>China NB reps </a:t>
            </a:r>
            <a:r>
              <a:rPr lang="en-AU" dirty="0" smtClean="0"/>
              <a:t>argued that national regulations meant that a default cipher (such as used by 802.22 &amp; 802.15.3) was inappropriate</a:t>
            </a:r>
            <a:endParaRPr lang="en-AU" dirty="0"/>
          </a:p>
          <a:p>
            <a:pPr lvl="3"/>
            <a:r>
              <a:rPr lang="en-AU" dirty="0"/>
              <a:t>IEEE 802 reps focused on </a:t>
            </a:r>
            <a:r>
              <a:rPr lang="en-AU" dirty="0" smtClean="0"/>
              <a:t>the need for a default cipher to support global interoperability</a:t>
            </a:r>
          </a:p>
          <a:p>
            <a:pPr lvl="3"/>
            <a:r>
              <a:rPr lang="en-AU" dirty="0" smtClean="0"/>
              <a:t>Note: </a:t>
            </a:r>
          </a:p>
          <a:p>
            <a:pPr lvl="2"/>
            <a:r>
              <a:rPr lang="en-AU" dirty="0"/>
              <a:t>There was </a:t>
            </a:r>
            <a:r>
              <a:rPr lang="en-AU" dirty="0" smtClean="0"/>
              <a:t>not agreement on China NB proposal for text that stated national regulations needed to be followed (with implication that default ciphers could be overridden) </a:t>
            </a:r>
          </a:p>
          <a:p>
            <a:pPr lvl="3"/>
            <a:r>
              <a:rPr lang="en-AU" dirty="0" smtClean="0"/>
              <a:t>Jodi </a:t>
            </a:r>
            <a:r>
              <a:rPr lang="en-AU" dirty="0" err="1" smtClean="0"/>
              <a:t>Haasz</a:t>
            </a:r>
            <a:r>
              <a:rPr lang="en-AU" dirty="0" smtClean="0"/>
              <a:t> noted that the text proposed by the China NB stating that ciphers may be subject to national regulations is unlikely to be allowed by ISO</a:t>
            </a:r>
          </a:p>
          <a:p>
            <a:pPr lvl="3"/>
            <a:r>
              <a:rPr lang="en-AU" dirty="0" smtClean="0"/>
              <a:t>Aside: John Day (US NB rep) submitted a </a:t>
            </a:r>
            <a:r>
              <a:rPr lang="en-AU" dirty="0" smtClean="0">
                <a:hlinkClick r:id="rId2"/>
              </a:rPr>
              <a:t>document</a:t>
            </a:r>
            <a:r>
              <a:rPr lang="en-AU" dirty="0" smtClean="0"/>
              <a:t> before the meeting that argued against the text for various reasons, but also argued against data link encryption!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89</a:t>
            </a:fld>
            <a:endParaRPr lang="en-US"/>
          </a:p>
        </p:txBody>
      </p:sp>
    </p:spTree>
    <p:extLst>
      <p:ext uri="{BB962C8B-B14F-4D97-AF65-F5344CB8AC3E}">
        <p14:creationId xmlns:p14="http://schemas.microsoft.com/office/powerpoint/2010/main" val="2688584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Warsaw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Warsaw, in May 2018, as documented in </a:t>
            </a:r>
            <a:r>
              <a:rPr lang="en-AU" i="1" dirty="0" smtClean="0">
                <a:solidFill>
                  <a:srgbClr val="FF0000"/>
                </a:solidFill>
                <a:hlinkClick r:id="rId3"/>
              </a:rPr>
              <a:t>11-18-1002-00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much substantive discussion between the 2</a:t>
            </a:r>
            <a:r>
              <a:rPr lang="en-AU" baseline="30000" dirty="0" smtClean="0"/>
              <a:t>nd</a:t>
            </a:r>
            <a:r>
              <a:rPr lang="en-AU" dirty="0" smtClean="0"/>
              <a:t> &amp; 3</a:t>
            </a:r>
            <a:r>
              <a:rPr lang="en-AU" baseline="30000" dirty="0" smtClean="0"/>
              <a:t>rd</a:t>
            </a:r>
            <a:r>
              <a:rPr lang="en-AU" dirty="0" smtClean="0"/>
              <a:t> teleconferences</a:t>
            </a:r>
            <a:endParaRPr lang="en-AU" dirty="0"/>
          </a:p>
        </p:txBody>
      </p:sp>
      <p:sp>
        <p:nvSpPr>
          <p:cNvPr id="3" name="Content Placeholder 2"/>
          <p:cNvSpPr>
            <a:spLocks noGrp="1"/>
          </p:cNvSpPr>
          <p:nvPr>
            <p:ph idx="1"/>
          </p:nvPr>
        </p:nvSpPr>
        <p:spPr/>
        <p:txBody>
          <a:bodyPr/>
          <a:lstStyle/>
          <a:p>
            <a:pPr lvl="1"/>
            <a:r>
              <a:rPr lang="en-AU" dirty="0" smtClean="0"/>
              <a:t>Most of the discussion between the </a:t>
            </a:r>
            <a:r>
              <a:rPr lang="en-AU" dirty="0"/>
              <a:t>2</a:t>
            </a:r>
            <a:r>
              <a:rPr lang="en-AU" baseline="30000" dirty="0"/>
              <a:t>nd</a:t>
            </a:r>
            <a:r>
              <a:rPr lang="en-AU" dirty="0"/>
              <a:t> &amp; 3</a:t>
            </a:r>
            <a:r>
              <a:rPr lang="en-AU" baseline="30000" dirty="0"/>
              <a:t>rd</a:t>
            </a:r>
            <a:r>
              <a:rPr lang="en-AU" dirty="0"/>
              <a:t> </a:t>
            </a:r>
            <a:r>
              <a:rPr lang="en-AU" dirty="0" smtClean="0"/>
              <a:t>teleconferences focused on the effect of KRACK on IEEE 802.11-2016</a:t>
            </a:r>
          </a:p>
          <a:p>
            <a:pPr lvl="2"/>
            <a:r>
              <a:rPr lang="en-AU" dirty="0" smtClean="0"/>
              <a:t>China NB folk </a:t>
            </a:r>
            <a:r>
              <a:rPr lang="en-AU" dirty="0" smtClean="0"/>
              <a:t>kept </a:t>
            </a:r>
            <a:r>
              <a:rPr lang="en-AU" dirty="0" smtClean="0"/>
              <a:t>asserting that there is a problem in the standard related to KRACK</a:t>
            </a:r>
          </a:p>
          <a:p>
            <a:pPr lvl="2"/>
            <a:r>
              <a:rPr lang="en-AU" dirty="0" smtClean="0"/>
              <a:t>IEEE 802 folk </a:t>
            </a:r>
            <a:r>
              <a:rPr lang="en-AU" dirty="0" smtClean="0"/>
              <a:t>responded </a:t>
            </a:r>
            <a:r>
              <a:rPr lang="en-AU" dirty="0" smtClean="0"/>
              <a:t>that it is an implementation issue </a:t>
            </a:r>
            <a:r>
              <a:rPr lang="en-AU" dirty="0" smtClean="0"/>
              <a:t>…</a:t>
            </a:r>
            <a:endParaRPr lang="en-AU" dirty="0" smtClean="0"/>
          </a:p>
          <a:p>
            <a:pPr lvl="2"/>
            <a:r>
              <a:rPr lang="en-AU" dirty="0" smtClean="0"/>
              <a:t>… and </a:t>
            </a:r>
            <a:r>
              <a:rPr lang="en-AU" dirty="0" smtClean="0"/>
              <a:t>requested </a:t>
            </a:r>
            <a:r>
              <a:rPr lang="en-AU" dirty="0" smtClean="0"/>
              <a:t>that the China NB folk </a:t>
            </a:r>
            <a:r>
              <a:rPr lang="en-AU" dirty="0" smtClean="0"/>
              <a:t>properly justify any alleged </a:t>
            </a:r>
            <a:r>
              <a:rPr lang="en-AU" dirty="0" smtClean="0"/>
              <a:t>issues with the standard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8802424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3</a:t>
            </a:r>
            <a:r>
              <a:rPr lang="en-AU" baseline="30000" dirty="0" smtClean="0"/>
              <a:t>rd</a:t>
            </a:r>
            <a:r>
              <a:rPr lang="en-AU" dirty="0" smtClean="0"/>
              <a:t> teleconference was held on 2 May 2018 but did not lead to substantial progress</a:t>
            </a:r>
            <a:endParaRPr lang="en-AU" dirty="0"/>
          </a:p>
        </p:txBody>
      </p:sp>
      <p:sp>
        <p:nvSpPr>
          <p:cNvPr id="8" name="Content Placeholder 7"/>
          <p:cNvSpPr>
            <a:spLocks noGrp="1"/>
          </p:cNvSpPr>
          <p:nvPr>
            <p:ph idx="1"/>
          </p:nvPr>
        </p:nvSpPr>
        <p:spPr/>
        <p:txBody>
          <a:bodyPr/>
          <a:lstStyle/>
          <a:p>
            <a:pPr lvl="1"/>
            <a:r>
              <a:rPr lang="en-AU" dirty="0" smtClean="0"/>
              <a:t>The agenda of the 3rd teleconference excluded any discussion of KRACK and other issues that are being considered as part of comment resolution on the FDIS on IEEE 802.11-2016</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91</a:t>
            </a:fld>
            <a:endParaRPr lang="en-US"/>
          </a:p>
        </p:txBody>
      </p:sp>
    </p:spTree>
    <p:extLst>
      <p:ext uri="{BB962C8B-B14F-4D97-AF65-F5344CB8AC3E}">
        <p14:creationId xmlns:p14="http://schemas.microsoft.com/office/powerpoint/2010/main" val="19646382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4th teleconference was held on 30 May 2018 and was contentious in relation to KRACK</a:t>
            </a:r>
            <a:endParaRPr lang="en-AU" dirty="0"/>
          </a:p>
        </p:txBody>
      </p:sp>
      <p:sp>
        <p:nvSpPr>
          <p:cNvPr id="8" name="Content Placeholder 7"/>
          <p:cNvSpPr>
            <a:spLocks noGrp="1"/>
          </p:cNvSpPr>
          <p:nvPr>
            <p:ph idx="1"/>
          </p:nvPr>
        </p:nvSpPr>
        <p:spPr/>
        <p:txBody>
          <a:bodyPr/>
          <a:lstStyle/>
          <a:p>
            <a:pPr lvl="1"/>
            <a:r>
              <a:rPr lang="en-AU" dirty="0" smtClean="0"/>
              <a:t>The agenda of the 4</a:t>
            </a:r>
            <a:r>
              <a:rPr lang="en-AU" baseline="30000" dirty="0" smtClean="0"/>
              <a:t>th</a:t>
            </a:r>
            <a:r>
              <a:rPr lang="en-AU" dirty="0" smtClean="0"/>
              <a:t> teleconference included discussion of KRACK based on:</a:t>
            </a:r>
          </a:p>
          <a:p>
            <a:pPr lvl="2"/>
            <a:r>
              <a:rPr lang="en-AU" dirty="0" smtClean="0"/>
              <a:t>Submission from an IWNCOMM employee relating </a:t>
            </a:r>
            <a:r>
              <a:rPr lang="en-AU" smtClean="0"/>
              <a:t>to </a:t>
            </a:r>
            <a:r>
              <a:rPr lang="en-AU" smtClean="0"/>
              <a:t>KRACK</a:t>
            </a:r>
            <a:endParaRPr lang="en-AU" dirty="0" smtClean="0"/>
          </a:p>
          <a:p>
            <a:pPr lvl="2"/>
            <a:r>
              <a:rPr lang="en-AU" dirty="0" smtClean="0"/>
              <a:t>The </a:t>
            </a:r>
            <a:r>
              <a:rPr lang="en-AU" dirty="0" smtClean="0">
                <a:hlinkClick r:id="rId3"/>
              </a:rPr>
              <a:t>LS</a:t>
            </a:r>
            <a:r>
              <a:rPr lang="en-AU" dirty="0" smtClean="0"/>
              <a:t> from IEEE 802.11 WG responding to the LB on 802.11-2016</a:t>
            </a:r>
          </a:p>
          <a:p>
            <a:pPr lvl="1"/>
            <a:r>
              <a:rPr lang="en-AU" dirty="0" smtClean="0"/>
              <a:t>Andrew Myles objected on the basis that it did not show an issue with the standard, just implementations of the standard, and so is out of scope</a:t>
            </a:r>
          </a:p>
          <a:p>
            <a:pPr lvl="1"/>
            <a:r>
              <a:rPr lang="en-AU" dirty="0" smtClean="0"/>
              <a:t>The Chair ultimately ruled that KRACK  related presentation could be presented but not discussed</a:t>
            </a:r>
          </a:p>
          <a:p>
            <a:pPr lvl="2"/>
            <a:r>
              <a:rPr lang="en-AU" dirty="0" smtClean="0"/>
              <a:t>In reality there was limited discussion</a:t>
            </a:r>
          </a:p>
          <a:p>
            <a:pPr lvl="2"/>
            <a:r>
              <a:rPr lang="en-AU" dirty="0" smtClean="0"/>
              <a:t>Time also ran out</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92</a:t>
            </a:fld>
            <a:endParaRPr lang="en-US"/>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442311983"/>
              </p:ext>
            </p:extLst>
          </p:nvPr>
        </p:nvGraphicFramePr>
        <p:xfrm>
          <a:off x="7629525" y="2514600"/>
          <a:ext cx="914400" cy="806450"/>
        </p:xfrm>
        <a:graphic>
          <a:graphicData uri="http://schemas.openxmlformats.org/presentationml/2006/ole">
            <mc:AlternateContent xmlns:mc="http://schemas.openxmlformats.org/markup-compatibility/2006">
              <mc:Choice xmlns:v="urn:schemas-microsoft-com:vml" Requires="v">
                <p:oleObj spid="_x0000_s272431" name="Presentation" showAsIcon="1" r:id="rId4" imgW="914400" imgH="806400" progId="PowerPoint.Show.12">
                  <p:embed/>
                </p:oleObj>
              </mc:Choice>
              <mc:Fallback>
                <p:oleObj name="Presentation" showAsIcon="1" r:id="rId4" imgW="914400" imgH="806400" progId="PowerPoint.Show.12">
                  <p:embed/>
                  <p:pic>
                    <p:nvPicPr>
                      <p:cNvPr id="0" name=""/>
                      <p:cNvPicPr/>
                      <p:nvPr/>
                    </p:nvPicPr>
                    <p:blipFill>
                      <a:blip r:embed="rId5"/>
                      <a:stretch>
                        <a:fillRect/>
                      </a:stretch>
                    </p:blipFill>
                    <p:spPr>
                      <a:xfrm>
                        <a:off x="7629525"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685411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4th teleconference was held on 30 May 2018 </a:t>
            </a:r>
            <a:r>
              <a:rPr lang="en-AU" dirty="0"/>
              <a:t>and was contentious in relation to KRACK</a:t>
            </a:r>
          </a:p>
        </p:txBody>
      </p:sp>
      <p:sp>
        <p:nvSpPr>
          <p:cNvPr id="8" name="Content Placeholder 7"/>
          <p:cNvSpPr>
            <a:spLocks noGrp="1"/>
          </p:cNvSpPr>
          <p:nvPr>
            <p:ph idx="1"/>
          </p:nvPr>
        </p:nvSpPr>
        <p:spPr/>
        <p:txBody>
          <a:bodyPr/>
          <a:lstStyle/>
          <a:p>
            <a:pPr lvl="1"/>
            <a:r>
              <a:rPr lang="en-AU" dirty="0" smtClean="0"/>
              <a:t>The two sides can’t agree, and it’s clear the </a:t>
            </a:r>
            <a:r>
              <a:rPr lang="en-AU" dirty="0"/>
              <a:t>difference </a:t>
            </a:r>
            <a:r>
              <a:rPr lang="en-AU" dirty="0" smtClean="0"/>
              <a:t>can’t </a:t>
            </a:r>
            <a:r>
              <a:rPr lang="en-AU" dirty="0"/>
              <a:t>be </a:t>
            </a:r>
            <a:r>
              <a:rPr lang="en-AU" dirty="0" smtClean="0"/>
              <a:t>resolved</a:t>
            </a:r>
          </a:p>
          <a:p>
            <a:pPr lvl="2"/>
            <a:r>
              <a:rPr lang="en-AU" dirty="0" smtClean="0"/>
              <a:t>Chinese side claim 802.11 needs to be modified but will not say how</a:t>
            </a:r>
          </a:p>
          <a:p>
            <a:pPr lvl="2"/>
            <a:r>
              <a:rPr lang="en-AU" dirty="0" smtClean="0"/>
              <a:t>IEEE 802.11 reps claim the only issue (an implementation issue) has already been fixed  </a:t>
            </a:r>
          </a:p>
          <a:p>
            <a:pPr lvl="1"/>
            <a:r>
              <a:rPr lang="en-AU" dirty="0" smtClean="0"/>
              <a:t>It is likely the IEEE 802 experts will propose a report from the ad hoc to SC6 that states</a:t>
            </a:r>
          </a:p>
          <a:p>
            <a:pPr lvl="2"/>
            <a:r>
              <a:rPr lang="en-AU" dirty="0" smtClean="0"/>
              <a:t>There was no consensus</a:t>
            </a:r>
          </a:p>
          <a:p>
            <a:pPr lvl="2"/>
            <a:r>
              <a:rPr lang="en-AU" dirty="0" smtClean="0"/>
              <a:t>The work is complete</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93</a:t>
            </a:fld>
            <a:endParaRPr lang="en-US"/>
          </a:p>
        </p:txBody>
      </p:sp>
    </p:spTree>
    <p:extLst>
      <p:ext uri="{BB962C8B-B14F-4D97-AF65-F5344CB8AC3E}">
        <p14:creationId xmlns:p14="http://schemas.microsoft.com/office/powerpoint/2010/main" val="29646015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5th teleconference will be held on 5 July 2018</a:t>
            </a:r>
            <a:endParaRPr lang="en-AU" dirty="0"/>
          </a:p>
        </p:txBody>
      </p:sp>
      <p:sp>
        <p:nvSpPr>
          <p:cNvPr id="8" name="Content Placeholder 7"/>
          <p:cNvSpPr>
            <a:spLocks noGrp="1"/>
          </p:cNvSpPr>
          <p:nvPr>
            <p:ph idx="1"/>
          </p:nvPr>
        </p:nvSpPr>
        <p:spPr/>
        <p:txBody>
          <a:bodyPr/>
          <a:lstStyle/>
          <a:p>
            <a:pPr lvl="1"/>
            <a:r>
              <a:rPr lang="en-AU" dirty="0" smtClean="0"/>
              <a:t>The 5</a:t>
            </a:r>
            <a:r>
              <a:rPr lang="en-AU" baseline="30000" dirty="0" smtClean="0"/>
              <a:t>th</a:t>
            </a:r>
            <a:r>
              <a:rPr lang="en-AU" dirty="0" smtClean="0"/>
              <a:t> teleconference </a:t>
            </a:r>
            <a:r>
              <a:rPr lang="en-AU" dirty="0"/>
              <a:t>is scheduled to </a:t>
            </a:r>
            <a:r>
              <a:rPr lang="en-AU" dirty="0" smtClean="0"/>
              <a:t>consider a first draft </a:t>
            </a:r>
            <a:r>
              <a:rPr lang="en-AU" dirty="0"/>
              <a:t>of AHGS report</a:t>
            </a:r>
          </a:p>
          <a:p>
            <a:pPr lvl="1"/>
            <a:r>
              <a:rPr lang="en-AU" dirty="0" smtClean="0"/>
              <a:t>It is likely the IEEE 802 experts will propose a report from the ad hoc to SC6 that states</a:t>
            </a:r>
          </a:p>
          <a:p>
            <a:pPr lvl="2"/>
            <a:r>
              <a:rPr lang="en-AU" dirty="0" smtClean="0"/>
              <a:t>There was no consensus</a:t>
            </a:r>
          </a:p>
          <a:p>
            <a:pPr lvl="2"/>
            <a:r>
              <a:rPr lang="en-AU" dirty="0" smtClean="0"/>
              <a:t>The work is complete</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94</a:t>
            </a:fld>
            <a:endParaRPr lang="en-US"/>
          </a:p>
        </p:txBody>
      </p:sp>
    </p:spTree>
    <p:extLst>
      <p:ext uri="{BB962C8B-B14F-4D97-AF65-F5344CB8AC3E}">
        <p14:creationId xmlns:p14="http://schemas.microsoft.com/office/powerpoint/2010/main" val="20073470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next teleconference will probably be held in late  July?</a:t>
            </a:r>
            <a:endParaRPr lang="en-AU" dirty="0"/>
          </a:p>
        </p:txBody>
      </p:sp>
      <p:sp>
        <p:nvSpPr>
          <p:cNvPr id="8" name="Content Placeholder 7"/>
          <p:cNvSpPr>
            <a:spLocks noGrp="1"/>
          </p:cNvSpPr>
          <p:nvPr>
            <p:ph idx="1"/>
          </p:nvPr>
        </p:nvSpPr>
        <p:spPr/>
        <p:txBody>
          <a:bodyPr/>
          <a:lstStyle/>
          <a:p>
            <a:r>
              <a:rPr lang="en-AU" dirty="0" smtClean="0"/>
              <a:t>Current rough plan</a:t>
            </a:r>
          </a:p>
          <a:p>
            <a:pPr lvl="1"/>
            <a:r>
              <a:rPr lang="en-AU" dirty="0" smtClean="0"/>
              <a:t>6</a:t>
            </a:r>
            <a:r>
              <a:rPr lang="en-AU" baseline="30000" dirty="0" smtClean="0"/>
              <a:t>th</a:t>
            </a:r>
            <a:r>
              <a:rPr lang="en-AU" dirty="0" smtClean="0"/>
              <a:t> teleconference </a:t>
            </a:r>
            <a:r>
              <a:rPr lang="en-AU" dirty="0"/>
              <a:t>– </a:t>
            </a:r>
            <a:r>
              <a:rPr lang="en-AU" dirty="0" smtClean="0"/>
              <a:t>before 25 July</a:t>
            </a:r>
          </a:p>
          <a:p>
            <a:pPr lvl="2"/>
            <a:r>
              <a:rPr lang="en-AU" dirty="0" smtClean="0"/>
              <a:t>Final </a:t>
            </a:r>
            <a:r>
              <a:rPr lang="en-AU" dirty="0"/>
              <a:t>draft of AHGS </a:t>
            </a:r>
            <a:r>
              <a:rPr lang="en-AU" dirty="0" smtClean="0"/>
              <a:t>report</a:t>
            </a:r>
          </a:p>
          <a:p>
            <a:pPr lvl="1"/>
            <a:r>
              <a:rPr lang="en-AU" dirty="0" smtClean="0"/>
              <a:t>Deadline – 2 Aug</a:t>
            </a:r>
          </a:p>
          <a:p>
            <a:pPr lvl="2"/>
            <a:r>
              <a:rPr lang="en-AU" dirty="0" smtClean="0"/>
              <a:t>Submit documents to SC6</a:t>
            </a:r>
            <a:endParaRPr lang="en-AU" dirty="0"/>
          </a:p>
          <a:p>
            <a:pPr lvl="1"/>
            <a:endParaRPr lang="en-AU" dirty="0"/>
          </a:p>
          <a:p>
            <a:pPr lvl="1"/>
            <a:endParaRPr lang="en-AU" dirty="0"/>
          </a:p>
          <a:p>
            <a:pPr lvl="1"/>
            <a:endParaRPr lang="en-AU" dirty="0" smtClean="0"/>
          </a:p>
          <a:p>
            <a:pPr lvl="1"/>
            <a:endParaRPr lang="en-AU" dirty="0" smtClean="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95</a:t>
            </a:fld>
            <a:endParaRPr lang="en-US"/>
          </a:p>
        </p:txBody>
      </p:sp>
    </p:spTree>
    <p:extLst>
      <p:ext uri="{BB962C8B-B14F-4D97-AF65-F5344CB8AC3E}">
        <p14:creationId xmlns:p14="http://schemas.microsoft.com/office/powerpoint/2010/main" val="25253028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It is proposed that IEEE 802 </a:t>
            </a:r>
            <a:r>
              <a:rPr lang="en-AU" dirty="0" smtClean="0"/>
              <a:t>inviting </a:t>
            </a:r>
            <a:r>
              <a:rPr lang="en-AU" dirty="0"/>
              <a:t>SC6 experts to </a:t>
            </a:r>
            <a:r>
              <a:rPr lang="en-AU" dirty="0" smtClean="0"/>
              <a:t>an </a:t>
            </a:r>
            <a:r>
              <a:rPr lang="en-AU" dirty="0"/>
              <a:t>IEEE 802 Security Workshop in Nov 2018</a:t>
            </a:r>
          </a:p>
        </p:txBody>
      </p:sp>
      <p:sp>
        <p:nvSpPr>
          <p:cNvPr id="3" name="Content Placeholder 2"/>
          <p:cNvSpPr>
            <a:spLocks noGrp="1"/>
          </p:cNvSpPr>
          <p:nvPr>
            <p:ph idx="1"/>
          </p:nvPr>
        </p:nvSpPr>
        <p:spPr/>
        <p:txBody>
          <a:bodyPr/>
          <a:lstStyle/>
          <a:p>
            <a:pPr lvl="1"/>
            <a:r>
              <a:rPr lang="en-AU" dirty="0" smtClean="0"/>
              <a:t>It is proposed that IEEE 802 attempts to resolve the alleged security issues by inviting SC6 experts </a:t>
            </a:r>
            <a:r>
              <a:rPr lang="en-AU" smtClean="0"/>
              <a:t>to an </a:t>
            </a:r>
            <a:r>
              <a:rPr lang="en-AU" dirty="0" smtClean="0"/>
              <a:t>IEEE 802 Security Workshop in Nov 2018</a:t>
            </a:r>
          </a:p>
          <a:p>
            <a:pPr lvl="2"/>
            <a:r>
              <a:rPr lang="en-AU" dirty="0" smtClean="0"/>
              <a:t>See </a:t>
            </a:r>
            <a:r>
              <a:rPr lang="en-AU" dirty="0"/>
              <a:t>proposed invitation - </a:t>
            </a:r>
            <a:r>
              <a:rPr lang="en-AU" dirty="0" smtClean="0">
                <a:hlinkClick r:id="rId2"/>
              </a:rPr>
              <a:t>11-18-1140-00</a:t>
            </a:r>
            <a:endParaRPr lang="en-AU" dirty="0"/>
          </a:p>
          <a:p>
            <a:pPr lvl="1"/>
            <a:r>
              <a:rPr lang="en-AU" dirty="0" smtClean="0"/>
              <a:t>Motion:</a:t>
            </a:r>
          </a:p>
          <a:p>
            <a:pPr lvl="2"/>
            <a:r>
              <a:rPr lang="en-AU" i="1" dirty="0" smtClean="0"/>
              <a:t>IEEE 802 JTC1 SC recommends to the IEEE 802 EC that an invitation (see </a:t>
            </a:r>
            <a:r>
              <a:rPr lang="en-AU" i="1" dirty="0" smtClean="0">
                <a:hlinkClick r:id="rId2"/>
              </a:rPr>
              <a:t>11-18-1140-00</a:t>
            </a:r>
            <a:r>
              <a:rPr lang="en-AU" i="1" dirty="0" smtClean="0"/>
              <a:t>) to an IEEE 802 JTC1 Security Workshop in November 2018 be sent to ISO/IEC JTC1/SC6</a:t>
            </a:r>
          </a:p>
          <a:p>
            <a:pPr lvl="2"/>
            <a:r>
              <a:rPr lang="en-AU" dirty="0" smtClean="0"/>
              <a:t>Moved</a:t>
            </a:r>
          </a:p>
          <a:p>
            <a:pPr lvl="2"/>
            <a:r>
              <a:rPr lang="en-AU" dirty="0" smtClean="0"/>
              <a:t>Seconded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40966704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97</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99</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13222</Words>
  <Application>Microsoft Office PowerPoint</Application>
  <PresentationFormat>On-screen Show (4:3)</PresentationFormat>
  <Paragraphs>2188</Paragraphs>
  <Slides>150</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150</vt:i4>
      </vt:variant>
    </vt:vector>
  </HeadingPairs>
  <TitlesOfParts>
    <vt:vector size="157" baseType="lpstr">
      <vt:lpstr>Arial</vt:lpstr>
      <vt:lpstr>Times New Roman</vt:lpstr>
      <vt:lpstr>Wingdings</vt:lpstr>
      <vt:lpstr>802-11-Submission</vt:lpstr>
      <vt:lpstr>Acrobat Document</vt:lpstr>
      <vt:lpstr>Presentation</vt:lpstr>
      <vt:lpstr>Packager Shell Object</vt:lpstr>
      <vt:lpstr>IEEE 802 JTC1 Standing Committee July 2018 agenda for San Diego</vt:lpstr>
      <vt:lpstr>This document will be used to run the IEEE 802 JTC1 SC meetings in San Diego in July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July 2018 plenary meeting in San Diego</vt:lpstr>
      <vt:lpstr>The IEEE 802 JTC1 SC regular meeting has a high level list of agenda items to be considered</vt:lpstr>
      <vt:lpstr>The IEEE 802 JTC1 SC will consider approving its agenda for its San Diego meeting</vt:lpstr>
      <vt:lpstr>The IEEE 802 JTC1 SC will consider approval of the minutes of its Warsaw meeting</vt:lpstr>
      <vt:lpstr>The goals of the IEEE 802 JTC1 SC were reaffirmed by the IEEE 802 EC in March 2014</vt:lpstr>
      <vt:lpstr>The SC reaffirm its current goals during its meeting in Warsaw in May 2018</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44 standards through to PSDO ratification with 37 in-process</vt:lpstr>
      <vt:lpstr>IEEE 802.1 WG has pushed 22 standards completely through the PSDO ratification process</vt:lpstr>
      <vt:lpstr>IEEE 802.1 WG has pushed 22 standards completely through the PSDO ratification process</vt:lpstr>
      <vt:lpstr>IEEE 802.3 WG has pushed 9 standards completely through the PSDO ratification process</vt:lpstr>
      <vt:lpstr>IEEE 802.11 WG has pushed 7 standards completely through the PSDO ratification process</vt:lpstr>
      <vt:lpstr>IEEE 802.15 WG has pushed two standards  completely through the PSDO ratification process</vt:lpstr>
      <vt:lpstr>IEEE 802.16 WG has pushed zero standards completely through the PSDO ratification process</vt:lpstr>
      <vt:lpstr>IEEE 802.21 WG has pushed two standards completely through the PSDO ratification process</vt:lpstr>
      <vt:lpstr>IEEE 802.22 WG has pushed three standards completely through the PSDO ratification process</vt:lpstr>
      <vt:lpstr>IEEE 802.1 has 15 standards in the pipeline for ratification under the PSDO</vt:lpstr>
      <vt:lpstr>IEEE 802.1 has 15 standards in the pipeline for ratification under the PSDO</vt:lpstr>
      <vt:lpstr>IEEE 802.1AEcg FDIS ballot closes 28 Aug 2018</vt:lpstr>
      <vt:lpstr>IEEE 802.1CB is waiting for FDIS ballot to start</vt:lpstr>
      <vt:lpstr>IEEE 802.1Qci is waiting for FDIS ballot to start</vt:lpstr>
      <vt:lpstr>IEEE 802.1Qch is waiting for FDIS ballot to start</vt:lpstr>
      <vt:lpstr>IEEE 802c is waiting for FDIS ballot to start</vt:lpstr>
      <vt:lpstr>IEEE 802.1AX-2014/Cor1 is waiting for publication</vt:lpstr>
      <vt:lpstr>IEEE 802.1Q-REV has been liaised for information</vt:lpstr>
      <vt:lpstr>IEEE 802.1Qcc has been liaised for information</vt:lpstr>
      <vt:lpstr>IEEE 802.1Qcp has been liaised for information</vt:lpstr>
      <vt:lpstr>IEEE 802.1AR-Rev has been liaised for information</vt:lpstr>
      <vt:lpstr>IEEE 802.1CM has been liaised for information</vt:lpstr>
      <vt:lpstr>IEEE 802.1Qcy has been liaised for information</vt:lpstr>
      <vt:lpstr>IEEE 802.1AC/Cor-1 has been liaised for information</vt:lpstr>
      <vt:lpstr>IEEE 802.1Xck has been liaised for information</vt:lpstr>
      <vt:lpstr>IEEE 802.1AE-Rev has been liaised for information</vt:lpstr>
      <vt:lpstr>IEEE 802.3 has ten standards in the pipeline for ratification under the PSDO</vt:lpstr>
      <vt:lpstr>IEEE 802.3bn FDIS closes on 3 Sep 2018</vt:lpstr>
      <vt:lpstr>IEEE 802.3bv FDIS closes on 3 Sep 2018</vt:lpstr>
      <vt:lpstr>IEEE 802.3bu FDIS closes on 3 Sep 2018</vt:lpstr>
      <vt:lpstr>IEEE 802.3/Cor 1 FDIS ballot passed &amp; is awaiting publication</vt:lpstr>
      <vt:lpstr>IEEE 802.3bs is waiting for FDIS ballot to start</vt:lpstr>
      <vt:lpstr>IEEE 802.3cb was liaised for information in June 2017</vt:lpstr>
      <vt:lpstr>IEEE 802.3cc is waiting for start of FDIS ballot</vt:lpstr>
      <vt:lpstr>IEEE 802.3cd was liaised for information in Feb 2018</vt:lpstr>
      <vt:lpstr>IEEE 802.3-REV was liaised for information in Feb 2018</vt:lpstr>
      <vt:lpstr>IEEE 802.3bt was liaised for information in Feb 2018</vt:lpstr>
      <vt:lpstr>IEEE 802.11 has nine standards in the pipeline for ratification under the PSDO</vt:lpstr>
      <vt:lpstr>IEEE 802.11ah passed 60-day pre-ballot and is waiting start of FDIS</vt:lpstr>
      <vt:lpstr>IEEE 802.11ai is waiting for FDIS ballot to start</vt:lpstr>
      <vt:lpstr>IEEE 802.11ai is waiting for FDIS ballot to start</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one standard in the pipeline for ratification under the PSDO</vt:lpstr>
      <vt:lpstr>IEEE 802.15.6-2012 FDIS ballot passed but comments are required</vt:lpstr>
      <vt:lpstr>802.15 WG is having difficulty responding to comments on 802.15.6</vt:lpstr>
      <vt:lpstr>There were two comments received on the IEEE 802.15.6-2012  FDIS ballot</vt:lpstr>
      <vt:lpstr>There were two comment received on the IEEE 802.15.6-2012  FDIS ballot</vt:lpstr>
      <vt:lpstr>There were two comment received on the IEEE 802.15.6-2012  FDIS ballot</vt:lpstr>
      <vt:lpstr>IEEE 802.16 has one standard in the pipeline for ratification under the PSDO</vt:lpstr>
      <vt:lpstr>IEEE 802.16-2017 60-day pre-ballot closes on 30 July 2018</vt:lpstr>
      <vt:lpstr>IEEE 802.21 has one standard in the pipeline for ratification under the PSDO</vt:lpstr>
      <vt:lpstr>IEEE 802.21-2017-Cor1 90-day  FDIS ballot passed on 16 June 2018 but requires a response</vt:lpstr>
      <vt:lpstr>One comment was received on the IEEE 802.21-2017-Cor1 FDIS ballot</vt:lpstr>
      <vt:lpstr>One comment was received on the IEEE 802.21-2017-Cor1 FDIS ballot</vt:lpstr>
      <vt:lpstr>One comment was received on the IEEE 802.21-2017-Cor1 FDIS ballot</vt:lpstr>
      <vt:lpstr>One comment was received on the IEEE 802.21-2017-Cor1 FDIS ballot</vt:lpstr>
      <vt:lpstr>IEEE 802.22 has zero standards in the pipeline for ratification under the PSDO</vt:lpstr>
      <vt:lpstr>A LS was sent to SC6 in March 2018 asking that  various ISO/IEC standards be withdrawn</vt:lpstr>
      <vt:lpstr>A LS was sent to SC6 in March 2018 asking that  various ISO/IEC standards be withdrawn</vt:lpstr>
      <vt:lpstr>The next SC6 meeting will held in Aug 2018 in Tokyo, Japan</vt:lpstr>
      <vt:lpstr>The SC will review participation at the next SC6 meeting</vt:lpstr>
      <vt:lpstr>The SC will need to provide a report to SC6 at their next meeting</vt:lpstr>
      <vt:lpstr>The ToR of the Security ad hoc were established at the last SC6 meeting</vt:lpstr>
      <vt:lpstr>The ToR of the Security ad hoc were established at the last SC6 meeting</vt:lpstr>
      <vt:lpstr>Membership of the Security ad hoc has been established </vt:lpstr>
      <vt:lpstr>The Security ad hoc is still struggling to make any progress … or even set meeting times</vt:lpstr>
      <vt:lpstr>The 2nd teleconference was held on 4 April 2018 but did not make progress on KRACK/cipher issues</vt:lpstr>
      <vt:lpstr>The 2nd teleconference was held on 4 April 2018 but did not make progress on KRACK/cipher issues</vt:lpstr>
      <vt:lpstr>The 2nd teleconference was held on 4 April 2018 but did not make progress on KRACK/cipher issues</vt:lpstr>
      <vt:lpstr>There was not much substantive discussion between the 2nd &amp; 3rd teleconferences</vt:lpstr>
      <vt:lpstr>The 3rd teleconference was held on 2 May 2018 but did not lead to substantial progress</vt:lpstr>
      <vt:lpstr>The 4th teleconference was held on 30 May 2018 and was contentious in relation to KRACK</vt:lpstr>
      <vt:lpstr>The 4th teleconference was held on 30 May 2018 and was contentious in relation to KRACK</vt:lpstr>
      <vt:lpstr>The 5th teleconference will be held on 5 July 2018</vt:lpstr>
      <vt:lpstr>The next teleconference will probably be held in late  July?</vt:lpstr>
      <vt:lpstr>It is proposed that IEEE 802 inviting SC6 experts to an IEEE 802 Security Workshop in Nov 2018</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2018-07-04T00:50:10Z</dcterms:modified>
</cp:coreProperties>
</file>