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0"/>
  </p:notesMasterIdLst>
  <p:handoutMasterIdLst>
    <p:handoutMasterId r:id="rId151"/>
  </p:handoutMasterIdLst>
  <p:sldIdLst>
    <p:sldId id="269" r:id="rId2"/>
    <p:sldId id="278" r:id="rId3"/>
    <p:sldId id="1454" r:id="rId4"/>
    <p:sldId id="359" r:id="rId5"/>
    <p:sldId id="1802" r:id="rId6"/>
    <p:sldId id="287" r:id="rId7"/>
    <p:sldId id="1620" r:id="rId8"/>
    <p:sldId id="344" r:id="rId9"/>
    <p:sldId id="345" r:id="rId10"/>
    <p:sldId id="1378" r:id="rId11"/>
    <p:sldId id="2096" r:id="rId12"/>
    <p:sldId id="1423" r:id="rId13"/>
    <p:sldId id="1164" r:id="rId14"/>
    <p:sldId id="1562" r:id="rId15"/>
    <p:sldId id="2073" r:id="rId16"/>
    <p:sldId id="1101" r:id="rId17"/>
    <p:sldId id="1581" r:id="rId18"/>
    <p:sldId id="2062" r:id="rId19"/>
    <p:sldId id="1981" r:id="rId20"/>
    <p:sldId id="2074" r:id="rId21"/>
    <p:sldId id="2102" r:id="rId22"/>
    <p:sldId id="2107" r:id="rId23"/>
    <p:sldId id="2075" r:id="rId24"/>
    <p:sldId id="1657" r:id="rId25"/>
    <p:sldId id="2105" r:id="rId26"/>
    <p:sldId id="1746" r:id="rId27"/>
    <p:sldId id="1747" r:id="rId28"/>
    <p:sldId id="1769" r:id="rId29"/>
    <p:sldId id="1786" r:id="rId30"/>
    <p:sldId id="1894" r:id="rId31"/>
    <p:sldId id="1896" r:id="rId32"/>
    <p:sldId id="1965" r:id="rId33"/>
    <p:sldId id="1967" r:id="rId34"/>
    <p:sldId id="1968" r:id="rId35"/>
    <p:sldId id="1969" r:id="rId36"/>
    <p:sldId id="2035" r:id="rId37"/>
    <p:sldId id="2104" r:id="rId38"/>
    <p:sldId id="2112" r:id="rId39"/>
    <p:sldId id="2113" r:id="rId40"/>
    <p:sldId id="2114" r:id="rId41"/>
    <p:sldId id="2008" r:id="rId42"/>
    <p:sldId id="1694" r:id="rId43"/>
    <p:sldId id="1716" r:id="rId44"/>
    <p:sldId id="1717" r:id="rId45"/>
    <p:sldId id="1851" r:id="rId46"/>
    <p:sldId id="1864" r:id="rId47"/>
    <p:sldId id="1945" r:id="rId48"/>
    <p:sldId id="1946" r:id="rId49"/>
    <p:sldId id="2036" r:id="rId50"/>
    <p:sldId id="2037" r:id="rId51"/>
    <p:sldId id="2071" r:id="rId52"/>
    <p:sldId id="1688" r:id="rId53"/>
    <p:sldId id="1703" r:id="rId54"/>
    <p:sldId id="1704" r:id="rId55"/>
    <p:sldId id="1978" r:id="rId56"/>
    <p:sldId id="1705" r:id="rId57"/>
    <p:sldId id="1706" r:id="rId58"/>
    <p:sldId id="1707" r:id="rId59"/>
    <p:sldId id="1708" r:id="rId60"/>
    <p:sldId id="1709" r:id="rId61"/>
    <p:sldId id="1710" r:id="rId62"/>
    <p:sldId id="1790" r:id="rId63"/>
    <p:sldId id="1698" r:id="rId64"/>
    <p:sldId id="1701" r:id="rId65"/>
    <p:sldId id="2149" r:id="rId66"/>
    <p:sldId id="1993" r:id="rId67"/>
    <p:sldId id="1994" r:id="rId68"/>
    <p:sldId id="2072" r:id="rId69"/>
    <p:sldId id="2100" r:id="rId70"/>
    <p:sldId id="2101" r:id="rId71"/>
    <p:sldId id="2014" r:id="rId72"/>
    <p:sldId id="2016" r:id="rId73"/>
    <p:sldId id="2161" r:id="rId74"/>
    <p:sldId id="2162" r:id="rId75"/>
    <p:sldId id="2163" r:id="rId76"/>
    <p:sldId id="2164" r:id="rId77"/>
    <p:sldId id="1679" r:id="rId78"/>
    <p:sldId id="2002" r:id="rId79"/>
    <p:sldId id="2153" r:id="rId80"/>
    <p:sldId id="2040" r:id="rId81"/>
    <p:sldId id="2115" r:id="rId82"/>
    <p:sldId id="2106" r:id="rId83"/>
    <p:sldId id="2017" r:id="rId84"/>
    <p:sldId id="2018" r:id="rId85"/>
    <p:sldId id="2019" r:id="rId86"/>
    <p:sldId id="2079" r:id="rId87"/>
    <p:sldId id="2109" r:id="rId88"/>
    <p:sldId id="2110" r:id="rId89"/>
    <p:sldId id="2111" r:id="rId90"/>
    <p:sldId id="2141" r:id="rId91"/>
    <p:sldId id="2140" r:id="rId92"/>
    <p:sldId id="2152" r:id="rId93"/>
    <p:sldId id="2154" r:id="rId94"/>
    <p:sldId id="2142" r:id="rId95"/>
    <p:sldId id="1375" r:id="rId96"/>
    <p:sldId id="1376" r:id="rId97"/>
    <p:sldId id="1400" r:id="rId98"/>
    <p:sldId id="2004" r:id="rId99"/>
    <p:sldId id="619" r:id="rId100"/>
    <p:sldId id="621" r:id="rId101"/>
    <p:sldId id="1561" r:id="rId102"/>
    <p:sldId id="1555" r:id="rId103"/>
    <p:sldId id="1601" r:id="rId104"/>
    <p:sldId id="1585" r:id="rId105"/>
    <p:sldId id="1586" r:id="rId106"/>
    <p:sldId id="1587" r:id="rId107"/>
    <p:sldId id="1588" r:id="rId108"/>
    <p:sldId id="1589" r:id="rId109"/>
    <p:sldId id="1590" r:id="rId110"/>
    <p:sldId id="1771" r:id="rId111"/>
    <p:sldId id="1772" r:id="rId112"/>
    <p:sldId id="1591" r:id="rId113"/>
    <p:sldId id="1592" r:id="rId114"/>
    <p:sldId id="1593" r:id="rId115"/>
    <p:sldId id="1594" r:id="rId116"/>
    <p:sldId id="1595" r:id="rId117"/>
    <p:sldId id="1596" r:id="rId118"/>
    <p:sldId id="1597" r:id="rId119"/>
    <p:sldId id="1598" r:id="rId120"/>
    <p:sldId id="1599" r:id="rId121"/>
    <p:sldId id="1600" r:id="rId122"/>
    <p:sldId id="1628" r:id="rId123"/>
    <p:sldId id="1638" r:id="rId124"/>
    <p:sldId id="1725" r:id="rId125"/>
    <p:sldId id="1726" r:id="rId126"/>
    <p:sldId id="1947" r:id="rId127"/>
    <p:sldId id="1975" r:id="rId128"/>
    <p:sldId id="1976" r:id="rId129"/>
    <p:sldId id="1977" r:id="rId130"/>
    <p:sldId id="2039" r:id="rId131"/>
    <p:sldId id="2060" r:id="rId132"/>
    <p:sldId id="2061" r:id="rId133"/>
    <p:sldId id="2097" r:id="rId134"/>
    <p:sldId id="2103" r:id="rId135"/>
    <p:sldId id="2063" r:id="rId136"/>
    <p:sldId id="2064" r:id="rId137"/>
    <p:sldId id="2065" r:id="rId138"/>
    <p:sldId id="2066" r:id="rId139"/>
    <p:sldId id="2067" r:id="rId140"/>
    <p:sldId id="2068" r:id="rId141"/>
    <p:sldId id="2069" r:id="rId142"/>
    <p:sldId id="2146" r:id="rId143"/>
    <p:sldId id="2147" r:id="rId144"/>
    <p:sldId id="2148" r:id="rId145"/>
    <p:sldId id="2158" r:id="rId146"/>
    <p:sldId id="2159" r:id="rId147"/>
    <p:sldId id="2157" r:id="rId148"/>
    <p:sldId id="2160" r:id="rId14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6" d="100"/>
          <a:sy n="66" d="100"/>
        </p:scale>
        <p:origin x="144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802.11-18/1003r3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onedrive.live.com/?authkey=!AGeIAJGZVd2ZMNc&amp;id=452350328A8F778B!715274&amp;cid=452350328A8F778B"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onedrive.live.com/view.aspx?cid=452350328a8f778b&amp;page=view&amp;resid=452350328A8F778B!722010&amp;parId=452350328A8F778B!715274&amp;authkey=!AGeIAJGZVd2ZMNc&amp;app=Word"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002-00-0jtc-minutes-of-warsaw-meeting-in-may-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18/11-18-0691-02-000m-resolution-of-china-nb-fdis-comments.docx"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2018 agenda </a:t>
            </a:r>
            <a:r>
              <a:rPr lang="en-US" dirty="0">
                <a:solidFill>
                  <a:schemeClr val="accent2">
                    <a:lumMod val="75000"/>
                  </a:schemeClr>
                </a:solidFill>
              </a:rPr>
              <a:t>for </a:t>
            </a:r>
            <a:r>
              <a:rPr lang="en-US" dirty="0" smtClean="0">
                <a:solidFill>
                  <a:schemeClr val="accent2">
                    <a:lumMod val="75000"/>
                  </a:schemeClr>
                </a:solidFill>
              </a:rPr>
              <a:t>San Diego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18 </a:t>
            </a:r>
            <a:r>
              <a:rPr lang="en-US" b="0" dirty="0" smtClean="0">
                <a:solidFill>
                  <a:schemeClr val="accent2">
                    <a:lumMod val="50000"/>
                  </a:schemeClr>
                </a:solidFill>
              </a:rPr>
              <a:t>June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San Diego </a:t>
            </a:r>
            <a:r>
              <a:rPr lang="en-AU" i="1" dirty="0" smtClean="0"/>
              <a:t>in July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reaffirm its current goals during its meeting in Warsaw in May 2018</a:t>
            </a:r>
            <a:endParaRPr lang="en-AU" dirty="0"/>
          </a:p>
        </p:txBody>
      </p:sp>
      <p:sp>
        <p:nvSpPr>
          <p:cNvPr id="3" name="Content Placeholder 2"/>
          <p:cNvSpPr>
            <a:spLocks noGrp="1"/>
          </p:cNvSpPr>
          <p:nvPr>
            <p:ph idx="1"/>
          </p:nvPr>
        </p:nvSpPr>
        <p:spPr/>
        <p:txBody>
          <a:bodyPr/>
          <a:lstStyle/>
          <a:p>
            <a:pPr lvl="1"/>
            <a:r>
              <a:rPr lang="en-AU" dirty="0" smtClean="0"/>
              <a:t>The IEEE 802 EC plans to reaffirm the IEEE 802 JTC1 SC goals in July 2018</a:t>
            </a:r>
          </a:p>
          <a:p>
            <a:pPr lvl="1"/>
            <a:r>
              <a:rPr lang="en-AU" dirty="0" smtClean="0"/>
              <a:t>The SC reaffirm its existing goals </a:t>
            </a:r>
            <a:r>
              <a:rPr lang="en-AU" dirty="0"/>
              <a:t>in Warsaw in May 2018</a:t>
            </a:r>
            <a:endParaRPr lang="en-AU" dirty="0" smtClean="0"/>
          </a:p>
          <a:p>
            <a:pPr lvl="1"/>
            <a:r>
              <a:rPr lang="en-AU" dirty="0" smtClean="0"/>
              <a:t>Motion</a:t>
            </a:r>
          </a:p>
          <a:p>
            <a:pPr lvl="2"/>
            <a:r>
              <a:rPr lang="en-AU" i="1" dirty="0" smtClean="0"/>
              <a:t>The IEEE 802 JTC1 SC reaffirms its current goals, as shown on slide 10 of this agenda (11-18-0605r</a:t>
            </a:r>
            <a:r>
              <a:rPr lang="en-AU" i="1" dirty="0"/>
              <a:t>5</a:t>
            </a:r>
            <a:r>
              <a:rPr lang="en-AU" i="1" dirty="0" smtClean="0"/>
              <a:t>) in Warsaw in May 2018 </a:t>
            </a:r>
          </a:p>
          <a:p>
            <a:pPr lvl="2"/>
            <a:r>
              <a:rPr lang="en-AU" dirty="0" smtClean="0"/>
              <a:t>Moved: </a:t>
            </a:r>
            <a:r>
              <a:rPr lang="en-US" dirty="0"/>
              <a:t>Peter Yee </a:t>
            </a:r>
            <a:endParaRPr lang="en-AU" dirty="0" smtClean="0"/>
          </a:p>
          <a:p>
            <a:pPr lvl="2"/>
            <a:r>
              <a:rPr lang="en-AU" dirty="0" smtClean="0"/>
              <a:t>Seconded: Dan Harkins</a:t>
            </a:r>
          </a:p>
          <a:p>
            <a:pPr lvl="2"/>
            <a:r>
              <a:rPr lang="en-AU" dirty="0" smtClean="0"/>
              <a:t>Result: unanimous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42008004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68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42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44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2018 plenary (N16787)</a:t>
            </a:r>
            <a:r>
              <a:rPr lang="en-AU" b="0" dirty="0" smtClean="0"/>
              <a:t> noting the approval of three SGs</a:t>
            </a:r>
          </a:p>
          <a:p>
            <a:pPr lvl="2"/>
            <a:r>
              <a:rPr lang="en-AU" b="0" dirty="0" smtClean="0"/>
              <a:t>IEEE </a:t>
            </a:r>
            <a:r>
              <a:rPr lang="en-AU" b="0" dirty="0"/>
              <a:t>802.3 Bidirectional 10Gb/s and 25Gb/s Optical Access PHYs study group </a:t>
            </a:r>
          </a:p>
          <a:p>
            <a:pPr lvl="2"/>
            <a:r>
              <a:rPr lang="en-AU" b="0" dirty="0" smtClean="0"/>
              <a:t>IEEE </a:t>
            </a:r>
            <a:r>
              <a:rPr lang="en-AU" b="0" dirty="0"/>
              <a:t>802.11 Broadcast Services Study Group </a:t>
            </a:r>
          </a:p>
          <a:p>
            <a:pPr lvl="2"/>
            <a:r>
              <a:rPr lang="en-AU" b="0" dirty="0" smtClean="0"/>
              <a:t>IEEE </a:t>
            </a:r>
            <a:r>
              <a:rPr lang="en-AU" b="0" dirty="0"/>
              <a:t>802.11 Next Generation V2X (NGV) Study Group </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44 </a:t>
            </a:r>
            <a:r>
              <a:rPr lang="en-AU" dirty="0"/>
              <a:t>standards </a:t>
            </a:r>
            <a:r>
              <a:rPr lang="en-AU" dirty="0" smtClean="0"/>
              <a:t>through to </a:t>
            </a:r>
            <a:r>
              <a:rPr lang="en-AU" dirty="0"/>
              <a:t>PSDO ratification </a:t>
            </a:r>
            <a:r>
              <a:rPr lang="en-AU" dirty="0" smtClean="0"/>
              <a:t>with 37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47389"/>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5390896"/>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1" dirty="0" smtClean="0"/>
                        <a:t>802d</a:t>
                      </a:r>
                      <a:endParaRPr lang="en-AU" sz="1600" b="1"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
        <p:nvSpPr>
          <p:cNvPr id="7" name="Rectangle 6"/>
          <p:cNvSpPr/>
          <p:nvPr/>
        </p:nvSpPr>
        <p:spPr bwMode="auto">
          <a:xfrm>
            <a:off x="761999" y="59436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818970"/>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1" dirty="0" smtClean="0">
                          <a:latin typeface="+mj-lt"/>
                          <a:cs typeface="Arial" panose="020B0604020202020204" pitchFamily="34" charset="0"/>
                        </a:rPr>
                        <a:t>802.11-2016</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
        <p:nvSpPr>
          <p:cNvPr id="7" name="Rectangle 6"/>
          <p:cNvSpPr/>
          <p:nvPr/>
        </p:nvSpPr>
        <p:spPr bwMode="auto">
          <a:xfrm>
            <a:off x="761999" y="48768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pushed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1203402"/>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mn-cs"/>
                        </a:rPr>
                        <a:t>802.21-2017</a:t>
                      </a:r>
                      <a:endParaRPr lang="en-AU" sz="1600" b="1"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
        <p:nvSpPr>
          <p:cNvPr id="7" name="Rectangle 6"/>
          <p:cNvSpPr/>
          <p:nvPr/>
        </p:nvSpPr>
        <p:spPr bwMode="auto">
          <a:xfrm>
            <a:off x="761999" y="32004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7512338"/>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1" dirty="0" smtClean="0">
                          <a:latin typeface="+mj-lt"/>
                          <a:cs typeface="Arial" panose="020B0604020202020204" pitchFamily="34" charset="0"/>
                        </a:rPr>
                        <a:t>802.22b</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
        <p:nvSpPr>
          <p:cNvPr id="7" name="Rectangle 6"/>
          <p:cNvSpPr/>
          <p:nvPr/>
        </p:nvSpPr>
        <p:spPr bwMode="auto">
          <a:xfrm>
            <a:off x="761999" y="35052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15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9611037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15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40048691"/>
              </p:ext>
            </p:extLst>
          </p:nvPr>
        </p:nvGraphicFramePr>
        <p:xfrm>
          <a:off x="152399" y="156864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closes 28 Aug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rgbClr val="00B050"/>
                </a:solidFill>
              </a:rPr>
              <a:t>and response sent</a:t>
            </a:r>
            <a:endParaRPr lang="en-AU" dirty="0" smtClean="0">
              <a:solidFill>
                <a:srgbClr val="00B050"/>
              </a:solidFill>
            </a:endParaRP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closes 28 Aug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US" dirty="0" smtClean="0">
                <a:solidFill>
                  <a:srgbClr val="FF0000"/>
                </a:solidFill>
              </a:rPr>
              <a:t>(Apr 2018) Asked Jodi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is waiting for FDIS ballot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a:p>
            <a:pPr lvl="1"/>
            <a:r>
              <a:rPr lang="en-US" dirty="0" smtClean="0">
                <a:solidFill>
                  <a:srgbClr val="FF0000"/>
                </a:solidFill>
              </a:rPr>
              <a:t>(Apr 2018) Asked 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a:t>
            </a:r>
            <a:r>
              <a:rPr lang="en-AU" dirty="0" smtClean="0">
                <a:solidFill>
                  <a:srgbClr val="00B050"/>
                </a:solidFill>
              </a:rPr>
              <a:t>respons</a:t>
            </a:r>
            <a:r>
              <a:rPr lang="en-AU" dirty="0" smtClean="0">
                <a:solidFill>
                  <a:srgbClr val="00B050"/>
                </a:solidFill>
              </a:rPr>
              <a:t>e </a:t>
            </a:r>
            <a:r>
              <a:rPr lang="en-AU" dirty="0" smtClean="0">
                <a:solidFill>
                  <a:srgbClr val="00B050"/>
                </a:solidFill>
              </a:rPr>
              <a:t>sent</a:t>
            </a:r>
            <a:endParaRPr lang="en-AU" dirty="0" smtClean="0">
              <a:solidFill>
                <a:srgbClr val="00B050"/>
              </a:solidFill>
            </a:endParaRP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a:t>
            </a:r>
            <a:r>
              <a:rPr lang="en-AU" dirty="0">
                <a:solidFill>
                  <a:srgbClr val="FF0000"/>
                </a:solidFill>
              </a:rPr>
              <a:t>Apr 2018) Asked </a:t>
            </a:r>
            <a:r>
              <a:rPr lang="en-AU" dirty="0" smtClean="0">
                <a:solidFill>
                  <a:srgbClr val="FF0000"/>
                </a:solidFill>
              </a:rPr>
              <a:t>Jodi</a:t>
            </a:r>
          </a:p>
          <a:p>
            <a:pPr lvl="1"/>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a:t>B</a:t>
            </a:r>
            <a:r>
              <a:rPr lang="en-AU" dirty="0" smtClean="0"/>
              <a:t>eing </a:t>
            </a:r>
            <a:r>
              <a:rPr lang="en-AU" dirty="0"/>
              <a:t>considered by </a:t>
            </a:r>
            <a:r>
              <a:rPr lang="en-AU" dirty="0" err="1"/>
              <a:t>RevCom</a:t>
            </a:r>
            <a:r>
              <a:rPr lang="en-AU" dirty="0"/>
              <a:t> in Apr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smtClean="0"/>
              <a:t>Expected to go to </a:t>
            </a:r>
            <a:r>
              <a:rPr lang="en-AU" dirty="0" err="1" smtClean="0"/>
              <a:t>RevCom</a:t>
            </a:r>
            <a:r>
              <a:rPr lang="en-AU" dirty="0" smtClean="0"/>
              <a:t> in June 2018</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a:t>Expected to go to </a:t>
            </a:r>
            <a:r>
              <a:rPr lang="en-AU" dirty="0" err="1"/>
              <a:t>RevCom</a:t>
            </a:r>
            <a:r>
              <a:rPr lang="en-AU" dirty="0"/>
              <a:t> in </a:t>
            </a:r>
            <a:r>
              <a:rPr lang="en-AU" dirty="0" smtClean="0"/>
              <a:t>June 2018</a:t>
            </a:r>
            <a:endParaRPr lang="en-AU" b="1"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D2.0 is being considered by </a:t>
            </a:r>
            <a:r>
              <a:rPr lang="en-AU" dirty="0" err="1" smtClean="0"/>
              <a:t>RevCom</a:t>
            </a:r>
            <a:r>
              <a:rPr lang="en-AU" dirty="0" smtClean="0"/>
              <a:t> in Apr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smtClean="0"/>
              <a:t>D2.2 </a:t>
            </a:r>
            <a:r>
              <a:rPr lang="en-AU" dirty="0"/>
              <a:t>is being considered by </a:t>
            </a:r>
            <a:r>
              <a:rPr lang="en-AU" dirty="0" err="1"/>
              <a:t>RevCom</a:t>
            </a:r>
            <a:r>
              <a:rPr lang="en-AU" dirty="0"/>
              <a:t> in Apr </a:t>
            </a:r>
            <a:r>
              <a:rPr lang="en-AU" dirty="0" smtClean="0"/>
              <a:t>2018</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1Qcy</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2018 (WG1N124) </a:t>
            </a:r>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D1.1 </a:t>
            </a:r>
            <a:r>
              <a:rPr lang="en-AU" dirty="0"/>
              <a:t>was liaised in Apr 2018 (WG1N124)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0843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closes on 3 Sep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rgbClr val="00B050"/>
                </a:solidFill>
              </a:rPr>
              <a:t>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smtClean="0">
                <a:solidFill>
                  <a:srgbClr val="FF0000"/>
                </a:solidFill>
              </a:rPr>
              <a:t>Name: </a:t>
            </a:r>
            <a:r>
              <a:rPr lang="en-AU" dirty="0">
                <a:solidFill>
                  <a:srgbClr val="FF0000"/>
                </a:solidFill>
              </a:rPr>
              <a:t>ISO/IEC/IEEE 8802-3:2017 FDAM </a:t>
            </a:r>
            <a:r>
              <a:rPr lang="en-AU" dirty="0" smtClean="0">
                <a:solidFill>
                  <a:srgbClr val="FF0000"/>
                </a:solidFill>
              </a:rPr>
              <a:t>6</a:t>
            </a:r>
            <a:endParaRPr lang="en-AU" dirty="0">
              <a:solidFill>
                <a:srgbClr val="FF0000"/>
              </a:solidFill>
            </a:endParaRPr>
          </a:p>
          <a:p>
            <a:pPr lvl="1"/>
            <a:endParaRPr lang="en-AU" dirty="0">
              <a:solidFill>
                <a:srgbClr val="FF0000"/>
              </a:solidFill>
            </a:endParaRP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a:solidFill>
                  <a:srgbClr val="FF0000"/>
                </a:solidFill>
              </a:rPr>
              <a:t>Name: ISO/IEC/IEEE 8802-3:2017 FDAM </a:t>
            </a:r>
            <a:r>
              <a:rPr lang="en-AU" dirty="0" smtClean="0">
                <a:solidFill>
                  <a:srgbClr val="FF0000"/>
                </a:solidFill>
              </a:rPr>
              <a:t>9</a:t>
            </a:r>
            <a:endParaRPr lang="en-AU" dirty="0">
              <a:solidFill>
                <a:srgbClr val="FF0000"/>
              </a:solidFill>
            </a:endParaRP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closes 3 Sep 2018</a:t>
            </a:r>
          </a:p>
          <a:p>
            <a:pPr lvl="1"/>
            <a:r>
              <a:rPr lang="en-AU" dirty="0">
                <a:solidFill>
                  <a:srgbClr val="FF0000"/>
                </a:solidFill>
              </a:rPr>
              <a:t>Name: ISO/IEC/IEEE 8802-3:2017 FDAM </a:t>
            </a:r>
            <a:r>
              <a:rPr lang="en-AU" dirty="0" smtClean="0">
                <a:solidFill>
                  <a:srgbClr val="FF0000"/>
                </a:solidFill>
              </a:rPr>
              <a:t>8</a:t>
            </a:r>
            <a:endParaRPr lang="en-AU" dirty="0">
              <a:solidFill>
                <a:srgbClr val="FF0000"/>
              </a:solidFill>
            </a:endParaRPr>
          </a:p>
          <a:p>
            <a:pPr lvl="1"/>
            <a:endParaRPr lang="en-AU" dirty="0" smtClean="0">
              <a:solidFill>
                <a:srgbClr val="FF0000"/>
              </a:solidFill>
            </a:endParaRPr>
          </a:p>
          <a:p>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solidFill>
                  <a:srgbClr val="FF0000"/>
                </a:solidFill>
              </a:rPr>
              <a:t>(Apr 2018) Asked Jodi</a:t>
            </a:r>
          </a:p>
          <a:p>
            <a:pPr lvl="1"/>
            <a:r>
              <a:rPr lang="en-AU" dirty="0" smtClean="0"/>
              <a:t>Will be called </a:t>
            </a:r>
            <a:r>
              <a:rPr lang="en-US" dirty="0"/>
              <a:t>ISO/IEC/IEEE8802-3:2017/</a:t>
            </a:r>
            <a:r>
              <a:rPr lang="en-US" dirty="0" err="1"/>
              <a:t>Cor</a:t>
            </a:r>
            <a:r>
              <a:rPr lang="en-US" dirty="0"/>
              <a:t> 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is waiting for FDIS 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a:t>
            </a:r>
            <a:r>
              <a:rPr lang="en-AU" dirty="0"/>
              <a:t>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0067435"/>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Jodi in Feb 2018</a:t>
            </a:r>
            <a:r>
              <a:rPr lang="en-AU" dirty="0" smtClean="0">
                <a:solidFill>
                  <a:srgbClr val="FF0000"/>
                </a:solidFill>
              </a:rPr>
              <a:t>: </a:t>
            </a:r>
            <a:r>
              <a:rPr lang="en-US" dirty="0">
                <a:solidFill>
                  <a:srgbClr val="FF0000"/>
                </a:solidFill>
              </a:rPr>
              <a:t>this is on hold pending the approval of the FDIS ballot for IEEE </a:t>
            </a:r>
            <a:r>
              <a:rPr lang="en-US" dirty="0" smtClean="0">
                <a:solidFill>
                  <a:srgbClr val="FF0000"/>
                </a:solidFill>
              </a:rPr>
              <a:t>802.11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is waiting for FDIS ballot to start</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FDIS ballot to start</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this is on hold pending the approval of the FDIS ballot for IEEE </a:t>
            </a:r>
            <a:r>
              <a:rPr lang="en-US" dirty="0" smtClean="0">
                <a:solidFill>
                  <a:srgbClr val="FF0000"/>
                </a:solidFill>
              </a:rPr>
              <a:t>802.11</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a:t>
            </a:r>
            <a:r>
              <a:rPr lang="en-AU" dirty="0" smtClean="0">
                <a:solidFill>
                  <a:srgbClr val="FF0000"/>
                </a:solidFill>
              </a:rPr>
              <a:t>Jun 18) Publication is due on 8 June. AFM suggests is it liaised for information in July </a:t>
            </a:r>
            <a:r>
              <a:rPr lang="en-AU" smtClean="0">
                <a:solidFill>
                  <a:srgbClr val="FF0000"/>
                </a:solidFill>
              </a:rPr>
              <a:t>and for </a:t>
            </a:r>
            <a:r>
              <a:rPr lang="en-AU" dirty="0" smtClean="0">
                <a:solidFill>
                  <a:srgbClr val="FF0000"/>
                </a:solidFill>
              </a:rPr>
              <a:t>PSDO </a:t>
            </a:r>
            <a:r>
              <a:rPr lang="en-AU" smtClean="0">
                <a:solidFill>
                  <a:srgbClr val="FF0000"/>
                </a:solidFill>
              </a:rPr>
              <a:t>in Nov 2018</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802.11aq was approved by SB in </a:t>
            </a:r>
            <a:r>
              <a:rPr lang="en-AU" dirty="0" smtClean="0">
                <a:solidFill>
                  <a:srgbClr val="FF0000"/>
                </a:solidFill>
              </a:rPr>
              <a:t>June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2018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10 July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802.15 WG is having difficulty responding to comments on 802.15.6</a:t>
            </a:r>
            <a:endParaRPr lang="en-AU" dirty="0"/>
          </a:p>
        </p:txBody>
      </p:sp>
      <p:sp>
        <p:nvSpPr>
          <p:cNvPr id="3" name="Content Placeholder 2"/>
          <p:cNvSpPr>
            <a:spLocks noGrp="1"/>
          </p:cNvSpPr>
          <p:nvPr>
            <p:ph idx="1"/>
          </p:nvPr>
        </p:nvSpPr>
        <p:spPr/>
        <p:txBody>
          <a:bodyPr/>
          <a:lstStyle/>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p>
          <a:p>
            <a:pPr lvl="1"/>
            <a:r>
              <a:rPr lang="en-AU" dirty="0">
                <a:solidFill>
                  <a:srgbClr val="FF0000"/>
                </a:solidFill>
              </a:rPr>
              <a:t>(Feb 2018) Heile stated that they are working on a response</a:t>
            </a:r>
          </a:p>
          <a:p>
            <a:pPr lvl="1"/>
            <a:r>
              <a:rPr lang="en-AU" dirty="0">
                <a:solidFill>
                  <a:srgbClr val="FF0000"/>
                </a:solidFill>
              </a:rPr>
              <a:t>(May 2018) Peter Yee:</a:t>
            </a:r>
          </a:p>
          <a:p>
            <a:pPr lvl="2"/>
            <a:r>
              <a:rPr lang="en-AU" dirty="0">
                <a:solidFill>
                  <a:srgbClr val="FF0000"/>
                </a:solidFill>
              </a:rPr>
              <a:t>Still waiting to hear back in response to my query to Bob Heile about IEEE 802.15.6.  I did warn him that would should consider withdrawing the standard from consideration if they were unable to find someone to respond to the comments.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78207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0083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May 2018 in Warsaw</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60-day pre-ballot closes on 30 July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chemeClr val="accent2"/>
                </a:solidFill>
              </a:rPr>
              <a:t>closes 30 July 2018</a:t>
            </a:r>
          </a:p>
          <a:p>
            <a:pPr lvl="1"/>
            <a:r>
              <a:rPr lang="en-AU" dirty="0" smtClean="0"/>
              <a:t>Ballot (N16810) closes 30 July 2018</a:t>
            </a:r>
          </a:p>
          <a:p>
            <a:pPr lvl="2"/>
            <a:r>
              <a:rPr lang="en-AU" dirty="0" smtClean="0">
                <a:solidFill>
                  <a:srgbClr val="FF0000"/>
                </a:solidFill>
              </a:rPr>
              <a:t>How </a:t>
            </a:r>
            <a:r>
              <a:rPr lang="en-AU" dirty="0">
                <a:solidFill>
                  <a:srgbClr val="FF0000"/>
                </a:solidFill>
              </a:rPr>
              <a:t>will any comments be resolved given the WG has gone?</a:t>
            </a:r>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13347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a:t>
            </a:r>
            <a:r>
              <a:rPr lang="en-AU" dirty="0" smtClean="0"/>
              <a:t>passed </a:t>
            </a:r>
            <a:r>
              <a:rPr lang="en-AU" dirty="0" smtClean="0"/>
              <a:t>on 16 June </a:t>
            </a:r>
            <a:r>
              <a:rPr lang="en-AU" dirty="0" smtClean="0"/>
              <a:t>2018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but requires a responses</a:t>
            </a:r>
            <a:endParaRPr lang="en-AU" dirty="0" smtClean="0">
              <a:solidFill>
                <a:schemeClr val="accent2"/>
              </a:solidFill>
            </a:endParaRPr>
          </a:p>
          <a:p>
            <a:pPr lvl="1"/>
            <a:r>
              <a:rPr lang="en-AU" dirty="0"/>
              <a:t>IEEE 802.21-2017-Cor1 9</a:t>
            </a:r>
            <a:r>
              <a:rPr lang="en-AU" dirty="0" smtClean="0"/>
              <a:t>0-day </a:t>
            </a:r>
            <a:r>
              <a:rPr lang="en-AU" dirty="0"/>
              <a:t> </a:t>
            </a:r>
            <a:r>
              <a:rPr lang="en-AU" dirty="0" smtClean="0"/>
              <a:t>FDIS ballot </a:t>
            </a:r>
            <a:r>
              <a:rPr lang="en-AU" dirty="0" smtClean="0"/>
              <a:t>passed </a:t>
            </a:r>
            <a:r>
              <a:rPr lang="en-AU" dirty="0" smtClean="0"/>
              <a:t>16 June </a:t>
            </a:r>
            <a:r>
              <a:rPr lang="en-AU" dirty="0" smtClean="0"/>
              <a:t>2018</a:t>
            </a:r>
          </a:p>
          <a:p>
            <a:pPr lvl="2"/>
            <a:r>
              <a:rPr lang="en-AU" dirty="0" smtClean="0"/>
              <a:t>Passed 5/1/12, with negative comment from China NB</a:t>
            </a:r>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a:t>
            </a:r>
            <a:r>
              <a:rPr lang="en-AU" dirty="0" smtClean="0"/>
              <a:t>received on the IEEE </a:t>
            </a:r>
            <a:r>
              <a:rPr lang="en-AU" dirty="0" smtClean="0"/>
              <a:t>802.21-2017-Cor1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a:t>
            </a:r>
            <a:r>
              <a:rPr lang="en-AU" dirty="0" smtClean="0"/>
              <a:t>1</a:t>
            </a:r>
          </a:p>
          <a:p>
            <a:pPr lvl="1"/>
            <a:r>
              <a:rPr lang="en-AU" i="1" dirty="0"/>
              <a:t>This proposal is a corrigendum to IEEE 802.21-2017. China NB voted negatively during the ballot of ISO/IEC/IEEE FDIS 8802-21 (the FDIS text of IEEE 802.21-2017 submitted to SC6) with technical comments attached:</a:t>
            </a:r>
          </a:p>
          <a:p>
            <a:pPr lvl="2"/>
            <a:r>
              <a:rPr lang="en-AU" i="1" dirty="0"/>
              <a:t>It is clearly stated in ISO/IEC/IEEE FDIS 8802-21 that this standard is implemented with IEEE 802.1X-2010 (please refer to 5.7.4), on which China NB has expressed objection and submitted detailed comments (please refer to 6N15555 etc.). IEEE has acknowledged the receiving of China NB’s comments, but there hasn’t been any technical improvements made on IEEE </a:t>
            </a:r>
            <a:r>
              <a:rPr lang="en-AU" i="1" dirty="0" err="1"/>
              <a:t>Std</a:t>
            </a:r>
            <a:r>
              <a:rPr lang="en-AU" i="1" dirty="0"/>
              <a:t> 802.1X and hence the defects still exist.</a:t>
            </a:r>
          </a:p>
          <a:p>
            <a:pPr lvl="2"/>
            <a:r>
              <a:rPr lang="en-AU" i="1" dirty="0"/>
              <a:t>A protocol based on EAP is designed in ISO/IEC/IEEE FDIS 8802-21 text, and this protocol clearly states to use SHA-256 and AES algorithms as default. However, policy and regulation limitations on application of cryptographic algorithm differ from countries and regions. Therefore, it is improper to specify SHA-256 and AES algorithms as the default ones</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294115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a:t>
            </a:r>
            <a:r>
              <a:rPr lang="en-AU" dirty="0" smtClean="0"/>
              <a:t>received on the IEEE </a:t>
            </a:r>
            <a:r>
              <a:rPr lang="en-AU" dirty="0" smtClean="0"/>
              <a:t>802.21-2017-Cor1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a:t>
            </a:r>
            <a:r>
              <a:rPr lang="en-AU" dirty="0" smtClean="0"/>
              <a:t>1</a:t>
            </a:r>
          </a:p>
          <a:p>
            <a:pPr lvl="1"/>
            <a:r>
              <a:rPr lang="en-AU" i="1" dirty="0" smtClean="0"/>
              <a:t>It </a:t>
            </a:r>
            <a:r>
              <a:rPr lang="en-AU" i="1" dirty="0"/>
              <a:t>is also noticed that IEEE 802.21 WG responded in 6N16770. However, there were no corresponding technical changes to IEEE 802.21-2017 text. </a:t>
            </a:r>
          </a:p>
          <a:p>
            <a:pPr lvl="1"/>
            <a:r>
              <a:rPr lang="en-AU" i="1" dirty="0"/>
              <a:t>Therefore, China NB believe it is unreasonable to proceed standardization activities based on IEEE 802.21-2017 at the circumstance that the technical comments to IEEE 802.21-2017 are not properly resolved. </a:t>
            </a:r>
          </a:p>
          <a:p>
            <a:r>
              <a:rPr lang="en-AU" dirty="0" smtClean="0"/>
              <a:t>China </a:t>
            </a:r>
            <a:r>
              <a:rPr lang="en-AU" dirty="0" smtClean="0"/>
              <a:t>NB Change 1</a:t>
            </a:r>
          </a:p>
          <a:p>
            <a:pPr lvl="1"/>
            <a:r>
              <a:rPr lang="en-AU" dirty="0" smtClean="0"/>
              <a:t>None </a:t>
            </a:r>
            <a:r>
              <a:rPr lang="en-AU" dirty="0" smtClean="0"/>
              <a:t>specified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2967435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a:t>
            </a:r>
            <a:r>
              <a:rPr lang="en-AU" dirty="0" smtClean="0"/>
              <a:t>received on the IEEE </a:t>
            </a:r>
            <a:r>
              <a:rPr lang="en-AU" dirty="0" smtClean="0"/>
              <a:t>802.21-2017-Cor1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Suggested IEEE </a:t>
            </a:r>
            <a:r>
              <a:rPr lang="en-AU" dirty="0" smtClean="0"/>
              <a:t>802 response </a:t>
            </a:r>
            <a:r>
              <a:rPr lang="en-AU" dirty="0" smtClean="0"/>
              <a:t>1</a:t>
            </a:r>
            <a:endParaRPr lang="en-AU" dirty="0"/>
          </a:p>
          <a:p>
            <a:pPr lvl="1"/>
            <a:r>
              <a:rPr lang="en-AU" i="1" dirty="0" smtClean="0"/>
              <a:t>The IEEE 802.21 WG thanks the China NB for its comment on the FDIS ballot </a:t>
            </a:r>
            <a:r>
              <a:rPr lang="en-AU" i="1" dirty="0"/>
              <a:t>on IEEE </a:t>
            </a:r>
            <a:r>
              <a:rPr lang="en-AU" i="1" dirty="0" smtClean="0"/>
              <a:t>802.21-2017-Cor1.</a:t>
            </a:r>
          </a:p>
          <a:p>
            <a:pPr lvl="1"/>
            <a:r>
              <a:rPr lang="en-AU" i="1" dirty="0" smtClean="0"/>
              <a:t>However</a:t>
            </a:r>
            <a:r>
              <a:rPr lang="en-AU" i="1" dirty="0"/>
              <a:t>, the IEEE 802.21 WG </a:t>
            </a:r>
            <a:r>
              <a:rPr lang="en-AU" i="1" dirty="0" smtClean="0"/>
              <a:t>are unable to take any action based on the comment because it do</a:t>
            </a:r>
            <a:r>
              <a:rPr lang="en-AU" i="1" dirty="0" smtClean="0"/>
              <a:t>es not:</a:t>
            </a:r>
          </a:p>
          <a:p>
            <a:pPr lvl="2"/>
            <a:r>
              <a:rPr lang="en-AU" i="1" dirty="0" smtClean="0"/>
              <a:t>Respond to the document under ballot</a:t>
            </a:r>
          </a:p>
          <a:p>
            <a:pPr lvl="2"/>
            <a:r>
              <a:rPr lang="en-AU" i="1" dirty="0" smtClean="0"/>
              <a:t>Propose any changes to the document under ballot</a:t>
            </a:r>
          </a:p>
          <a:p>
            <a:pPr lvl="1"/>
            <a:r>
              <a:rPr lang="en-AU" i="1" dirty="0" smtClean="0"/>
              <a:t>The China NB’s comment does repeat assertions by the China NB in relation to alleged flaws in IEEE 802.1X and the use of default algorithms. Both of these issues have been addressed multiple times in responses to previous comments by the China NB, including in the response (</a:t>
            </a:r>
            <a:r>
              <a:rPr lang="en-AU" i="1" dirty="0" smtClean="0"/>
              <a:t>6N16770)</a:t>
            </a:r>
            <a:r>
              <a:rPr lang="en-AU" i="1" dirty="0" smtClean="0"/>
              <a:t> to the China NB’s FDIS comments on IEEE 802.21 (now ISO/IEC/IEEE 8802-21).</a:t>
            </a:r>
          </a:p>
          <a:p>
            <a:pPr lvl="1"/>
            <a:r>
              <a:rPr lang="en-AU" dirty="0" smtClean="0"/>
              <a:t>…</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7417785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a:t>
            </a:r>
            <a:r>
              <a:rPr lang="en-AU" dirty="0" smtClean="0"/>
              <a:t>received on the IEEE </a:t>
            </a:r>
            <a:r>
              <a:rPr lang="en-AU" dirty="0" smtClean="0"/>
              <a:t>802.21-2017-Cor1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Suggested IEEE </a:t>
            </a:r>
            <a:r>
              <a:rPr lang="en-AU" dirty="0" smtClean="0"/>
              <a:t>802 response </a:t>
            </a:r>
            <a:r>
              <a:rPr lang="en-AU" dirty="0" smtClean="0"/>
              <a:t>1</a:t>
            </a:r>
            <a:endParaRPr lang="en-AU" dirty="0"/>
          </a:p>
          <a:p>
            <a:pPr lvl="1"/>
            <a:r>
              <a:rPr lang="en-AU" i="1" dirty="0" smtClean="0"/>
              <a:t>…</a:t>
            </a:r>
          </a:p>
          <a:p>
            <a:pPr lvl="1"/>
            <a:r>
              <a:rPr lang="en-AU" i="1" dirty="0" smtClean="0"/>
              <a:t>The IEEE 802.11 WG would like to repeat the invitations included in 6N16770 for the China NB to:</a:t>
            </a:r>
          </a:p>
          <a:p>
            <a:pPr lvl="2"/>
            <a:r>
              <a:rPr lang="en-AU" i="1" dirty="0" smtClean="0"/>
              <a:t>Provide, </a:t>
            </a:r>
            <a:r>
              <a:rPr lang="en-AU" i="1" dirty="0"/>
              <a:t>for </a:t>
            </a:r>
            <a:r>
              <a:rPr lang="en-AU" i="1" dirty="0" smtClean="0"/>
              <a:t>consideration, </a:t>
            </a:r>
            <a:r>
              <a:rPr lang="en-AU" i="1" dirty="0"/>
              <a:t>any additional technical </a:t>
            </a:r>
            <a:r>
              <a:rPr lang="en-AU" i="1" dirty="0" smtClean="0"/>
              <a:t>details that support any concerns about ISO/IEC/IEEE 8802-1X</a:t>
            </a:r>
          </a:p>
          <a:p>
            <a:pPr lvl="2"/>
            <a:r>
              <a:rPr lang="en-AU" i="1" dirty="0" smtClean="0"/>
              <a:t>Propose additional algorithms for consideration for inclusion in ISOI/IEC/IEEE 8802-21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17555863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0918920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The IEEE 80 JTC1 SC will track future progress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431025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smtClean="0"/>
              <a:t>27-31 Aug </a:t>
            </a:r>
            <a:r>
              <a:rPr lang="en-AU" dirty="0" smtClean="0"/>
              <a:t>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22 June 2018</a:t>
            </a:r>
          </a:p>
          <a:p>
            <a:pPr lvl="1"/>
            <a:r>
              <a:rPr lang="en-GB" dirty="0" smtClean="0"/>
              <a:t>New contributions: 3 August 2018</a:t>
            </a:r>
          </a:p>
          <a:p>
            <a:pPr lvl="1"/>
            <a:r>
              <a:rPr lang="en-GB" dirty="0" smtClean="0"/>
              <a:t>New comments: 10 August 2018</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participation at the next SC6 meeting</a:t>
            </a:r>
            <a:endParaRPr lang="en-AU" dirty="0"/>
          </a:p>
        </p:txBody>
      </p:sp>
      <p:sp>
        <p:nvSpPr>
          <p:cNvPr id="3" name="Content Placeholder 2"/>
          <p:cNvSpPr>
            <a:spLocks noGrp="1"/>
          </p:cNvSpPr>
          <p:nvPr>
            <p:ph idx="1"/>
          </p:nvPr>
        </p:nvSpPr>
        <p:spPr/>
        <p:txBody>
          <a:bodyPr/>
          <a:lstStyle/>
          <a:p>
            <a:pPr lvl="1"/>
            <a:r>
              <a:rPr lang="en-AU" dirty="0" smtClean="0"/>
              <a:t>Is anyone intending to attend the SC6 meeting in Tokyo?</a:t>
            </a:r>
          </a:p>
          <a:p>
            <a:pPr lvl="1"/>
            <a:r>
              <a:rPr lang="en-AU" dirty="0" smtClean="0"/>
              <a:t>It appears there will be partici</a:t>
            </a:r>
            <a:r>
              <a:rPr lang="en-AU" dirty="0"/>
              <a:t>p</a:t>
            </a:r>
            <a:r>
              <a:rPr lang="en-AU" dirty="0" smtClean="0"/>
              <a:t>ation from a number of IEEE 802.11 stakeholders:</a:t>
            </a:r>
          </a:p>
          <a:p>
            <a:pPr lvl="2"/>
            <a:r>
              <a:rPr lang="en-AU" dirty="0" smtClean="0"/>
              <a:t>Dorothy Stanley (Chair of IEEE 802.11 WG, US NB)</a:t>
            </a:r>
          </a:p>
          <a:p>
            <a:pPr lvl="2"/>
            <a:r>
              <a:rPr lang="en-AU" dirty="0" smtClean="0"/>
              <a:t>Peter Yee (Vice Chair of IEEE 802 JTC1 SC)</a:t>
            </a:r>
          </a:p>
          <a:p>
            <a:pPr lvl="2"/>
            <a:r>
              <a:rPr lang="en-AU" dirty="0" smtClean="0"/>
              <a:t>Jodi </a:t>
            </a:r>
            <a:r>
              <a:rPr lang="en-AU" dirty="0" err="1" smtClean="0"/>
              <a:t>Haasz</a:t>
            </a:r>
            <a:r>
              <a:rPr lang="en-AU" dirty="0" smtClean="0"/>
              <a:t> (IEEE-SA)</a:t>
            </a:r>
          </a:p>
          <a:p>
            <a:pPr lvl="2"/>
            <a:r>
              <a:rPr lang="en-AU" dirty="0" smtClean="0"/>
              <a:t>Others?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1623266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SC6 meeting, IEEE 802 provided  status report based on the material in this deck</a:t>
            </a:r>
          </a:p>
          <a:p>
            <a:pPr lvl="1"/>
            <a:r>
              <a:rPr lang="en-AU" dirty="0" smtClean="0"/>
              <a:t>We will do the same for the August 2018 meeting </a:t>
            </a:r>
          </a:p>
          <a:p>
            <a:pPr lvl="1"/>
            <a:r>
              <a:rPr lang="en-AU" dirty="0" smtClean="0"/>
              <a:t>The report will be authorised at the July 2018 plenary and written after the plenary; it is due at SC6 by 20 July 2018</a:t>
            </a:r>
          </a:p>
          <a:p>
            <a:pPr lvl="1"/>
            <a:r>
              <a:rPr lang="en-AU" dirty="0" smtClean="0"/>
              <a:t>Motion:</a:t>
            </a:r>
          </a:p>
          <a:p>
            <a:pPr lvl="2"/>
            <a:r>
              <a:rPr lang="en-AU" i="1" dirty="0" smtClean="0"/>
              <a:t>The IEEE 802 JTC1 SC recommend that the Chair of the SC be authorised to send a Liaison report to SC6 based on the status material in this agenda</a:t>
            </a:r>
          </a:p>
          <a:p>
            <a:pPr lvl="2"/>
            <a:r>
              <a:rPr lang="en-AU" dirty="0" smtClean="0"/>
              <a:t>Moved</a:t>
            </a:r>
          </a:p>
          <a:p>
            <a:pPr lvl="2"/>
            <a:r>
              <a:rPr lang="en-AU" dirty="0" smtClean="0"/>
              <a:t>Seconded</a:t>
            </a:r>
          </a:p>
          <a:p>
            <a:pPr lvl="2"/>
            <a:r>
              <a:rPr lang="en-AU" dirty="0" smtClean="0"/>
              <a:t>Result</a:t>
            </a:r>
          </a:p>
          <a:p>
            <a:pPr lvl="1"/>
            <a:r>
              <a:rPr lang="en-AU" dirty="0" smtClean="0"/>
              <a:t>Note: Chair thought we approved this motion in May but it did </a:t>
            </a:r>
            <a:r>
              <a:rPr lang="en-AU" dirty="0" smtClean="0"/>
              <a:t>not </a:t>
            </a:r>
            <a:r>
              <a:rPr lang="en-AU" dirty="0" smtClean="0"/>
              <a:t>make the minutes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1624207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substantially modified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dirty="0" smtClean="0"/>
              <a:t>Scope </a:t>
            </a:r>
            <a:endParaRPr lang="en-AU" dirty="0" smtClean="0"/>
          </a:p>
          <a:p>
            <a:pPr lvl="2"/>
            <a:r>
              <a:rPr lang="en-GB" dirty="0" smtClean="0"/>
              <a:t>Review security technologies in the published standards, and SC6 projects under development for the purpose of identifying areas of potential improvement </a:t>
            </a:r>
            <a:endParaRPr lang="en-AU" dirty="0" smtClean="0"/>
          </a:p>
          <a:p>
            <a:pPr lvl="1"/>
            <a:r>
              <a:rPr lang="en-GB" dirty="0" smtClean="0"/>
              <a:t>AHGS deliverables</a:t>
            </a:r>
            <a:endParaRPr lang="en-AU" dirty="0" smtClean="0"/>
          </a:p>
          <a:p>
            <a:pPr lvl="2"/>
            <a:r>
              <a:rPr lang="en-GB" dirty="0" smtClean="0"/>
              <a:t>A report that identifies any potential security issues in SC6 published standards and SC6 projects under development.</a:t>
            </a:r>
            <a:endParaRPr lang="en-AU" dirty="0" smtClean="0"/>
          </a:p>
          <a:p>
            <a:pPr lvl="1"/>
            <a:r>
              <a:rPr lang="en-GB" dirty="0" smtClean="0"/>
              <a:t>Period</a:t>
            </a:r>
            <a:endParaRPr lang="en-AU" dirty="0" smtClean="0"/>
          </a:p>
          <a:p>
            <a:pPr lvl="2"/>
            <a:r>
              <a:rPr lang="en-GB" dirty="0"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substantially modified at 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8700440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has been determined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a:t>
            </a:r>
            <a:r>
              <a:rPr lang="en-AU" dirty="0" err="1" smtClean="0"/>
              <a:t>Macann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But </a:t>
            </a:r>
            <a:r>
              <a:rPr lang="en-AU" dirty="0"/>
              <a:t>did not lead to substantial progress</a:t>
            </a:r>
            <a:endParaRPr lang="en-AU" dirty="0" smtClean="0"/>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a:t>
            </a:r>
            <a:r>
              <a:rPr lang="en-AU" dirty="0" smtClean="0"/>
              <a:t>2018</a:t>
            </a:r>
          </a:p>
          <a:p>
            <a:pPr lvl="2"/>
            <a:r>
              <a:rPr lang="en-AU" dirty="0"/>
              <a:t>But did not lead to substantial </a:t>
            </a:r>
            <a:r>
              <a:rPr lang="en-AU" dirty="0" smtClean="0"/>
              <a:t>progress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lead to substantial progress</a:t>
            </a:r>
            <a:endParaRPr lang="en-AU" dirty="0"/>
          </a:p>
        </p:txBody>
      </p:sp>
      <p:sp>
        <p:nvSpPr>
          <p:cNvPr id="8" name="Content Placeholder 7"/>
          <p:cNvSpPr>
            <a:spLocks noGrp="1"/>
          </p:cNvSpPr>
          <p:nvPr>
            <p:ph idx="1"/>
          </p:nvPr>
        </p:nvSpPr>
        <p:spPr>
          <a:xfrm>
            <a:off x="685800" y="1676400"/>
            <a:ext cx="7772400" cy="4114800"/>
          </a:xfrm>
        </p:spPr>
        <p:txBody>
          <a:bodyPr/>
          <a:lstStyle/>
          <a:p>
            <a:pPr lvl="1"/>
            <a:r>
              <a:rPr lang="en-AU" dirty="0" smtClean="0"/>
              <a:t>Attendance from 13 people</a:t>
            </a:r>
          </a:p>
          <a:p>
            <a:pPr lvl="2"/>
            <a:r>
              <a:rPr lang="en-US" altLang="ko-KR" b="0" dirty="0"/>
              <a:t>Yun-Jae Won </a:t>
            </a:r>
            <a:r>
              <a:rPr lang="en-US" b="0" dirty="0"/>
              <a:t> </a:t>
            </a:r>
            <a:r>
              <a:rPr lang="en-US" b="0" dirty="0" smtClean="0"/>
              <a:t>(Korea, Chair)</a:t>
            </a:r>
            <a:endParaRPr lang="en-US" b="0" dirty="0"/>
          </a:p>
          <a:p>
            <a:pPr lvl="2"/>
            <a:r>
              <a:rPr lang="en-US" altLang="ko-KR" b="0" dirty="0" smtClean="0"/>
              <a:t>Andrew </a:t>
            </a:r>
            <a:r>
              <a:rPr lang="en-US" altLang="ko-KR" b="0" dirty="0"/>
              <a:t>Myles</a:t>
            </a:r>
            <a:r>
              <a:rPr lang="en-US" b="0" dirty="0"/>
              <a:t> </a:t>
            </a:r>
            <a:r>
              <a:rPr lang="en-US" b="0" dirty="0" smtClean="0"/>
              <a:t>(IEEE 802)</a:t>
            </a:r>
            <a:endParaRPr lang="en-US" b="0" dirty="0"/>
          </a:p>
          <a:p>
            <a:pPr lvl="2"/>
            <a:r>
              <a:rPr lang="en-US" altLang="ko-KR" b="0" dirty="0" smtClean="0"/>
              <a:t>Daniel </a:t>
            </a:r>
            <a:r>
              <a:rPr lang="en-US" altLang="ko-KR" b="0" dirty="0"/>
              <a:t>Harkins</a:t>
            </a:r>
            <a:r>
              <a:rPr lang="en-US" b="0" dirty="0"/>
              <a:t> </a:t>
            </a:r>
            <a:r>
              <a:rPr lang="en-US" dirty="0"/>
              <a:t> (IEEE 802)</a:t>
            </a:r>
            <a:endParaRPr lang="en-US" b="0" dirty="0"/>
          </a:p>
          <a:p>
            <a:pPr lvl="2"/>
            <a:r>
              <a:rPr lang="en-US" altLang="ko-KR" b="0" dirty="0" smtClean="0"/>
              <a:t>David </a:t>
            </a:r>
            <a:r>
              <a:rPr lang="en-US" altLang="ko-KR" b="0" dirty="0"/>
              <a:t>Law</a:t>
            </a:r>
            <a:r>
              <a:rPr lang="en-US" b="0" dirty="0"/>
              <a:t> </a:t>
            </a:r>
            <a:r>
              <a:rPr lang="en-US" dirty="0"/>
              <a:t> (IEEE 802)</a:t>
            </a:r>
            <a:endParaRPr lang="en-US" b="0" dirty="0"/>
          </a:p>
          <a:p>
            <a:pPr lvl="2"/>
            <a:r>
              <a:rPr lang="en-US" altLang="ko-KR" b="0" dirty="0" err="1" smtClean="0"/>
              <a:t>Zhiqiang</a:t>
            </a:r>
            <a:r>
              <a:rPr lang="en-US" altLang="ko-KR" b="0" dirty="0"/>
              <a:t> Du  </a:t>
            </a:r>
            <a:r>
              <a:rPr lang="en-US" altLang="ko-KR" b="0" dirty="0" smtClean="0"/>
              <a:t>(China)</a:t>
            </a:r>
            <a:r>
              <a:rPr lang="en-US" b="0" dirty="0"/>
              <a:t> </a:t>
            </a:r>
          </a:p>
          <a:p>
            <a:pPr lvl="2"/>
            <a:r>
              <a:rPr lang="en-US" b="0" dirty="0" smtClean="0"/>
              <a:t>James </a:t>
            </a:r>
            <a:r>
              <a:rPr lang="en-US" b="0" dirty="0"/>
              <a:t>Lepp </a:t>
            </a:r>
            <a:r>
              <a:rPr lang="en-US" b="0" dirty="0" smtClean="0"/>
              <a:t>(Canada)</a:t>
            </a:r>
            <a:endParaRPr lang="en-US" b="0" dirty="0"/>
          </a:p>
          <a:p>
            <a:pPr lvl="2"/>
            <a:r>
              <a:rPr lang="en-US" altLang="ko-KR" b="0" dirty="0" smtClean="0"/>
              <a:t>Jodi </a:t>
            </a:r>
            <a:r>
              <a:rPr lang="en-US" altLang="ko-KR" b="0" dirty="0" err="1"/>
              <a:t>Haasz</a:t>
            </a:r>
            <a:r>
              <a:rPr lang="en-US" b="0" dirty="0"/>
              <a:t> </a:t>
            </a:r>
            <a:r>
              <a:rPr lang="en-US" dirty="0"/>
              <a:t> (</a:t>
            </a:r>
            <a:r>
              <a:rPr lang="en-US" dirty="0" smtClean="0"/>
              <a:t>IEEE)</a:t>
            </a:r>
            <a:endParaRPr lang="en-US" b="0" dirty="0"/>
          </a:p>
          <a:p>
            <a:pPr lvl="2"/>
            <a:r>
              <a:rPr lang="en-US" altLang="ko-KR" b="0" dirty="0" smtClean="0"/>
              <a:t>Qin</a:t>
            </a:r>
            <a:r>
              <a:rPr lang="en-US" altLang="ko-KR" b="0" dirty="0"/>
              <a:t> </a:t>
            </a:r>
            <a:r>
              <a:rPr lang="en-US" altLang="ko-KR" b="0" dirty="0" smtClean="0"/>
              <a:t>Li</a:t>
            </a:r>
            <a:r>
              <a:rPr lang="en-US" altLang="ko-KR" dirty="0" smtClean="0"/>
              <a:t> </a:t>
            </a:r>
            <a:r>
              <a:rPr lang="en-US" altLang="ko-KR" dirty="0"/>
              <a:t>(China)</a:t>
            </a:r>
            <a:endParaRPr lang="en-US" b="0" dirty="0"/>
          </a:p>
          <a:p>
            <a:pPr lvl="2"/>
            <a:r>
              <a:rPr lang="en-US" altLang="ko-KR" b="0" dirty="0" smtClean="0"/>
              <a:t>Peter </a:t>
            </a:r>
            <a:r>
              <a:rPr lang="en-US" altLang="ko-KR" b="0" dirty="0"/>
              <a:t>Yee</a:t>
            </a:r>
            <a:r>
              <a:rPr lang="en-US" b="0" dirty="0"/>
              <a:t> </a:t>
            </a:r>
            <a:r>
              <a:rPr lang="en-US" dirty="0" smtClean="0"/>
              <a:t>(</a:t>
            </a:r>
            <a:r>
              <a:rPr lang="en-US" dirty="0"/>
              <a:t>IEEE 802)</a:t>
            </a:r>
            <a:endParaRPr lang="en-US" b="0" dirty="0"/>
          </a:p>
          <a:p>
            <a:pPr lvl="2"/>
            <a:r>
              <a:rPr lang="en-US" altLang="ko-KR" b="0" dirty="0" err="1" smtClean="0"/>
              <a:t>Manxia</a:t>
            </a:r>
            <a:r>
              <a:rPr lang="en-US" altLang="ko-KR" b="0" dirty="0" smtClean="0"/>
              <a:t> Tie</a:t>
            </a:r>
            <a:r>
              <a:rPr lang="en-US" altLang="ko-KR" dirty="0"/>
              <a:t> (China) </a:t>
            </a:r>
            <a:r>
              <a:rPr lang="en-US" b="0" dirty="0"/>
              <a:t> </a:t>
            </a:r>
          </a:p>
          <a:p>
            <a:pPr lvl="2"/>
            <a:r>
              <a:rPr lang="en-US" b="0" dirty="0" err="1" smtClean="0"/>
              <a:t>Yongju</a:t>
            </a:r>
            <a:r>
              <a:rPr lang="en-US" b="0" dirty="0" smtClean="0"/>
              <a:t> Park</a:t>
            </a:r>
            <a:r>
              <a:rPr lang="en-US" altLang="ko-KR" dirty="0"/>
              <a:t> (China) </a:t>
            </a:r>
            <a:r>
              <a:rPr lang="en-US" b="0" dirty="0"/>
              <a:t> </a:t>
            </a:r>
          </a:p>
          <a:p>
            <a:pPr lvl="2"/>
            <a:r>
              <a:rPr lang="en-US" altLang="ko-KR" b="0" dirty="0" err="1" smtClean="0"/>
              <a:t>Yujiao</a:t>
            </a:r>
            <a:r>
              <a:rPr lang="en-US" altLang="ko-KR" b="0" dirty="0"/>
              <a:t> Li </a:t>
            </a:r>
            <a:r>
              <a:rPr lang="en-US" altLang="ko-KR" dirty="0" smtClean="0"/>
              <a:t>(</a:t>
            </a:r>
            <a:r>
              <a:rPr lang="en-US" altLang="ko-KR" dirty="0"/>
              <a:t>China</a:t>
            </a:r>
            <a:r>
              <a:rPr lang="en-US" altLang="ko-KR" dirty="0" smtClean="0"/>
              <a:t>)</a:t>
            </a:r>
            <a:r>
              <a:rPr lang="en-US" altLang="ko-KR" b="0" dirty="0"/>
              <a:t> </a:t>
            </a:r>
            <a:r>
              <a:rPr lang="en-US" b="0" dirty="0"/>
              <a:t> </a:t>
            </a:r>
          </a:p>
          <a:p>
            <a:pPr lvl="2"/>
            <a:r>
              <a:rPr lang="en-US" altLang="ko-KR" b="0" dirty="0" err="1" smtClean="0"/>
              <a:t>Zhenhai</a:t>
            </a:r>
            <a:r>
              <a:rPr lang="en-US" altLang="ko-KR" b="0" dirty="0" smtClean="0"/>
              <a:t> Huang</a:t>
            </a:r>
            <a:r>
              <a:rPr lang="en-US" altLang="ko-KR" dirty="0"/>
              <a:t> (China</a:t>
            </a:r>
            <a:r>
              <a:rPr lang="en-US" altLang="ko-KR" dirty="0" smtClean="0"/>
              <a:t>)</a:t>
            </a:r>
            <a:r>
              <a:rPr lang="en-US" altLang="ko-KR" b="0" dirty="0"/>
              <a:t> </a:t>
            </a:r>
            <a:r>
              <a:rPr lang="en-US" b="0" dirty="0"/>
              <a:t> </a:t>
            </a:r>
          </a:p>
          <a:p>
            <a:pPr lvl="1"/>
            <a:r>
              <a:rPr lang="en-AU" dirty="0" smtClean="0"/>
              <a:t>Meeting materials are </a:t>
            </a:r>
            <a:r>
              <a:rPr lang="en-AU" dirty="0" smtClean="0">
                <a:hlinkClick r:id="rId2"/>
              </a:rPr>
              <a:t>here</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Tree>
    <p:extLst>
      <p:ext uri="{BB962C8B-B14F-4D97-AF65-F5344CB8AC3E}">
        <p14:creationId xmlns:p14="http://schemas.microsoft.com/office/powerpoint/2010/main" val="33699008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lead to substantial progress</a:t>
            </a:r>
            <a:endParaRPr lang="en-AU" dirty="0"/>
          </a:p>
        </p:txBody>
      </p:sp>
      <p:sp>
        <p:nvSpPr>
          <p:cNvPr id="8" name="Content Placeholder 7"/>
          <p:cNvSpPr>
            <a:spLocks noGrp="1"/>
          </p:cNvSpPr>
          <p:nvPr>
            <p:ph idx="1"/>
          </p:nvPr>
        </p:nvSpPr>
        <p:spPr/>
        <p:txBody>
          <a:bodyPr/>
          <a:lstStyle/>
          <a:p>
            <a:r>
              <a:rPr lang="en-AU" dirty="0" smtClean="0"/>
              <a:t>Some lowlights/highlights</a:t>
            </a:r>
          </a:p>
          <a:p>
            <a:pPr lvl="1"/>
            <a:r>
              <a:rPr lang="en-AU" dirty="0" smtClean="0"/>
              <a:t>Discussion on KRACK did not lead to any agreement</a:t>
            </a:r>
          </a:p>
          <a:p>
            <a:pPr lvl="2"/>
            <a:r>
              <a:rPr lang="en-AU" dirty="0" smtClean="0"/>
              <a:t>China reps insisted it should listed as a security issue with 8802-11</a:t>
            </a:r>
          </a:p>
          <a:p>
            <a:pPr lvl="2"/>
            <a:r>
              <a:rPr lang="en-AU" dirty="0" smtClean="0"/>
              <a:t>IEEE 802 reps objected, noting it is an implementation issue and is not within scope of the ad hoc</a:t>
            </a:r>
          </a:p>
          <a:p>
            <a:pPr lvl="2"/>
            <a:r>
              <a:rPr lang="en-AU" dirty="0" smtClean="0"/>
              <a:t>IEEE 802 reps challenged China NB reps to identify a problem with the ISO/IEC/IEEE 8802-11 standard; they did not do so</a:t>
            </a:r>
          </a:p>
          <a:p>
            <a:pPr lvl="2"/>
            <a:r>
              <a:rPr lang="en-AU" dirty="0" smtClean="0"/>
              <a:t>This is going to be an on-going disagreement</a:t>
            </a:r>
          </a:p>
          <a:p>
            <a:pPr lvl="1"/>
            <a:r>
              <a:rPr lang="en-AU" dirty="0" smtClean="0"/>
              <a: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88</a:t>
            </a:fld>
            <a:endParaRPr lang="en-US"/>
          </a:p>
        </p:txBody>
      </p:sp>
    </p:spTree>
    <p:extLst>
      <p:ext uri="{BB962C8B-B14F-4D97-AF65-F5344CB8AC3E}">
        <p14:creationId xmlns:p14="http://schemas.microsoft.com/office/powerpoint/2010/main" val="827856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lead to substantial progress</a:t>
            </a:r>
            <a:endParaRPr lang="en-AU" dirty="0"/>
          </a:p>
        </p:txBody>
      </p:sp>
      <p:sp>
        <p:nvSpPr>
          <p:cNvPr id="8" name="Content Placeholder 7"/>
          <p:cNvSpPr>
            <a:spLocks noGrp="1"/>
          </p:cNvSpPr>
          <p:nvPr>
            <p:ph idx="1"/>
          </p:nvPr>
        </p:nvSpPr>
        <p:spPr>
          <a:xfrm>
            <a:off x="685800" y="1752600"/>
            <a:ext cx="7772400" cy="4114800"/>
          </a:xfrm>
        </p:spPr>
        <p:txBody>
          <a:bodyPr/>
          <a:lstStyle/>
          <a:p>
            <a:r>
              <a:rPr lang="en-AU" dirty="0" smtClean="0"/>
              <a:t>Some lowlights/highlights</a:t>
            </a:r>
          </a:p>
          <a:p>
            <a:pPr lvl="1"/>
            <a:r>
              <a:rPr lang="en-AU" dirty="0" smtClean="0"/>
              <a:t>Discussion on need for multiple ciphers did not lead to agreement</a:t>
            </a:r>
          </a:p>
          <a:p>
            <a:pPr lvl="2"/>
            <a:r>
              <a:rPr lang="en-AU" dirty="0" smtClean="0"/>
              <a:t>There was some agreement that ability to negotiate multiple ciphers is desirable</a:t>
            </a:r>
          </a:p>
          <a:p>
            <a:pPr lvl="3"/>
            <a:r>
              <a:rPr lang="en-AU" dirty="0" smtClean="0"/>
              <a:t>The China NB reps were motivated by desire to specify cipher on a national basis</a:t>
            </a:r>
          </a:p>
          <a:p>
            <a:pPr lvl="3"/>
            <a:r>
              <a:rPr lang="en-AU" dirty="0" smtClean="0"/>
              <a:t>IEEE 802 reps focused on need to be able to transition to better ciphers in the future (and agreed that IEEE 802 supported this principle)</a:t>
            </a:r>
          </a:p>
          <a:p>
            <a:pPr lvl="2"/>
            <a:r>
              <a:rPr lang="en-AU" dirty="0" smtClean="0"/>
              <a:t>There was not agreement on need for a default cipher</a:t>
            </a:r>
          </a:p>
          <a:p>
            <a:pPr lvl="3"/>
            <a:r>
              <a:rPr lang="en-AU" dirty="0" smtClean="0"/>
              <a:t>The </a:t>
            </a:r>
            <a:r>
              <a:rPr lang="en-AU" dirty="0"/>
              <a:t>China NB reps </a:t>
            </a:r>
            <a:r>
              <a:rPr lang="en-AU" dirty="0" smtClean="0"/>
              <a:t>argued that national regulations meant that a default cipher (such as used by 802.22 &amp; 802.15.3) was inappropriate</a:t>
            </a:r>
            <a:endParaRPr lang="en-AU" dirty="0"/>
          </a:p>
          <a:p>
            <a:pPr lvl="3"/>
            <a:r>
              <a:rPr lang="en-AU" dirty="0"/>
              <a:t>IEEE 802 reps focused on </a:t>
            </a:r>
            <a:r>
              <a:rPr lang="en-AU" dirty="0" smtClean="0"/>
              <a:t>the need for a default cipher to support global interoperability</a:t>
            </a:r>
          </a:p>
          <a:p>
            <a:pPr lvl="3"/>
            <a:r>
              <a:rPr lang="en-AU" dirty="0" smtClean="0"/>
              <a:t>Note: </a:t>
            </a:r>
          </a:p>
          <a:p>
            <a:pPr lvl="2"/>
            <a:r>
              <a:rPr lang="en-AU" dirty="0"/>
              <a:t>There was </a:t>
            </a:r>
            <a:r>
              <a:rPr lang="en-AU" dirty="0" smtClean="0"/>
              <a:t>not agreement on China NB proposal for text that stated national regulations needed to be followed (with implication that default ciphers could be overridden) </a:t>
            </a:r>
          </a:p>
          <a:p>
            <a:pPr lvl="3"/>
            <a:r>
              <a:rPr lang="en-AU" dirty="0" smtClean="0"/>
              <a:t>Jodi </a:t>
            </a:r>
            <a:r>
              <a:rPr lang="en-AU" dirty="0" err="1" smtClean="0"/>
              <a:t>Haasz</a:t>
            </a:r>
            <a:r>
              <a:rPr lang="en-AU" dirty="0" smtClean="0"/>
              <a:t> noted that the text proposed by the China NB stating that ciphers may be subject to national regulations is unlikely to be allowed by ISO</a:t>
            </a:r>
          </a:p>
          <a:p>
            <a:pPr lvl="3"/>
            <a:r>
              <a:rPr lang="en-AU" dirty="0" smtClean="0"/>
              <a:t>Aside: John Day (US NB rep) submitted a </a:t>
            </a:r>
            <a:r>
              <a:rPr lang="en-AU" dirty="0" smtClean="0">
                <a:hlinkClick r:id="rId2"/>
              </a:rPr>
              <a:t>document</a:t>
            </a:r>
            <a:r>
              <a:rPr lang="en-AU" dirty="0" smtClean="0"/>
              <a:t> before the meeting that argued against the text for various reasons, but also argued against data link encryption!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spTree>
    <p:extLst>
      <p:ext uri="{BB962C8B-B14F-4D97-AF65-F5344CB8AC3E}">
        <p14:creationId xmlns:p14="http://schemas.microsoft.com/office/powerpoint/2010/main" val="2688584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May 2018, as documented in </a:t>
            </a:r>
            <a:r>
              <a:rPr lang="en-AU" i="1" dirty="0" smtClean="0">
                <a:solidFill>
                  <a:srgbClr val="FF0000"/>
                </a:solidFill>
                <a:hlinkClick r:id="rId3"/>
              </a:rPr>
              <a:t>11-18-1002-00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much substantive discussion between the 2</a:t>
            </a:r>
            <a:r>
              <a:rPr lang="en-AU" baseline="30000" dirty="0" smtClean="0"/>
              <a:t>nd</a:t>
            </a:r>
            <a:r>
              <a:rPr lang="en-AU" dirty="0" smtClean="0"/>
              <a:t> &amp; 3</a:t>
            </a:r>
            <a:r>
              <a:rPr lang="en-AU" baseline="30000" dirty="0" smtClean="0"/>
              <a:t>rd</a:t>
            </a:r>
            <a:r>
              <a:rPr lang="en-AU" dirty="0" smtClean="0"/>
              <a:t> teleconferences</a:t>
            </a:r>
            <a:endParaRPr lang="en-AU" dirty="0"/>
          </a:p>
        </p:txBody>
      </p:sp>
      <p:sp>
        <p:nvSpPr>
          <p:cNvPr id="3" name="Content Placeholder 2"/>
          <p:cNvSpPr>
            <a:spLocks noGrp="1"/>
          </p:cNvSpPr>
          <p:nvPr>
            <p:ph idx="1"/>
          </p:nvPr>
        </p:nvSpPr>
        <p:spPr/>
        <p:txBody>
          <a:bodyPr/>
          <a:lstStyle/>
          <a:p>
            <a:pPr lvl="1"/>
            <a:r>
              <a:rPr lang="en-AU" dirty="0" smtClean="0"/>
              <a:t>Most of the discussion between the </a:t>
            </a:r>
            <a:r>
              <a:rPr lang="en-AU" dirty="0"/>
              <a:t>2</a:t>
            </a:r>
            <a:r>
              <a:rPr lang="en-AU" baseline="30000" dirty="0"/>
              <a:t>nd</a:t>
            </a:r>
            <a:r>
              <a:rPr lang="en-AU" dirty="0"/>
              <a:t> &amp; 3</a:t>
            </a:r>
            <a:r>
              <a:rPr lang="en-AU" baseline="30000" dirty="0"/>
              <a:t>rd</a:t>
            </a:r>
            <a:r>
              <a:rPr lang="en-AU" dirty="0"/>
              <a:t> </a:t>
            </a:r>
            <a:r>
              <a:rPr lang="en-AU" dirty="0" smtClean="0"/>
              <a:t>teleconferences focused on the effect of KRACK on IEEE 802.11-2016</a:t>
            </a:r>
          </a:p>
          <a:p>
            <a:pPr lvl="2"/>
            <a:r>
              <a:rPr lang="en-AU" dirty="0" smtClean="0"/>
              <a:t>China NB folk keep asserting that there is a problem in the standard related to KRACK</a:t>
            </a:r>
          </a:p>
          <a:p>
            <a:pPr lvl="2"/>
            <a:r>
              <a:rPr lang="en-AU" dirty="0" smtClean="0"/>
              <a:t>IEEE 802 folk respond that it is an implementation issue as far as they know …</a:t>
            </a:r>
          </a:p>
          <a:p>
            <a:pPr lvl="2"/>
            <a:r>
              <a:rPr lang="en-AU" dirty="0" smtClean="0"/>
              <a:t>… and request that the China NB folk “put up or shut up” in relation to any alleged issues with the standard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880242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3</a:t>
            </a:r>
            <a:r>
              <a:rPr lang="en-AU" baseline="30000" dirty="0" smtClean="0"/>
              <a:t>rd</a:t>
            </a:r>
            <a:r>
              <a:rPr lang="en-AU" dirty="0" smtClean="0"/>
              <a:t> teleconference was held on 2 May 2018 but did not lead to substantial progress</a:t>
            </a:r>
            <a:endParaRPr lang="en-AU" dirty="0"/>
          </a:p>
        </p:txBody>
      </p:sp>
      <p:sp>
        <p:nvSpPr>
          <p:cNvPr id="8" name="Content Placeholder 7"/>
          <p:cNvSpPr>
            <a:spLocks noGrp="1"/>
          </p:cNvSpPr>
          <p:nvPr>
            <p:ph idx="1"/>
          </p:nvPr>
        </p:nvSpPr>
        <p:spPr/>
        <p:txBody>
          <a:bodyPr/>
          <a:lstStyle/>
          <a:p>
            <a:pPr lvl="1"/>
            <a:r>
              <a:rPr lang="en-AU" dirty="0" smtClean="0"/>
              <a:t>The agenda of the 3rd teleconference excluded any discussion of KRACK and other issues that are being considered as part of comment resolution on the FDIS on IEEE 802.11-2016</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91</a:t>
            </a:fld>
            <a:endParaRPr lang="en-US"/>
          </a:p>
        </p:txBody>
      </p:sp>
    </p:spTree>
    <p:extLst>
      <p:ext uri="{BB962C8B-B14F-4D97-AF65-F5344CB8AC3E}">
        <p14:creationId xmlns:p14="http://schemas.microsoft.com/office/powerpoint/2010/main" val="19646382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was contentious</a:t>
            </a:r>
            <a:endParaRPr lang="en-AU" dirty="0"/>
          </a:p>
        </p:txBody>
      </p:sp>
      <p:sp>
        <p:nvSpPr>
          <p:cNvPr id="8" name="Content Placeholder 7"/>
          <p:cNvSpPr>
            <a:spLocks noGrp="1"/>
          </p:cNvSpPr>
          <p:nvPr>
            <p:ph idx="1"/>
          </p:nvPr>
        </p:nvSpPr>
        <p:spPr/>
        <p:txBody>
          <a:bodyPr/>
          <a:lstStyle/>
          <a:p>
            <a:pPr lvl="1"/>
            <a:r>
              <a:rPr lang="en-AU" dirty="0" smtClean="0"/>
              <a:t>The agenda of the 4</a:t>
            </a:r>
            <a:r>
              <a:rPr lang="en-AU" baseline="30000" dirty="0" smtClean="0"/>
              <a:t>th</a:t>
            </a:r>
            <a:r>
              <a:rPr lang="en-AU" dirty="0" smtClean="0"/>
              <a:t> teleconference included discussion of KRACK based on:</a:t>
            </a:r>
          </a:p>
          <a:p>
            <a:pPr lvl="2"/>
            <a:r>
              <a:rPr lang="en-AU" dirty="0" smtClean="0"/>
              <a:t>Submission from an IWNCOMM employee relating to KACK</a:t>
            </a:r>
          </a:p>
          <a:p>
            <a:pPr lvl="2"/>
            <a:r>
              <a:rPr lang="en-AU" dirty="0" smtClean="0"/>
              <a:t>The </a:t>
            </a:r>
            <a:r>
              <a:rPr lang="en-AU" dirty="0" smtClean="0">
                <a:hlinkClick r:id="rId3"/>
              </a:rPr>
              <a:t>LS</a:t>
            </a:r>
            <a:r>
              <a:rPr lang="en-AU" dirty="0" smtClean="0"/>
              <a:t> from IEEE 802.11 WG responding to the LB on 802.11-2016</a:t>
            </a:r>
          </a:p>
          <a:p>
            <a:pPr lvl="1"/>
            <a:r>
              <a:rPr lang="en-AU" dirty="0" smtClean="0"/>
              <a:t>Andrew Myles objected on the basis that it did not show an issue with the standard, just implementations of the standard, and so is out of scope</a:t>
            </a:r>
          </a:p>
          <a:p>
            <a:pPr lvl="1"/>
            <a:r>
              <a:rPr lang="en-AU" dirty="0" smtClean="0"/>
              <a:t>The Chair ultimately ruled that KRACK  related presentation could be presented but not discussed</a:t>
            </a:r>
          </a:p>
          <a:p>
            <a:pPr lvl="2"/>
            <a:r>
              <a:rPr lang="en-AU" dirty="0" smtClean="0"/>
              <a:t>In reality there was limited discussion</a:t>
            </a:r>
          </a:p>
          <a:p>
            <a:pPr lvl="2"/>
            <a:r>
              <a:rPr lang="en-AU" dirty="0" smtClean="0"/>
              <a:t>Time also ran out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42311983"/>
              </p:ext>
            </p:extLst>
          </p:nvPr>
        </p:nvGraphicFramePr>
        <p:xfrm>
          <a:off x="7629525" y="2514600"/>
          <a:ext cx="914400" cy="806450"/>
        </p:xfrm>
        <a:graphic>
          <a:graphicData uri="http://schemas.openxmlformats.org/presentationml/2006/ole">
            <mc:AlternateContent xmlns:mc="http://schemas.openxmlformats.org/markup-compatibility/2006">
              <mc:Choice xmlns:v="urn:schemas-microsoft-com:vml" Requires="v">
                <p:oleObj spid="_x0000_s272418"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76295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685411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was contentious</a:t>
            </a:r>
            <a:endParaRPr lang="en-AU" dirty="0"/>
          </a:p>
        </p:txBody>
      </p:sp>
      <p:sp>
        <p:nvSpPr>
          <p:cNvPr id="8" name="Content Placeholder 7"/>
          <p:cNvSpPr>
            <a:spLocks noGrp="1"/>
          </p:cNvSpPr>
          <p:nvPr>
            <p:ph idx="1"/>
          </p:nvPr>
        </p:nvSpPr>
        <p:spPr/>
        <p:txBody>
          <a:bodyPr/>
          <a:lstStyle/>
          <a:p>
            <a:pPr lvl="1"/>
            <a:r>
              <a:rPr lang="en-AU" dirty="0" smtClean="0"/>
              <a:t>The two sides can’t agree, and it’s clear the </a:t>
            </a:r>
            <a:r>
              <a:rPr lang="en-AU" dirty="0"/>
              <a:t>difference </a:t>
            </a:r>
            <a:r>
              <a:rPr lang="en-AU" dirty="0" smtClean="0"/>
              <a:t>can’t </a:t>
            </a:r>
            <a:r>
              <a:rPr lang="en-AU" dirty="0"/>
              <a:t>be </a:t>
            </a:r>
            <a:r>
              <a:rPr lang="en-AU" dirty="0" smtClean="0"/>
              <a:t>resolved</a:t>
            </a:r>
          </a:p>
          <a:p>
            <a:pPr lvl="2"/>
            <a:r>
              <a:rPr lang="en-AU" dirty="0" smtClean="0"/>
              <a:t>Chinese side claim 802.11 needs to be modified but will not say how</a:t>
            </a:r>
          </a:p>
          <a:p>
            <a:pPr lvl="2"/>
            <a:r>
              <a:rPr lang="en-AU" dirty="0" smtClean="0"/>
              <a:t>IEEE 802.11 reps claim the only issue (an implementation issue) has already been fixed  </a:t>
            </a:r>
          </a:p>
          <a:p>
            <a:pPr lvl="1"/>
            <a:r>
              <a:rPr lang="en-AU" dirty="0" smtClean="0"/>
              <a:t>It is likely the IEEE 802 experts will propose a report from </a:t>
            </a:r>
            <a:r>
              <a:rPr lang="en-AU" dirty="0" smtClean="0"/>
              <a:t>the </a:t>
            </a:r>
            <a:r>
              <a:rPr lang="en-AU" dirty="0" smtClean="0"/>
              <a:t>ad hoc to SC6 that states</a:t>
            </a:r>
          </a:p>
          <a:p>
            <a:pPr lvl="2"/>
            <a:r>
              <a:rPr lang="en-AU" dirty="0" smtClean="0"/>
              <a:t>There was no consensus</a:t>
            </a:r>
          </a:p>
          <a:p>
            <a:pPr lvl="2"/>
            <a:r>
              <a:rPr lang="en-AU" dirty="0" smtClean="0"/>
              <a:t>The work is complete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93</a:t>
            </a:fld>
            <a:endParaRPr lang="en-US"/>
          </a:p>
        </p:txBody>
      </p:sp>
    </p:spTree>
    <p:extLst>
      <p:ext uri="{BB962C8B-B14F-4D97-AF65-F5344CB8AC3E}">
        <p14:creationId xmlns:p14="http://schemas.microsoft.com/office/powerpoint/2010/main" val="29646015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next teleconference will probably be held in early July?</a:t>
            </a:r>
            <a:endParaRPr lang="en-AU" dirty="0"/>
          </a:p>
        </p:txBody>
      </p:sp>
      <p:sp>
        <p:nvSpPr>
          <p:cNvPr id="8" name="Content Placeholder 7"/>
          <p:cNvSpPr>
            <a:spLocks noGrp="1"/>
          </p:cNvSpPr>
          <p:nvPr>
            <p:ph idx="1"/>
          </p:nvPr>
        </p:nvSpPr>
        <p:spPr/>
        <p:txBody>
          <a:bodyPr/>
          <a:lstStyle/>
          <a:p>
            <a:r>
              <a:rPr lang="en-AU" dirty="0" smtClean="0"/>
              <a:t>Current rough plan</a:t>
            </a:r>
          </a:p>
          <a:p>
            <a:pPr lvl="1"/>
            <a:r>
              <a:rPr lang="en-AU" dirty="0" smtClean="0"/>
              <a:t>5</a:t>
            </a:r>
            <a:r>
              <a:rPr lang="en-AU" baseline="30000" dirty="0" smtClean="0"/>
              <a:t>th</a:t>
            </a:r>
            <a:r>
              <a:rPr lang="en-AU" dirty="0" smtClean="0"/>
              <a:t> teleconference </a:t>
            </a:r>
            <a:r>
              <a:rPr lang="en-AU" dirty="0"/>
              <a:t>– </a:t>
            </a:r>
            <a:r>
              <a:rPr lang="en-AU" dirty="0" smtClean="0"/>
              <a:t>early July</a:t>
            </a:r>
          </a:p>
          <a:p>
            <a:pPr lvl="2"/>
            <a:r>
              <a:rPr lang="en-AU" dirty="0" smtClean="0"/>
              <a:t>First draft of AHGS report</a:t>
            </a:r>
          </a:p>
          <a:p>
            <a:pPr lvl="1"/>
            <a:r>
              <a:rPr lang="en-AU" dirty="0" smtClean="0"/>
              <a:t>6</a:t>
            </a:r>
            <a:r>
              <a:rPr lang="en-AU" baseline="30000" dirty="0" smtClean="0"/>
              <a:t>th</a:t>
            </a:r>
            <a:r>
              <a:rPr lang="en-AU" dirty="0" smtClean="0"/>
              <a:t> teleconference </a:t>
            </a:r>
            <a:r>
              <a:rPr lang="en-AU" dirty="0"/>
              <a:t>– </a:t>
            </a:r>
            <a:r>
              <a:rPr lang="en-AU" dirty="0" smtClean="0"/>
              <a:t>before 25 July</a:t>
            </a:r>
          </a:p>
          <a:p>
            <a:pPr lvl="2"/>
            <a:r>
              <a:rPr lang="en-AU" dirty="0" smtClean="0"/>
              <a:t>Final </a:t>
            </a:r>
            <a:r>
              <a:rPr lang="en-AU" dirty="0"/>
              <a:t>draft of AHGS </a:t>
            </a:r>
            <a:r>
              <a:rPr lang="en-AU" dirty="0" smtClean="0"/>
              <a:t>report</a:t>
            </a:r>
          </a:p>
          <a:p>
            <a:pPr lvl="1"/>
            <a:r>
              <a:rPr lang="en-AU" dirty="0" smtClean="0"/>
              <a:t>Deadline – 2 Aug</a:t>
            </a:r>
          </a:p>
          <a:p>
            <a:pPr lvl="2"/>
            <a:r>
              <a:rPr lang="en-AU" dirty="0" smtClean="0"/>
              <a:t>Submit documents to SC6</a:t>
            </a:r>
            <a:endParaRPr lang="en-AU" dirty="0"/>
          </a:p>
          <a:p>
            <a:pPr lvl="1"/>
            <a:endParaRPr lang="en-AU" dirty="0"/>
          </a:p>
          <a:p>
            <a:pPr lvl="1"/>
            <a:endParaRPr lang="en-AU" dirty="0"/>
          </a:p>
          <a:p>
            <a:pPr lvl="1"/>
            <a:endParaRPr lang="en-AU" dirty="0" smtClean="0"/>
          </a:p>
          <a:p>
            <a:pPr lvl="1"/>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94</a:t>
            </a:fld>
            <a:endParaRPr lang="en-US"/>
          </a:p>
        </p:txBody>
      </p:sp>
    </p:spTree>
    <p:extLst>
      <p:ext uri="{BB962C8B-B14F-4D97-AF65-F5344CB8AC3E}">
        <p14:creationId xmlns:p14="http://schemas.microsoft.com/office/powerpoint/2010/main" val="25253028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13004</Words>
  <Application>Microsoft Office PowerPoint</Application>
  <PresentationFormat>On-screen Show (4:3)</PresentationFormat>
  <Paragraphs>2172</Paragraphs>
  <Slides>148</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148</vt:i4>
      </vt:variant>
    </vt:vector>
  </HeadingPairs>
  <TitlesOfParts>
    <vt:vector size="155" baseType="lpstr">
      <vt:lpstr>Arial</vt:lpstr>
      <vt:lpstr>Times New Roman</vt:lpstr>
      <vt:lpstr>Wingdings</vt:lpstr>
      <vt:lpstr>802-11-Submission</vt:lpstr>
      <vt:lpstr>Acrobat Document</vt:lpstr>
      <vt:lpstr>Presentation</vt:lpstr>
      <vt:lpstr>Packager Shell Object</vt:lpstr>
      <vt:lpstr>IEEE 802 JTC1 Standing Committee July 2018 agenda for San Diego</vt:lpstr>
      <vt:lpstr>This document will be used to run the IEEE 802 JTC1 SC meetings in San Diego in July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2018 plenary meeting in San Diego</vt:lpstr>
      <vt:lpstr>The IEEE 802 JTC1 SC regular meeting has a high level list of agenda items to be considered</vt:lpstr>
      <vt:lpstr>The IEEE 802 JTC1 SC will consider approving its agenda for its San Diego meeting</vt:lpstr>
      <vt:lpstr>The IEEE 802 JTC1 SC will consider approval of the minutes of its Warsaw meeting</vt:lpstr>
      <vt:lpstr>The goals of the IEEE 802 JTC1 SC were reaffirmed by the IEEE 802 EC in March 2014</vt:lpstr>
      <vt:lpstr>The SC reaffirm its current goals during its meeting in Warsaw in May 2018</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44 standards through to PSDO ratification with 37 in-process</vt:lpstr>
      <vt:lpstr>IEEE 802.1 WG has pushed 22 standards completely through the PSDO ratification process</vt:lpstr>
      <vt:lpstr>IEEE 802.1 WG has pushed 22 standards completely through the PSDO ratification process</vt:lpstr>
      <vt:lpstr>IEEE 802.3 WG has pushed 9 standards completely through the PSDO ratification process</vt:lpstr>
      <vt:lpstr>IEEE 802.11 WG has pushed 7 standards completely through the PSDO ratification process</vt:lpstr>
      <vt:lpstr>IEEE 802.15 WG has pushed two standards  completely through the PSDO ratification process</vt:lpstr>
      <vt:lpstr>IEEE 802.16 WG has pushed zero standards completely through the PSDO ratification process</vt:lpstr>
      <vt:lpstr>IEEE 802.21 WG has pushed two standards completely through the PSDO ratification process</vt:lpstr>
      <vt:lpstr>IEEE 802.22 WG has pushed three standards completely through the PSDO ratification process</vt:lpstr>
      <vt:lpstr>IEEE 802.1 has 15 standards in the pipeline for ratification under the PSDO</vt:lpstr>
      <vt:lpstr>IEEE 802.1 has 15 standards in the pipeline for ratification under the PSDO</vt:lpstr>
      <vt:lpstr>IEEE 802.1AEcg FDIS ballot closes 28 Aug 2018</vt:lpstr>
      <vt:lpstr>IEEE 802.1CB is waiting for FDIS ballot to start</vt:lpstr>
      <vt:lpstr>IEEE 802.1Qci is waiting for FDIS ballot to start</vt:lpstr>
      <vt:lpstr>IEEE 802.1Qch is waiting for FDIS ballot to start</vt:lpstr>
      <vt:lpstr>IEEE 802c is waiting for FDIS ballot to start</vt:lpstr>
      <vt:lpstr>IEEE 802.1AX-2014/Cor1 is waiting for publication</vt:lpstr>
      <vt:lpstr>IEEE 802.1Q-REV has been liaised for information</vt:lpstr>
      <vt:lpstr>IEEE 802.1Qcc has been liaised for information</vt:lpstr>
      <vt:lpstr>IEEE 802.1Qcp has been liaised for information</vt:lpstr>
      <vt:lpstr>IEEE 802.1AR-Rev has been liaised for information</vt:lpstr>
      <vt:lpstr>IEEE 802.1CM has been liaised for information</vt:lpstr>
      <vt:lpstr>IEEE 802.1Qcy has been liaised for information</vt:lpstr>
      <vt:lpstr>IEEE 802.1AC/Cor-1 has been liaised for information</vt:lpstr>
      <vt:lpstr>IEEE 802.1Xck has been liaised for information</vt:lpstr>
      <vt:lpstr>IEEE 802.1AE-Rev has been liaised for information</vt:lpstr>
      <vt:lpstr>IEEE 802.3 has ten standards in the pipeline for ratification under the PSDO</vt:lpstr>
      <vt:lpstr>IEEE 802.3bn FDIS closes on 3 Sep 2018</vt:lpstr>
      <vt:lpstr>IEEE 802.3bv FDIS closes on 3 Sep 2018</vt:lpstr>
      <vt:lpstr>IEEE 802.3bu FDIS closes on 3 Sep 2018</vt:lpstr>
      <vt:lpstr>IEEE 802.3/Cor 1 FDIS ballot passed &amp; is awaiting publication</vt:lpstr>
      <vt:lpstr>IEEE 802.3bs is waiting for FDIS ballot to start</vt:lpstr>
      <vt:lpstr>IEEE 802.3cb was liaised for information in June 2017</vt:lpstr>
      <vt:lpstr>IEEE 802.3cc is waiting for start of FDIS ballot</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is waiting for FDIS ballot to start</vt:lpstr>
      <vt:lpstr>IEEE 802.11ai is waiting for FDIS ballot to start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comments are required</vt:lpstr>
      <vt:lpstr>802.15 WG is having difficulty responding to comments on 802.15.6</vt:lpstr>
      <vt:lpstr>There were two comments received on the IEEE 802.15.6-2012  FDIS ballot</vt:lpstr>
      <vt:lpstr>There were two comment received on the IEEE 802.15.6-2012  FDIS ballot</vt:lpstr>
      <vt:lpstr>There were two comment received on the IEEE 802.15.6-2012  FDIS ballot</vt:lpstr>
      <vt:lpstr>IEEE 802.16 has one standard in the pipeline for ratification under the PSDO</vt:lpstr>
      <vt:lpstr>IEEE 802.16-2017 60-day pre-ballot closes on 30 July 2018</vt:lpstr>
      <vt:lpstr>IEEE 802.21 has one standard in the pipeline for ratification under the PSDO</vt:lpstr>
      <vt:lpstr>IEEE 802.21-2017-Cor1 90-day  FDIS ballot passed on 16 June 2018 but requires a response</vt:lpstr>
      <vt:lpstr>One comment was received on the IEEE 802.21-2017-Cor1 FDIS ballot</vt:lpstr>
      <vt:lpstr>One comment was received on the IEEE 802.21-2017-Cor1 FDIS ballot</vt:lpstr>
      <vt:lpstr>One comment was received on the IEEE 802.21-2017-Cor1 FDIS ballot</vt:lpstr>
      <vt:lpstr>One comment was received on the IEEE 802.21-2017-Cor1 FDIS ballot</vt:lpstr>
      <vt:lpstr>IEEE 802.22 has zero standards in the pipeline for ratification under the PSDO</vt:lpstr>
      <vt:lpstr>A LS was sent to SC6 in March 2018 asking that  various ISO/IEC standards be withdrawn</vt:lpstr>
      <vt:lpstr>A LS was sent to SC6 in March 2018 asking that  various ISO/IEC standards be withdrawn</vt:lpstr>
      <vt:lpstr>The next SC6 meeting will held in Aug 2018 in Tokyo, Japan</vt:lpstr>
      <vt:lpstr>The SC will review participation at the next SC6 meeting</vt:lpstr>
      <vt:lpstr>The SC will need to provide a report to SC6 at their next meeting</vt:lpstr>
      <vt:lpstr>The ToR of the Security ad hoc were substantially modified at the last SC6 meeting</vt:lpstr>
      <vt:lpstr>The ToR of the Security ad hoc were substantially modified at the last SC6 meeting</vt:lpstr>
      <vt:lpstr>Membership of the Security ad hoc has been determined </vt:lpstr>
      <vt:lpstr>The Security ad hoc is still struggling to make any progress … or even set meeting times</vt:lpstr>
      <vt:lpstr>The 2nd teleconference was held on 4 April 2018 but did not lead to substantial progress</vt:lpstr>
      <vt:lpstr>The 2nd teleconference was held on 4 April 2018 but did not lead to substantial progress</vt:lpstr>
      <vt:lpstr>The 2nd teleconference was held on 4 April 2018 but did not lead to substantial progress</vt:lpstr>
      <vt:lpstr>There was not much substantive discussion between the 2nd &amp; 3rd teleconferences</vt:lpstr>
      <vt:lpstr>The 3rd teleconference was held on 2 May 2018 but did not lead to substantial progress</vt:lpstr>
      <vt:lpstr>The 4th teleconference was held on 30 May 2018 and was contentious</vt:lpstr>
      <vt:lpstr>The 4th teleconference was held on 30 May 2018 and was contentious</vt:lpstr>
      <vt:lpstr>The next teleconference will probably be held in early July?</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2018-06-18T08:44:36Z</dcterms:modified>
</cp:coreProperties>
</file>