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746" r:id="rId27"/>
    <p:sldId id="1747" r:id="rId28"/>
    <p:sldId id="1769" r:id="rId29"/>
    <p:sldId id="1786" r:id="rId30"/>
    <p:sldId id="1894" r:id="rId31"/>
    <p:sldId id="1896" r:id="rId32"/>
    <p:sldId id="1965" r:id="rId33"/>
    <p:sldId id="1967" r:id="rId34"/>
    <p:sldId id="1968" r:id="rId35"/>
    <p:sldId id="1969" r:id="rId36"/>
    <p:sldId id="2035" r:id="rId37"/>
    <p:sldId id="2104" r:id="rId38"/>
    <p:sldId id="2112" r:id="rId39"/>
    <p:sldId id="2113" r:id="rId40"/>
    <p:sldId id="2114" r:id="rId41"/>
    <p:sldId id="2008" r:id="rId42"/>
    <p:sldId id="1694" r:id="rId43"/>
    <p:sldId id="1716" r:id="rId44"/>
    <p:sldId id="1717" r:id="rId45"/>
    <p:sldId id="1851" r:id="rId46"/>
    <p:sldId id="1864" r:id="rId47"/>
    <p:sldId id="1945" r:id="rId48"/>
    <p:sldId id="1946" r:id="rId49"/>
    <p:sldId id="2036" r:id="rId50"/>
    <p:sldId id="2037" r:id="rId51"/>
    <p:sldId id="2071" r:id="rId52"/>
    <p:sldId id="1688" r:id="rId53"/>
    <p:sldId id="1703" r:id="rId54"/>
    <p:sldId id="1704" r:id="rId55"/>
    <p:sldId id="1978" r:id="rId56"/>
    <p:sldId id="1705" r:id="rId57"/>
    <p:sldId id="1706" r:id="rId58"/>
    <p:sldId id="1707" r:id="rId59"/>
    <p:sldId id="1708" r:id="rId60"/>
    <p:sldId id="1709" r:id="rId61"/>
    <p:sldId id="1710" r:id="rId62"/>
    <p:sldId id="1790" r:id="rId63"/>
    <p:sldId id="1698" r:id="rId64"/>
    <p:sldId id="1701" r:id="rId65"/>
    <p:sldId id="2149" r:id="rId66"/>
    <p:sldId id="1993" r:id="rId67"/>
    <p:sldId id="1994" r:id="rId68"/>
    <p:sldId id="2072" r:id="rId69"/>
    <p:sldId id="2100" r:id="rId70"/>
    <p:sldId id="2101" r:id="rId71"/>
    <p:sldId id="2014" r:id="rId72"/>
    <p:sldId id="2016" r:id="rId73"/>
    <p:sldId id="1679" r:id="rId74"/>
    <p:sldId id="2002" r:id="rId75"/>
    <p:sldId id="2153" r:id="rId76"/>
    <p:sldId id="2040" r:id="rId77"/>
    <p:sldId id="2115" r:id="rId78"/>
    <p:sldId id="2106" r:id="rId79"/>
    <p:sldId id="2017" r:id="rId80"/>
    <p:sldId id="2018" r:id="rId81"/>
    <p:sldId id="2019" r:id="rId82"/>
    <p:sldId id="2079" r:id="rId83"/>
    <p:sldId id="2109" r:id="rId84"/>
    <p:sldId id="2110" r:id="rId85"/>
    <p:sldId id="2111" r:id="rId86"/>
    <p:sldId id="2141" r:id="rId87"/>
    <p:sldId id="2140" r:id="rId88"/>
    <p:sldId id="2152" r:id="rId89"/>
    <p:sldId id="2154" r:id="rId90"/>
    <p:sldId id="2142" r:id="rId91"/>
    <p:sldId id="1375" r:id="rId92"/>
    <p:sldId id="1376" r:id="rId93"/>
    <p:sldId id="1400" r:id="rId94"/>
    <p:sldId id="2004" r:id="rId95"/>
    <p:sldId id="619" r:id="rId96"/>
    <p:sldId id="621" r:id="rId97"/>
    <p:sldId id="1561" r:id="rId98"/>
    <p:sldId id="1555" r:id="rId99"/>
    <p:sldId id="1601" r:id="rId100"/>
    <p:sldId id="1585" r:id="rId101"/>
    <p:sldId id="1586" r:id="rId102"/>
    <p:sldId id="1587" r:id="rId103"/>
    <p:sldId id="1588" r:id="rId104"/>
    <p:sldId id="1589" r:id="rId105"/>
    <p:sldId id="1590" r:id="rId106"/>
    <p:sldId id="1771" r:id="rId107"/>
    <p:sldId id="1772" r:id="rId108"/>
    <p:sldId id="1591" r:id="rId109"/>
    <p:sldId id="1592" r:id="rId110"/>
    <p:sldId id="1593" r:id="rId111"/>
    <p:sldId id="1594" r:id="rId112"/>
    <p:sldId id="1595" r:id="rId113"/>
    <p:sldId id="1596" r:id="rId114"/>
    <p:sldId id="1597" r:id="rId115"/>
    <p:sldId id="1598" r:id="rId116"/>
    <p:sldId id="1599" r:id="rId117"/>
    <p:sldId id="1600" r:id="rId118"/>
    <p:sldId id="1628" r:id="rId119"/>
    <p:sldId id="1638" r:id="rId120"/>
    <p:sldId id="1725" r:id="rId121"/>
    <p:sldId id="1726" r:id="rId122"/>
    <p:sldId id="1947" r:id="rId123"/>
    <p:sldId id="1975" r:id="rId124"/>
    <p:sldId id="1976" r:id="rId125"/>
    <p:sldId id="1977" r:id="rId126"/>
    <p:sldId id="2039" r:id="rId127"/>
    <p:sldId id="2060" r:id="rId128"/>
    <p:sldId id="2061" r:id="rId129"/>
    <p:sldId id="2097" r:id="rId130"/>
    <p:sldId id="2103" r:id="rId131"/>
    <p:sldId id="2063" r:id="rId132"/>
    <p:sldId id="2064" r:id="rId133"/>
    <p:sldId id="2065" r:id="rId134"/>
    <p:sldId id="2066" r:id="rId135"/>
    <p:sldId id="2067" r:id="rId136"/>
    <p:sldId id="2068" r:id="rId137"/>
    <p:sldId id="2069" r:id="rId138"/>
    <p:sldId id="2146" r:id="rId139"/>
    <p:sldId id="2147" r:id="rId140"/>
    <p:sldId id="2148" r:id="rId141"/>
    <p:sldId id="2158" r:id="rId142"/>
    <p:sldId id="2159" r:id="rId143"/>
    <p:sldId id="2157" r:id="rId144"/>
    <p:sldId id="2160"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a:t>
            </a:r>
            <a:r>
              <a:rPr lang="en-US" b="0" dirty="0" smtClean="0">
                <a:solidFill>
                  <a:schemeClr val="accent2">
                    <a:lumMod val="50000"/>
                  </a:schemeClr>
                </a:solidFill>
              </a:rPr>
              <a:t> </a:t>
            </a:r>
            <a:r>
              <a:rPr lang="en-US" b="0" dirty="0" smtClean="0">
                <a:solidFill>
                  <a:schemeClr val="accent2">
                    <a:lumMod val="50000"/>
                  </a:schemeClr>
                </a:solidFill>
              </a:rPr>
              <a:t>June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a:t>
            </a:r>
            <a:r>
              <a:rPr lang="en-AU" dirty="0" smtClean="0"/>
              <a:t>published</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a:t>
            </a:r>
            <a:r>
              <a:rPr lang="en-AU" dirty="0" smtClean="0"/>
              <a:t>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reaffirm 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unanimous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67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a:t>
            </a:r>
            <a:r>
              <a:rPr lang="en-AU" b="0" dirty="0" smtClean="0"/>
              <a:t>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t>has </a:t>
            </a:r>
            <a:r>
              <a:rPr lang="en-AU" dirty="0" smtClean="0"/>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a:t>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8802.1Qbu </a:t>
            </a:r>
            <a:r>
              <a:rPr lang="en-AU" dirty="0" smtClean="0"/>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8802.1Qbz </a:t>
            </a:r>
            <a:r>
              <a:rPr lang="en-AU" dirty="0" smtClean="0"/>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a:t>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smtClean="0"/>
              <a:t>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a:t>
            </a:r>
            <a:r>
              <a:rPr lang="en-AU" smtClean="0"/>
              <a:t>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a:t>
            </a:r>
            <a:r>
              <a:rPr lang="en-AU" dirty="0" smtClean="0"/>
              <a:t>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8802.3bw </a:t>
            </a:r>
            <a:r>
              <a:rPr lang="en-AU" dirty="0" smtClean="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8802.3bp </a:t>
            </a:r>
            <a:r>
              <a:rPr lang="en-AU"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8802.3bq </a:t>
            </a:r>
            <a:r>
              <a:rPr lang="en-AU"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8802.3br </a:t>
            </a:r>
            <a:r>
              <a:rPr lang="en-AU"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8802.3by </a:t>
            </a:r>
            <a:r>
              <a:rPr lang="en-AU"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8802.3bz </a:t>
            </a:r>
            <a:r>
              <a:rPr lang="en-AU" dirty="0" smtClean="0"/>
              <a:t>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a:t>
            </a:r>
            <a:r>
              <a:rPr lang="en-AU" dirty="0" smtClean="0"/>
              <a:t>has been</a:t>
            </a:r>
            <a:r>
              <a:rPr lang="en-AU" dirty="0" smtClean="0"/>
              <a:t>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a:t>
            </a:r>
            <a:r>
              <a:rPr lang="en-AU" dirty="0" smtClean="0"/>
              <a:t>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a:t>
            </a:r>
            <a:r>
              <a:rPr lang="en-AU" dirty="0" smtClean="0"/>
              <a:t>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a:t>
            </a:r>
            <a:r>
              <a:rPr lang="en-AU" dirty="0" smtClean="0"/>
              <a:t>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a:t>
            </a:r>
            <a:r>
              <a:rPr lang="en-AU" dirty="0" smtClean="0">
                <a:solidFill>
                  <a:srgbClr val="00B050"/>
                </a:solidFill>
              </a:rPr>
              <a:t>published</a:t>
            </a:r>
            <a:endParaRPr lang="en-AU" dirty="0" smtClean="0">
              <a:solidFill>
                <a:srgbClr val="00B050"/>
              </a:solidFill>
            </a:endParaRP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r>
              <a:rPr lang="en-AU" dirty="0" smtClean="0"/>
              <a:t>)</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smtClean="0"/>
              <a:t>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t>
            </a:r>
            <a:r>
              <a:rPr lang="en-AU" dirty="0" smtClean="0">
                <a:solidFill>
                  <a:srgbClr val="00B050"/>
                </a:solidFill>
              </a:rPr>
              <a:t>and published</a:t>
            </a:r>
            <a:endParaRPr lang="en-AU" dirty="0" smtClean="0">
              <a:solidFill>
                <a:srgbClr val="00B050"/>
              </a:solidFill>
            </a:endParaRP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a:t>
            </a:r>
            <a:r>
              <a:rPr lang="en-AU" dirty="0" smtClean="0"/>
              <a:t>12/0/7</a:t>
            </a:r>
          </a:p>
          <a:p>
            <a:pPr lvl="1"/>
            <a:r>
              <a:rPr lang="en-AU" dirty="0" smtClean="0"/>
              <a:t>Published as </a:t>
            </a:r>
            <a:r>
              <a:rPr lang="en-AU" dirty="0"/>
              <a:t>ISO/IEC/IEEE 8802-A:2015/AMD1:2018</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smtClean="0"/>
              <a:t>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a:t>
            </a:r>
            <a:r>
              <a:rPr lang="en-AU" dirty="0" smtClean="0">
                <a:solidFill>
                  <a:srgbClr val="00B050"/>
                </a:solidFill>
              </a:rPr>
              <a:t>published</a:t>
            </a:r>
            <a:endParaRPr lang="en-AU" dirty="0" smtClean="0">
              <a:solidFill>
                <a:srgbClr val="00B050"/>
              </a:solidFill>
            </a:endParaRP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r>
              <a:rPr lang="en-AU" dirty="0" smtClean="0"/>
              <a:t>)</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smtClean="0"/>
              <a:t>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t>
            </a:r>
            <a:r>
              <a:rPr lang="en-AU" dirty="0" smtClean="0">
                <a:solidFill>
                  <a:srgbClr val="00B050"/>
                </a:solidFill>
              </a:rPr>
              <a:t>&amp; published</a:t>
            </a:r>
            <a:endParaRPr lang="en-AU" dirty="0" smtClean="0">
              <a:solidFill>
                <a:srgbClr val="00B050"/>
              </a:solidFill>
            </a:endParaRP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a:t>
            </a:r>
            <a:r>
              <a:rPr lang="en-AU" dirty="0" smtClean="0"/>
              <a:t>37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47389"/>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a:t>
            </a:r>
            <a:r>
              <a:rPr lang="en-AU" dirty="0" smtClean="0"/>
              <a:t>22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a:t>
            </a:r>
            <a:r>
              <a:rPr lang="en-AU" dirty="0" smtClean="0"/>
              <a:t>22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endParaRPr lang="en-AU" sz="1600" b="0" dirty="0" smtClean="0">
                        <a:solidFill>
                          <a:srgbClr val="00B050"/>
                        </a:solidFill>
                      </a:endParaRP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endParaRPr lang="en-AU" sz="1600" b="0" dirty="0" smtClean="0">
                        <a:solidFill>
                          <a:srgbClr val="00B050"/>
                        </a:solidFill>
                      </a:endParaRP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endParaRPr kumimoji="0" lang="en-AU" sz="16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a:t>
            </a:r>
            <a:r>
              <a:rPr lang="en-AU" dirty="0" smtClean="0"/>
              <a:t>7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endParaRPr lang="en-AU" sz="1600" b="0" baseline="0" dirty="0" smtClean="0">
                        <a:solidFill>
                          <a:srgbClr val="00B050"/>
                        </a:solidFill>
                      </a:endParaRP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endParaRPr kumimoji="0" lang="en-AU" sz="16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a:t>
            </a:r>
            <a:r>
              <a:rPr lang="en-AU" dirty="0" smtClean="0"/>
              <a:t>two standards completely </a:t>
            </a:r>
            <a:r>
              <a:rPr lang="en-AU" dirty="0" smtClean="0"/>
              <a:t>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endParaRPr lang="en-AU" sz="1600" b="0" baseline="0" dirty="0" smtClean="0">
                        <a:solidFill>
                          <a:srgbClr val="00B050"/>
                        </a:solidFill>
                      </a:endParaRP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endParaRPr kumimoji="0" lang="en-AU" sz="16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endParaRPr kumimoji="0" lang="en-AU" sz="16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15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15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40048691"/>
              </p:ext>
            </p:extLst>
          </p:nvPr>
        </p:nvGraphicFramePr>
        <p:xfrm>
          <a:off x="152399" y="156864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comment resolutions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a:t>B</a:t>
            </a:r>
            <a:r>
              <a:rPr lang="en-AU" dirty="0" smtClean="0"/>
              <a:t>eing </a:t>
            </a:r>
            <a:r>
              <a:rPr lang="en-AU" dirty="0"/>
              <a:t>considered by </a:t>
            </a:r>
            <a:r>
              <a:rPr lang="en-AU" dirty="0" err="1"/>
              <a:t>RevCom</a:t>
            </a:r>
            <a:r>
              <a:rPr lang="en-AU" dirty="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t>Expected to go to </a:t>
            </a:r>
            <a:r>
              <a:rPr lang="en-AU" dirty="0" err="1" smtClean="0"/>
              <a:t>RevCom</a:t>
            </a:r>
            <a:r>
              <a:rPr lang="en-AU" dirty="0" smtClean="0"/>
              <a:t> in June 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t>Expected to go to </a:t>
            </a:r>
            <a:r>
              <a:rPr lang="en-AU" dirty="0" err="1"/>
              <a:t>RevCom</a:t>
            </a:r>
            <a:r>
              <a:rPr lang="en-AU" dirty="0"/>
              <a:t> in </a:t>
            </a:r>
            <a:r>
              <a:rPr lang="en-AU" dirty="0" smtClean="0"/>
              <a:t>June 2018</a:t>
            </a:r>
            <a:endParaRPr lang="en-AU" b="1"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D2.0 is being considered by </a:t>
            </a:r>
            <a:r>
              <a:rPr lang="en-AU" dirty="0" err="1" smtClean="0"/>
              <a:t>RevCom</a:t>
            </a:r>
            <a:r>
              <a:rPr lang="en-AU" dirty="0" smtClean="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D2.2 </a:t>
            </a:r>
            <a:r>
              <a:rPr lang="en-AU" dirty="0"/>
              <a:t>is being considered by </a:t>
            </a:r>
            <a:r>
              <a:rPr lang="en-AU" dirty="0" err="1"/>
              <a:t>RevCom</a:t>
            </a:r>
            <a:r>
              <a:rPr lang="en-AU" dirty="0"/>
              <a:t> in Apr </a:t>
            </a:r>
            <a:r>
              <a:rPr lang="en-AU" dirty="0" smtClean="0"/>
              <a:t>2018</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solidFill>
                  <a:srgbClr val="FF0000"/>
                </a:solidFill>
              </a:rPr>
              <a:t>Name: </a:t>
            </a:r>
            <a:r>
              <a:rPr lang="en-AU" dirty="0">
                <a:solidFill>
                  <a:srgbClr val="FF0000"/>
                </a:solidFill>
              </a:rPr>
              <a:t>ISO/IEC/IEEE 8802-3:2017 FDAM </a:t>
            </a:r>
            <a:r>
              <a:rPr lang="en-AU" dirty="0" smtClean="0">
                <a:solidFill>
                  <a:srgbClr val="FF0000"/>
                </a:solidFill>
              </a:rPr>
              <a:t>6</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solidFill>
                  <a:srgbClr val="FF0000"/>
                </a:solidFill>
              </a:rPr>
              <a:t>Name: ISO/IEC/IEEE 8802-3:2017 FDAM </a:t>
            </a:r>
            <a:r>
              <a:rPr lang="en-AU" dirty="0" smtClean="0">
                <a:solidFill>
                  <a:srgbClr val="FF0000"/>
                </a:solidFill>
              </a:rPr>
              <a:t>9</a:t>
            </a:r>
            <a:endParaRPr lang="en-AU" dirty="0">
              <a:solidFill>
                <a:srgbClr val="FF0000"/>
              </a:solidFill>
            </a:endParaRP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solidFill>
                  <a:srgbClr val="FF0000"/>
                </a:solidFill>
              </a:rPr>
              <a:t>Name: ISO/IEC/IEEE 8802-3:2017 FDAM </a:t>
            </a:r>
            <a:r>
              <a:rPr lang="en-AU" dirty="0" smtClean="0">
                <a:solidFill>
                  <a:srgbClr val="FF0000"/>
                </a:solidFill>
              </a:rPr>
              <a:t>8</a:t>
            </a:r>
            <a:endParaRPr lang="en-AU" dirty="0">
              <a:solidFill>
                <a:srgbClr val="FF0000"/>
              </a:solidFill>
            </a:endParaRPr>
          </a:p>
          <a:p>
            <a:pPr lvl="1"/>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nine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a:t>
            </a:r>
            <a:r>
              <a:rPr lang="en-US" dirty="0" smtClean="0">
                <a:solidFill>
                  <a:srgbClr val="FF0000"/>
                </a:solidFill>
              </a:rPr>
              <a:t>802.11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a:t>
            </a:r>
            <a:r>
              <a:rPr lang="en-US" dirty="0" smtClean="0">
                <a:solidFill>
                  <a:srgbClr val="FF0000"/>
                </a:solidFill>
              </a:rPr>
              <a:t>802.11</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is due on 8 June. AFM suggests is it liaised for information in July </a:t>
            </a:r>
            <a:r>
              <a:rPr lang="en-AU" smtClean="0">
                <a:solidFill>
                  <a:srgbClr val="FF0000"/>
                </a:solidFill>
              </a:rPr>
              <a:t>and for </a:t>
            </a:r>
            <a:r>
              <a:rPr lang="en-AU" dirty="0" smtClean="0">
                <a:solidFill>
                  <a:srgbClr val="FF0000"/>
                </a:solidFill>
              </a:rPr>
              <a:t>PSDO </a:t>
            </a:r>
            <a:r>
              <a:rPr lang="en-AU" smtClean="0">
                <a:solidFill>
                  <a:srgbClr val="FF0000"/>
                </a:solidFill>
              </a:rPr>
              <a:t>in Nov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pPr lvl="1"/>
            <a:r>
              <a:rPr lang="en-AU" dirty="0" smtClean="0">
                <a:solidFill>
                  <a:srgbClr val="FF0000"/>
                </a:solidFill>
              </a:rPr>
              <a:t>802.11aq will be considered by </a:t>
            </a:r>
            <a:r>
              <a:rPr lang="en-AU" dirty="0" err="1" smtClean="0">
                <a:solidFill>
                  <a:srgbClr val="FF0000"/>
                </a:solidFill>
              </a:rPr>
              <a:t>RevCom</a:t>
            </a:r>
            <a:r>
              <a:rPr lang="en-AU" dirty="0" smtClean="0">
                <a:solidFill>
                  <a:srgbClr val="FF0000"/>
                </a:solidFill>
              </a:rPr>
              <a:t> in 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78207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a:t>
            </a:r>
            <a:r>
              <a:rPr lang="en-AU" dirty="0" smtClean="0"/>
              <a:t>one standard </a:t>
            </a:r>
            <a:r>
              <a:rPr lang="en-AU" dirty="0" smtClean="0"/>
              <a:t>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746595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9 May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closes on 16 June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a:solidFill>
                  <a:schemeClr val="accent2"/>
                </a:solidFill>
              </a:rPr>
              <a:t>closes </a:t>
            </a:r>
            <a:r>
              <a:rPr lang="en-AU" dirty="0" smtClean="0">
                <a:solidFill>
                  <a:schemeClr val="accent2"/>
                </a:solidFill>
              </a:rPr>
              <a:t>16 June 2018</a:t>
            </a:r>
          </a:p>
          <a:p>
            <a:pPr lvl="1"/>
            <a:r>
              <a:rPr lang="en-AU" dirty="0"/>
              <a:t>IEEE 802.21-2017-Cor1 9</a:t>
            </a:r>
            <a:r>
              <a:rPr lang="en-AU" dirty="0" smtClean="0"/>
              <a:t>0-day </a:t>
            </a:r>
            <a:r>
              <a:rPr lang="en-AU" dirty="0"/>
              <a:t> </a:t>
            </a:r>
            <a:r>
              <a:rPr lang="en-AU" dirty="0" smtClean="0"/>
              <a:t>FDIS ballot closes 16 June 2018 (N16781)</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 JTC1 SC will track future progress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162326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a:t>
            </a:r>
          </a:p>
          <a:p>
            <a:pPr lvl="1"/>
            <a:r>
              <a:rPr lang="en-AU" dirty="0" smtClean="0"/>
              <a:t>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Motion:</a:t>
            </a:r>
          </a:p>
          <a:p>
            <a:pPr lvl="2"/>
            <a:r>
              <a:rPr lang="en-AU" i="1" dirty="0" smtClean="0"/>
              <a:t>The IEEE 802 JTC1 SC recommend that the Chair of the SC be authorised to send a Liaison report to SC6 based on the status material in this agenda</a:t>
            </a:r>
          </a:p>
          <a:p>
            <a:pPr lvl="2"/>
            <a:r>
              <a:rPr lang="en-AU" dirty="0" smtClean="0"/>
              <a:t>Moved</a:t>
            </a:r>
          </a:p>
          <a:p>
            <a:pPr lvl="2"/>
            <a:r>
              <a:rPr lang="en-AU" dirty="0" smtClean="0"/>
              <a:t>Seconded</a:t>
            </a:r>
          </a:p>
          <a:p>
            <a:pPr lvl="2"/>
            <a:r>
              <a:rPr lang="en-AU" dirty="0" smtClean="0"/>
              <a:t>Result</a:t>
            </a:r>
          </a:p>
          <a:p>
            <a:pPr lvl="1"/>
            <a:r>
              <a:rPr lang="en-AU" dirty="0" smtClean="0"/>
              <a:t>Note: Chair thought we approved this motion in May but it did nit make the minutes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dirty="0" smtClean="0"/>
              <a:t>Scope </a:t>
            </a:r>
            <a:endParaRPr lang="en-AU" dirty="0" smtClean="0"/>
          </a:p>
          <a:p>
            <a:pPr lvl="2"/>
            <a:r>
              <a:rPr lang="en-GB" dirty="0" smtClean="0"/>
              <a:t>Review security technologies in the published standards, and SC6 projects under development for the purpose of identifying areas of potential improvement </a:t>
            </a:r>
            <a:endParaRPr lang="en-AU" dirty="0" smtClean="0"/>
          </a:p>
          <a:p>
            <a:pPr lvl="1"/>
            <a:r>
              <a:rPr lang="en-GB" dirty="0" smtClean="0"/>
              <a:t>AHGS deliverables</a:t>
            </a:r>
            <a:endParaRPr lang="en-AU" dirty="0" smtClean="0"/>
          </a:p>
          <a:p>
            <a:pPr lvl="2"/>
            <a:r>
              <a:rPr lang="en-GB" dirty="0" smtClean="0"/>
              <a:t>A report that identifies any potential security issues in SC6 published standards and SC6 projects under development.</a:t>
            </a:r>
            <a:endParaRPr lang="en-AU" dirty="0" smtClean="0"/>
          </a:p>
          <a:p>
            <a:pPr lvl="1"/>
            <a:r>
              <a:rPr lang="en-GB" dirty="0" smtClean="0"/>
              <a:t>Period</a:t>
            </a:r>
            <a:endParaRPr lang="en-AU" dirty="0" smtClean="0"/>
          </a:p>
          <a:p>
            <a:pPr lvl="2"/>
            <a:r>
              <a:rPr lang="en-GB" dirty="0"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But </a:t>
            </a:r>
            <a:r>
              <a:rPr lang="en-AU" dirty="0"/>
              <a:t>did not lead to substantial progress</a:t>
            </a:r>
            <a:endParaRPr lang="en-AU" dirty="0" smtClean="0"/>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a:t>
            </a:r>
            <a:r>
              <a:rPr lang="en-AU" dirty="0"/>
              <a:t>2018</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lead to substantial progress</a:t>
            </a:r>
            <a:endParaRPr lang="en-AU" dirty="0"/>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keep asserting that there is a problem in the standard related to KRACK</a:t>
            </a:r>
          </a:p>
          <a:p>
            <a:pPr lvl="2"/>
            <a:r>
              <a:rPr lang="en-AU" dirty="0" smtClean="0"/>
              <a:t>IEEE 802 folk respond that it is an implementation issue as far as they know …</a:t>
            </a:r>
          </a:p>
          <a:p>
            <a:pPr lvl="2"/>
            <a:r>
              <a:rPr lang="en-AU" dirty="0" smtClean="0"/>
              <a:t>… and request that the China NB folk “put up or shut up” in relation to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80242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87</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to KACK</a:t>
            </a:r>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08"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a:t>
            </a:r>
            <a:endParaRPr lang="en-AU" dirty="0"/>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a:t>
            </a:r>
            <a:r>
              <a:rPr lang="en-AU" dirty="0" err="1" smtClean="0"/>
              <a:t>teh</a:t>
            </a:r>
            <a:r>
              <a:rPr lang="en-AU" dirty="0" smtClean="0"/>
              <a:t>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early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5</a:t>
            </a:r>
            <a:r>
              <a:rPr lang="en-AU" baseline="30000" dirty="0" smtClean="0"/>
              <a:t>th</a:t>
            </a:r>
            <a:r>
              <a:rPr lang="en-AU" dirty="0" smtClean="0"/>
              <a:t> teleconference </a:t>
            </a:r>
            <a:r>
              <a:rPr lang="en-AU" dirty="0"/>
              <a:t>– </a:t>
            </a:r>
            <a:r>
              <a:rPr lang="en-AU" dirty="0" smtClean="0"/>
              <a:t>early July</a:t>
            </a:r>
          </a:p>
          <a:p>
            <a:pPr lvl="2"/>
            <a:r>
              <a:rPr lang="en-AU" dirty="0" smtClean="0"/>
              <a:t>First draft of AHGS report</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2525302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12525</Words>
  <Application>Microsoft Office PowerPoint</Application>
  <PresentationFormat>On-screen Show (4:3)</PresentationFormat>
  <Paragraphs>2137</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144</vt:i4>
      </vt:variant>
    </vt:vector>
  </HeadingPairs>
  <TitlesOfParts>
    <vt:vector size="151"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44 standards through to PSDO ratification with 37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15 standards in the pipeline for ratification under the PSDO</vt:lpstr>
      <vt:lpstr>IEEE 802.1 has 15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closes on 16 June 2018</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substantially modified at the last SC6 meeting</vt:lpstr>
      <vt:lpstr>The ToR of the Security ad hoc were substantially modified at the last SC6 meeting</vt:lpstr>
      <vt:lpstr>Membership of the Security ad hoc has been determined </vt:lpstr>
      <vt:lpstr>The Security ad hoc is still struggling to make any progress … or even set meeting times</vt:lpstr>
      <vt:lpstr>The 2nd teleconference was held on 4 April 2018 but did not lead to substantial progress</vt:lpstr>
      <vt:lpstr>The 2nd teleconference was held on 4 April 2018 but did not lead to substantial progress</vt:lpstr>
      <vt:lpstr>The 2nd teleconference was held on 4 April 2018 but did not lead to substantial progress</vt:lpstr>
      <vt:lpstr>There was not much substantive discussion between the 2nd &amp; 3rd teleconferences</vt:lpstr>
      <vt:lpstr>The 3rd teleconference was held on 2 May 2018 but did not lead to substantial progress</vt:lpstr>
      <vt:lpstr>The 4th teleconference was held on 30 May 2018 and was contentious</vt:lpstr>
      <vt:lpstr>The 4th teleconference was held on 30 May 2018 and was contentious</vt:lpstr>
      <vt:lpstr>The next teleconference will probably be held in early July?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2018-06-05T17:23:27Z</dcterms:modified>
</cp:coreProperties>
</file>