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3"/>
  </p:notesMasterIdLst>
  <p:handoutMasterIdLst>
    <p:handoutMasterId r:id="rId144"/>
  </p:handoutMasterIdLst>
  <p:sldIdLst>
    <p:sldId id="269" r:id="rId2"/>
    <p:sldId id="278" r:id="rId3"/>
    <p:sldId id="1454" r:id="rId4"/>
    <p:sldId id="359" r:id="rId5"/>
    <p:sldId id="1802" r:id="rId6"/>
    <p:sldId id="287" r:id="rId7"/>
    <p:sldId id="1620" r:id="rId8"/>
    <p:sldId id="344" r:id="rId9"/>
    <p:sldId id="345" r:id="rId10"/>
    <p:sldId id="1378" r:id="rId11"/>
    <p:sldId id="2096" r:id="rId12"/>
    <p:sldId id="1423" r:id="rId13"/>
    <p:sldId id="1164" r:id="rId14"/>
    <p:sldId id="1562" r:id="rId15"/>
    <p:sldId id="2073" r:id="rId16"/>
    <p:sldId id="1101" r:id="rId17"/>
    <p:sldId id="1581" r:id="rId18"/>
    <p:sldId id="2062" r:id="rId19"/>
    <p:sldId id="1981" r:id="rId20"/>
    <p:sldId id="2074" r:id="rId21"/>
    <p:sldId id="2102" r:id="rId22"/>
    <p:sldId id="2107" r:id="rId23"/>
    <p:sldId id="2075" r:id="rId24"/>
    <p:sldId id="1657" r:id="rId25"/>
    <p:sldId id="2105" r:id="rId26"/>
    <p:sldId id="1686" r:id="rId27"/>
    <p:sldId id="1745" r:id="rId28"/>
    <p:sldId id="1746" r:id="rId29"/>
    <p:sldId id="1747" r:id="rId30"/>
    <p:sldId id="1769" r:id="rId31"/>
    <p:sldId id="1786" r:id="rId32"/>
    <p:sldId id="1894" r:id="rId33"/>
    <p:sldId id="1896" r:id="rId34"/>
    <p:sldId id="1965" r:id="rId35"/>
    <p:sldId id="1967" r:id="rId36"/>
    <p:sldId id="1968" r:id="rId37"/>
    <p:sldId id="1969" r:id="rId38"/>
    <p:sldId id="2035" r:id="rId39"/>
    <p:sldId id="2104" r:id="rId40"/>
    <p:sldId id="2112" r:id="rId41"/>
    <p:sldId id="2113" r:id="rId42"/>
    <p:sldId id="2114" r:id="rId43"/>
    <p:sldId id="2008" r:id="rId44"/>
    <p:sldId id="1694" r:id="rId45"/>
    <p:sldId id="1716" r:id="rId46"/>
    <p:sldId id="1717" r:id="rId47"/>
    <p:sldId id="1851" r:id="rId48"/>
    <p:sldId id="1864" r:id="rId49"/>
    <p:sldId id="1945" r:id="rId50"/>
    <p:sldId id="1946" r:id="rId51"/>
    <p:sldId id="2036" r:id="rId52"/>
    <p:sldId id="2037" r:id="rId53"/>
    <p:sldId id="2071" r:id="rId54"/>
    <p:sldId id="1688" r:id="rId55"/>
    <p:sldId id="1702" r:id="rId56"/>
    <p:sldId id="1703" r:id="rId57"/>
    <p:sldId id="1704" r:id="rId58"/>
    <p:sldId id="1978" r:id="rId59"/>
    <p:sldId id="1705" r:id="rId60"/>
    <p:sldId id="1706" r:id="rId61"/>
    <p:sldId id="1707" r:id="rId62"/>
    <p:sldId id="1708" r:id="rId63"/>
    <p:sldId id="1709" r:id="rId64"/>
    <p:sldId id="1710" r:id="rId65"/>
    <p:sldId id="1790" r:id="rId66"/>
    <p:sldId id="1698" r:id="rId67"/>
    <p:sldId id="1701" r:id="rId68"/>
    <p:sldId id="2149" r:id="rId69"/>
    <p:sldId id="1993" r:id="rId70"/>
    <p:sldId id="1994" r:id="rId71"/>
    <p:sldId id="2072" r:id="rId72"/>
    <p:sldId id="2100" r:id="rId73"/>
    <p:sldId id="2101" r:id="rId74"/>
    <p:sldId id="2014" r:id="rId75"/>
    <p:sldId id="2015" r:id="rId76"/>
    <p:sldId id="2016" r:id="rId77"/>
    <p:sldId id="1679" r:id="rId78"/>
    <p:sldId id="2002" r:id="rId79"/>
    <p:sldId id="2040" r:id="rId80"/>
    <p:sldId id="2115" r:id="rId81"/>
    <p:sldId id="2106" r:id="rId82"/>
    <p:sldId id="2017" r:id="rId83"/>
    <p:sldId id="2018" r:id="rId84"/>
    <p:sldId id="2019" r:id="rId85"/>
    <p:sldId id="2079" r:id="rId86"/>
    <p:sldId id="2109" r:id="rId87"/>
    <p:sldId id="2110" r:id="rId88"/>
    <p:sldId id="2111" r:id="rId89"/>
    <p:sldId id="2141" r:id="rId90"/>
    <p:sldId id="2140" r:id="rId91"/>
    <p:sldId id="2142" r:id="rId92"/>
    <p:sldId id="1375" r:id="rId93"/>
    <p:sldId id="1376" r:id="rId94"/>
    <p:sldId id="1400" r:id="rId95"/>
    <p:sldId id="2004" r:id="rId96"/>
    <p:sldId id="619" r:id="rId97"/>
    <p:sldId id="621" r:id="rId98"/>
    <p:sldId id="1561" r:id="rId99"/>
    <p:sldId id="1555" r:id="rId100"/>
    <p:sldId id="1601" r:id="rId101"/>
    <p:sldId id="1585" r:id="rId102"/>
    <p:sldId id="1586" r:id="rId103"/>
    <p:sldId id="1587" r:id="rId104"/>
    <p:sldId id="1588" r:id="rId105"/>
    <p:sldId id="1589" r:id="rId106"/>
    <p:sldId id="1590" r:id="rId107"/>
    <p:sldId id="1771" r:id="rId108"/>
    <p:sldId id="1772" r:id="rId109"/>
    <p:sldId id="1591" r:id="rId110"/>
    <p:sldId id="1592" r:id="rId111"/>
    <p:sldId id="1593" r:id="rId112"/>
    <p:sldId id="1594" r:id="rId113"/>
    <p:sldId id="1595" r:id="rId114"/>
    <p:sldId id="1596" r:id="rId115"/>
    <p:sldId id="1597" r:id="rId116"/>
    <p:sldId id="1598" r:id="rId117"/>
    <p:sldId id="1599" r:id="rId118"/>
    <p:sldId id="1600" r:id="rId119"/>
    <p:sldId id="1628" r:id="rId120"/>
    <p:sldId id="1638" r:id="rId121"/>
    <p:sldId id="1725" r:id="rId122"/>
    <p:sldId id="1726" r:id="rId123"/>
    <p:sldId id="1947" r:id="rId124"/>
    <p:sldId id="1975" r:id="rId125"/>
    <p:sldId id="1976" r:id="rId126"/>
    <p:sldId id="1977" r:id="rId127"/>
    <p:sldId id="2039" r:id="rId128"/>
    <p:sldId id="2060" r:id="rId129"/>
    <p:sldId id="2061" r:id="rId130"/>
    <p:sldId id="2097" r:id="rId131"/>
    <p:sldId id="2103" r:id="rId132"/>
    <p:sldId id="2063" r:id="rId133"/>
    <p:sldId id="2064" r:id="rId134"/>
    <p:sldId id="2065" r:id="rId135"/>
    <p:sldId id="2066" r:id="rId136"/>
    <p:sldId id="2067" r:id="rId137"/>
    <p:sldId id="2068" r:id="rId138"/>
    <p:sldId id="2069" r:id="rId139"/>
    <p:sldId id="2146" r:id="rId140"/>
    <p:sldId id="2147" r:id="rId141"/>
    <p:sldId id="2148" r:id="rId1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autoAdjust="0"/>
  </p:normalViewPr>
  <p:slideViewPr>
    <p:cSldViewPr>
      <p:cViewPr varScale="1">
        <p:scale>
          <a:sx n="64" d="100"/>
          <a:sy n="64" d="100"/>
        </p:scale>
        <p:origin x="82" y="50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802.11-18/1003r0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a:t>
            </a:r>
            <a:r>
              <a:rPr lang="en-US" sz="1600" b="1" dirty="0" smtClean="0">
                <a:latin typeface="Arial" pitchFamily="34" charset="0"/>
              </a:rPr>
              <a:t>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0.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onedrive.live.com/?authkey=!AGeIAJGZVd2ZMNc&amp;id=452350328A8F778B!715274&amp;cid=452350328A8F778B"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hyperlink" Target="https://onedrive.live.com/view.aspx?cid=452350328a8f778b&amp;page=view&amp;resid=452350328A8F778B!722010&amp;parId=452350328A8F778B!715274&amp;authkey=!AGeIAJGZVd2ZMNc&amp;app=Word" TargetMode="Externa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1002-00-0jtc-minutes-of-warsaw-meeting-in-may-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July </a:t>
            </a:r>
            <a:r>
              <a:rPr lang="en-US" dirty="0" smtClean="0">
                <a:solidFill>
                  <a:schemeClr val="accent2">
                    <a:lumMod val="75000"/>
                  </a:schemeClr>
                </a:solidFill>
              </a:rPr>
              <a:t>2018 agenda </a:t>
            </a:r>
            <a:r>
              <a:rPr lang="en-US" dirty="0">
                <a:solidFill>
                  <a:schemeClr val="accent2">
                    <a:lumMod val="75000"/>
                  </a:schemeClr>
                </a:solidFill>
              </a:rPr>
              <a:t>for </a:t>
            </a:r>
            <a:r>
              <a:rPr lang="en-US" dirty="0" smtClean="0">
                <a:solidFill>
                  <a:schemeClr val="accent2">
                    <a:lumMod val="75000"/>
                  </a:schemeClr>
                </a:solidFill>
              </a:rPr>
              <a:t>San Diego</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16 </a:t>
            </a:r>
            <a:r>
              <a:rPr lang="en-US" b="0" dirty="0" smtClean="0">
                <a:solidFill>
                  <a:schemeClr val="accent2">
                    <a:lumMod val="50000"/>
                  </a:schemeClr>
                </a:solidFill>
              </a:rPr>
              <a:t>May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t>
            </a:r>
            <a:r>
              <a:rPr lang="en-AU" dirty="0" smtClean="0"/>
              <a:t>reaffirm </a:t>
            </a:r>
            <a:r>
              <a:rPr lang="en-AU" dirty="0" smtClean="0"/>
              <a:t>its current </a:t>
            </a:r>
            <a:r>
              <a:rPr lang="en-AU" dirty="0" smtClean="0"/>
              <a:t>goals during its meeting in Warsaw in May 2018</a:t>
            </a:r>
            <a:endParaRPr lang="en-AU" dirty="0"/>
          </a:p>
        </p:txBody>
      </p:sp>
      <p:sp>
        <p:nvSpPr>
          <p:cNvPr id="3" name="Content Placeholder 2"/>
          <p:cNvSpPr>
            <a:spLocks noGrp="1"/>
          </p:cNvSpPr>
          <p:nvPr>
            <p:ph idx="1"/>
          </p:nvPr>
        </p:nvSpPr>
        <p:spPr/>
        <p:txBody>
          <a:bodyPr/>
          <a:lstStyle/>
          <a:p>
            <a:pPr lvl="1"/>
            <a:r>
              <a:rPr lang="en-AU" dirty="0" smtClean="0"/>
              <a:t>The IEEE 802 EC plans to reaffirm the IEEE 802 JTC1 SC goals in July 2018</a:t>
            </a:r>
          </a:p>
          <a:p>
            <a:pPr lvl="1"/>
            <a:r>
              <a:rPr lang="en-AU" dirty="0" smtClean="0"/>
              <a:t>The SC reaffirm its </a:t>
            </a:r>
            <a:r>
              <a:rPr lang="en-AU" dirty="0" smtClean="0"/>
              <a:t>existing goals </a:t>
            </a:r>
            <a:r>
              <a:rPr lang="en-AU" dirty="0"/>
              <a:t>in Warsaw in May 2018</a:t>
            </a:r>
            <a:endParaRPr lang="en-AU" dirty="0" smtClean="0"/>
          </a:p>
          <a:p>
            <a:pPr lvl="1"/>
            <a:r>
              <a:rPr lang="en-AU" dirty="0" smtClean="0"/>
              <a:t>Motion</a:t>
            </a:r>
          </a:p>
          <a:p>
            <a:pPr lvl="2"/>
            <a:r>
              <a:rPr lang="en-AU" i="1" dirty="0" smtClean="0"/>
              <a:t>The IEEE 802 JTC1 SC reaffirms its current goals, as shown on slide 10 of this agenda (11-18-0605r</a:t>
            </a:r>
            <a:r>
              <a:rPr lang="en-AU" i="1" dirty="0"/>
              <a:t>5</a:t>
            </a:r>
            <a:r>
              <a:rPr lang="en-AU" i="1" dirty="0" smtClean="0"/>
              <a:t>) in Warsaw in May 2018 </a:t>
            </a:r>
          </a:p>
          <a:p>
            <a:pPr lvl="2"/>
            <a:r>
              <a:rPr lang="en-AU" dirty="0" smtClean="0"/>
              <a:t>Moved: </a:t>
            </a:r>
            <a:r>
              <a:rPr lang="en-US" dirty="0"/>
              <a:t>Peter Yee </a:t>
            </a:r>
            <a:endParaRPr lang="en-AU" dirty="0" smtClean="0"/>
          </a:p>
          <a:p>
            <a:pPr lvl="2"/>
            <a:r>
              <a:rPr lang="en-AU" dirty="0" smtClean="0"/>
              <a:t>Seconded: Dan Harkins</a:t>
            </a:r>
            <a:endParaRPr lang="en-AU" dirty="0" smtClean="0"/>
          </a:p>
          <a:p>
            <a:pPr lvl="2"/>
            <a:r>
              <a:rPr lang="en-AU" dirty="0" smtClean="0"/>
              <a:t>Result: unanimous</a:t>
            </a:r>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20080045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114</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385"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a:t>
            </a:r>
            <a:r>
              <a:rPr lang="en-AU" dirty="0" smtClean="0"/>
              <a:t>WGs</a:t>
            </a:r>
          </a:p>
          <a:p>
            <a:pPr lvl="2"/>
            <a:r>
              <a:rPr lang="en-AU" dirty="0" smtClean="0"/>
              <a:t>IEEE 802.1/3/11/15/16/21/22 WGs</a:t>
            </a:r>
            <a:endParaRPr lang="en-AU" dirty="0" smtClean="0"/>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651"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410"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Mar 2018 plenary (N16787)</a:t>
            </a:r>
            <a:r>
              <a:rPr lang="en-AU" b="0" dirty="0" smtClean="0"/>
              <a:t> noting the approval of three SGs</a:t>
            </a:r>
          </a:p>
          <a:p>
            <a:pPr lvl="2"/>
            <a:r>
              <a:rPr lang="en-AU" b="0" dirty="0" smtClean="0"/>
              <a:t>IEEE </a:t>
            </a:r>
            <a:r>
              <a:rPr lang="en-AU" b="0" dirty="0"/>
              <a:t>802.3 Bidirectional 10Gb/s and 25Gb/s Optical Access PHYs study group </a:t>
            </a:r>
          </a:p>
          <a:p>
            <a:pPr lvl="2"/>
            <a:r>
              <a:rPr lang="en-AU" b="0" dirty="0" smtClean="0"/>
              <a:t>IEEE </a:t>
            </a:r>
            <a:r>
              <a:rPr lang="en-AU" b="0" dirty="0"/>
              <a:t>802.11 Broadcast Services Study Group </a:t>
            </a:r>
          </a:p>
          <a:p>
            <a:pPr lvl="2"/>
            <a:r>
              <a:rPr lang="en-AU" b="0" dirty="0" smtClean="0"/>
              <a:t>IEEE </a:t>
            </a:r>
            <a:r>
              <a:rPr lang="en-AU" b="0" dirty="0"/>
              <a:t>802.11 Next Generation V2X (NGV) Study Group </a:t>
            </a:r>
          </a:p>
          <a:p>
            <a:pPr lvl="2"/>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130</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131</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137</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was published in Mar 2018</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a:t>SO/IEC/IEEE 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was published in April 2018</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a:t>
            </a:r>
            <a:r>
              <a:rPr lang="en-AU" dirty="0" smtClean="0"/>
              <a:t>passed </a:t>
            </a:r>
            <a:r>
              <a:rPr lang="en-AU" dirty="0" smtClean="0"/>
              <a:t>(N16768</a:t>
            </a:r>
            <a:r>
              <a:rPr lang="en-AU" dirty="0" smtClean="0"/>
              <a:t>)</a:t>
            </a:r>
          </a:p>
          <a:p>
            <a:pPr lvl="2"/>
            <a:r>
              <a:rPr lang="en-AU" dirty="0" smtClean="0"/>
              <a:t>Passed 12/1/6 (w</a:t>
            </a:r>
            <a:r>
              <a:rPr lang="en-AU" dirty="0" smtClean="0"/>
              <a:t>ith </a:t>
            </a:r>
            <a:r>
              <a:rPr lang="en-AU" dirty="0" smtClean="0"/>
              <a:t>comments from China </a:t>
            </a:r>
            <a:r>
              <a:rPr lang="en-AU" dirty="0" smtClean="0"/>
              <a:t>NB)</a:t>
            </a:r>
            <a:endParaRPr lang="en-AU" dirty="0" smtClean="0"/>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was published in Oct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40 </a:t>
            </a:r>
            <a:r>
              <a:rPr lang="en-AU" dirty="0"/>
              <a:t>standards </a:t>
            </a:r>
            <a:r>
              <a:rPr lang="en-AU" dirty="0" smtClean="0"/>
              <a:t>through to </a:t>
            </a:r>
            <a:r>
              <a:rPr lang="en-AU" dirty="0"/>
              <a:t>PSDO ratification </a:t>
            </a:r>
            <a:r>
              <a:rPr lang="en-AU" dirty="0" smtClean="0"/>
              <a:t>with </a:t>
            </a:r>
            <a:r>
              <a:rPr lang="en-AU" dirty="0" smtClean="0"/>
              <a:t>41 </a:t>
            </a:r>
            <a:r>
              <a:rPr lang="en-AU" dirty="0" smtClean="0"/>
              <a:t>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1248032"/>
              </p:ext>
            </p:extLst>
          </p:nvPr>
        </p:nvGraphicFramePr>
        <p:xfrm>
          <a:off x="1714500" y="2600166"/>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20</a:t>
                      </a:r>
                      <a:endParaRPr lang="en-AU" dirty="0"/>
                    </a:p>
                  </a:txBody>
                  <a:tcPr/>
                </a:tc>
                <a:tc>
                  <a:txBody>
                    <a:bodyPr/>
                    <a:lstStyle/>
                    <a:p>
                      <a:pPr algn="ctr"/>
                      <a:r>
                        <a:rPr lang="en-AU" dirty="0" smtClean="0"/>
                        <a:t>17</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1</a:t>
                      </a:r>
                      <a:endParaRPr lang="en-AU" dirty="0"/>
                    </a:p>
                  </a:txBody>
                  <a:tcPr/>
                </a:tc>
                <a:tc>
                  <a:txBody>
                    <a:bodyPr/>
                    <a:lstStyle/>
                    <a:p>
                      <a:pPr algn="ctr"/>
                      <a:r>
                        <a:rPr lang="en-AU" dirty="0" smtClean="0"/>
                        <a:t>2</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40</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41</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478225"/>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a:t>
            </a:r>
            <a:r>
              <a:rPr lang="en-US" dirty="0" smtClean="0"/>
              <a:t>San Diego </a:t>
            </a:r>
            <a:r>
              <a:rPr lang="en-US" dirty="0" smtClean="0"/>
              <a:t>in </a:t>
            </a:r>
            <a:r>
              <a:rPr lang="en-US" dirty="0" smtClean="0"/>
              <a:t>July </a:t>
            </a:r>
            <a:r>
              <a:rPr lang="en-US" dirty="0" smtClean="0"/>
              <a:t>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pushed </a:t>
            </a:r>
            <a:r>
              <a:rPr lang="en-AU" dirty="0" smtClean="0"/>
              <a:t>one standard </a:t>
            </a:r>
            <a:r>
              <a:rPr lang="en-AU" dirty="0" smtClean="0"/>
              <a:t>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48944842"/>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a:t>
            </a:r>
            <a:r>
              <a:rPr lang="en-AU" dirty="0" smtClean="0"/>
              <a:t>three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751894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endParaRPr lang="en-AU" sz="1600" b="0" dirty="0" smtClean="0">
                        <a:solidFill>
                          <a:srgbClr val="00B050"/>
                        </a:solidFill>
                      </a:endParaRP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282625585"/>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54321804"/>
              </p:ext>
            </p:extLst>
          </p:nvPr>
        </p:nvGraphicFramePr>
        <p:xfrm>
          <a:off x="152399" y="156864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863760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930347504"/>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passed is waiting for publication</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a:t>
            </a:r>
            <a:r>
              <a:rPr lang="en-AU" dirty="0" smtClean="0">
                <a:solidFill>
                  <a:schemeClr val="accent2"/>
                </a:solidFill>
              </a:rPr>
              <a:t>waiting for publication</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passed and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t>
            </a:r>
            <a:r>
              <a:rPr lang="en-AU" dirty="0" smtClean="0">
                <a:solidFill>
                  <a:schemeClr val="accent2"/>
                </a:solidFill>
              </a:rPr>
              <a:t>waiting for publication</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closes 28 Aug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closes 28 Aug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US" dirty="0" smtClean="0">
                <a:solidFill>
                  <a:srgbClr val="FF0000"/>
                </a:solidFill>
              </a:rPr>
              <a:t>(Apr 2018) Asked Jodi </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is waiting for FDIS ballot to start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a:p>
            <a:pPr lvl="1"/>
            <a:r>
              <a:rPr lang="en-US" dirty="0" smtClean="0">
                <a:solidFill>
                  <a:srgbClr val="FF0000"/>
                </a:solidFill>
              </a:rPr>
              <a:t>(Apr 2018) Asked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comment resolutions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a:t>
            </a:r>
            <a:r>
              <a:rPr lang="en-AU" dirty="0">
                <a:solidFill>
                  <a:srgbClr val="FF0000"/>
                </a:solidFill>
              </a:rPr>
              <a:t>Apr 2018) Asked </a:t>
            </a:r>
            <a:r>
              <a:rPr lang="en-AU" dirty="0" smtClean="0">
                <a:solidFill>
                  <a:srgbClr val="FF0000"/>
                </a:solidFill>
              </a:rPr>
              <a:t>Jodi</a:t>
            </a:r>
          </a:p>
          <a:p>
            <a:pPr lvl="1"/>
            <a:r>
              <a:rPr lang="en-US" dirty="0" smtClean="0"/>
              <a:t>Will be called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a:t>B</a:t>
            </a:r>
            <a:r>
              <a:rPr lang="en-AU" dirty="0" smtClean="0"/>
              <a:t>eing </a:t>
            </a:r>
            <a:r>
              <a:rPr lang="en-AU" dirty="0"/>
              <a:t>considered by </a:t>
            </a:r>
            <a:r>
              <a:rPr lang="en-AU" dirty="0" err="1"/>
              <a:t>RevCom</a:t>
            </a:r>
            <a:r>
              <a:rPr lang="en-AU" dirty="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smtClean="0"/>
              <a:t>Expected to go to </a:t>
            </a:r>
            <a:r>
              <a:rPr lang="en-AU" dirty="0" err="1" smtClean="0"/>
              <a:t>RevCom</a:t>
            </a:r>
            <a:r>
              <a:rPr lang="en-AU" dirty="0" smtClean="0"/>
              <a:t> in June 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a:t>Expected to go to </a:t>
            </a:r>
            <a:r>
              <a:rPr lang="en-AU" dirty="0" err="1"/>
              <a:t>RevCom</a:t>
            </a:r>
            <a:r>
              <a:rPr lang="en-AU" dirty="0"/>
              <a:t> in </a:t>
            </a:r>
            <a:r>
              <a:rPr lang="en-AU" dirty="0" smtClean="0"/>
              <a:t>June 2018</a:t>
            </a:r>
            <a:endParaRPr lang="en-AU" b="1"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D2.0 is being considered by </a:t>
            </a:r>
            <a:r>
              <a:rPr lang="en-AU" dirty="0" err="1" smtClean="0"/>
              <a:t>RevCom</a:t>
            </a:r>
            <a:r>
              <a:rPr lang="en-AU" dirty="0" smtClean="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smtClean="0"/>
              <a:t>D2.2 </a:t>
            </a:r>
            <a:r>
              <a:rPr lang="en-AU" dirty="0"/>
              <a:t>is being considered by </a:t>
            </a:r>
            <a:r>
              <a:rPr lang="en-AU" dirty="0" err="1"/>
              <a:t>RevCom</a:t>
            </a:r>
            <a:r>
              <a:rPr lang="en-AU" dirty="0"/>
              <a:t> in Apr </a:t>
            </a:r>
            <a:r>
              <a:rPr lang="en-AU" dirty="0" smtClean="0"/>
              <a:t>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1Qcy</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(WG1N124) </a:t>
            </a:r>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D1.1 </a:t>
            </a:r>
            <a:r>
              <a:rPr lang="en-AU" dirty="0"/>
              <a:t>was liaised in Apr 2018 (WG1N124)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408430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closes on 3 Sep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smtClean="0">
                <a:solidFill>
                  <a:srgbClr val="FF0000"/>
                </a:solidFill>
              </a:rPr>
              <a:t>Name: </a:t>
            </a:r>
            <a:r>
              <a:rPr lang="en-AU" dirty="0">
                <a:solidFill>
                  <a:srgbClr val="FF0000"/>
                </a:solidFill>
              </a:rPr>
              <a:t>ISO/IEC/IEEE 8802-3:2017 FDAM </a:t>
            </a:r>
            <a:r>
              <a:rPr lang="en-AU" dirty="0" smtClean="0">
                <a:solidFill>
                  <a:srgbClr val="FF0000"/>
                </a:solidFill>
              </a:rPr>
              <a:t>6</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a:solidFill>
                  <a:srgbClr val="FF0000"/>
                </a:solidFill>
              </a:rPr>
              <a:t>Name: ISO/IEC/IEEE 8802-3:2017 FDAM </a:t>
            </a:r>
            <a:r>
              <a:rPr lang="en-AU" dirty="0" smtClean="0">
                <a:solidFill>
                  <a:srgbClr val="FF0000"/>
                </a:solidFill>
              </a:rPr>
              <a:t>9</a:t>
            </a:r>
            <a:endParaRPr lang="en-AU" dirty="0">
              <a:solidFill>
                <a:srgbClr val="FF0000"/>
              </a:solidFill>
            </a:endParaRP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closes 3 Sep 2018</a:t>
            </a:r>
          </a:p>
          <a:p>
            <a:pPr lvl="1"/>
            <a:r>
              <a:rPr lang="en-AU" dirty="0">
                <a:solidFill>
                  <a:srgbClr val="FF0000"/>
                </a:solidFill>
              </a:rPr>
              <a:t>Name: ISO/IEC/IEEE 8802-3:2017 FDAM </a:t>
            </a:r>
            <a:r>
              <a:rPr lang="en-AU" dirty="0" smtClean="0">
                <a:solidFill>
                  <a:srgbClr val="FF0000"/>
                </a:solidFill>
              </a:rPr>
              <a:t>8</a:t>
            </a:r>
            <a:endParaRPr lang="en-AU" dirty="0">
              <a:solidFill>
                <a:srgbClr val="FF0000"/>
              </a:solidFill>
            </a:endParaRPr>
          </a:p>
          <a:p>
            <a:pPr lvl="1"/>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solidFill>
                  <a:srgbClr val="FF0000"/>
                </a:solidFill>
              </a:rPr>
              <a:t>(Apr 2018) Asked Jodi</a:t>
            </a:r>
          </a:p>
          <a:p>
            <a:pPr lvl="1"/>
            <a:r>
              <a:rPr lang="en-AU" dirty="0" smtClean="0"/>
              <a:t>Will be called </a:t>
            </a:r>
            <a:r>
              <a:rPr lang="en-US" dirty="0"/>
              <a:t>ISO/IEC/IEEE8802-3:2017/</a:t>
            </a:r>
            <a:r>
              <a:rPr lang="en-US" dirty="0" err="1"/>
              <a:t>Cor</a:t>
            </a:r>
            <a:r>
              <a:rPr lang="en-US" dirty="0"/>
              <a:t> 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is waiting for FDIS ballot to start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smtClean="0"/>
              <a:t>Expected submission to PSDO in Nov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is waiting for start of FDIS ballot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t>Expected to go to </a:t>
            </a:r>
            <a:r>
              <a:rPr lang="en-AU" dirty="0" err="1"/>
              <a:t>RevCom</a:t>
            </a:r>
            <a:r>
              <a:rPr lang="en-AU" dirty="0"/>
              <a:t> in June 2018</a:t>
            </a:r>
            <a:endParaRPr lang="en-AU" dirty="0">
              <a:solidFill>
                <a:srgbClr val="FF0000"/>
              </a:solidFill>
            </a:endParaRPr>
          </a:p>
          <a:p>
            <a:pPr lvl="2"/>
            <a:r>
              <a:rPr lang="en-AU" dirty="0" smtClean="0"/>
              <a:t>Expected </a:t>
            </a:r>
            <a:r>
              <a:rPr lang="en-AU" dirty="0"/>
              <a:t>submission to PSDO in </a:t>
            </a:r>
            <a:r>
              <a:rPr lang="en-AU" dirty="0" smtClean="0"/>
              <a:t>Sep </a:t>
            </a:r>
            <a:r>
              <a:rPr lang="en-AU" dirty="0"/>
              <a:t>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8876658"/>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FF0000"/>
                          </a:solidFill>
                          <a:latin typeface="+mn-lt"/>
                          <a:ea typeface="+mn-ea"/>
                          <a:cs typeface="+mn-cs"/>
                        </a:rPr>
                        <a:t>May 18</a:t>
                      </a:r>
                      <a:endParaRPr lang="en-AU" sz="1600" b="0" dirty="0" smtClean="0">
                        <a:solidFill>
                          <a:srgbClr val="FF0000"/>
                        </a:solidFill>
                        <a:latin typeface="+mj-lt"/>
                      </a:endParaRP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a:t>
            </a:r>
            <a:r>
              <a:rPr lang="en-AU" dirty="0"/>
              <a:t>FDIS ballot passed </a:t>
            </a:r>
            <a:r>
              <a:rPr lang="en-AU" dirty="0">
                <a:solidFill>
                  <a:srgbClr val="FF0000"/>
                </a:solidFill>
              </a:rPr>
              <a:t>is waiting for publication</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a:t>
            </a:r>
            <a:r>
              <a:rPr lang="en-AU" dirty="0" smtClean="0">
                <a:solidFill>
                  <a:srgbClr val="FF0000"/>
                </a:solidFill>
              </a:rPr>
              <a:t>response sent &amp; waiting for publication</a:t>
            </a:r>
            <a:endParaRPr lang="en-AU" dirty="0" smtClean="0">
              <a:solidFill>
                <a:srgbClr val="FF0000"/>
              </a:solidFill>
            </a:endParaRP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solidFill>
                  <a:srgbClr val="FF0000"/>
                </a:solidFill>
              </a:rPr>
              <a:t>A response has been sent (</a:t>
            </a:r>
            <a:r>
              <a:rPr lang="en-AU" dirty="0" err="1" smtClean="0">
                <a:solidFill>
                  <a:srgbClr val="FF0000"/>
                </a:solidFill>
              </a:rPr>
              <a:t>Nxxxxx</a:t>
            </a:r>
            <a:r>
              <a:rPr lang="en-AU" dirty="0" smtClean="0">
                <a:solidFill>
                  <a:srgbClr val="FF0000"/>
                </a:solidFill>
              </a:rPr>
              <a:t>) and waiting for publication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a:t>
            </a:r>
            <a:r>
              <a:rPr lang="en-US" dirty="0" smtClean="0">
                <a:solidFill>
                  <a:srgbClr val="FF0000"/>
                </a:solidFill>
              </a:rPr>
              <a:t>802.11</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a:t>
            </a:r>
            <a:r>
              <a:rPr lang="en-AU" dirty="0"/>
              <a:t>is waiting for FDIS ballot to start</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FDIS ballot to start</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a:t>
            </a:r>
            <a:r>
              <a:rPr lang="en-US" dirty="0" smtClean="0">
                <a:solidFill>
                  <a:srgbClr val="FF0000"/>
                </a:solidFill>
              </a:rPr>
              <a:t>802.11</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a:t>
            </a:r>
            <a:r>
              <a:rPr lang="en-US" dirty="0" smtClean="0"/>
              <a:t>July </a:t>
            </a:r>
            <a:r>
              <a:rPr lang="en-US" dirty="0" smtClean="0"/>
              <a:t>2018 </a:t>
            </a:r>
            <a:r>
              <a:rPr lang="en-US" dirty="0" smtClean="0"/>
              <a:t>plenary </a:t>
            </a:r>
            <a:r>
              <a:rPr lang="en-US" dirty="0" smtClean="0"/>
              <a:t>meeting in </a:t>
            </a:r>
            <a:r>
              <a:rPr lang="en-US" dirty="0" smtClean="0"/>
              <a:t>San Diego</a:t>
            </a:r>
            <a:endParaRPr lang="en-US" dirty="0" smtClean="0"/>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10 July 2018</a:t>
            </a:r>
            <a:r>
              <a:rPr lang="en-US" sz="1600" b="1" dirty="0" smtClean="0">
                <a:latin typeface="+mj-lt"/>
              </a:rPr>
              <a:t>,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a:t>
            </a:r>
            <a:r>
              <a:rPr lang="en-GB" dirty="0" smtClean="0">
                <a:solidFill>
                  <a:srgbClr val="FF0000"/>
                </a:solidFill>
              </a:rPr>
              <a:t>May 18) Peter Yee took action to ping Chair</a:t>
            </a:r>
          </a:p>
          <a:p>
            <a:pPr lvl="3"/>
            <a:r>
              <a:rPr lang="en-AU" dirty="0" smtClean="0">
                <a:solidFill>
                  <a:srgbClr val="FF0000"/>
                </a:solidFill>
              </a:rPr>
              <a:t>I </a:t>
            </a:r>
            <a:r>
              <a:rPr lang="en-AU" dirty="0">
                <a:solidFill>
                  <a:srgbClr val="FF0000"/>
                </a:solidFill>
              </a:rPr>
              <a:t>was able to query Mark about what happened with sending IEEE 802.11ak in liaison to JTC 1/SC 6.  He told me that because publication was so close (now expected in June) that they decided that sending D6.0 wouldn't be worthwhile.  He expects to make the liaison request during the July meeting, assuming publication has been confirmed</a:t>
            </a:r>
            <a:r>
              <a:rPr lang="en-AU" dirty="0" smtClean="0">
                <a:solidFill>
                  <a:srgbClr val="FF0000"/>
                </a:solidFill>
              </a:rPr>
              <a:t>.</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pPr lvl="1"/>
            <a:r>
              <a:rPr lang="en-AU" dirty="0" smtClean="0">
                <a:solidFill>
                  <a:srgbClr val="FF0000"/>
                </a:solidFill>
              </a:rPr>
              <a:t>802.11aq will be considered by </a:t>
            </a:r>
            <a:r>
              <a:rPr lang="en-AU" dirty="0" err="1" smtClean="0">
                <a:solidFill>
                  <a:srgbClr val="FF0000"/>
                </a:solidFill>
              </a:rPr>
              <a:t>RevCom</a:t>
            </a:r>
            <a:r>
              <a:rPr lang="en-AU" dirty="0" smtClean="0">
                <a:solidFill>
                  <a:srgbClr val="FF0000"/>
                </a:solidFill>
              </a:rPr>
              <a:t> in June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66</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802.15 WG is having difficulty responding to comments on 802.15.6</a:t>
            </a:r>
            <a:endParaRPr lang="en-AU" dirty="0"/>
          </a:p>
        </p:txBody>
      </p:sp>
      <p:sp>
        <p:nvSpPr>
          <p:cNvPr id="3" name="Content Placeholder 2"/>
          <p:cNvSpPr>
            <a:spLocks noGrp="1"/>
          </p:cNvSpPr>
          <p:nvPr>
            <p:ph idx="1"/>
          </p:nvPr>
        </p:nvSpPr>
        <p:spPr/>
        <p:txBody>
          <a:bodyPr/>
          <a:lstStyle/>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p>
          <a:p>
            <a:pPr lvl="1"/>
            <a:r>
              <a:rPr lang="en-AU" dirty="0">
                <a:solidFill>
                  <a:srgbClr val="FF0000"/>
                </a:solidFill>
              </a:rPr>
              <a:t>(Feb 2018) Heile stated that they are working on a response</a:t>
            </a:r>
          </a:p>
          <a:p>
            <a:pPr lvl="1"/>
            <a:r>
              <a:rPr lang="en-AU" dirty="0">
                <a:solidFill>
                  <a:srgbClr val="FF0000"/>
                </a:solidFill>
              </a:rPr>
              <a:t>(May 2018) Peter Yee:</a:t>
            </a:r>
          </a:p>
          <a:p>
            <a:pPr lvl="2"/>
            <a:r>
              <a:rPr lang="en-AU" dirty="0">
                <a:solidFill>
                  <a:srgbClr val="FF0000"/>
                </a:solidFill>
              </a:rPr>
              <a:t>Still waiting to hear back in response to my query to Bob Heile about IEEE 802.15.6.  I did warn him that would should consider withdrawing the standard from consideration if they were unable to find someone to respond to the comments.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782073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a:t>
            </a:r>
            <a:r>
              <a:rPr lang="en-AU" dirty="0" smtClean="0"/>
              <a:t>1</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a:t>
            </a:r>
            <a:r>
              <a:rPr lang="en-AU" dirty="0" smtClean="0"/>
              <a:t>May </a:t>
            </a:r>
            <a:r>
              <a:rPr lang="en-AU" dirty="0" smtClean="0"/>
              <a:t>2018 in </a:t>
            </a:r>
            <a:r>
              <a:rPr lang="en-AU" dirty="0" smtClean="0"/>
              <a:t>Warsaw</a:t>
            </a:r>
            <a:endParaRPr lang="en-AU" dirty="0" smtClean="0"/>
          </a:p>
          <a:p>
            <a:pPr lvl="1"/>
            <a:r>
              <a:rPr lang="en-AU" dirty="0" smtClean="0"/>
              <a:t>Review extended goals</a:t>
            </a:r>
          </a:p>
          <a:p>
            <a:pPr lvl="1"/>
            <a:r>
              <a:rPr lang="en-AU" dirty="0" smtClean="0"/>
              <a:t>Review </a:t>
            </a:r>
            <a:r>
              <a:rPr lang="en-AU" dirty="0" smtClean="0"/>
              <a:t>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378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IEEE 802.16-2017 was liaised for information in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chemeClr val="accent2"/>
                </a:solidFill>
              </a:rPr>
              <a:t>waiting</a:t>
            </a:r>
          </a:p>
          <a:p>
            <a:r>
              <a:rPr lang="en-AU" dirty="0" smtClean="0"/>
              <a:t>FDIS ballot: </a:t>
            </a:r>
            <a:r>
              <a:rPr lang="en-AU" dirty="0" smtClean="0">
                <a:solidFill>
                  <a:schemeClr val="accent2"/>
                </a:solidFill>
              </a:rPr>
              <a:t>waiting</a:t>
            </a:r>
          </a:p>
          <a:p>
            <a:pPr lvl="1"/>
            <a:r>
              <a:rPr lang="en-AU" dirty="0" smtClean="0">
                <a:solidFill>
                  <a:srgbClr val="FF0000"/>
                </a:solidFill>
              </a:rPr>
              <a:t>Questions for Roger Marks:</a:t>
            </a:r>
          </a:p>
          <a:p>
            <a:pPr lvl="2"/>
            <a:r>
              <a:rPr lang="en-AU" dirty="0">
                <a:solidFill>
                  <a:srgbClr val="FF0000"/>
                </a:solidFill>
              </a:rPr>
              <a:t>H</a:t>
            </a:r>
            <a:r>
              <a:rPr lang="en-AU" dirty="0" smtClean="0">
                <a:solidFill>
                  <a:srgbClr val="FF0000"/>
                </a:solidFill>
              </a:rPr>
              <a:t>ow will any comments be resolved given the WG has gone?</a:t>
            </a:r>
          </a:p>
          <a:p>
            <a:pPr lvl="2"/>
            <a:r>
              <a:rPr lang="en-AU" dirty="0" smtClean="0">
                <a:solidFill>
                  <a:srgbClr val="FF0000"/>
                </a:solidFill>
              </a:rPr>
              <a:t>Is he aware that SC6 could take </a:t>
            </a:r>
            <a:r>
              <a:rPr lang="en-AU" dirty="0">
                <a:solidFill>
                  <a:srgbClr val="FF0000"/>
                </a:solidFill>
              </a:rPr>
              <a:t>over maintenance given the WG has gone?</a:t>
            </a:r>
            <a:endParaRPr lang="en-AU" dirty="0" smtClean="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a:t>
            </a:r>
            <a:r>
              <a:rPr lang="en-AU" dirty="0" smtClean="0"/>
              <a:t>two</a:t>
            </a:r>
            <a:r>
              <a:rPr lang="en-AU" dirty="0" smtClean="0"/>
              <a:t> </a:t>
            </a:r>
            <a:r>
              <a:rPr lang="en-AU" dirty="0" smtClean="0"/>
              <a:t>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4998918"/>
              </p:ext>
            </p:extLst>
          </p:nvPr>
        </p:nvGraphicFramePr>
        <p:xfrm>
          <a:off x="152399" y="1600200"/>
          <a:ext cx="8839199" cy="1298324"/>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9 May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a:t>
            </a:r>
            <a:r>
              <a:rPr lang="en-AU" dirty="0"/>
              <a:t>FDIS ballot passed </a:t>
            </a:r>
            <a:r>
              <a:rPr lang="en-AU" dirty="0">
                <a:solidFill>
                  <a:srgbClr val="FF0000"/>
                </a:solidFill>
              </a:rPr>
              <a:t>is waiting for publication</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a:t>
            </a:r>
            <a:r>
              <a:rPr lang="en-AU" dirty="0" smtClean="0">
                <a:solidFill>
                  <a:srgbClr val="FF0000"/>
                </a:solidFill>
              </a:rPr>
              <a:t>response required </a:t>
            </a:r>
            <a:r>
              <a:rPr lang="en-AU" dirty="0">
                <a:solidFill>
                  <a:srgbClr val="FF0000"/>
                </a:solidFill>
              </a:rPr>
              <a:t>and waiting for publication</a:t>
            </a:r>
            <a:endParaRPr lang="en-AU" dirty="0" smtClean="0">
              <a:solidFill>
                <a:srgbClr val="FF0000"/>
              </a:solidFill>
            </a:endParaRP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endParaRPr lang="en-AU" dirty="0" smtClean="0"/>
          </a:p>
          <a:p>
            <a:pPr lvl="1"/>
            <a:r>
              <a:rPr lang="en-AU" dirty="0">
                <a:solidFill>
                  <a:srgbClr val="FF0000"/>
                </a:solidFill>
              </a:rPr>
              <a:t>A response has been sent (</a:t>
            </a:r>
            <a:r>
              <a:rPr lang="en-AU" dirty="0" err="1">
                <a:solidFill>
                  <a:srgbClr val="FF0000"/>
                </a:solidFill>
              </a:rPr>
              <a:t>Nxxxxx</a:t>
            </a:r>
            <a:r>
              <a:rPr lang="en-AU" dirty="0">
                <a:solidFill>
                  <a:srgbClr val="FF0000"/>
                </a:solidFill>
              </a:rPr>
              <a:t>) and waiting for </a:t>
            </a:r>
            <a:r>
              <a:rPr lang="en-AU" dirty="0" smtClean="0">
                <a:solidFill>
                  <a:srgbClr val="FF0000"/>
                </a:solidFill>
              </a:rPr>
              <a:t>publication</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closes on 16 June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a:solidFill>
                  <a:schemeClr val="accent2"/>
                </a:solidFill>
              </a:rPr>
              <a:t>closes </a:t>
            </a:r>
            <a:r>
              <a:rPr lang="en-AU" dirty="0" smtClean="0">
                <a:solidFill>
                  <a:schemeClr val="accent2"/>
                </a:solidFill>
              </a:rPr>
              <a:t>16 June 2018</a:t>
            </a:r>
          </a:p>
          <a:p>
            <a:pPr lvl="1"/>
            <a:r>
              <a:rPr lang="en-AU" dirty="0"/>
              <a:t>IEEE 802.21-2017-Cor1 9</a:t>
            </a:r>
            <a:r>
              <a:rPr lang="en-AU" dirty="0" smtClean="0"/>
              <a:t>0-day </a:t>
            </a:r>
            <a:r>
              <a:rPr lang="en-AU" dirty="0"/>
              <a:t> </a:t>
            </a:r>
            <a:r>
              <a:rPr lang="en-AU" dirty="0" smtClean="0"/>
              <a:t>FDIS ballot closes 16 June 2018 (N16781)</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a:t>
            </a:r>
            <a:r>
              <a:rPr lang="en-AU" dirty="0" smtClean="0">
                <a:solidFill>
                  <a:schemeClr val="accent6"/>
                </a:solidFill>
              </a:rPr>
              <a:t>zero standards </a:t>
            </a:r>
            <a:r>
              <a:rPr lang="en-AU" dirty="0" smtClean="0">
                <a:solidFill>
                  <a:schemeClr val="accent6"/>
                </a:solidFill>
              </a:rPr>
              <a:t>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a:p>
            <a:pPr lvl="2"/>
            <a:r>
              <a:rPr lang="en-AU" dirty="0" smtClean="0"/>
              <a:t>The IEEE 802 EC Chair liaised it on 13 March 2018</a:t>
            </a:r>
          </a:p>
          <a:p>
            <a:pPr lvl="2"/>
            <a:r>
              <a:rPr lang="en-AU" dirty="0" smtClean="0">
                <a:solidFill>
                  <a:srgbClr val="FF0000"/>
                </a:solidFill>
              </a:rPr>
              <a:t>(May </a:t>
            </a:r>
            <a:r>
              <a:rPr lang="en-AU" dirty="0">
                <a:solidFill>
                  <a:srgbClr val="FF0000"/>
                </a:solidFill>
              </a:rPr>
              <a:t>2018) It has not yet been uploaded to </a:t>
            </a:r>
            <a:r>
              <a:rPr lang="en-AU" dirty="0" smtClean="0">
                <a:solidFill>
                  <a:srgbClr val="FF0000"/>
                </a:solidFill>
              </a:rPr>
              <a:t>SC6 – checked with SC6 Chair again</a:t>
            </a:r>
            <a:endParaRPr lang="en-AU" dirty="0" smtClean="0">
              <a:solidFill>
                <a:srgbClr val="FF0000"/>
              </a:solidFill>
            </a:endParaRPr>
          </a:p>
          <a:p>
            <a:pPr lvl="1"/>
            <a:r>
              <a:rPr lang="en-AU" dirty="0" smtClean="0"/>
              <a:t>The IEEE 80 JTC1 SC will track future actions by SC6, but not much is expected until Aug 2018</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smtClean="0"/>
              <a:t>27-31 Aug </a:t>
            </a:r>
            <a:r>
              <a:rPr lang="en-AU" dirty="0" smtClean="0"/>
              <a:t>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r>
              <a:rPr lang="en-GB" dirty="0" smtClean="0"/>
              <a:t>: 22 June 2018</a:t>
            </a:r>
            <a:endParaRPr lang="en-GB" dirty="0" smtClean="0"/>
          </a:p>
          <a:p>
            <a:pPr lvl="1"/>
            <a:r>
              <a:rPr lang="en-GB" dirty="0" smtClean="0"/>
              <a:t>New contributions</a:t>
            </a:r>
            <a:r>
              <a:rPr lang="en-GB" dirty="0" smtClean="0"/>
              <a:t>: 3 August 2018</a:t>
            </a:r>
            <a:endParaRPr lang="en-GB" dirty="0" smtClean="0"/>
          </a:p>
          <a:p>
            <a:pPr lvl="1"/>
            <a:r>
              <a:rPr lang="en-GB" dirty="0" smtClean="0"/>
              <a:t>New comments</a:t>
            </a:r>
            <a:r>
              <a:rPr lang="en-GB" dirty="0" smtClean="0"/>
              <a:t>: 10 August 2018</a:t>
            </a:r>
            <a:endParaRPr lang="en-GB" dirty="0" smtClean="0"/>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a:t>
            </a:r>
            <a:r>
              <a:rPr lang="en-AU" dirty="0" smtClean="0"/>
              <a:t>San Diego </a:t>
            </a:r>
            <a:r>
              <a:rPr lang="en-AU" dirty="0" smtClean="0"/>
              <a:t>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a:t>
            </a:r>
            <a:r>
              <a:rPr lang="en-AU" i="1" dirty="0" smtClean="0"/>
              <a:t>San Diego </a:t>
            </a:r>
            <a:r>
              <a:rPr lang="en-AU" i="1" dirty="0" smtClean="0"/>
              <a:t>in </a:t>
            </a:r>
            <a:r>
              <a:rPr lang="en-AU" i="1" dirty="0" smtClean="0"/>
              <a:t>July </a:t>
            </a:r>
            <a:r>
              <a:rPr lang="en-AU" i="1" dirty="0" smtClean="0"/>
              <a:t>2018,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a:t>
            </a:r>
            <a:r>
              <a:rPr lang="en-AU" dirty="0" smtClean="0"/>
              <a:t>review </a:t>
            </a:r>
            <a:r>
              <a:rPr lang="en-AU" dirty="0" smtClean="0"/>
              <a:t>participation at the next SC6 meeting</a:t>
            </a:r>
            <a:endParaRPr lang="en-AU" dirty="0"/>
          </a:p>
        </p:txBody>
      </p:sp>
      <p:sp>
        <p:nvSpPr>
          <p:cNvPr id="3" name="Content Placeholder 2"/>
          <p:cNvSpPr>
            <a:spLocks noGrp="1"/>
          </p:cNvSpPr>
          <p:nvPr>
            <p:ph idx="1"/>
          </p:nvPr>
        </p:nvSpPr>
        <p:spPr/>
        <p:txBody>
          <a:bodyPr/>
          <a:lstStyle/>
          <a:p>
            <a:pPr lvl="1"/>
            <a:r>
              <a:rPr lang="en-AU" dirty="0" smtClean="0"/>
              <a:t>Is anyone intending to attend the SC6 meeting in Tokyo</a:t>
            </a:r>
            <a:r>
              <a:rPr lang="en-AU" dirty="0" smtClean="0"/>
              <a:t>?</a:t>
            </a:r>
          </a:p>
          <a:p>
            <a:pPr lvl="1"/>
            <a:r>
              <a:rPr lang="en-AU" dirty="0" smtClean="0"/>
              <a:t>It appears there will be partici</a:t>
            </a:r>
            <a:r>
              <a:rPr lang="en-AU" dirty="0"/>
              <a:t>p</a:t>
            </a:r>
            <a:r>
              <a:rPr lang="en-AU" dirty="0" smtClean="0"/>
              <a:t>ation from a number of IEEE 802.11 stakeholders:</a:t>
            </a:r>
          </a:p>
          <a:p>
            <a:pPr lvl="2"/>
            <a:r>
              <a:rPr lang="en-AU" dirty="0" smtClean="0"/>
              <a:t>Dorothy Stanley (Chair of IEEE 802.11 WG, US NB)</a:t>
            </a:r>
          </a:p>
          <a:p>
            <a:pPr lvl="2"/>
            <a:r>
              <a:rPr lang="en-AU" dirty="0" smtClean="0"/>
              <a:t>Peter Yee (Vice Chair of IEEE 802 JTC1 SC)</a:t>
            </a:r>
          </a:p>
          <a:p>
            <a:pPr lvl="2"/>
            <a:r>
              <a:rPr lang="en-AU" dirty="0" smtClean="0"/>
              <a:t>Jodi </a:t>
            </a:r>
            <a:r>
              <a:rPr lang="en-AU" dirty="0" err="1" smtClean="0"/>
              <a:t>Haasz</a:t>
            </a:r>
            <a:r>
              <a:rPr lang="en-AU" dirty="0" smtClean="0"/>
              <a:t> (IEEE-SA)</a:t>
            </a:r>
          </a:p>
          <a:p>
            <a:pPr lvl="2"/>
            <a:r>
              <a:rPr lang="en-AU" dirty="0" smtClean="0"/>
              <a:t>Others?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41623266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SC6 meeting, IEEE 802 provided  status report based on the material in this deck</a:t>
            </a:r>
          </a:p>
          <a:p>
            <a:pPr lvl="1"/>
            <a:r>
              <a:rPr lang="en-AU" dirty="0" smtClean="0"/>
              <a:t>We will do the same for the August 2018 meeting </a:t>
            </a:r>
          </a:p>
          <a:p>
            <a:pPr lvl="1"/>
            <a:r>
              <a:rPr lang="en-AU" dirty="0" smtClean="0"/>
              <a:t>The report will be authorised at the July 2018 plenary and written after the </a:t>
            </a:r>
            <a:r>
              <a:rPr lang="en-AU" dirty="0" smtClean="0"/>
              <a:t>plenary; it </a:t>
            </a:r>
            <a:r>
              <a:rPr lang="en-AU" dirty="0" smtClean="0"/>
              <a:t>is due at SC6 by 20 July </a:t>
            </a:r>
            <a:r>
              <a:rPr lang="en-AU" dirty="0" smtClean="0"/>
              <a:t>2018</a:t>
            </a:r>
          </a:p>
          <a:p>
            <a:pPr lvl="1"/>
            <a:r>
              <a:rPr lang="en-AU" dirty="0" smtClean="0"/>
              <a:t>Motion:</a:t>
            </a:r>
          </a:p>
          <a:p>
            <a:pPr lvl="2"/>
            <a:r>
              <a:rPr lang="en-AU" i="1" dirty="0" smtClean="0"/>
              <a:t>The IEEE 802 JTC1 SC recommend that the Chair of the SC be authorised to send a Liaison report to SC6 based on the status material in this </a:t>
            </a:r>
            <a:r>
              <a:rPr lang="en-AU" i="1" dirty="0" err="1" smtClean="0"/>
              <a:t>agend</a:t>
            </a:r>
            <a:endParaRPr lang="en-AU" i="1" dirty="0" smtClean="0"/>
          </a:p>
          <a:p>
            <a:pPr lvl="2"/>
            <a:r>
              <a:rPr lang="en-AU" dirty="0" smtClean="0"/>
              <a:t>Moved</a:t>
            </a:r>
          </a:p>
          <a:p>
            <a:pPr lvl="2"/>
            <a:r>
              <a:rPr lang="en-AU" dirty="0" smtClean="0"/>
              <a:t>Seconded</a:t>
            </a:r>
          </a:p>
          <a:p>
            <a:pPr lvl="2"/>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41624207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87004404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p>
          <a:p>
            <a:pPr lvl="1"/>
            <a:r>
              <a:rPr lang="en-AU" dirty="0" smtClean="0"/>
              <a:t>UK (joining late)</a:t>
            </a:r>
          </a:p>
          <a:p>
            <a:pPr lvl="2"/>
            <a:r>
              <a:rPr lang="en-AU" dirty="0" smtClean="0"/>
              <a:t>Stephen </a:t>
            </a:r>
            <a:r>
              <a:rPr lang="en-AU" dirty="0" err="1" smtClean="0"/>
              <a:t>Macann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original plan was for the 2</a:t>
            </a:r>
            <a:r>
              <a:rPr lang="en-AU" baseline="30000" dirty="0" smtClean="0"/>
              <a:t>nd</a:t>
            </a:r>
            <a:r>
              <a:rPr lang="en-AU" dirty="0" smtClean="0"/>
              <a:t> teleconference to be held sometime in February 2018 – it was eventually held on 4 April 2018</a:t>
            </a:r>
          </a:p>
          <a:p>
            <a:pPr lvl="1"/>
            <a:r>
              <a:rPr lang="en-AU" dirty="0" smtClean="0"/>
              <a:t>The </a:t>
            </a:r>
            <a:r>
              <a:rPr lang="en-AU" dirty="0" smtClean="0"/>
              <a:t>3</a:t>
            </a:r>
            <a:r>
              <a:rPr lang="en-AU" baseline="30000" dirty="0" smtClean="0"/>
              <a:t>rd</a:t>
            </a:r>
            <a:r>
              <a:rPr lang="en-AU" dirty="0" smtClean="0"/>
              <a:t> </a:t>
            </a:r>
            <a:r>
              <a:rPr lang="en-AU" dirty="0" smtClean="0"/>
              <a:t>teleconference </a:t>
            </a:r>
            <a:r>
              <a:rPr lang="en-AU" dirty="0" smtClean="0"/>
              <a:t>was held on 2 May 2018</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676400"/>
            <a:ext cx="7772400" cy="4114800"/>
          </a:xfrm>
        </p:spPr>
        <p:txBody>
          <a:bodyPr/>
          <a:lstStyle/>
          <a:p>
            <a:pPr lvl="1"/>
            <a:r>
              <a:rPr lang="en-AU" dirty="0" smtClean="0"/>
              <a:t>Attendance from 13 people</a:t>
            </a:r>
          </a:p>
          <a:p>
            <a:pPr lvl="2"/>
            <a:r>
              <a:rPr lang="en-US" altLang="ko-KR" b="0" dirty="0"/>
              <a:t>Yun-Jae Won </a:t>
            </a:r>
            <a:r>
              <a:rPr lang="en-US" b="0" dirty="0"/>
              <a:t> </a:t>
            </a:r>
            <a:r>
              <a:rPr lang="en-US" b="0" dirty="0" smtClean="0"/>
              <a:t>(Korea, Chair)</a:t>
            </a:r>
            <a:endParaRPr lang="en-US" b="0" dirty="0"/>
          </a:p>
          <a:p>
            <a:pPr lvl="2"/>
            <a:r>
              <a:rPr lang="en-US" altLang="ko-KR" b="0" dirty="0" smtClean="0"/>
              <a:t>Andrew </a:t>
            </a:r>
            <a:r>
              <a:rPr lang="en-US" altLang="ko-KR" b="0" dirty="0"/>
              <a:t>Myles</a:t>
            </a:r>
            <a:r>
              <a:rPr lang="en-US" b="0" dirty="0"/>
              <a:t> </a:t>
            </a:r>
            <a:r>
              <a:rPr lang="en-US" b="0" dirty="0" smtClean="0"/>
              <a:t>(IEEE 802)</a:t>
            </a:r>
            <a:endParaRPr lang="en-US" b="0" dirty="0"/>
          </a:p>
          <a:p>
            <a:pPr lvl="2"/>
            <a:r>
              <a:rPr lang="en-US" altLang="ko-KR" b="0" dirty="0" smtClean="0"/>
              <a:t>Daniel </a:t>
            </a:r>
            <a:r>
              <a:rPr lang="en-US" altLang="ko-KR" b="0" dirty="0"/>
              <a:t>Harkins</a:t>
            </a:r>
            <a:r>
              <a:rPr lang="en-US" b="0" dirty="0"/>
              <a:t> </a:t>
            </a:r>
            <a:r>
              <a:rPr lang="en-US" dirty="0"/>
              <a:t> (IEEE 802)</a:t>
            </a:r>
            <a:endParaRPr lang="en-US" b="0" dirty="0"/>
          </a:p>
          <a:p>
            <a:pPr lvl="2"/>
            <a:r>
              <a:rPr lang="en-US" altLang="ko-KR" b="0" dirty="0" smtClean="0"/>
              <a:t>David </a:t>
            </a:r>
            <a:r>
              <a:rPr lang="en-US" altLang="ko-KR" b="0" dirty="0"/>
              <a:t>Law</a:t>
            </a:r>
            <a:r>
              <a:rPr lang="en-US" b="0" dirty="0"/>
              <a:t> </a:t>
            </a:r>
            <a:r>
              <a:rPr lang="en-US" dirty="0"/>
              <a:t> (IEEE 802)</a:t>
            </a:r>
            <a:endParaRPr lang="en-US" b="0" dirty="0"/>
          </a:p>
          <a:p>
            <a:pPr lvl="2"/>
            <a:r>
              <a:rPr lang="en-US" altLang="ko-KR" b="0" dirty="0" err="1" smtClean="0"/>
              <a:t>Zhiqiang</a:t>
            </a:r>
            <a:r>
              <a:rPr lang="en-US" altLang="ko-KR" b="0" dirty="0"/>
              <a:t> Du  </a:t>
            </a:r>
            <a:r>
              <a:rPr lang="en-US" altLang="ko-KR" b="0" dirty="0" smtClean="0"/>
              <a:t>(China)</a:t>
            </a:r>
            <a:r>
              <a:rPr lang="en-US" b="0" dirty="0"/>
              <a:t> </a:t>
            </a:r>
          </a:p>
          <a:p>
            <a:pPr lvl="2"/>
            <a:r>
              <a:rPr lang="en-US" b="0" dirty="0" smtClean="0"/>
              <a:t>James </a:t>
            </a:r>
            <a:r>
              <a:rPr lang="en-US" b="0" dirty="0"/>
              <a:t>Lepp </a:t>
            </a:r>
            <a:r>
              <a:rPr lang="en-US" b="0" dirty="0" smtClean="0"/>
              <a:t>(Canada)</a:t>
            </a:r>
            <a:endParaRPr lang="en-US" b="0" dirty="0"/>
          </a:p>
          <a:p>
            <a:pPr lvl="2"/>
            <a:r>
              <a:rPr lang="en-US" altLang="ko-KR" b="0" dirty="0" smtClean="0"/>
              <a:t>Jodi </a:t>
            </a:r>
            <a:r>
              <a:rPr lang="en-US" altLang="ko-KR" b="0" dirty="0" err="1"/>
              <a:t>Haasz</a:t>
            </a:r>
            <a:r>
              <a:rPr lang="en-US" b="0" dirty="0"/>
              <a:t> </a:t>
            </a:r>
            <a:r>
              <a:rPr lang="en-US" dirty="0"/>
              <a:t> (</a:t>
            </a:r>
            <a:r>
              <a:rPr lang="en-US" dirty="0" smtClean="0"/>
              <a:t>IEEE)</a:t>
            </a:r>
            <a:endParaRPr lang="en-US" b="0" dirty="0"/>
          </a:p>
          <a:p>
            <a:pPr lvl="2"/>
            <a:r>
              <a:rPr lang="en-US" altLang="ko-KR" b="0" dirty="0" smtClean="0"/>
              <a:t>Qin</a:t>
            </a:r>
            <a:r>
              <a:rPr lang="en-US" altLang="ko-KR" b="0" dirty="0"/>
              <a:t> </a:t>
            </a:r>
            <a:r>
              <a:rPr lang="en-US" altLang="ko-KR" b="0" dirty="0" smtClean="0"/>
              <a:t>Li</a:t>
            </a:r>
            <a:r>
              <a:rPr lang="en-US" altLang="ko-KR" dirty="0" smtClean="0"/>
              <a:t> </a:t>
            </a:r>
            <a:r>
              <a:rPr lang="en-US" altLang="ko-KR" dirty="0"/>
              <a:t>(China)</a:t>
            </a:r>
            <a:endParaRPr lang="en-US" b="0" dirty="0"/>
          </a:p>
          <a:p>
            <a:pPr lvl="2"/>
            <a:r>
              <a:rPr lang="en-US" altLang="ko-KR" b="0" dirty="0" smtClean="0"/>
              <a:t>Peter </a:t>
            </a:r>
            <a:r>
              <a:rPr lang="en-US" altLang="ko-KR" b="0" dirty="0"/>
              <a:t>Yee</a:t>
            </a:r>
            <a:r>
              <a:rPr lang="en-US" b="0" dirty="0"/>
              <a:t> </a:t>
            </a:r>
            <a:r>
              <a:rPr lang="en-US" dirty="0" smtClean="0"/>
              <a:t>(</a:t>
            </a:r>
            <a:r>
              <a:rPr lang="en-US" dirty="0"/>
              <a:t>IEEE 802)</a:t>
            </a:r>
            <a:endParaRPr lang="en-US" b="0" dirty="0"/>
          </a:p>
          <a:p>
            <a:pPr lvl="2"/>
            <a:r>
              <a:rPr lang="en-US" altLang="ko-KR" b="0" dirty="0" err="1" smtClean="0"/>
              <a:t>Manxia</a:t>
            </a:r>
            <a:r>
              <a:rPr lang="en-US" altLang="ko-KR" b="0" dirty="0" smtClean="0"/>
              <a:t> Tie</a:t>
            </a:r>
            <a:r>
              <a:rPr lang="en-US" altLang="ko-KR" dirty="0"/>
              <a:t> (China) </a:t>
            </a:r>
            <a:r>
              <a:rPr lang="en-US" b="0" dirty="0"/>
              <a:t> </a:t>
            </a:r>
          </a:p>
          <a:p>
            <a:pPr lvl="2"/>
            <a:r>
              <a:rPr lang="en-US" b="0" dirty="0" err="1" smtClean="0"/>
              <a:t>Yongju</a:t>
            </a:r>
            <a:r>
              <a:rPr lang="en-US" b="0" dirty="0" smtClean="0"/>
              <a:t> Park</a:t>
            </a:r>
            <a:r>
              <a:rPr lang="en-US" altLang="ko-KR" dirty="0"/>
              <a:t> (China) </a:t>
            </a:r>
            <a:r>
              <a:rPr lang="en-US" b="0" dirty="0"/>
              <a:t> </a:t>
            </a:r>
          </a:p>
          <a:p>
            <a:pPr lvl="2"/>
            <a:r>
              <a:rPr lang="en-US" altLang="ko-KR" b="0" dirty="0" err="1" smtClean="0"/>
              <a:t>Yujiao</a:t>
            </a:r>
            <a:r>
              <a:rPr lang="en-US" altLang="ko-KR" b="0" dirty="0"/>
              <a:t> Li </a:t>
            </a:r>
            <a:r>
              <a:rPr lang="en-US" altLang="ko-KR" dirty="0" smtClean="0"/>
              <a:t>(</a:t>
            </a:r>
            <a:r>
              <a:rPr lang="en-US" altLang="ko-KR" dirty="0"/>
              <a:t>China</a:t>
            </a:r>
            <a:r>
              <a:rPr lang="en-US" altLang="ko-KR" dirty="0" smtClean="0"/>
              <a:t>)</a:t>
            </a:r>
            <a:r>
              <a:rPr lang="en-US" altLang="ko-KR" b="0" dirty="0"/>
              <a:t> </a:t>
            </a:r>
            <a:r>
              <a:rPr lang="en-US" b="0" dirty="0"/>
              <a:t> </a:t>
            </a:r>
          </a:p>
          <a:p>
            <a:pPr lvl="2"/>
            <a:r>
              <a:rPr lang="en-US" altLang="ko-KR" b="0" dirty="0" err="1" smtClean="0"/>
              <a:t>Zhenhai</a:t>
            </a:r>
            <a:r>
              <a:rPr lang="en-US" altLang="ko-KR" b="0" dirty="0" smtClean="0"/>
              <a:t> Huang</a:t>
            </a:r>
            <a:r>
              <a:rPr lang="en-US" altLang="ko-KR" dirty="0"/>
              <a:t> (China</a:t>
            </a:r>
            <a:r>
              <a:rPr lang="en-US" altLang="ko-KR" dirty="0" smtClean="0"/>
              <a:t>)</a:t>
            </a:r>
            <a:r>
              <a:rPr lang="en-US" altLang="ko-KR" b="0" dirty="0"/>
              <a:t> </a:t>
            </a:r>
            <a:r>
              <a:rPr lang="en-US" b="0" dirty="0"/>
              <a:t> </a:t>
            </a:r>
          </a:p>
          <a:p>
            <a:pPr lvl="1"/>
            <a:r>
              <a:rPr lang="en-AU" dirty="0" smtClean="0"/>
              <a:t>Meeting materials are </a:t>
            </a:r>
            <a:r>
              <a:rPr lang="en-AU" dirty="0" smtClean="0">
                <a:hlinkClick r:id="rId2"/>
              </a:rPr>
              <a:t>here</a:t>
            </a:r>
            <a:endParaRPr lang="en-AU"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86</a:t>
            </a:fld>
            <a:endParaRPr lang="en-US"/>
          </a:p>
        </p:txBody>
      </p:sp>
    </p:spTree>
    <p:extLst>
      <p:ext uri="{BB962C8B-B14F-4D97-AF65-F5344CB8AC3E}">
        <p14:creationId xmlns:p14="http://schemas.microsoft.com/office/powerpoint/2010/main" val="336990081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p:txBody>
          <a:bodyPr/>
          <a:lstStyle/>
          <a:p>
            <a:r>
              <a:rPr lang="en-AU" dirty="0" smtClean="0"/>
              <a:t>Some highlights</a:t>
            </a:r>
          </a:p>
          <a:p>
            <a:pPr lvl="1"/>
            <a:r>
              <a:rPr lang="en-AU" dirty="0" smtClean="0"/>
              <a:t>Discussion on KRACK did not lead to any agreement</a:t>
            </a:r>
          </a:p>
          <a:p>
            <a:pPr lvl="2"/>
            <a:r>
              <a:rPr lang="en-AU" dirty="0" smtClean="0"/>
              <a:t>China reps insisted it should listed as a security issue with 8802-11</a:t>
            </a:r>
          </a:p>
          <a:p>
            <a:pPr lvl="2"/>
            <a:r>
              <a:rPr lang="en-AU" dirty="0" smtClean="0"/>
              <a:t>IEEE 802 reps objected, noting it is an implementation issue and is not within scope of the ad hoc</a:t>
            </a:r>
          </a:p>
          <a:p>
            <a:pPr lvl="2"/>
            <a:r>
              <a:rPr lang="en-AU" dirty="0" smtClean="0"/>
              <a:t>IEEE 802 reps challenged China NB reps to identify a problem with the ISO/IEC/IEEE 8802-11 standard; they did not do so</a:t>
            </a:r>
          </a:p>
          <a:p>
            <a:pPr lvl="2"/>
            <a:r>
              <a:rPr lang="en-AU" dirty="0" smtClean="0"/>
              <a:t>This is going to be an on-going disagreement</a:t>
            </a:r>
          </a:p>
          <a:p>
            <a:pPr lvl="1"/>
            <a:r>
              <a:rPr lang="en-AU" dirty="0" smtClean="0"/>
              <a:t>…</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827856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752600"/>
            <a:ext cx="7772400" cy="4114800"/>
          </a:xfrm>
        </p:spPr>
        <p:txBody>
          <a:bodyPr/>
          <a:lstStyle/>
          <a:p>
            <a:r>
              <a:rPr lang="en-AU" dirty="0" smtClean="0"/>
              <a:t>Some highlights</a:t>
            </a:r>
          </a:p>
          <a:p>
            <a:pPr lvl="1"/>
            <a:r>
              <a:rPr lang="en-AU" dirty="0" smtClean="0"/>
              <a:t>Discussion on need for multiple ciphers did not lead to agreement</a:t>
            </a:r>
          </a:p>
          <a:p>
            <a:pPr lvl="2"/>
            <a:r>
              <a:rPr lang="en-AU" dirty="0" smtClean="0"/>
              <a:t>There was some agreement that ability to negotiate multiple ciphers is desirable</a:t>
            </a:r>
          </a:p>
          <a:p>
            <a:pPr lvl="3"/>
            <a:r>
              <a:rPr lang="en-AU" dirty="0" smtClean="0"/>
              <a:t>The China NB reps were motivated by desire to specify cipher on a national basis</a:t>
            </a:r>
          </a:p>
          <a:p>
            <a:pPr lvl="3"/>
            <a:r>
              <a:rPr lang="en-AU" dirty="0" smtClean="0"/>
              <a:t>IEEE 802 reps focused on need to be able to transition to better ciphers in the future (and agreed that IEEE 802 supported this principle)</a:t>
            </a:r>
          </a:p>
          <a:p>
            <a:pPr lvl="2"/>
            <a:r>
              <a:rPr lang="en-AU" dirty="0" smtClean="0"/>
              <a:t>There was not agreement on need for a default cipher</a:t>
            </a:r>
          </a:p>
          <a:p>
            <a:pPr lvl="3"/>
            <a:r>
              <a:rPr lang="en-AU" dirty="0" smtClean="0"/>
              <a:t>The </a:t>
            </a:r>
            <a:r>
              <a:rPr lang="en-AU" dirty="0"/>
              <a:t>China NB reps </a:t>
            </a:r>
            <a:r>
              <a:rPr lang="en-AU" dirty="0" smtClean="0"/>
              <a:t>argued that national regulations meant that a default cipher (such as used by 802.22 &amp; 802.15.3) was inappropriate</a:t>
            </a:r>
            <a:endParaRPr lang="en-AU" dirty="0"/>
          </a:p>
          <a:p>
            <a:pPr lvl="3"/>
            <a:r>
              <a:rPr lang="en-AU" dirty="0"/>
              <a:t>IEEE 802 reps focused on </a:t>
            </a:r>
            <a:r>
              <a:rPr lang="en-AU" dirty="0" smtClean="0"/>
              <a:t>the need for a default cipher to support global interoperability</a:t>
            </a:r>
          </a:p>
          <a:p>
            <a:pPr lvl="3"/>
            <a:r>
              <a:rPr lang="en-AU" dirty="0" smtClean="0"/>
              <a:t>Note: </a:t>
            </a:r>
          </a:p>
          <a:p>
            <a:pPr lvl="2"/>
            <a:r>
              <a:rPr lang="en-AU" dirty="0"/>
              <a:t>There was </a:t>
            </a:r>
            <a:r>
              <a:rPr lang="en-AU" dirty="0" smtClean="0"/>
              <a:t>not agreement on China NB proposal for text that stated national regulations needed to be followed (with implication that default ciphers could be overridden) </a:t>
            </a:r>
          </a:p>
          <a:p>
            <a:pPr lvl="3"/>
            <a:r>
              <a:rPr lang="en-AU" dirty="0" smtClean="0"/>
              <a:t>Jodi </a:t>
            </a:r>
            <a:r>
              <a:rPr lang="en-AU" dirty="0" err="1" smtClean="0"/>
              <a:t>Haasz</a:t>
            </a:r>
            <a:r>
              <a:rPr lang="en-AU" dirty="0" smtClean="0"/>
              <a:t> noted that the text proposed by the China NB stating that ciphers may be subject to national regulations is unlikely to be allowed by ISO</a:t>
            </a:r>
          </a:p>
          <a:p>
            <a:pPr lvl="3"/>
            <a:r>
              <a:rPr lang="en-AU" dirty="0" smtClean="0"/>
              <a:t>Aside: John Day (US NB rep) submitted a </a:t>
            </a:r>
            <a:r>
              <a:rPr lang="en-AU" dirty="0" smtClean="0">
                <a:hlinkClick r:id="rId2"/>
              </a:rPr>
              <a:t>document</a:t>
            </a:r>
            <a:r>
              <a:rPr lang="en-AU" dirty="0" smtClean="0"/>
              <a:t> before the meeting that argued against the text for various reasons, but also argued against data link encryption!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26885844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much substantive discussion between the 2</a:t>
            </a:r>
            <a:r>
              <a:rPr lang="en-AU" baseline="30000" dirty="0" smtClean="0"/>
              <a:t>nd</a:t>
            </a:r>
            <a:r>
              <a:rPr lang="en-AU" dirty="0" smtClean="0"/>
              <a:t> &amp; 3</a:t>
            </a:r>
            <a:r>
              <a:rPr lang="en-AU" baseline="30000" dirty="0" smtClean="0"/>
              <a:t>rd</a:t>
            </a:r>
            <a:r>
              <a:rPr lang="en-AU" dirty="0" smtClean="0"/>
              <a:t> teleconferences</a:t>
            </a:r>
            <a:endParaRPr lang="en-AU" dirty="0"/>
          </a:p>
        </p:txBody>
      </p:sp>
      <p:sp>
        <p:nvSpPr>
          <p:cNvPr id="3" name="Content Placeholder 2"/>
          <p:cNvSpPr>
            <a:spLocks noGrp="1"/>
          </p:cNvSpPr>
          <p:nvPr>
            <p:ph idx="1"/>
          </p:nvPr>
        </p:nvSpPr>
        <p:spPr/>
        <p:txBody>
          <a:bodyPr/>
          <a:lstStyle/>
          <a:p>
            <a:pPr lvl="1"/>
            <a:r>
              <a:rPr lang="en-AU" dirty="0" smtClean="0"/>
              <a:t>Most of the discussion between the </a:t>
            </a:r>
            <a:r>
              <a:rPr lang="en-AU" dirty="0"/>
              <a:t>2</a:t>
            </a:r>
            <a:r>
              <a:rPr lang="en-AU" baseline="30000" dirty="0"/>
              <a:t>nd</a:t>
            </a:r>
            <a:r>
              <a:rPr lang="en-AU" dirty="0"/>
              <a:t> &amp; 3</a:t>
            </a:r>
            <a:r>
              <a:rPr lang="en-AU" baseline="30000" dirty="0"/>
              <a:t>rd</a:t>
            </a:r>
            <a:r>
              <a:rPr lang="en-AU" dirty="0"/>
              <a:t> </a:t>
            </a:r>
            <a:r>
              <a:rPr lang="en-AU" dirty="0" smtClean="0"/>
              <a:t>teleconferences focused on the effect of KRACK on IEEE 802.11-2016</a:t>
            </a:r>
          </a:p>
          <a:p>
            <a:pPr lvl="2"/>
            <a:r>
              <a:rPr lang="en-AU" dirty="0" smtClean="0"/>
              <a:t>China NB folk keep asserting that there is a problem in the standard related to KRACK</a:t>
            </a:r>
          </a:p>
          <a:p>
            <a:pPr lvl="2"/>
            <a:r>
              <a:rPr lang="en-AU" dirty="0" smtClean="0"/>
              <a:t>IEEE 802 folk respond that it is an implementation issue as far as they know …</a:t>
            </a:r>
          </a:p>
          <a:p>
            <a:pPr lvl="2"/>
            <a:r>
              <a:rPr lang="en-AU" dirty="0" smtClean="0"/>
              <a:t>… and request that the China NB folk “put up or shut up” in relation to any alleged issues with the standard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388024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a:t>
            </a:r>
            <a:r>
              <a:rPr lang="en-AU" dirty="0" smtClean="0"/>
              <a:t>Warsaw </a:t>
            </a:r>
            <a:r>
              <a:rPr lang="en-AU" dirty="0" smtClean="0"/>
              <a:t>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Warsaw, </a:t>
            </a:r>
            <a:r>
              <a:rPr lang="en-AU" i="1" dirty="0" smtClean="0"/>
              <a:t>in </a:t>
            </a:r>
            <a:r>
              <a:rPr lang="en-AU" i="1" dirty="0" smtClean="0"/>
              <a:t>May </a:t>
            </a:r>
            <a:r>
              <a:rPr lang="en-AU" i="1" dirty="0" smtClean="0"/>
              <a:t>2018, as documented in </a:t>
            </a:r>
            <a:r>
              <a:rPr lang="en-AU" i="1" dirty="0" smtClean="0">
                <a:solidFill>
                  <a:srgbClr val="FF0000"/>
                </a:solidFill>
                <a:hlinkClick r:id="rId3"/>
              </a:rPr>
              <a:t>11-18-1002-00</a:t>
            </a:r>
            <a:endParaRPr lang="en-AU" i="1" dirty="0" smtClean="0">
              <a:solidFill>
                <a:srgbClr val="FF0000"/>
              </a:solidFill>
            </a:endParaRPr>
          </a:p>
          <a:p>
            <a:pPr lvl="1"/>
            <a:r>
              <a:rPr lang="en-AU" dirty="0" smtClean="0"/>
              <a:t>Moved</a:t>
            </a:r>
            <a:r>
              <a:rPr lang="en-AU" dirty="0" smtClean="0"/>
              <a:t>:</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3</a:t>
            </a:r>
            <a:r>
              <a:rPr lang="en-AU" baseline="30000" dirty="0" smtClean="0"/>
              <a:t>rd</a:t>
            </a:r>
            <a:r>
              <a:rPr lang="en-AU" dirty="0" smtClean="0"/>
              <a:t> teleconference was held on 2 May 2018 but did not lead to substantial progress</a:t>
            </a:r>
            <a:endParaRPr lang="en-AU" dirty="0"/>
          </a:p>
        </p:txBody>
      </p:sp>
      <p:sp>
        <p:nvSpPr>
          <p:cNvPr id="8" name="Content Placeholder 7"/>
          <p:cNvSpPr>
            <a:spLocks noGrp="1"/>
          </p:cNvSpPr>
          <p:nvPr>
            <p:ph idx="1"/>
          </p:nvPr>
        </p:nvSpPr>
        <p:spPr/>
        <p:txBody>
          <a:bodyPr/>
          <a:lstStyle/>
          <a:p>
            <a:pPr lvl="1"/>
            <a:r>
              <a:rPr lang="en-AU" dirty="0" smtClean="0"/>
              <a:t>The agenda of the 3rd teleconference excluded any discussion of KRACK and other issues that are being considered as part of comment resolution on the FDIS on IEEE 802.11-2016</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196463823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a:t>
            </a:r>
            <a:r>
              <a:rPr lang="en-AU" dirty="0" smtClean="0"/>
              <a:t>next </a:t>
            </a:r>
            <a:r>
              <a:rPr lang="en-AU" dirty="0" smtClean="0"/>
              <a:t>teleconference will </a:t>
            </a:r>
            <a:r>
              <a:rPr lang="en-AU" dirty="0" smtClean="0"/>
              <a:t>probably be </a:t>
            </a:r>
            <a:r>
              <a:rPr lang="en-AU" dirty="0" smtClean="0"/>
              <a:t>held </a:t>
            </a:r>
            <a:r>
              <a:rPr lang="en-AU" dirty="0" smtClean="0"/>
              <a:t>in </a:t>
            </a:r>
            <a:r>
              <a:rPr lang="en-AU" dirty="0" smtClean="0"/>
              <a:t>late May </a:t>
            </a:r>
            <a:r>
              <a:rPr lang="en-AU" dirty="0" smtClean="0"/>
              <a:t>2018 or early June</a:t>
            </a:r>
            <a:endParaRPr lang="en-AU" dirty="0"/>
          </a:p>
        </p:txBody>
      </p:sp>
      <p:sp>
        <p:nvSpPr>
          <p:cNvPr id="8" name="Content Placeholder 7"/>
          <p:cNvSpPr>
            <a:spLocks noGrp="1"/>
          </p:cNvSpPr>
          <p:nvPr>
            <p:ph idx="1"/>
          </p:nvPr>
        </p:nvSpPr>
        <p:spPr/>
        <p:txBody>
          <a:bodyPr/>
          <a:lstStyle/>
          <a:p>
            <a:r>
              <a:rPr lang="en-AU" dirty="0" smtClean="0"/>
              <a:t>Current rough plan</a:t>
            </a:r>
          </a:p>
          <a:p>
            <a:pPr lvl="1"/>
            <a:r>
              <a:rPr lang="en-AU" dirty="0" smtClean="0"/>
              <a:t>4</a:t>
            </a:r>
            <a:r>
              <a:rPr lang="en-AU" baseline="30000" dirty="0" smtClean="0"/>
              <a:t>th</a:t>
            </a:r>
            <a:r>
              <a:rPr lang="en-AU" dirty="0" smtClean="0"/>
              <a:t> teleconference </a:t>
            </a:r>
            <a:r>
              <a:rPr lang="en-AU" dirty="0" smtClean="0"/>
              <a:t>– late </a:t>
            </a:r>
            <a:r>
              <a:rPr lang="en-AU" dirty="0" smtClean="0"/>
              <a:t>May/early </a:t>
            </a:r>
            <a:r>
              <a:rPr lang="en-AU" dirty="0" smtClean="0"/>
              <a:t>June?</a:t>
            </a:r>
            <a:endParaRPr lang="en-AU" dirty="0"/>
          </a:p>
          <a:p>
            <a:pPr lvl="1"/>
            <a:r>
              <a:rPr lang="en-AU" dirty="0" smtClean="0"/>
              <a:t>5</a:t>
            </a:r>
            <a:r>
              <a:rPr lang="en-AU" baseline="30000" dirty="0" smtClean="0"/>
              <a:t>th</a:t>
            </a:r>
            <a:r>
              <a:rPr lang="en-AU" dirty="0" smtClean="0"/>
              <a:t> teleconference </a:t>
            </a:r>
            <a:r>
              <a:rPr lang="en-AU" dirty="0"/>
              <a:t>– </a:t>
            </a:r>
            <a:r>
              <a:rPr lang="en-AU" dirty="0" smtClean="0"/>
              <a:t>early July</a:t>
            </a:r>
          </a:p>
          <a:p>
            <a:pPr lvl="2"/>
            <a:r>
              <a:rPr lang="en-AU" dirty="0" smtClean="0"/>
              <a:t>First draft of AHGS report</a:t>
            </a:r>
          </a:p>
          <a:p>
            <a:pPr lvl="1"/>
            <a:r>
              <a:rPr lang="en-AU" dirty="0" smtClean="0"/>
              <a:t>6</a:t>
            </a:r>
            <a:r>
              <a:rPr lang="en-AU" baseline="30000" dirty="0" smtClean="0"/>
              <a:t>th</a:t>
            </a:r>
            <a:r>
              <a:rPr lang="en-AU" dirty="0" smtClean="0"/>
              <a:t> t</a:t>
            </a:r>
            <a:r>
              <a:rPr lang="en-AU" dirty="0" smtClean="0"/>
              <a:t>eleconference </a:t>
            </a:r>
            <a:r>
              <a:rPr lang="en-AU" dirty="0"/>
              <a:t>– </a:t>
            </a:r>
            <a:r>
              <a:rPr lang="en-AU" dirty="0" smtClean="0"/>
              <a:t>before 25 July</a:t>
            </a:r>
          </a:p>
          <a:p>
            <a:pPr lvl="2"/>
            <a:r>
              <a:rPr lang="en-AU" dirty="0" smtClean="0"/>
              <a:t>Final </a:t>
            </a:r>
            <a:r>
              <a:rPr lang="en-AU" dirty="0"/>
              <a:t>draft of AHGS </a:t>
            </a:r>
            <a:r>
              <a:rPr lang="en-AU" dirty="0" smtClean="0"/>
              <a:t>report</a:t>
            </a:r>
          </a:p>
          <a:p>
            <a:pPr lvl="1"/>
            <a:r>
              <a:rPr lang="en-AU" dirty="0" smtClean="0"/>
              <a:t>Deadline – 2 Aug</a:t>
            </a:r>
          </a:p>
          <a:p>
            <a:pPr lvl="2"/>
            <a:r>
              <a:rPr lang="en-AU" dirty="0" smtClean="0"/>
              <a:t>Submit documents to SC6</a:t>
            </a:r>
            <a:endParaRPr lang="en-AU" dirty="0"/>
          </a:p>
          <a:p>
            <a:pPr lvl="1"/>
            <a:endParaRPr lang="en-AU" dirty="0"/>
          </a:p>
          <a:p>
            <a:pPr lvl="1"/>
            <a:endParaRPr lang="en-AU" dirty="0"/>
          </a:p>
          <a:p>
            <a:pPr lvl="1"/>
            <a:endParaRPr lang="en-AU" dirty="0" smtClean="0"/>
          </a:p>
          <a:p>
            <a:pPr lvl="1"/>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25253028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96</a:t>
            </a:fld>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San Diego </a:t>
            </a:r>
            <a:r>
              <a:rPr lang="en-AU" i="1" dirty="0" smtClean="0"/>
              <a:t>in </a:t>
            </a:r>
            <a:r>
              <a:rPr lang="en-AU" i="1" dirty="0" smtClean="0"/>
              <a:t>July </a:t>
            </a:r>
            <a:r>
              <a:rPr lang="en-AU" i="1" dirty="0" smtClean="0"/>
              <a:t>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12414</Words>
  <Application>Microsoft Office PowerPoint</Application>
  <PresentationFormat>On-screen Show (4:3)</PresentationFormat>
  <Paragraphs>2118</Paragraphs>
  <Slides>141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141</vt:i4>
      </vt:variant>
    </vt:vector>
  </HeadingPairs>
  <TitlesOfParts>
    <vt:vector size="147" baseType="lpstr">
      <vt:lpstr>Arial</vt:lpstr>
      <vt:lpstr>Times New Roman</vt:lpstr>
      <vt:lpstr>Wingdings</vt:lpstr>
      <vt:lpstr>802-11-Submission</vt:lpstr>
      <vt:lpstr>Acrobat Document</vt:lpstr>
      <vt:lpstr>Packager Shell Object</vt:lpstr>
      <vt:lpstr>IEEE 802 JTC1 Standing Committee July 2018 agenda for San Diego</vt:lpstr>
      <vt:lpstr>This document will be used to run the IEEE 802 JTC1 SC meetings in San Diego in July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July 2018 plenary meeting in San Diego</vt:lpstr>
      <vt:lpstr>The IEEE 802 JTC1 SC regular meeting has a high level list of agenda items to be considered</vt:lpstr>
      <vt:lpstr>The IEEE 802 JTC1 SC will consider approving its agenda for its San Diego meeting</vt:lpstr>
      <vt:lpstr>The IEEE 802 JTC1 SC will consider approval of the minutes of its Warsaw meeting</vt:lpstr>
      <vt:lpstr>The goals of the IEEE 802 JTC1 SC were reaffirmed by the IEEE 802 EC in March 2014</vt:lpstr>
      <vt:lpstr>The SC reaffirm its current goals during its meeting in Warsaw in May 2018</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40 standards through to PSDO ratification with 41 in-process</vt:lpstr>
      <vt:lpstr>IEEE 802.1 WG has pushed 20 standards completely through the PSDO ratification process</vt:lpstr>
      <vt:lpstr>IEEE 802.1 WG has pushed 20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two standards  completely through the PSDO ratification process</vt:lpstr>
      <vt:lpstr>IEEE 802.16 WG has pushed zero standards completely through the PSDO ratification process</vt:lpstr>
      <vt:lpstr>IEEE 802.21 WG has pushed one standard completely through the PSDO ratification process</vt:lpstr>
      <vt:lpstr>IEEE 802.22 WG has pushed three standards completely through the PSDO ratification process</vt:lpstr>
      <vt:lpstr>IEEE 802.1 has seventeen standards in the pipeline for ratification under the PSDO</vt:lpstr>
      <vt:lpstr>IEEE 802.1 has seventeen standards in the pipeline for ratification under the PSDO</vt:lpstr>
      <vt:lpstr>IEEE 802.1AC-Rev FDIS ballot passed is waiting for publication</vt:lpstr>
      <vt:lpstr>IEEE 802d FDIS ballot passed and is waiting for publication</vt:lpstr>
      <vt:lpstr>IEEE 802.1AEcg FDIS ballot closes 28 Aug 2018</vt:lpstr>
      <vt:lpstr>IEEE 802.1CB is waiting for FDIS ballot to start</vt:lpstr>
      <vt:lpstr>IEEE 802.1Qci is waiting for FDIS ballot to start</vt:lpstr>
      <vt:lpstr>IEEE 802.1Qch is waiting for FDIS ballot to start</vt:lpstr>
      <vt:lpstr>IEEE 802c is waiting for FDIS ballot to start</vt:lpstr>
      <vt:lpstr>IEEE 802.1AX-2014/Cor1 is waiting for publication</vt:lpstr>
      <vt:lpstr>IEEE 802.1Q-REV has been liaised for information</vt:lpstr>
      <vt:lpstr>IEEE 802.1Qcc has been liaised for information</vt:lpstr>
      <vt:lpstr>IEEE 802.1Qcp has been liaised for information</vt:lpstr>
      <vt:lpstr>IEEE 802.1AR-Rev has been liaised for information</vt:lpstr>
      <vt:lpstr>IEEE 802.1CM has been liaised for information</vt:lpstr>
      <vt:lpstr>IEEE 802.1Qcy has been liaised for information</vt:lpstr>
      <vt:lpstr>IEEE 802.1AC/Cor-1 has been liaised for information</vt:lpstr>
      <vt:lpstr>IEEE 802.1Xck has been liaised for information</vt:lpstr>
      <vt:lpstr>IEEE 802.1AE-Rev has been liaised for information</vt:lpstr>
      <vt:lpstr>IEEE 802.3 has ten standards in the pipeline for ratification under the PSDO</vt:lpstr>
      <vt:lpstr>IEEE 802.3bn FDIS closes on 3 Sep 2018</vt:lpstr>
      <vt:lpstr>IEEE 802.3bv FDIS closes on 3 Sep 2018</vt:lpstr>
      <vt:lpstr>IEEE 802.3bu FDIS closes on 3 Sep 2018</vt:lpstr>
      <vt:lpstr>IEEE 802.3/Cor 1 FDIS ballot passed &amp; is awaiting publication</vt:lpstr>
      <vt:lpstr>IEEE 802.3bs is waiting for FDIS ballot to start</vt:lpstr>
      <vt:lpstr>IEEE 802.3cb was liaised for information in June 2017</vt:lpstr>
      <vt:lpstr>IEEE 802.3cc is waiting for start of FDIS ballot</vt:lpstr>
      <vt:lpstr>IEEE 802.3cd was liaised for information in Feb 2018</vt:lpstr>
      <vt:lpstr>IEEE 802.3-REV was liaised for information in Feb 2018</vt:lpstr>
      <vt:lpstr>IEEE 802.3bt was liaised for information in Feb 2018</vt:lpstr>
      <vt:lpstr>IEEE 802.11 has ten standards in the pipeline for ratification under the PSDO</vt:lpstr>
      <vt:lpstr>IEEE 802.11mc FDIS ballot passed is waiting for publication</vt:lpstr>
      <vt:lpstr>IEEE 802.11ah passed 60-day pre-ballot and is waiting start of FDIS</vt:lpstr>
      <vt:lpstr>IEEE 802.11ai is waiting for FDIS ballot to start</vt:lpstr>
      <vt:lpstr>IEEE 802.11ai is waiting for FDIS ballot to start</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802.15.6-2012 FDIS ballot passed but comments are required</vt:lpstr>
      <vt:lpstr>802.15 WG is having difficulty responding to comments on 802.15.6</vt:lpstr>
      <vt:lpstr>There were two comments received on the IEEE 802.15.6-2012  FDIS ballot</vt:lpstr>
      <vt:lpstr>There were two comment received on the IEEE 802.15.6-2012  FDIS ballot</vt:lpstr>
      <vt:lpstr>There were two comment received on the IEEE 802.15.6-2012  FDIS ballot</vt:lpstr>
      <vt:lpstr>IEEE 802.16 has one standard in the pipeline for ratification under the PSDO</vt:lpstr>
      <vt:lpstr>IEEE 802.16-2017 was liaised for information in Mar 2018</vt:lpstr>
      <vt:lpstr>IEEE 802.21 has two standards in the pipeline for ratification under the PSDO</vt:lpstr>
      <vt:lpstr>IEEE 802.21.1 FDIS ballot passed is waiting for publication</vt:lpstr>
      <vt:lpstr>IEEE 802.21-2017-Cor1 90-day  FDIS ballot closes on 16 June 2018</vt:lpstr>
      <vt:lpstr>IEEE 802.22 has zero standards in the pipeline for ratification under the PSDO</vt:lpstr>
      <vt:lpstr>A LS was sent to SC6 in March 2018 asking that  various ISO/IEC standards be withdrawn</vt:lpstr>
      <vt:lpstr>The next SC6 meeting will held in Aug 2018 in Tokyo, Japan</vt:lpstr>
      <vt:lpstr>The SC will review participation at the next SC6 meeting</vt:lpstr>
      <vt:lpstr>The SC will need to provide a report to SC6 at their next meeting</vt:lpstr>
      <vt:lpstr>The ToR of the Security ad hoc were substantially modified at the last SC6 meeting</vt:lpstr>
      <vt:lpstr>The ToR of the Security ad hoc were substantially modified at the last SC6 meeting</vt:lpstr>
      <vt:lpstr>Membership of the Security ad hoc has been determined </vt:lpstr>
      <vt:lpstr>The Security ad hoc is still struggling to make any progress … or even set meeting times</vt:lpstr>
      <vt:lpstr>The 2nd teleconference was held on 4 April 2018 but did not lead to substantial progress</vt:lpstr>
      <vt:lpstr>The 2nd teleconference was held on 4 April 2018 but did not lead to substantial progress</vt:lpstr>
      <vt:lpstr>The 2nd teleconference was held on 4 April 2018 but did not lead to substantial progress</vt:lpstr>
      <vt:lpstr>There was not much substantive discussion between the 2nd &amp; 3rd teleconferences</vt:lpstr>
      <vt:lpstr>The 3rd teleconference was held on 2 May 2018 but did not lead to substantial progress</vt:lpstr>
      <vt:lpstr>The next teleconference will probably be held in late May 2018 or early June</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IEEE 802.1Qcd-2015 FDIS was published in Jan 2018</vt:lpstr>
      <vt:lpstr>IEEE 802.1Q-2014/Cor 1-2015 was published in Oct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lpstr>IEEE 802.15.4-2015 was published in Mar 2018</vt:lpstr>
      <vt:lpstr>IEEE 802.21-2017 was published in April 2018</vt:lpstr>
      <vt:lpstr>IEEE 802.22b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2018-05-16T04:50:46Z</dcterms:modified>
</cp:coreProperties>
</file>