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3"/>
  </p:notesMasterIdLst>
  <p:handoutMasterIdLst>
    <p:handoutMasterId r:id="rId144"/>
  </p:handoutMasterIdLst>
  <p:sldIdLst>
    <p:sldId id="269" r:id="rId2"/>
    <p:sldId id="278" r:id="rId3"/>
    <p:sldId id="1454" r:id="rId4"/>
    <p:sldId id="359" r:id="rId5"/>
    <p:sldId id="1802" r:id="rId6"/>
    <p:sldId id="287" r:id="rId7"/>
    <p:sldId id="1620" r:id="rId8"/>
    <p:sldId id="344" r:id="rId9"/>
    <p:sldId id="345" r:id="rId10"/>
    <p:sldId id="1378" r:id="rId11"/>
    <p:sldId id="2096" r:id="rId12"/>
    <p:sldId id="1423" r:id="rId13"/>
    <p:sldId id="1164" r:id="rId14"/>
    <p:sldId id="1562" r:id="rId15"/>
    <p:sldId id="2073" r:id="rId16"/>
    <p:sldId id="1101" r:id="rId17"/>
    <p:sldId id="1581" r:id="rId18"/>
    <p:sldId id="2062" r:id="rId19"/>
    <p:sldId id="1981" r:id="rId20"/>
    <p:sldId id="2074" r:id="rId21"/>
    <p:sldId id="2102" r:id="rId22"/>
    <p:sldId id="2107" r:id="rId23"/>
    <p:sldId id="2075" r:id="rId24"/>
    <p:sldId id="1657" r:id="rId25"/>
    <p:sldId id="2105" r:id="rId26"/>
    <p:sldId id="1686" r:id="rId27"/>
    <p:sldId id="1745" r:id="rId28"/>
    <p:sldId id="1746" r:id="rId29"/>
    <p:sldId id="1747" r:id="rId30"/>
    <p:sldId id="1769" r:id="rId31"/>
    <p:sldId id="1786" r:id="rId32"/>
    <p:sldId id="1894" r:id="rId33"/>
    <p:sldId id="1896" r:id="rId34"/>
    <p:sldId id="1965" r:id="rId35"/>
    <p:sldId id="1967" r:id="rId36"/>
    <p:sldId id="1968" r:id="rId37"/>
    <p:sldId id="1969" r:id="rId38"/>
    <p:sldId id="2035" r:id="rId39"/>
    <p:sldId id="2104" r:id="rId40"/>
    <p:sldId id="2112" r:id="rId41"/>
    <p:sldId id="2113" r:id="rId42"/>
    <p:sldId id="2114" r:id="rId43"/>
    <p:sldId id="2008" r:id="rId44"/>
    <p:sldId id="1694" r:id="rId45"/>
    <p:sldId id="1716" r:id="rId46"/>
    <p:sldId id="1717" r:id="rId47"/>
    <p:sldId id="1851" r:id="rId48"/>
    <p:sldId id="1864" r:id="rId49"/>
    <p:sldId id="1945" r:id="rId50"/>
    <p:sldId id="1946" r:id="rId51"/>
    <p:sldId id="2036" r:id="rId52"/>
    <p:sldId id="2037" r:id="rId53"/>
    <p:sldId id="2071" r:id="rId54"/>
    <p:sldId id="1688" r:id="rId55"/>
    <p:sldId id="1702" r:id="rId56"/>
    <p:sldId id="1703" r:id="rId57"/>
    <p:sldId id="1704" r:id="rId58"/>
    <p:sldId id="1978" r:id="rId59"/>
    <p:sldId id="1705" r:id="rId60"/>
    <p:sldId id="1706" r:id="rId61"/>
    <p:sldId id="1707" r:id="rId62"/>
    <p:sldId id="1708" r:id="rId63"/>
    <p:sldId id="1709" r:id="rId64"/>
    <p:sldId id="1710" r:id="rId65"/>
    <p:sldId id="1790" r:id="rId66"/>
    <p:sldId id="1698" r:id="rId67"/>
    <p:sldId id="1701" r:id="rId68"/>
    <p:sldId id="2149" r:id="rId69"/>
    <p:sldId id="1993" r:id="rId70"/>
    <p:sldId id="1994" r:id="rId71"/>
    <p:sldId id="2072" r:id="rId72"/>
    <p:sldId id="2100" r:id="rId73"/>
    <p:sldId id="2101" r:id="rId74"/>
    <p:sldId id="2014" r:id="rId75"/>
    <p:sldId id="2015" r:id="rId76"/>
    <p:sldId id="2016" r:id="rId77"/>
    <p:sldId id="1679" r:id="rId78"/>
    <p:sldId id="2002" r:id="rId79"/>
    <p:sldId id="2040" r:id="rId80"/>
    <p:sldId id="2115" r:id="rId81"/>
    <p:sldId id="2106" r:id="rId82"/>
    <p:sldId id="2017" r:id="rId83"/>
    <p:sldId id="2018" r:id="rId84"/>
    <p:sldId id="2019" r:id="rId85"/>
    <p:sldId id="2079" r:id="rId86"/>
    <p:sldId id="2109" r:id="rId87"/>
    <p:sldId id="2110" r:id="rId88"/>
    <p:sldId id="2111" r:id="rId89"/>
    <p:sldId id="2141" r:id="rId90"/>
    <p:sldId id="2140" r:id="rId91"/>
    <p:sldId id="2142" r:id="rId92"/>
    <p:sldId id="1375" r:id="rId93"/>
    <p:sldId id="1376" r:id="rId94"/>
    <p:sldId id="1400" r:id="rId95"/>
    <p:sldId id="2004" r:id="rId96"/>
    <p:sldId id="619" r:id="rId97"/>
    <p:sldId id="621" r:id="rId98"/>
    <p:sldId id="1561" r:id="rId99"/>
    <p:sldId id="1555" r:id="rId100"/>
    <p:sldId id="1601" r:id="rId101"/>
    <p:sldId id="1585" r:id="rId102"/>
    <p:sldId id="1586" r:id="rId103"/>
    <p:sldId id="1587" r:id="rId104"/>
    <p:sldId id="1588" r:id="rId105"/>
    <p:sldId id="1589" r:id="rId106"/>
    <p:sldId id="1590" r:id="rId107"/>
    <p:sldId id="1771" r:id="rId108"/>
    <p:sldId id="1772" r:id="rId109"/>
    <p:sldId id="1591" r:id="rId110"/>
    <p:sldId id="1592" r:id="rId111"/>
    <p:sldId id="1593" r:id="rId112"/>
    <p:sldId id="1594" r:id="rId113"/>
    <p:sldId id="1595" r:id="rId114"/>
    <p:sldId id="1596" r:id="rId115"/>
    <p:sldId id="1597" r:id="rId116"/>
    <p:sldId id="1598" r:id="rId117"/>
    <p:sldId id="1599" r:id="rId118"/>
    <p:sldId id="1600" r:id="rId119"/>
    <p:sldId id="1628" r:id="rId120"/>
    <p:sldId id="1638" r:id="rId121"/>
    <p:sldId id="1725" r:id="rId122"/>
    <p:sldId id="1726" r:id="rId123"/>
    <p:sldId id="1947" r:id="rId124"/>
    <p:sldId id="1975" r:id="rId125"/>
    <p:sldId id="1976" r:id="rId126"/>
    <p:sldId id="1977" r:id="rId127"/>
    <p:sldId id="2039" r:id="rId128"/>
    <p:sldId id="2060" r:id="rId129"/>
    <p:sldId id="2061" r:id="rId130"/>
    <p:sldId id="2097" r:id="rId131"/>
    <p:sldId id="2103" r:id="rId132"/>
    <p:sldId id="2063" r:id="rId133"/>
    <p:sldId id="2064" r:id="rId134"/>
    <p:sldId id="2065" r:id="rId135"/>
    <p:sldId id="2066" r:id="rId136"/>
    <p:sldId id="2067" r:id="rId137"/>
    <p:sldId id="2068" r:id="rId138"/>
    <p:sldId id="2069" r:id="rId139"/>
    <p:sldId id="2146" r:id="rId140"/>
    <p:sldId id="2147" r:id="rId141"/>
    <p:sldId id="2148" r:id="rId14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3" autoAdjust="0"/>
    <p:restoredTop sz="94660" autoAdjust="0"/>
  </p:normalViewPr>
  <p:slideViewPr>
    <p:cSldViewPr>
      <p:cViewPr varScale="1">
        <p:scale>
          <a:sx n="64" d="100"/>
          <a:sy n="64" d="100"/>
        </p:scale>
        <p:origin x="82" y="509"/>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notesMaster" Target="notesMasters/notesMaster1.xml"/><Relationship Id="rId14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802.11-18/0605r5</a:t>
            </a:r>
            <a:endParaRPr lang="en-US" dirty="0"/>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802.11-18/0605r5</a:t>
            </a:r>
            <a:endParaRPr lang="en-US" dirty="0"/>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May 2018</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96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97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4</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6</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802.11-18/1003r0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a:t>
            </a:r>
            <a:r>
              <a:rPr lang="en-US" sz="1600" b="1" dirty="0" smtClean="0">
                <a:latin typeface="Arial" pitchFamily="34" charset="0"/>
              </a:rPr>
              <a:t>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20.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8/11-18-0576-04-0jtc-ls-to-sc6-in-relation-to-out-of-date-standards-and-reports.docx" TargetMode="Externa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hyperlink" Target="https://onedrive.live.com/?authkey=!AGeIAJGZVd2ZMNc&amp;id=452350328A8F778B!715274&amp;cid=452350328A8F778B" TargetMode="Externa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hyperlink" Target="https://onedrive.live.com/view.aspx?cid=452350328a8f778b&amp;page=view&amp;resid=452350328A8F778B!722010&amp;parId=452350328A8F778B!715274&amp;authkey=!AGeIAJGZVd2ZMNc&amp;app=Word" TargetMode="Externa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1002-00-0jtc-minutes-of-warsaw-meeting-in-may-2018.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July </a:t>
            </a:r>
            <a:r>
              <a:rPr lang="en-US" dirty="0" smtClean="0">
                <a:solidFill>
                  <a:schemeClr val="accent2">
                    <a:lumMod val="75000"/>
                  </a:schemeClr>
                </a:solidFill>
              </a:rPr>
              <a:t>2018 agenda </a:t>
            </a:r>
            <a:r>
              <a:rPr lang="en-US" dirty="0">
                <a:solidFill>
                  <a:schemeClr val="accent2">
                    <a:lumMod val="75000"/>
                  </a:schemeClr>
                </a:solidFill>
              </a:rPr>
              <a:t>for </a:t>
            </a:r>
            <a:r>
              <a:rPr lang="en-US" dirty="0" smtClean="0">
                <a:solidFill>
                  <a:schemeClr val="accent2">
                    <a:lumMod val="75000"/>
                  </a:schemeClr>
                </a:solidFill>
              </a:rPr>
              <a:t>San Diego</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16 </a:t>
            </a:r>
            <a:r>
              <a:rPr lang="en-US" b="0" dirty="0" smtClean="0">
                <a:solidFill>
                  <a:schemeClr val="accent2">
                    <a:lumMod val="50000"/>
                  </a:schemeClr>
                </a:solidFill>
              </a:rPr>
              <a:t>May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Mar </a:t>
            </a:r>
            <a:r>
              <a:rPr lang="en-AU" b="1" dirty="0" smtClean="0"/>
              <a:t>2014 when formalising status of IEEE 802 JTC1 SC</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10</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ratified as ISO/IEC/IEEE 8802-11:2012</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endParaRPr lang="en-AU" dirty="0"/>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ratified as </a:t>
            </a:r>
            <a:r>
              <a:rPr lang="en-AU" dirty="0" smtClean="0"/>
              <a:t>ISO/IEC/IEEE 8802-1X:2013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ratified as </a:t>
            </a:r>
            <a:r>
              <a:rPr lang="en-AU" dirty="0" smtClean="0"/>
              <a:t>ISO/IEC/IEEE 8802-1AE:2013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ratified as </a:t>
            </a:r>
            <a:r>
              <a:rPr lang="en-AU" dirty="0" smtClean="0"/>
              <a:t>ISO/IEC/IEEE 8802-1AB:2014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104</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ratified as </a:t>
            </a:r>
            <a:r>
              <a:rPr lang="en-AU" dirty="0" smtClean="0"/>
              <a:t>ISO/IEC/IEEE 8802-1AR:2014</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105</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ratified as ISO/IEC </a:t>
            </a:r>
            <a:r>
              <a:rPr lang="en-AU" dirty="0" smtClean="0"/>
              <a:t>8802-1AS:2014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106</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dirty="0" smtClean="0"/>
              <a:t> </a:t>
            </a:r>
            <a:r>
              <a:rPr lang="en-AU" dirty="0" smtClean="0"/>
              <a:t>FDIS </a:t>
            </a:r>
            <a:r>
              <a:rPr lang="en-AU" dirty="0" smtClean="0">
                <a:solidFill>
                  <a:schemeClr val="accent6"/>
                </a:solidFill>
              </a:rPr>
              <a:t>passed on </a:t>
            </a:r>
            <a:r>
              <a:rPr lang="en-AU" dirty="0">
                <a:solidFill>
                  <a:schemeClr val="accent6"/>
                </a:solidFill>
              </a:rPr>
              <a:t>17 Aug </a:t>
            </a:r>
            <a:r>
              <a:rPr lang="en-AU" dirty="0" smtClean="0">
                <a:solidFill>
                  <a:schemeClr val="accent6"/>
                </a:solidFill>
              </a:rPr>
              <a:t>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a:solidFill>
                  <a:srgbClr val="000000"/>
                </a:solidFill>
              </a:rPr>
              <a:t>Staff will arrange publication</a:t>
            </a: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dirty="0" smtClean="0"/>
              <a:t> </a:t>
            </a:r>
            <a:r>
              <a:rPr lang="en-AU" dirty="0" smtClean="0"/>
              <a:t>FDIS </a:t>
            </a:r>
            <a:r>
              <a:rPr lang="en-AU" dirty="0" smtClean="0">
                <a:solidFill>
                  <a:schemeClr val="accent6"/>
                </a:solidFill>
              </a:rPr>
              <a:t>passed on </a:t>
            </a:r>
            <a:r>
              <a:rPr lang="en-AU" dirty="0">
                <a:solidFill>
                  <a:schemeClr val="accent6"/>
                </a:solidFill>
              </a:rPr>
              <a:t>17 Aug 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smtClean="0">
                <a:solidFill>
                  <a:srgbClr val="000000"/>
                </a:solidFill>
              </a:rPr>
              <a:t>Staff will arrange publication</a:t>
            </a:r>
            <a:endParaRPr lang="en-AU" dirty="0">
              <a:solidFill>
                <a:srgbClr val="000000"/>
              </a:solidFill>
            </a:endParaRPr>
          </a:p>
          <a:p>
            <a:endParaRPr lang="en-AU" dirty="0" smtClean="0">
              <a:solidFill>
                <a:schemeClr val="accent2"/>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ratified as </a:t>
            </a:r>
            <a:r>
              <a:rPr lang="en-AU" dirty="0" smtClean="0"/>
              <a:t>ISO/IEC/IEEE 8802-3:2014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109</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t>
            </a:r>
            <a:r>
              <a:rPr lang="en-AU" dirty="0" smtClean="0"/>
              <a:t>reaffirm </a:t>
            </a:r>
            <a:r>
              <a:rPr lang="en-AU" dirty="0" smtClean="0"/>
              <a:t>its current </a:t>
            </a:r>
            <a:r>
              <a:rPr lang="en-AU" dirty="0" smtClean="0"/>
              <a:t>goals during its meeting in Warsaw in May 2018</a:t>
            </a:r>
            <a:endParaRPr lang="en-AU" dirty="0"/>
          </a:p>
        </p:txBody>
      </p:sp>
      <p:sp>
        <p:nvSpPr>
          <p:cNvPr id="3" name="Content Placeholder 2"/>
          <p:cNvSpPr>
            <a:spLocks noGrp="1"/>
          </p:cNvSpPr>
          <p:nvPr>
            <p:ph idx="1"/>
          </p:nvPr>
        </p:nvSpPr>
        <p:spPr/>
        <p:txBody>
          <a:bodyPr/>
          <a:lstStyle/>
          <a:p>
            <a:pPr lvl="1"/>
            <a:r>
              <a:rPr lang="en-AU" dirty="0" smtClean="0"/>
              <a:t>The IEEE 802 EC plans to reaffirm the IEEE 802 JTC1 SC goals in July 2018</a:t>
            </a:r>
          </a:p>
          <a:p>
            <a:pPr lvl="1"/>
            <a:r>
              <a:rPr lang="en-AU" dirty="0" smtClean="0"/>
              <a:t>The SC reaffirm its </a:t>
            </a:r>
            <a:r>
              <a:rPr lang="en-AU" dirty="0" smtClean="0"/>
              <a:t>existing goals </a:t>
            </a:r>
            <a:r>
              <a:rPr lang="en-AU" dirty="0"/>
              <a:t>in Warsaw in May 2018</a:t>
            </a:r>
            <a:endParaRPr lang="en-AU" dirty="0" smtClean="0"/>
          </a:p>
          <a:p>
            <a:pPr lvl="1"/>
            <a:r>
              <a:rPr lang="en-AU" dirty="0" smtClean="0"/>
              <a:t>Motion</a:t>
            </a:r>
          </a:p>
          <a:p>
            <a:pPr lvl="2"/>
            <a:r>
              <a:rPr lang="en-AU" i="1" dirty="0" smtClean="0"/>
              <a:t>The IEEE 802 JTC1 SC reaffirms its current goals, as shown on slide 10 of this agenda (11-18-0605r</a:t>
            </a:r>
            <a:r>
              <a:rPr lang="en-AU" i="1" dirty="0"/>
              <a:t>5</a:t>
            </a:r>
            <a:r>
              <a:rPr lang="en-AU" i="1" dirty="0" smtClean="0"/>
              <a:t>) in Warsaw in May 2018 </a:t>
            </a:r>
          </a:p>
          <a:p>
            <a:pPr lvl="2"/>
            <a:r>
              <a:rPr lang="en-AU" dirty="0" smtClean="0"/>
              <a:t>Moved: </a:t>
            </a:r>
            <a:r>
              <a:rPr lang="en-US" dirty="0"/>
              <a:t>Peter Yee </a:t>
            </a:r>
            <a:endParaRPr lang="en-AU" dirty="0" smtClean="0"/>
          </a:p>
          <a:p>
            <a:pPr lvl="2"/>
            <a:r>
              <a:rPr lang="en-AU" dirty="0" smtClean="0"/>
              <a:t>Seconded: Dan Harkins</a:t>
            </a:r>
            <a:endParaRPr lang="en-AU" dirty="0" smtClean="0"/>
          </a:p>
          <a:p>
            <a:pPr lvl="2"/>
            <a:r>
              <a:rPr lang="en-AU" dirty="0" smtClean="0"/>
              <a:t>Result: unanimous</a:t>
            </a:r>
            <a:endParaRPr lang="en-AU" dirty="0" smtClean="0"/>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420080045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ratified as ISO/IEC 8802-11:2012/</a:t>
            </a:r>
            <a:r>
              <a:rPr lang="en-AU" dirty="0" err="1"/>
              <a:t>Amd</a:t>
            </a:r>
            <a:r>
              <a:rPr lang="en-AU" dirty="0"/>
              <a:t> </a:t>
            </a:r>
            <a:r>
              <a:rPr lang="en-AU" dirty="0" smtClean="0"/>
              <a:t>1:2014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ratified as ISO/IEC 8802-11:2012/</a:t>
            </a:r>
            <a:r>
              <a:rPr lang="en-AU" dirty="0" err="1"/>
              <a:t>Amd</a:t>
            </a:r>
            <a:r>
              <a:rPr lang="en-AU" dirty="0"/>
              <a:t> </a:t>
            </a:r>
            <a:r>
              <a:rPr lang="en-AU" dirty="0" smtClean="0"/>
              <a:t>2:2014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111</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802.11ad-2012 </a:t>
            </a:r>
            <a:r>
              <a:rPr lang="en-AU" dirty="0"/>
              <a:t>has been ratified as ISO/IEC 8802-11:2012/</a:t>
            </a:r>
            <a:r>
              <a:rPr lang="en-AU" dirty="0" err="1"/>
              <a:t>Amd</a:t>
            </a:r>
            <a:r>
              <a:rPr lang="en-AU" dirty="0"/>
              <a:t> </a:t>
            </a:r>
            <a:r>
              <a:rPr lang="en-AU" dirty="0" smtClean="0"/>
              <a:t>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802.22 </a:t>
            </a:r>
            <a:r>
              <a:rPr lang="en-AU" dirty="0"/>
              <a:t>has been ratified as ISO/IEC </a:t>
            </a:r>
            <a:r>
              <a:rPr lang="en-AU" dirty="0" smtClean="0"/>
              <a:t>8802-22:2015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802.1AEbn-2011 has been ratified as ISO/IEC </a:t>
            </a:r>
            <a:r>
              <a:rPr lang="en-AU" dirty="0" smtClean="0"/>
              <a:t>8802-1AE:2015/</a:t>
            </a:r>
            <a:r>
              <a:rPr lang="en-AU" dirty="0" err="1" smtClean="0"/>
              <a:t>Amd</a:t>
            </a:r>
            <a:r>
              <a:rPr lang="en-AU" dirty="0" smtClean="0"/>
              <a:t> 1</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114</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802.1AEbw-2013 has been ratified as </a:t>
            </a:r>
            <a:r>
              <a:rPr lang="en-AU" dirty="0"/>
              <a:t>ISO/IEC 8802-1AE:2015/</a:t>
            </a:r>
            <a:r>
              <a:rPr lang="en-AU" dirty="0" err="1"/>
              <a:t>Amd</a:t>
            </a:r>
            <a:r>
              <a:rPr lang="en-AU" dirty="0"/>
              <a:t> </a:t>
            </a:r>
            <a:r>
              <a:rPr lang="en-AU" dirty="0" smtClean="0"/>
              <a:t>2</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115</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dirty="0" smtClean="0"/>
              <a:t>802.3.1-2013 has been published as “Definitions </a:t>
            </a:r>
            <a:r>
              <a:rPr lang="en-AU" dirty="0"/>
              <a:t>for Ethernet — Part </a:t>
            </a:r>
            <a:r>
              <a:rPr lang="en-AU" dirty="0" smtClean="0"/>
              <a:t>3-1”</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802.11ac-2013 </a:t>
            </a:r>
            <a:r>
              <a:rPr lang="en-GB" dirty="0" smtClean="0"/>
              <a:t>has been ratified as </a:t>
            </a:r>
            <a:r>
              <a:rPr lang="en-AU" kern="1200" dirty="0"/>
              <a:t>ISO/IEC/IEEE </a:t>
            </a:r>
            <a:r>
              <a:rPr lang="en-AU" dirty="0" smtClean="0"/>
              <a:t>8802-11:2015/</a:t>
            </a:r>
            <a:r>
              <a:rPr lang="en-AU" dirty="0" err="1" smtClean="0"/>
              <a:t>Amd</a:t>
            </a:r>
            <a:r>
              <a:rPr lang="en-AU" dirty="0" smtClean="0"/>
              <a:t> 4</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71385"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802.11af-2013 </a:t>
            </a:r>
            <a:r>
              <a:rPr lang="en-GB" dirty="0" smtClean="0"/>
              <a:t>has </a:t>
            </a:r>
            <a:r>
              <a:rPr lang="en-GB" dirty="0"/>
              <a:t>been ratified as </a:t>
            </a:r>
            <a:r>
              <a:rPr lang="en-AU" dirty="0"/>
              <a:t>8802-11:2015/</a:t>
            </a:r>
            <a:r>
              <a:rPr lang="en-AU" dirty="0" err="1"/>
              <a:t>Amd</a:t>
            </a:r>
            <a:r>
              <a:rPr lang="en-AU" dirty="0"/>
              <a:t> 5</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802.1AX-2014 </a:t>
            </a:r>
            <a:r>
              <a:rPr lang="en-GB" dirty="0" smtClean="0"/>
              <a:t>FDIS ballot closes on 20 Nov 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a:t>
            </a:r>
            <a:r>
              <a:rPr lang="en-AU" dirty="0" smtClean="0"/>
              <a:t>WGs</a:t>
            </a:r>
          </a:p>
          <a:p>
            <a:pPr lvl="2"/>
            <a:r>
              <a:rPr lang="en-AU" dirty="0" smtClean="0"/>
              <a:t>IEEE 802.1/3/11/15/16/21/22 WGs</a:t>
            </a:r>
            <a:endParaRPr lang="en-AU" dirty="0" smtClean="0"/>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12</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651"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FDIS ballot passed on 2 Nov 2015 and comment response liaised </a:t>
            </a:r>
            <a:r>
              <a:rPr lang="en-GB" dirty="0"/>
              <a:t>i</a:t>
            </a:r>
            <a:r>
              <a:rPr lang="en-GB" dirty="0" smtClean="0"/>
              <a:t>n Jan 16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410"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802-3-2015  is now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a:t>
            </a:r>
          </a:p>
          <a:p>
            <a:pPr lvl="1"/>
            <a:r>
              <a:rPr lang="en-AU" b="0" dirty="0" smtClean="0"/>
              <a:t>It has been published as of April 2017</a:t>
            </a:r>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FDIS ballot passed and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2017</a:t>
            </a:r>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2017</a:t>
            </a:r>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a:t>
            </a:r>
            <a:r>
              <a:rPr lang="en-AU" dirty="0" smtClean="0"/>
              <a:t>2017</a:t>
            </a:r>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127</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2017</a:t>
            </a:r>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8802.1Qbu 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a:t>802.1Qbu-2016 passed its </a:t>
            </a:r>
            <a:r>
              <a:rPr lang="en-AU" dirty="0" smtClean="0"/>
              <a:t>FDIS ballot </a:t>
            </a:r>
            <a:r>
              <a:rPr lang="en-AU" dirty="0"/>
              <a:t>on </a:t>
            </a:r>
            <a:r>
              <a:rPr lang="en-AU" dirty="0" smtClean="0"/>
              <a:t>11 Oct 2017(N16721?)</a:t>
            </a:r>
          </a:p>
          <a:p>
            <a:pPr lvl="2"/>
            <a:r>
              <a:rPr lang="en-AU" dirty="0"/>
              <a:t>Passed </a:t>
            </a:r>
            <a:r>
              <a:rPr lang="en-AU" dirty="0" smtClean="0"/>
              <a:t>11/0/10</a:t>
            </a:r>
          </a:p>
          <a:p>
            <a:pPr lvl="1"/>
            <a:r>
              <a:rPr lang="en-AU" dirty="0" smtClean="0"/>
              <a:t>Published in Nov 2017</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824333331"/>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8802.1Qbz </a:t>
            </a:r>
            <a:r>
              <a:rPr lang="en-AU" dirty="0"/>
              <a:t>was published in Nov 2017</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&amp; published</a:t>
            </a:r>
            <a:endParaRPr lang="en-AU" dirty="0">
              <a:solidFill>
                <a:srgbClr val="00B050"/>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1"/>
            <a:r>
              <a:rPr lang="en-AU" dirty="0"/>
              <a:t>Published in Nov </a:t>
            </a:r>
            <a:r>
              <a:rPr lang="en-AU" dirty="0" smtClean="0"/>
              <a:t>2017</a:t>
            </a:r>
            <a:endParaRPr lang="en-AU" dirty="0"/>
          </a:p>
        </p:txBody>
      </p:sp>
    </p:spTree>
    <p:extLst>
      <p:ext uri="{BB962C8B-B14F-4D97-AF65-F5344CB8AC3E}">
        <p14:creationId xmlns:p14="http://schemas.microsoft.com/office/powerpoint/2010/main" val="3455599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Mar 2018 plenary (N16787)</a:t>
            </a:r>
            <a:r>
              <a:rPr lang="en-AU" b="0" dirty="0" smtClean="0"/>
              <a:t> noting the approval of three SGs</a:t>
            </a:r>
          </a:p>
          <a:p>
            <a:pPr lvl="2"/>
            <a:r>
              <a:rPr lang="en-AU" b="0" dirty="0" smtClean="0"/>
              <a:t>IEEE </a:t>
            </a:r>
            <a:r>
              <a:rPr lang="en-AU" b="0" dirty="0"/>
              <a:t>802.3 Bidirectional 10Gb/s and 25Gb/s Optical Access PHYs study group </a:t>
            </a:r>
          </a:p>
          <a:p>
            <a:pPr lvl="2"/>
            <a:r>
              <a:rPr lang="en-AU" b="0" dirty="0" smtClean="0"/>
              <a:t>IEEE </a:t>
            </a:r>
            <a:r>
              <a:rPr lang="en-AU" b="0" dirty="0"/>
              <a:t>802.11 Broadcast Services Study Group </a:t>
            </a:r>
          </a:p>
          <a:p>
            <a:pPr lvl="2"/>
            <a:r>
              <a:rPr lang="en-AU" b="0" dirty="0" smtClean="0"/>
              <a:t>IEEE </a:t>
            </a:r>
            <a:r>
              <a:rPr lang="en-AU" b="0" dirty="0"/>
              <a:t>802.11 Next Generation V2X (NGV) Study Group </a:t>
            </a:r>
          </a:p>
          <a:p>
            <a:pPr lvl="2"/>
            <a:endParaRPr lang="en-AU" dirty="0" smtClean="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a:t>
            </a:r>
            <a:r>
              <a:rPr lang="en-AU" dirty="0"/>
              <a:t>FDIS </a:t>
            </a:r>
            <a:r>
              <a:rPr lang="en-AU" dirty="0" smtClean="0"/>
              <a:t>was </a:t>
            </a:r>
            <a:r>
              <a:rPr lang="en-AU" dirty="0" smtClean="0">
                <a:solidFill>
                  <a:schemeClr val="accent6"/>
                </a:solidFill>
              </a:rPr>
              <a:t>published in Jan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&amp; </a:t>
            </a:r>
            <a:r>
              <a:rPr lang="en-AU" dirty="0" smtClean="0">
                <a:solidFill>
                  <a:srgbClr val="00B050"/>
                </a:solidFill>
              </a:rPr>
              <a:t>published</a:t>
            </a: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1"/>
            <a:r>
              <a:rPr lang="en-AU" dirty="0" smtClean="0"/>
              <a:t>Published in Jan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130</a:t>
            </a:fld>
            <a:endParaRPr lang="en-US"/>
          </a:p>
        </p:txBody>
      </p:sp>
    </p:spTree>
    <p:extLst>
      <p:ext uri="{BB962C8B-B14F-4D97-AF65-F5344CB8AC3E}">
        <p14:creationId xmlns:p14="http://schemas.microsoft.com/office/powerpoint/2010/main" val="1839270550"/>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a:t>
            </a:r>
            <a:r>
              <a:rPr lang="en-GB"/>
              <a:t>1-2015</a:t>
            </a:r>
            <a:r>
              <a:rPr lang="en-AU" smtClean="0"/>
              <a:t> was published in Oct 2017</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&amp; published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Published in Oct 2017</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131</a:t>
            </a:fld>
            <a:endParaRPr lang="en-US"/>
          </a:p>
        </p:txBody>
      </p:sp>
    </p:spTree>
    <p:extLst>
      <p:ext uri="{BB962C8B-B14F-4D97-AF65-F5344CB8AC3E}">
        <p14:creationId xmlns:p14="http://schemas.microsoft.com/office/powerpoint/2010/main" val="3663221656"/>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8802.3bw was published in Oct 2017</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 </a:t>
            </a:r>
            <a:r>
              <a:rPr lang="en-AU" dirty="0" smtClean="0">
                <a:solidFill>
                  <a:srgbClr val="00B050"/>
                </a:solidFill>
              </a:rPr>
              <a:t>&amp; published</a:t>
            </a:r>
          </a:p>
          <a:p>
            <a:pPr lvl="1"/>
            <a:r>
              <a:rPr lang="en-AU" dirty="0" smtClean="0"/>
              <a:t>Passed on 11 Sep 2017 by 15/0/13 (N16712)</a:t>
            </a:r>
          </a:p>
          <a:p>
            <a:pPr lvl="2"/>
            <a:r>
              <a:rPr lang="en-AU" dirty="0" smtClean="0"/>
              <a:t>China NB voted “yes” with one comment</a:t>
            </a:r>
          </a:p>
          <a:p>
            <a:pPr lvl="2"/>
            <a:r>
              <a:rPr lang="en-AU" dirty="0" smtClean="0"/>
              <a:t>Response sent on 14 Nov 2017 (N16744)</a:t>
            </a:r>
          </a:p>
          <a:p>
            <a:pPr lvl="1"/>
            <a:r>
              <a:rPr lang="en-AU" dirty="0" smtClean="0"/>
              <a:t>Published in Oct 2017</a:t>
            </a:r>
          </a:p>
        </p:txBody>
      </p:sp>
    </p:spTree>
    <p:extLst>
      <p:ext uri="{BB962C8B-B14F-4D97-AF65-F5344CB8AC3E}">
        <p14:creationId xmlns:p14="http://schemas.microsoft.com/office/powerpoint/2010/main" val="2385935049"/>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8802.3bp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341554972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8802.3bq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 </a:t>
            </a:r>
            <a:r>
              <a:rPr lang="en-AU" dirty="0" smtClean="0">
                <a:solidFill>
                  <a:srgbClr val="00B050"/>
                </a:solidFill>
              </a:rPr>
              <a:t>&amp; published</a:t>
            </a:r>
            <a:endParaRPr lang="en-AU" dirty="0">
              <a:solidFill>
                <a:srgbClr val="00B050"/>
              </a:solidFill>
            </a:endParaRP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a:p>
            <a:pPr lvl="2"/>
            <a:endParaRPr lang="en-AU" dirty="0"/>
          </a:p>
        </p:txBody>
      </p:sp>
    </p:spTree>
    <p:extLst>
      <p:ext uri="{BB962C8B-B14F-4D97-AF65-F5344CB8AC3E}">
        <p14:creationId xmlns:p14="http://schemas.microsoft.com/office/powerpoint/2010/main" val="4159450296"/>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8802.3br was published in Nov 2017</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 </a:t>
            </a:r>
            <a:r>
              <a:rPr lang="en-AU" dirty="0" smtClean="0">
                <a:solidFill>
                  <a:srgbClr val="00B050"/>
                </a:solidFill>
              </a:rPr>
              <a:t>&amp; published</a:t>
            </a:r>
          </a:p>
          <a:p>
            <a:pPr lvl="1"/>
            <a:r>
              <a:rPr lang="en-AU" dirty="0"/>
              <a:t>802.3br passed </a:t>
            </a:r>
            <a:r>
              <a:rPr lang="en-AU" dirty="0" smtClean="0"/>
              <a:t>FDIS ballot on 11 Oct 2017 </a:t>
            </a:r>
            <a:r>
              <a:rPr lang="en-AU" dirty="0"/>
              <a:t>(</a:t>
            </a:r>
            <a:r>
              <a:rPr lang="en-AU" dirty="0" smtClean="0"/>
              <a:t>N16723?)</a:t>
            </a:r>
          </a:p>
          <a:p>
            <a:pPr lvl="2"/>
            <a:r>
              <a:rPr lang="en-AU" dirty="0" smtClean="0"/>
              <a:t>Passed 11/0/10</a:t>
            </a:r>
          </a:p>
          <a:p>
            <a:pPr lvl="1"/>
            <a:r>
              <a:rPr lang="en-AU" dirty="0" smtClean="0"/>
              <a:t>Published in Nov 2017</a:t>
            </a:r>
            <a:endParaRPr lang="en-AU" dirty="0"/>
          </a:p>
          <a:p>
            <a:endParaRPr lang="en-AU" dirty="0">
              <a:solidFill>
                <a:schemeClr val="accent6"/>
              </a:solidFill>
            </a:endParaRPr>
          </a:p>
        </p:txBody>
      </p:sp>
    </p:spTree>
    <p:extLst>
      <p:ext uri="{BB962C8B-B14F-4D97-AF65-F5344CB8AC3E}">
        <p14:creationId xmlns:p14="http://schemas.microsoft.com/office/powerpoint/2010/main" val="306590285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8802.3by was published in Nov 2017</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rgbClr val="00B050"/>
                </a:solidFill>
              </a:rPr>
              <a:t>&amp; </a:t>
            </a:r>
            <a:r>
              <a:rPr lang="en-AU" dirty="0" smtClean="0">
                <a:solidFill>
                  <a:srgbClr val="00B050"/>
                </a:solidFill>
              </a:rPr>
              <a:t>published</a:t>
            </a:r>
            <a:endParaRPr lang="en-AU" dirty="0">
              <a:solidFill>
                <a:srgbClr val="00B050"/>
              </a:solidFill>
            </a:endParaRP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1"/>
            <a:r>
              <a:rPr lang="en-AU" dirty="0" smtClean="0"/>
              <a:t>Published in Nov 2017</a:t>
            </a:r>
            <a:endParaRPr lang="en-AU" dirty="0"/>
          </a:p>
        </p:txBody>
      </p:sp>
    </p:spTree>
    <p:extLst>
      <p:ext uri="{BB962C8B-B14F-4D97-AF65-F5344CB8AC3E}">
        <p14:creationId xmlns:p14="http://schemas.microsoft.com/office/powerpoint/2010/main" val="2739236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8802.3bz was published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 &amp; </a:t>
            </a:r>
            <a:r>
              <a:rPr lang="en-AU" dirty="0" smtClean="0">
                <a:solidFill>
                  <a:srgbClr val="00B050"/>
                </a:solidFill>
              </a:rPr>
              <a:t>published</a:t>
            </a:r>
            <a:endParaRPr lang="en-AU" dirty="0">
              <a:solidFill>
                <a:srgbClr val="00B050"/>
              </a:solidFill>
            </a:endParaRP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1"/>
            <a:r>
              <a:rPr lang="en-AU" dirty="0" smtClean="0"/>
              <a:t>Published in Nov 2017</a:t>
            </a:r>
            <a:endParaRPr lang="en-AU" dirty="0"/>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137</a:t>
            </a:fld>
            <a:endParaRPr lang="en-US"/>
          </a:p>
        </p:txBody>
      </p:sp>
    </p:spTree>
    <p:extLst>
      <p:ext uri="{BB962C8B-B14F-4D97-AF65-F5344CB8AC3E}">
        <p14:creationId xmlns:p14="http://schemas.microsoft.com/office/powerpoint/2010/main" val="1168930436"/>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802.15.3 was published in Oct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&amp; published</a:t>
            </a:r>
            <a:endParaRPr lang="en-AU" dirty="0" smtClean="0">
              <a:solidFill>
                <a:schemeClr val="accent6"/>
              </a:solidFill>
            </a:endParaRPr>
          </a:p>
          <a:p>
            <a:pPr lvl="1"/>
            <a:r>
              <a:rPr lang="en-AU" dirty="0" smtClean="0"/>
              <a:t>Passed on 7 Sep 2017 by 14/0/14 (N16710)</a:t>
            </a:r>
          </a:p>
          <a:p>
            <a:pPr lvl="1"/>
            <a:r>
              <a:rPr lang="en-AU" dirty="0" smtClean="0"/>
              <a:t>Published in Oct 2017</a:t>
            </a:r>
            <a:endParaRPr lang="en-AU" dirty="0"/>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138</a:t>
            </a:fld>
            <a:endParaRPr lang="en-US"/>
          </a:p>
        </p:txBody>
      </p:sp>
    </p:spTree>
    <p:extLst>
      <p:ext uri="{BB962C8B-B14F-4D97-AF65-F5344CB8AC3E}">
        <p14:creationId xmlns:p14="http://schemas.microsoft.com/office/powerpoint/2010/main" val="2373955556"/>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was published in Mar 2018</a:t>
            </a:r>
            <a:endParaRPr lang="en-AU" dirty="0"/>
          </a:p>
        </p:txBody>
      </p:sp>
      <p:sp>
        <p:nvSpPr>
          <p:cNvPr id="10" name="Content Placeholder 9"/>
          <p:cNvSpPr>
            <a:spLocks noGrp="1"/>
          </p:cNvSpPr>
          <p:nvPr>
            <p:ph idx="1"/>
          </p:nvPr>
        </p:nvSpPr>
        <p:spPr>
          <a:xfrm>
            <a:off x="685800" y="1371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smtClean="0">
                <a:solidFill>
                  <a:srgbClr val="00B050"/>
                </a:solidFill>
              </a:rPr>
              <a:t>passed &amp; published</a:t>
            </a:r>
          </a:p>
          <a:p>
            <a:pPr lvl="1"/>
            <a:r>
              <a:rPr lang="en-AU" dirty="0"/>
              <a:t>Passed on </a:t>
            </a:r>
            <a:r>
              <a:rPr lang="en-AU" dirty="0" smtClean="0"/>
              <a:t>27 Jan 2018 by 12/0/10, with no comments (N16763)</a:t>
            </a:r>
          </a:p>
          <a:p>
            <a:pPr lvl="1"/>
            <a:r>
              <a:rPr lang="en-US" dirty="0"/>
              <a:t>SO/IEC/IEEE 8802-15-4:2018 </a:t>
            </a:r>
            <a:r>
              <a:rPr lang="en-AU" dirty="0" smtClean="0"/>
              <a:t>was published in Mar 2018</a:t>
            </a:r>
          </a:p>
          <a:p>
            <a:pPr lvl="1"/>
            <a:endParaRPr lang="en-AU" dirty="0">
              <a:solidFill>
                <a:srgbClr val="FF0000"/>
              </a:solidFill>
            </a:endParaRPr>
          </a:p>
          <a:p>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139</a:t>
            </a:fld>
            <a:endParaRPr lang="en-US"/>
          </a:p>
        </p:txBody>
      </p:sp>
    </p:spTree>
    <p:extLst>
      <p:ext uri="{BB962C8B-B14F-4D97-AF65-F5344CB8AC3E}">
        <p14:creationId xmlns:p14="http://schemas.microsoft.com/office/powerpoint/2010/main" val="22846302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a:t>Central Desktop area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a:t>Central Desktop area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1"/>
            <a:r>
              <a:rPr lang="en-AU" dirty="0" smtClean="0"/>
              <a:t>Central </a:t>
            </a:r>
            <a:r>
              <a:rPr lang="en-AU" dirty="0"/>
              <a:t>Desktop </a:t>
            </a:r>
            <a:r>
              <a:rPr lang="en-AU" dirty="0" smtClean="0"/>
              <a:t>also 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was published in April 2018</a:t>
            </a:r>
            <a:endParaRPr lang="en-AU" dirty="0"/>
          </a:p>
        </p:txBody>
      </p:sp>
      <p:sp>
        <p:nvSpPr>
          <p:cNvPr id="10" name="Content Placeholder 9"/>
          <p:cNvSpPr>
            <a:spLocks noGrp="1"/>
          </p:cNvSpPr>
          <p:nvPr>
            <p:ph idx="1"/>
          </p:nvPr>
        </p:nvSpPr>
        <p:spPr>
          <a:xfrm>
            <a:off x="685800" y="1066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 &amp; response sent</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response sent &amp; published</a:t>
            </a:r>
          </a:p>
          <a:p>
            <a:pPr lvl="1"/>
            <a:r>
              <a:rPr lang="en-AU" dirty="0"/>
              <a:t>IEEE 802.21-2017 </a:t>
            </a:r>
            <a:r>
              <a:rPr lang="en-AU" dirty="0" smtClean="0"/>
              <a:t>FDIS </a:t>
            </a:r>
            <a:r>
              <a:rPr lang="en-AU" dirty="0" smtClean="0"/>
              <a:t>passed </a:t>
            </a:r>
            <a:r>
              <a:rPr lang="en-AU" dirty="0" smtClean="0"/>
              <a:t>(N16768</a:t>
            </a:r>
            <a:r>
              <a:rPr lang="en-AU" dirty="0" smtClean="0"/>
              <a:t>)</a:t>
            </a:r>
          </a:p>
          <a:p>
            <a:pPr lvl="2"/>
            <a:r>
              <a:rPr lang="en-AU" dirty="0" smtClean="0"/>
              <a:t>Passed 12/1/6 (w</a:t>
            </a:r>
            <a:r>
              <a:rPr lang="en-AU" dirty="0" smtClean="0"/>
              <a:t>ith </a:t>
            </a:r>
            <a:r>
              <a:rPr lang="en-AU" dirty="0" smtClean="0"/>
              <a:t>comments from China </a:t>
            </a:r>
            <a:r>
              <a:rPr lang="en-AU" dirty="0" smtClean="0"/>
              <a:t>NB)</a:t>
            </a:r>
            <a:endParaRPr lang="en-AU" dirty="0" smtClean="0"/>
          </a:p>
          <a:p>
            <a:pPr lvl="1"/>
            <a:r>
              <a:rPr lang="en-AU" dirty="0" smtClean="0"/>
              <a:t>A  response was sent in Mar 2018 (N16770)</a:t>
            </a:r>
          </a:p>
          <a:p>
            <a:pPr lvl="1"/>
            <a:r>
              <a:rPr lang="en-US" dirty="0"/>
              <a:t>ISO/IEC/IEEE </a:t>
            </a:r>
            <a:r>
              <a:rPr lang="en-US" dirty="0" smtClean="0"/>
              <a:t>8802-21:2018</a:t>
            </a:r>
            <a:r>
              <a:rPr lang="en-AU" dirty="0"/>
              <a:t> </a:t>
            </a:r>
            <a:r>
              <a:rPr lang="en-AU" dirty="0" smtClean="0"/>
              <a:t>published in Apr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140</a:t>
            </a:fld>
            <a:endParaRPr lang="en-US"/>
          </a:p>
        </p:txBody>
      </p:sp>
    </p:spTree>
    <p:extLst>
      <p:ext uri="{BB962C8B-B14F-4D97-AF65-F5344CB8AC3E}">
        <p14:creationId xmlns:p14="http://schemas.microsoft.com/office/powerpoint/2010/main" val="1676862021"/>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was published in Oct 2017</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141</a:t>
            </a:fld>
            <a:endParaRPr lang="en-US"/>
          </a:p>
        </p:txBody>
      </p:sp>
      <p:sp>
        <p:nvSpPr>
          <p:cNvPr id="10" name="Content Placeholder 9"/>
          <p:cNvSpPr>
            <a:spLocks noGrp="1"/>
          </p:cNvSpPr>
          <p:nvPr>
            <p:ph idx="1"/>
          </p:nvPr>
        </p:nvSpPr>
        <p:spPr>
          <a:xfrm>
            <a:off x="685800" y="11430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2017  &amp; published (&amp; response sent later)</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US" dirty="0"/>
              <a:t>ISO/IEC/IEEE 8802-22:2015/</a:t>
            </a:r>
            <a:r>
              <a:rPr lang="en-US" dirty="0" err="1"/>
              <a:t>Amd</a:t>
            </a:r>
            <a:r>
              <a:rPr lang="en-US" dirty="0"/>
              <a:t> </a:t>
            </a:r>
            <a:r>
              <a:rPr lang="en-US" dirty="0" smtClean="0"/>
              <a:t>2:2017 </a:t>
            </a:r>
            <a:r>
              <a:rPr lang="en-AU" dirty="0" smtClean="0"/>
              <a:t>was published in Oct 2017</a:t>
            </a:r>
          </a:p>
          <a:p>
            <a:pPr lvl="1"/>
            <a:r>
              <a:rPr lang="en-AU" dirty="0" smtClean="0"/>
              <a:t>Response to comments were sent in Mar 2018 (N16771)</a:t>
            </a:r>
            <a:endParaRPr lang="en-AU" dirty="0"/>
          </a:p>
        </p:txBody>
      </p:sp>
    </p:spTree>
    <p:extLst>
      <p:ext uri="{BB962C8B-B14F-4D97-AF65-F5344CB8AC3E}">
        <p14:creationId xmlns:p14="http://schemas.microsoft.com/office/powerpoint/2010/main" val="1350034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a:t>
            </a:r>
            <a:r>
              <a:rPr lang="en-AU" dirty="0" smtClean="0"/>
              <a:t>802 </a:t>
            </a:r>
            <a:r>
              <a:rPr lang="en-AU" dirty="0"/>
              <a:t>has pushed </a:t>
            </a:r>
            <a:r>
              <a:rPr lang="en-AU" dirty="0" smtClean="0"/>
              <a:t>40 </a:t>
            </a:r>
            <a:r>
              <a:rPr lang="en-AU" dirty="0"/>
              <a:t>standards </a:t>
            </a:r>
            <a:r>
              <a:rPr lang="en-AU" dirty="0" smtClean="0"/>
              <a:t>through to </a:t>
            </a:r>
            <a:r>
              <a:rPr lang="en-AU" dirty="0"/>
              <a:t>PSDO ratification </a:t>
            </a:r>
            <a:r>
              <a:rPr lang="en-AU" dirty="0" smtClean="0"/>
              <a:t>with </a:t>
            </a:r>
            <a:r>
              <a:rPr lang="en-AU" dirty="0" smtClean="0"/>
              <a:t>41 </a:t>
            </a:r>
            <a:r>
              <a:rPr lang="en-AU" dirty="0" smtClean="0"/>
              <a:t>in-process</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31248032"/>
              </p:ext>
            </p:extLst>
          </p:nvPr>
        </p:nvGraphicFramePr>
        <p:xfrm>
          <a:off x="1714500" y="2600166"/>
          <a:ext cx="5791200" cy="333756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smtClean="0"/>
                        <a:t>WG</a:t>
                      </a:r>
                      <a:endParaRPr lang="en-AU" dirty="0"/>
                    </a:p>
                  </a:txBody>
                  <a:tcPr/>
                </a:tc>
                <a:tc>
                  <a:txBody>
                    <a:bodyPr/>
                    <a:lstStyle/>
                    <a:p>
                      <a:pPr algn="ctr"/>
                      <a:r>
                        <a:rPr lang="en-AU" dirty="0" smtClean="0"/>
                        <a:t>Competed</a:t>
                      </a:r>
                      <a:endParaRPr lang="en-AU" dirty="0"/>
                    </a:p>
                  </a:txBody>
                  <a:tcPr/>
                </a:tc>
                <a:tc>
                  <a:txBody>
                    <a:bodyPr/>
                    <a:lstStyle/>
                    <a:p>
                      <a:pPr algn="ctr"/>
                      <a:r>
                        <a:rPr lang="en-AU" dirty="0" smtClean="0"/>
                        <a:t>In-process</a:t>
                      </a:r>
                      <a:endParaRPr lang="en-AU" dirty="0"/>
                    </a:p>
                  </a:txBody>
                  <a:tcPr/>
                </a:tc>
                <a:extLst>
                  <a:ext uri="{0D108BD9-81ED-4DB2-BD59-A6C34878D82A}">
                    <a16:rowId xmlns:a16="http://schemas.microsoft.com/office/drawing/2014/main" val="2218623818"/>
                  </a:ext>
                </a:extLst>
              </a:tr>
              <a:tr h="370840">
                <a:tc>
                  <a:txBody>
                    <a:bodyPr/>
                    <a:lstStyle/>
                    <a:p>
                      <a:pPr algn="ctr"/>
                      <a:r>
                        <a:rPr lang="en-AU" b="1" dirty="0" smtClean="0"/>
                        <a:t>802.1</a:t>
                      </a:r>
                      <a:endParaRPr lang="en-AU" b="1" dirty="0"/>
                    </a:p>
                  </a:txBody>
                  <a:tcPr/>
                </a:tc>
                <a:tc>
                  <a:txBody>
                    <a:bodyPr/>
                    <a:lstStyle/>
                    <a:p>
                      <a:pPr algn="ctr"/>
                      <a:r>
                        <a:rPr lang="en-AU" dirty="0" smtClean="0"/>
                        <a:t>20</a:t>
                      </a:r>
                      <a:endParaRPr lang="en-AU" dirty="0"/>
                    </a:p>
                  </a:txBody>
                  <a:tcPr/>
                </a:tc>
                <a:tc>
                  <a:txBody>
                    <a:bodyPr/>
                    <a:lstStyle/>
                    <a:p>
                      <a:pPr algn="ctr"/>
                      <a:r>
                        <a:rPr lang="en-AU" dirty="0" smtClean="0"/>
                        <a:t>17</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smtClean="0"/>
                        <a:t>802.3</a:t>
                      </a:r>
                    </a:p>
                  </a:txBody>
                  <a:tcPr/>
                </a:tc>
                <a:tc>
                  <a:txBody>
                    <a:bodyPr/>
                    <a:lstStyle/>
                    <a:p>
                      <a:pPr algn="ctr"/>
                      <a:r>
                        <a:rPr lang="en-AU" dirty="0" smtClean="0"/>
                        <a:t>9</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2616437558"/>
                  </a:ext>
                </a:extLst>
              </a:tr>
              <a:tr h="370840">
                <a:tc>
                  <a:txBody>
                    <a:bodyPr/>
                    <a:lstStyle/>
                    <a:p>
                      <a:pPr algn="ctr"/>
                      <a:r>
                        <a:rPr lang="en-AU" b="1" dirty="0" smtClean="0"/>
                        <a:t>802.11</a:t>
                      </a:r>
                      <a:endParaRPr lang="en-AU" b="1" dirty="0"/>
                    </a:p>
                  </a:txBody>
                  <a:tcPr/>
                </a:tc>
                <a:tc>
                  <a:txBody>
                    <a:bodyPr/>
                    <a:lstStyle/>
                    <a:p>
                      <a:pPr algn="ctr"/>
                      <a:r>
                        <a:rPr lang="en-AU" dirty="0" smtClean="0"/>
                        <a:t>6</a:t>
                      </a:r>
                      <a:endParaRPr lang="en-AU" dirty="0"/>
                    </a:p>
                  </a:txBody>
                  <a:tcPr/>
                </a:tc>
                <a:tc>
                  <a:txBody>
                    <a:bodyPr/>
                    <a:lstStyle/>
                    <a:p>
                      <a:pPr algn="ctr"/>
                      <a:r>
                        <a:rPr lang="en-AU" dirty="0" smtClean="0"/>
                        <a:t>10</a:t>
                      </a:r>
                      <a:endParaRPr lang="en-AU" dirty="0"/>
                    </a:p>
                  </a:txBody>
                  <a:tcPr/>
                </a:tc>
                <a:extLst>
                  <a:ext uri="{0D108BD9-81ED-4DB2-BD59-A6C34878D82A}">
                    <a16:rowId xmlns:a16="http://schemas.microsoft.com/office/drawing/2014/main" val="3943146548"/>
                  </a:ext>
                </a:extLst>
              </a:tr>
              <a:tr h="370840">
                <a:tc>
                  <a:txBody>
                    <a:bodyPr/>
                    <a:lstStyle/>
                    <a:p>
                      <a:pPr algn="ctr"/>
                      <a:r>
                        <a:rPr lang="en-AU" b="1" dirty="0" smtClean="0"/>
                        <a:t>802.15</a:t>
                      </a:r>
                    </a:p>
                  </a:txBody>
                  <a:tcPr/>
                </a:tc>
                <a:tc>
                  <a:txBody>
                    <a:bodyPr/>
                    <a:lstStyle/>
                    <a:p>
                      <a:pPr algn="ctr"/>
                      <a:r>
                        <a:rPr lang="en-AU" dirty="0" smtClean="0"/>
                        <a:t>2</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2187709932"/>
                  </a:ext>
                </a:extLst>
              </a:tr>
              <a:tr h="370840">
                <a:tc>
                  <a:txBody>
                    <a:bodyPr/>
                    <a:lstStyle/>
                    <a:p>
                      <a:pPr algn="ctr"/>
                      <a:r>
                        <a:rPr lang="en-AU" b="1" dirty="0" smtClean="0"/>
                        <a:t>802.16</a:t>
                      </a:r>
                      <a:endParaRPr lang="en-AU" b="1" dirty="0"/>
                    </a:p>
                  </a:txBody>
                  <a:tcPr/>
                </a:tc>
                <a:tc>
                  <a:txBody>
                    <a:bodyPr/>
                    <a:lstStyle/>
                    <a:p>
                      <a:pPr algn="ctr"/>
                      <a:r>
                        <a:rPr lang="en-AU" dirty="0" smtClean="0"/>
                        <a:t>0</a:t>
                      </a:r>
                      <a:endParaRPr lang="en-AU" dirty="0"/>
                    </a:p>
                  </a:txBody>
                  <a:tcPr/>
                </a:tc>
                <a:tc>
                  <a:txBody>
                    <a:bodyPr/>
                    <a:lstStyle/>
                    <a:p>
                      <a:pPr algn="ctr"/>
                      <a:r>
                        <a:rPr lang="en-AU" dirty="0" smtClean="0"/>
                        <a:t>1</a:t>
                      </a:r>
                      <a:endParaRPr lang="en-AU" dirty="0"/>
                    </a:p>
                  </a:txBody>
                  <a:tcPr/>
                </a:tc>
                <a:extLst>
                  <a:ext uri="{0D108BD9-81ED-4DB2-BD59-A6C34878D82A}">
                    <a16:rowId xmlns:a16="http://schemas.microsoft.com/office/drawing/2014/main" val="1930315798"/>
                  </a:ext>
                </a:extLst>
              </a:tr>
              <a:tr h="370840">
                <a:tc>
                  <a:txBody>
                    <a:bodyPr/>
                    <a:lstStyle/>
                    <a:p>
                      <a:pPr algn="ctr"/>
                      <a:r>
                        <a:rPr lang="en-AU" b="1" dirty="0" smtClean="0"/>
                        <a:t>802.21</a:t>
                      </a:r>
                      <a:endParaRPr lang="en-AU" b="1" dirty="0"/>
                    </a:p>
                  </a:txBody>
                  <a:tcPr/>
                </a:tc>
                <a:tc>
                  <a:txBody>
                    <a:bodyPr/>
                    <a:lstStyle/>
                    <a:p>
                      <a:pPr algn="ctr"/>
                      <a:r>
                        <a:rPr lang="en-AU" dirty="0" smtClean="0"/>
                        <a:t>1</a:t>
                      </a:r>
                      <a:endParaRPr lang="en-AU" dirty="0"/>
                    </a:p>
                  </a:txBody>
                  <a:tcPr/>
                </a:tc>
                <a:tc>
                  <a:txBody>
                    <a:bodyPr/>
                    <a:lstStyle/>
                    <a:p>
                      <a:pPr algn="ctr"/>
                      <a:r>
                        <a:rPr lang="en-AU" dirty="0" smtClean="0"/>
                        <a:t>2</a:t>
                      </a:r>
                      <a:endParaRPr lang="en-AU" dirty="0"/>
                    </a:p>
                  </a:txBody>
                  <a:tcPr/>
                </a:tc>
                <a:extLst>
                  <a:ext uri="{0D108BD9-81ED-4DB2-BD59-A6C34878D82A}">
                    <a16:rowId xmlns:a16="http://schemas.microsoft.com/office/drawing/2014/main" val="3179030079"/>
                  </a:ext>
                </a:extLst>
              </a:tr>
              <a:tr h="370840">
                <a:tc>
                  <a:txBody>
                    <a:bodyPr/>
                    <a:lstStyle/>
                    <a:p>
                      <a:pPr algn="ctr"/>
                      <a:r>
                        <a:rPr lang="en-AU" b="1" dirty="0" smtClean="0"/>
                        <a:t>802.22</a:t>
                      </a:r>
                      <a:endParaRPr lang="en-AU" b="1" dirty="0"/>
                    </a:p>
                  </a:txBody>
                  <a:tcPr/>
                </a:tc>
                <a:tc>
                  <a:txBody>
                    <a:bodyPr/>
                    <a:lstStyle/>
                    <a:p>
                      <a:pPr algn="ctr"/>
                      <a:r>
                        <a:rPr lang="en-AU" dirty="0" smtClean="0"/>
                        <a:t>3</a:t>
                      </a:r>
                      <a:endParaRPr lang="en-AU" dirty="0"/>
                    </a:p>
                  </a:txBody>
                  <a:tcPr>
                    <a:lnB w="12700" cap="flat" cmpd="sng" algn="ctr">
                      <a:solidFill>
                        <a:schemeClr val="tx1"/>
                      </a:solidFill>
                      <a:prstDash val="solid"/>
                      <a:round/>
                      <a:headEnd type="none" w="med" len="med"/>
                      <a:tailEnd type="none" w="med" len="med"/>
                    </a:lnB>
                  </a:tcPr>
                </a:tc>
                <a:tc>
                  <a:txBody>
                    <a:bodyPr/>
                    <a:lstStyle/>
                    <a:p>
                      <a:pPr algn="ctr"/>
                      <a:r>
                        <a:rPr lang="en-AU" dirty="0" smtClean="0"/>
                        <a:t>0</a:t>
                      </a:r>
                      <a:endParaRPr lang="en-AU"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dirty="0" smtClean="0"/>
                        <a:t>All</a:t>
                      </a:r>
                      <a:endParaRPr lang="en-AU" b="1" dirty="0"/>
                    </a:p>
                  </a:txBody>
                  <a:tcPr/>
                </a:tc>
                <a:tc>
                  <a:txBody>
                    <a:bodyPr/>
                    <a:lstStyle/>
                    <a:p>
                      <a:pPr algn="ctr"/>
                      <a:r>
                        <a:rPr lang="en-AU" b="1" dirty="0" smtClean="0"/>
                        <a:t>40</a:t>
                      </a:r>
                      <a:endParaRPr lang="en-AU" b="1" dirty="0"/>
                    </a:p>
                  </a:txBody>
                  <a:tcPr>
                    <a:lnT w="12700" cap="flat" cmpd="sng" algn="ctr">
                      <a:solidFill>
                        <a:schemeClr val="tx1"/>
                      </a:solidFill>
                      <a:prstDash val="solid"/>
                      <a:round/>
                      <a:headEnd type="none" w="med" len="med"/>
                      <a:tailEnd type="none" w="med" len="med"/>
                    </a:lnT>
                  </a:tcPr>
                </a:tc>
                <a:tc>
                  <a:txBody>
                    <a:bodyPr/>
                    <a:lstStyle/>
                    <a:p>
                      <a:pPr algn="ctr"/>
                      <a:r>
                        <a:rPr lang="en-AU" b="1" dirty="0" smtClean="0"/>
                        <a:t>41</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39769215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pushed 20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 WG has pushed 20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95478225"/>
              </p:ext>
            </p:extLst>
          </p:nvPr>
        </p:nvGraphicFramePr>
        <p:xfrm>
          <a:off x="761999" y="1712148"/>
          <a:ext cx="7696200" cy="3422415"/>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802.1Qbu</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296114236"/>
                  </a:ext>
                </a:extLst>
              </a:tr>
              <a:tr h="351837">
                <a:tc>
                  <a:txBody>
                    <a:bodyPr/>
                    <a:lstStyle/>
                    <a:p>
                      <a:r>
                        <a:rPr lang="en-AU" sz="1600" b="0" dirty="0" smtClean="0"/>
                        <a:t>802.1Qbz</a:t>
                      </a:r>
                      <a:endParaRPr lang="en-AU" sz="1600" b="0" dirty="0"/>
                    </a:p>
                  </a:txBody>
                  <a:tcPr marL="115147" marR="115147"/>
                </a:tc>
                <a:tc>
                  <a:txBody>
                    <a:bodyPr/>
                    <a:lstStyle/>
                    <a:p>
                      <a:pPr algn="ctr"/>
                      <a:r>
                        <a:rPr lang="en-AU" sz="1600" b="0" dirty="0" smtClean="0">
                          <a:solidFill>
                            <a:srgbClr val="00B050"/>
                          </a:solidFill>
                        </a:rPr>
                        <a:t>Feb 2017</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459995518"/>
                  </a:ext>
                </a:extLst>
              </a:tr>
              <a:tr h="351837">
                <a:tc>
                  <a:txBody>
                    <a:bodyPr/>
                    <a:lstStyle/>
                    <a:p>
                      <a:r>
                        <a:rPr lang="en-AU" sz="1600" dirty="0" smtClean="0">
                          <a:latin typeface="+mj-lt"/>
                          <a:cs typeface="Arial" panose="020B0604020202020204" pitchFamily="34" charset="0"/>
                        </a:rPr>
                        <a:t>802.1Qcd</a:t>
                      </a:r>
                      <a:endParaRPr lang="en-AU" sz="1600" b="0" dirty="0"/>
                    </a:p>
                  </a:txBody>
                  <a:tcPr marL="115147" marR="115147"/>
                </a:tc>
                <a:tc>
                  <a:txBody>
                    <a:bodyPr/>
                    <a:lstStyle/>
                    <a:p>
                      <a:pPr algn="ctr"/>
                      <a:r>
                        <a:rPr lang="en-AU" sz="1600" b="0" dirty="0" smtClean="0">
                          <a:solidFill>
                            <a:srgbClr val="00B050"/>
                          </a:solidFill>
                        </a:rPr>
                        <a:t>Oct</a:t>
                      </a:r>
                      <a:r>
                        <a:rPr lang="en-AU" sz="1600" b="0" baseline="0" dirty="0" smtClean="0">
                          <a:solidFill>
                            <a:srgbClr val="00B050"/>
                          </a:solidFill>
                        </a:rPr>
                        <a:t> 2016</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4119813029"/>
                  </a:ext>
                </a:extLst>
              </a:tr>
              <a:tr h="351837">
                <a:tc>
                  <a:txBody>
                    <a:bodyPr/>
                    <a:lstStyle/>
                    <a:p>
                      <a:r>
                        <a:rPr lang="en-AU" sz="1600" b="0" dirty="0" smtClean="0"/>
                        <a:t>802.1Q-Cor1</a:t>
                      </a:r>
                      <a:endParaRPr lang="en-AU" sz="1600" b="0" dirty="0"/>
                    </a:p>
                  </a:txBody>
                  <a:tcPr marL="115147" marR="0"/>
                </a:tc>
                <a:tc>
                  <a:txBody>
                    <a:bodyPr/>
                    <a:lstStyle/>
                    <a:p>
                      <a:pPr algn="ctr"/>
                      <a:r>
                        <a:rPr lang="en-AU" sz="1600" b="0" dirty="0" smtClean="0">
                          <a:solidFill>
                            <a:srgbClr val="00B050"/>
                          </a:solidFill>
                        </a:rPr>
                        <a:t>-</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extLst>
                  <a:ext uri="{0D108BD9-81ED-4DB2-BD59-A6C34878D82A}">
                    <a16:rowId xmlns:a16="http://schemas.microsoft.com/office/drawing/2014/main" val="302007147"/>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802.3 WG has pushed 9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04761643"/>
              </p:ext>
            </p:extLst>
          </p:nvPr>
        </p:nvGraphicFramePr>
        <p:xfrm>
          <a:off x="761999" y="1712148"/>
          <a:ext cx="7696200" cy="3774252"/>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r h="351837">
                <a:tc>
                  <a:txBody>
                    <a:bodyPr/>
                    <a:lstStyle/>
                    <a:p>
                      <a:r>
                        <a:rPr lang="en-AU" sz="1600" b="0" dirty="0" smtClean="0">
                          <a:latin typeface="+mj-lt"/>
                          <a:cs typeface="Arial" panose="020B0604020202020204" pitchFamily="34" charset="0"/>
                        </a:rPr>
                        <a:t>802.3bw</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Nov 2017</a:t>
                      </a:r>
                    </a:p>
                  </a:txBody>
                  <a:tcPr marL="115147" marR="115147"/>
                </a:tc>
                <a:extLst>
                  <a:ext uri="{0D108BD9-81ED-4DB2-BD59-A6C34878D82A}">
                    <a16:rowId xmlns:a16="http://schemas.microsoft.com/office/drawing/2014/main" val="1748773060"/>
                  </a:ext>
                </a:extLst>
              </a:tr>
              <a:tr h="351837">
                <a:tc>
                  <a:txBody>
                    <a:bodyPr/>
                    <a:lstStyle/>
                    <a:p>
                      <a:r>
                        <a:rPr lang="en-AU" sz="1600" b="0" dirty="0" smtClean="0">
                          <a:latin typeface="+mj-lt"/>
                          <a:cs typeface="Arial" panose="020B0604020202020204" pitchFamily="34" charset="0"/>
                        </a:rPr>
                        <a:t>802.3bp</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48985805"/>
                  </a:ext>
                </a:extLst>
              </a:tr>
              <a:tr h="351837">
                <a:tc>
                  <a:txBody>
                    <a:bodyPr/>
                    <a:lstStyle/>
                    <a:p>
                      <a:r>
                        <a:rPr lang="en-AU" sz="1600" b="0" dirty="0" smtClean="0">
                          <a:latin typeface="+mj-lt"/>
                          <a:cs typeface="Arial" panose="020B0604020202020204" pitchFamily="34" charset="0"/>
                        </a:rPr>
                        <a:t>802.3bq</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851261610"/>
                  </a:ext>
                </a:extLst>
              </a:tr>
              <a:tr h="351837">
                <a:tc>
                  <a:txBody>
                    <a:bodyPr/>
                    <a:lstStyle/>
                    <a:p>
                      <a:r>
                        <a:rPr lang="en-AU" sz="1600" b="0" dirty="0" smtClean="0">
                          <a:latin typeface="+mj-lt"/>
                          <a:cs typeface="Arial" panose="020B0604020202020204" pitchFamily="34" charset="0"/>
                        </a:rPr>
                        <a:t>802.3br</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514827558"/>
                  </a:ext>
                </a:extLst>
              </a:tr>
              <a:tr h="351837">
                <a:tc>
                  <a:txBody>
                    <a:bodyPr/>
                    <a:lstStyle/>
                    <a:p>
                      <a:r>
                        <a:rPr lang="en-AU" sz="1600" b="0" dirty="0" smtClean="0">
                          <a:latin typeface="+mj-lt"/>
                          <a:cs typeface="Arial" panose="020B0604020202020204" pitchFamily="34" charset="0"/>
                        </a:rPr>
                        <a:t>802.3by</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774990739"/>
                  </a:ext>
                </a:extLst>
              </a:tr>
              <a:tr h="351837">
                <a:tc>
                  <a:txBody>
                    <a:bodyPr/>
                    <a:lstStyle/>
                    <a:p>
                      <a:r>
                        <a:rPr lang="en-AU" sz="1600" b="0" dirty="0" smtClean="0">
                          <a:latin typeface="+mj-lt"/>
                          <a:cs typeface="Arial" panose="020B0604020202020204" pitchFamily="34" charset="0"/>
                        </a:rPr>
                        <a:t>802.3bz</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188842586"/>
                  </a:ext>
                </a:extLst>
              </a:tr>
            </a:tbl>
          </a:graphicData>
        </a:graphic>
      </p:graphicFrame>
    </p:spTree>
    <p:extLst>
      <p:ext uri="{BB962C8B-B14F-4D97-AF65-F5344CB8AC3E}">
        <p14:creationId xmlns:p14="http://schemas.microsoft.com/office/powerpoint/2010/main" val="15284730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has pushed 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9934333"/>
              </p:ext>
            </p:extLst>
          </p:nvPr>
        </p:nvGraphicFramePr>
        <p:xfrm>
          <a:off x="761999" y="1712148"/>
          <a:ext cx="7696200" cy="2718741"/>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a:t>
            </a:r>
            <a:r>
              <a:rPr lang="en-US" dirty="0" smtClean="0"/>
              <a:t>San Diego </a:t>
            </a:r>
            <a:r>
              <a:rPr lang="en-US" dirty="0" smtClean="0"/>
              <a:t>in </a:t>
            </a:r>
            <a:r>
              <a:rPr lang="en-US" dirty="0" smtClean="0"/>
              <a:t>July </a:t>
            </a:r>
            <a:r>
              <a:rPr lang="en-US" dirty="0" smtClean="0"/>
              <a:t>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WG has pushed two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98086280"/>
              </p:ext>
            </p:extLst>
          </p:nvPr>
        </p:nvGraphicFramePr>
        <p:xfrm>
          <a:off x="761999" y="1712148"/>
          <a:ext cx="7696200" cy="1311393"/>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802.15.3</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Sep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351876640"/>
                  </a:ext>
                </a:extLst>
              </a:tr>
              <a:tr h="351837">
                <a:tc>
                  <a:txBody>
                    <a:bodyPr/>
                    <a:lstStyle/>
                    <a:p>
                      <a:r>
                        <a:rPr lang="en-AU" sz="1600" b="0" dirty="0" smtClean="0">
                          <a:latin typeface="+mj-lt"/>
                          <a:cs typeface="Arial" panose="020B0604020202020204" pitchFamily="34" charset="0"/>
                        </a:rPr>
                        <a:t>802.15.4</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n/a</a:t>
                      </a:r>
                    </a:p>
                  </a:txBody>
                  <a:tcPr marL="115147" marR="115147"/>
                </a:tc>
                <a:extLst>
                  <a:ext uri="{0D108BD9-81ED-4DB2-BD59-A6C34878D82A}">
                    <a16:rowId xmlns:a16="http://schemas.microsoft.com/office/drawing/2014/main" val="2448534767"/>
                  </a:ext>
                </a:extLst>
              </a:tr>
            </a:tbl>
          </a:graphicData>
        </a:graphic>
      </p:graphicFrame>
    </p:spTree>
    <p:extLst>
      <p:ext uri="{BB962C8B-B14F-4D97-AF65-F5344CB8AC3E}">
        <p14:creationId xmlns:p14="http://schemas.microsoft.com/office/powerpoint/2010/main" val="4818001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WG has pushed zero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21</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372848"/>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36338704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WG has pushed </a:t>
            </a:r>
            <a:r>
              <a:rPr lang="en-AU" dirty="0" smtClean="0"/>
              <a:t>one standard </a:t>
            </a:r>
            <a:r>
              <a:rPr lang="en-AU" dirty="0" smtClean="0"/>
              <a:t>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22</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48944842"/>
              </p:ext>
            </p:extLst>
          </p:nvPr>
        </p:nvGraphicFramePr>
        <p:xfrm>
          <a:off x="761999" y="1712148"/>
          <a:ext cx="7696200" cy="959556"/>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.21-2017</a:t>
                      </a:r>
                      <a:endParaRPr lang="en-AU" sz="1600" b="0" kern="1200" dirty="0" smtClean="0">
                        <a:solidFill>
                          <a:schemeClr val="tx1"/>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2018</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2018</a:t>
                      </a:r>
                      <a:endParaRPr lang="en-AU" sz="1600" b="0" baseline="0" dirty="0" smtClean="0">
                        <a:solidFill>
                          <a:srgbClr val="00B050"/>
                        </a:solidFill>
                      </a:endParaRPr>
                    </a:p>
                  </a:txBody>
                  <a:tcPr marL="115147" marR="115147"/>
                </a:tc>
                <a:extLst>
                  <a:ext uri="{0D108BD9-81ED-4DB2-BD59-A6C34878D82A}">
                    <a16:rowId xmlns:a16="http://schemas.microsoft.com/office/drawing/2014/main" val="351876640"/>
                  </a:ext>
                </a:extLst>
              </a:tr>
            </a:tbl>
          </a:graphicData>
        </a:graphic>
      </p:graphicFrame>
    </p:spTree>
    <p:extLst>
      <p:ext uri="{BB962C8B-B14F-4D97-AF65-F5344CB8AC3E}">
        <p14:creationId xmlns:p14="http://schemas.microsoft.com/office/powerpoint/2010/main" val="18040759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802.22 WG has pushed </a:t>
            </a:r>
            <a:r>
              <a:rPr lang="en-AU" dirty="0" smtClean="0"/>
              <a:t>three </a:t>
            </a:r>
            <a:r>
              <a:rPr lang="en-AU" dirty="0" smtClean="0"/>
              <a:t>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23</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27518941"/>
              </p:ext>
            </p:extLst>
          </p:nvPr>
        </p:nvGraphicFramePr>
        <p:xfrm>
          <a:off x="761999" y="1712148"/>
          <a:ext cx="7696200" cy="1663230"/>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r h="351837">
                <a:tc>
                  <a:txBody>
                    <a:bodyPr/>
                    <a:lstStyle/>
                    <a:p>
                      <a:r>
                        <a:rPr lang="en-AU" sz="1600" b="0" dirty="0" smtClean="0">
                          <a:latin typeface="+mj-lt"/>
                          <a:cs typeface="Arial" panose="020B0604020202020204" pitchFamily="34" charset="0"/>
                        </a:rPr>
                        <a:t>802.22a</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328369986"/>
                  </a:ext>
                </a:extLst>
              </a:tr>
              <a:tr h="351837">
                <a:tc>
                  <a:txBody>
                    <a:bodyPr/>
                    <a:lstStyle/>
                    <a:p>
                      <a:r>
                        <a:rPr lang="en-AU" sz="1600" b="0" dirty="0" smtClean="0">
                          <a:latin typeface="+mj-lt"/>
                          <a:cs typeface="Arial" panose="020B0604020202020204" pitchFamily="34" charset="0"/>
                        </a:rPr>
                        <a:t>802.22b</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April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July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 2018</a:t>
                      </a:r>
                      <a:endParaRPr lang="en-AU" sz="1600" b="0" dirty="0" smtClean="0">
                        <a:solidFill>
                          <a:srgbClr val="00B050"/>
                        </a:solidFill>
                      </a:endParaRPr>
                    </a:p>
                  </a:txBody>
                  <a:tcPr marL="115147" marR="115147"/>
                </a:tc>
                <a:extLst>
                  <a:ext uri="{0D108BD9-81ED-4DB2-BD59-A6C34878D82A}">
                    <a16:rowId xmlns:a16="http://schemas.microsoft.com/office/drawing/2014/main" val="1414153154"/>
                  </a:ext>
                </a:extLst>
              </a:tr>
            </a:tbl>
          </a:graphicData>
        </a:graphic>
      </p:graphicFrame>
    </p:spTree>
    <p:extLst>
      <p:ext uri="{BB962C8B-B14F-4D97-AF65-F5344CB8AC3E}">
        <p14:creationId xmlns:p14="http://schemas.microsoft.com/office/powerpoint/2010/main" val="35208022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24</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4282625585"/>
              </p:ext>
            </p:extLst>
          </p:nvPr>
        </p:nvGraphicFramePr>
        <p:xfrm>
          <a:off x="152399" y="1568640"/>
          <a:ext cx="8839199" cy="42672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rPr>
                        <a:t>.1AC-Rev</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24 May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802d</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15</a:t>
                      </a:r>
                      <a:r>
                        <a:rPr lang="en-AU" sz="1600" b="0" kern="1200" baseline="0" dirty="0" smtClean="0">
                          <a:solidFill>
                            <a:schemeClr val="tx1"/>
                          </a:solidFill>
                          <a:latin typeface="+mn-lt"/>
                          <a:ea typeface="+mn-ea"/>
                          <a:cs typeface="+mn-cs"/>
                        </a:rPr>
                        <a:t> Jun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Closes</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Aug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Dec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2"/>
                          </a:solidFill>
                          <a:latin typeface="+mj-lt"/>
                        </a:rPr>
                        <a:t>Waiting</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20</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12"/>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Apr 18</a:t>
                      </a:r>
                    </a:p>
                  </a:txBody>
                  <a:tcPr marL="115147" marR="115147"/>
                </a:tc>
                <a:extLst>
                  <a:ext uri="{0D108BD9-81ED-4DB2-BD59-A6C34878D82A}">
                    <a16:rowId xmlns:a16="http://schemas.microsoft.com/office/drawing/2014/main" val="4150876632"/>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3981830075"/>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817939056"/>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285705002"/>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617972044"/>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25</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354321804"/>
              </p:ext>
            </p:extLst>
          </p:nvPr>
        </p:nvGraphicFramePr>
        <p:xfrm>
          <a:off x="152399" y="156864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18637609"/>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D2.2</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2930347504"/>
                  </a:ext>
                </a:extLst>
              </a:tr>
              <a:tr h="330320">
                <a:tc>
                  <a:txBody>
                    <a:bodyPr/>
                    <a:lstStyle/>
                    <a:p>
                      <a:r>
                        <a:rPr lang="en-AU" sz="1600" dirty="0" smtClean="0">
                          <a:latin typeface="+mj-lt"/>
                          <a:cs typeface="Arial" panose="020B0604020202020204" pitchFamily="34" charset="0"/>
                        </a:rPr>
                        <a:t>.1Qcy</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78946201"/>
                  </a:ext>
                </a:extLst>
              </a:tr>
              <a:tr h="330320">
                <a:tc>
                  <a:txBody>
                    <a:bodyPr/>
                    <a:lstStyle/>
                    <a:p>
                      <a:r>
                        <a:rPr lang="en-AU" sz="1600" dirty="0" smtClean="0"/>
                        <a:t>.</a:t>
                      </a:r>
                      <a:r>
                        <a:rPr lang="en-AU" sz="1600" dirty="0" smtClean="0">
                          <a:cs typeface="Arial" panose="020B0604020202020204" pitchFamily="34" charset="0"/>
                        </a:rPr>
                        <a:t>1AC/Cor-1</a:t>
                      </a:r>
                      <a:r>
                        <a:rPr lang="en-AU" sz="1600" dirty="0" smtClean="0"/>
                        <a:t>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a:t>
                      </a:r>
                      <a:r>
                        <a:rPr lang="en-AU" sz="1600" b="0" baseline="0" dirty="0" smtClean="0">
                          <a:solidFill>
                            <a:schemeClr val="tx1"/>
                          </a:solidFill>
                          <a:latin typeface="+mj-lt"/>
                          <a:cs typeface="Arial" panose="020B0604020202020204" pitchFamily="34" charset="0"/>
                        </a:rPr>
                        <a:t>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270150426"/>
                  </a:ext>
                </a:extLst>
              </a:tr>
              <a:tr h="330320">
                <a:tc>
                  <a:txBody>
                    <a:bodyPr/>
                    <a:lstStyle/>
                    <a:p>
                      <a:r>
                        <a:rPr lang="en-AU" sz="1600" dirty="0" smtClean="0">
                          <a:latin typeface="+mj-lt"/>
                          <a:cs typeface="Arial" panose="020B0604020202020204" pitchFamily="34" charset="0"/>
                        </a:rPr>
                        <a:t>.1Xck</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3959928674"/>
                  </a:ext>
                </a:extLst>
              </a:tr>
              <a:tr h="330320">
                <a:tc>
                  <a:txBody>
                    <a:bodyPr/>
                    <a:lstStyle/>
                    <a:p>
                      <a:r>
                        <a:rPr lang="en-AU" sz="1600" dirty="0" smtClean="0">
                          <a:latin typeface="+mj-lt"/>
                          <a:cs typeface="Arial" panose="020B0604020202020204" pitchFamily="34" charset="0"/>
                        </a:rPr>
                        <a:t>.1AE-Rev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Apr 18</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712652425"/>
                  </a:ext>
                </a:extLst>
              </a:tr>
            </a:tbl>
          </a:graphicData>
        </a:graphic>
      </p:graphicFrame>
    </p:spTree>
    <p:extLst>
      <p:ext uri="{BB962C8B-B14F-4D97-AF65-F5344CB8AC3E}">
        <p14:creationId xmlns:p14="http://schemas.microsoft.com/office/powerpoint/2010/main" val="20211118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FDIS ballot passed is waiting for publication</a:t>
            </a:r>
            <a:endParaRPr lang="en-AU" dirty="0"/>
          </a:p>
        </p:txBody>
      </p:sp>
      <p:sp>
        <p:nvSpPr>
          <p:cNvPr id="10" name="Content Placeholder 9"/>
          <p:cNvSpPr>
            <a:spLocks noGrp="1"/>
          </p:cNvSpPr>
          <p:nvPr>
            <p:ph idx="1"/>
          </p:nvPr>
        </p:nvSpPr>
        <p:spPr>
          <a:xfrm>
            <a:off x="685800" y="1676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rgbClr val="00B050"/>
                </a:solidFill>
              </a:rPr>
              <a:t>passed, response liaised &amp; </a:t>
            </a:r>
            <a:r>
              <a:rPr lang="en-AU" dirty="0" smtClean="0">
                <a:solidFill>
                  <a:schemeClr val="accent2"/>
                </a:solidFill>
              </a:rPr>
              <a:t>waiting for publication</a:t>
            </a:r>
          </a:p>
          <a:p>
            <a:pPr lvl="1"/>
            <a:r>
              <a:rPr lang="en-AU" dirty="0" smtClean="0"/>
              <a:t>802.1AC-Rev </a:t>
            </a:r>
            <a:r>
              <a:rPr lang="en-AU" dirty="0"/>
              <a:t>passed its FDIS ballot on </a:t>
            </a:r>
            <a:r>
              <a:rPr lang="en-AU" dirty="0" smtClean="0"/>
              <a:t>7 Mar 2018 (N16769)</a:t>
            </a:r>
            <a:endParaRPr lang="en-AU" dirty="0"/>
          </a:p>
          <a:p>
            <a:pPr lvl="2"/>
            <a:r>
              <a:rPr lang="en-AU" dirty="0"/>
              <a:t>Passed </a:t>
            </a:r>
            <a:r>
              <a:rPr lang="en-AU" dirty="0" smtClean="0"/>
              <a:t>11/1/6</a:t>
            </a:r>
          </a:p>
          <a:p>
            <a:pPr lvl="1"/>
            <a:r>
              <a:rPr lang="en-AU" dirty="0"/>
              <a:t>China NB voted “no” with one </a:t>
            </a:r>
            <a:r>
              <a:rPr lang="en-AU" dirty="0" smtClean="0"/>
              <a:t>comment</a:t>
            </a:r>
          </a:p>
          <a:p>
            <a:pPr lvl="2"/>
            <a:r>
              <a:rPr lang="en-AU" dirty="0" smtClean="0"/>
              <a:t>A response was sent in Apr 2018 (N16795)</a:t>
            </a:r>
          </a:p>
          <a:p>
            <a:pPr lvl="2"/>
            <a:endParaRPr lang="en-AU" dirty="0">
              <a:solidFill>
                <a:srgbClr val="FF0000"/>
              </a:solidFill>
            </a:endParaRPr>
          </a:p>
          <a:p>
            <a:pPr lvl="2"/>
            <a:endParaRPr lang="en-AU" dirty="0" smtClean="0"/>
          </a:p>
          <a:p>
            <a:pPr lvl="2"/>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851874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FDIS ballot passed and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a:t>
            </a:r>
            <a:endParaRPr lang="en-AU" dirty="0" smtClean="0">
              <a:solidFill>
                <a:schemeClr val="accent2"/>
              </a:solidFill>
            </a:endParaRPr>
          </a:p>
          <a:p>
            <a:pPr lvl="1"/>
            <a:r>
              <a:rPr lang="en-AU" dirty="0" smtClean="0"/>
              <a:t>802d passed </a:t>
            </a:r>
            <a:r>
              <a:rPr lang="en-AU" dirty="0"/>
              <a:t>60-day pre-ballot on </a:t>
            </a:r>
            <a:r>
              <a:rPr lang="en-AU" dirty="0" smtClean="0"/>
              <a:t>15 June 2017 (N16657)</a:t>
            </a:r>
            <a:endParaRPr lang="en-AU" dirty="0"/>
          </a:p>
          <a:p>
            <a:pPr lvl="2"/>
            <a:r>
              <a:rPr lang="en-AU" dirty="0" smtClean="0"/>
              <a:t>Passed 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rgbClr val="00B050"/>
                </a:solidFill>
              </a:rPr>
              <a:t>passed, </a:t>
            </a:r>
            <a:r>
              <a:rPr lang="en-AU" dirty="0" smtClean="0">
                <a:solidFill>
                  <a:schemeClr val="accent2"/>
                </a:solidFill>
              </a:rPr>
              <a:t>waiting for publication</a:t>
            </a:r>
          </a:p>
          <a:p>
            <a:pPr lvl="1"/>
            <a:r>
              <a:rPr lang="en-AU" dirty="0" smtClean="0"/>
              <a:t>802d </a:t>
            </a:r>
            <a:r>
              <a:rPr lang="en-AU" dirty="0"/>
              <a:t>passed </a:t>
            </a:r>
            <a:r>
              <a:rPr lang="en-AU" dirty="0" smtClean="0"/>
              <a:t>FDIS ballot </a:t>
            </a:r>
            <a:r>
              <a:rPr lang="en-AU" dirty="0"/>
              <a:t>on </a:t>
            </a:r>
            <a:r>
              <a:rPr lang="en-AU" dirty="0" smtClean="0"/>
              <a:t>14 Mar 2018 (N16779/N16783)</a:t>
            </a:r>
          </a:p>
          <a:p>
            <a:pPr lvl="2"/>
            <a:r>
              <a:rPr lang="en-AU" dirty="0" smtClean="0"/>
              <a:t>Passed 12/0/7</a:t>
            </a:r>
            <a:endParaRPr lang="en-AU" dirty="0"/>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27</a:t>
            </a:fld>
            <a:endParaRPr lang="en-US"/>
          </a:p>
        </p:txBody>
      </p:sp>
    </p:spTree>
    <p:extLst>
      <p:ext uri="{BB962C8B-B14F-4D97-AF65-F5344CB8AC3E}">
        <p14:creationId xmlns:p14="http://schemas.microsoft.com/office/powerpoint/2010/main" val="2752135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FDIS ballot closes 28 Aug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t>
            </a:r>
            <a:r>
              <a:rPr lang="en-AU" dirty="0" smtClean="0">
                <a:solidFill>
                  <a:schemeClr val="accent6"/>
                </a:solidFill>
              </a:rPr>
              <a:t>but comment needs resolution</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The response was sent in </a:t>
            </a:r>
            <a:r>
              <a:rPr lang="en-AU" dirty="0" smtClean="0"/>
              <a:t>Dec 2017 (N16753)</a:t>
            </a:r>
            <a:endParaRPr lang="en-AU" dirty="0"/>
          </a:p>
          <a:p>
            <a:r>
              <a:rPr lang="en-AU" dirty="0" smtClean="0"/>
              <a:t>FDIS ballot: </a:t>
            </a:r>
            <a:r>
              <a:rPr lang="en-AU" dirty="0" smtClean="0">
                <a:solidFill>
                  <a:schemeClr val="accent2"/>
                </a:solidFill>
              </a:rPr>
              <a:t>closes 28 Aug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28</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AU" dirty="0"/>
              <a:t>is waiting for FDIS ballot to start</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a:solidFill>
                  <a:srgbClr val="00B050"/>
                </a:solidFill>
              </a:rPr>
              <a:t>passed</a:t>
            </a:r>
            <a:endParaRPr lang="en-AU" dirty="0" smtClean="0">
              <a:solidFill>
                <a:schemeClr val="accent2"/>
              </a:solidFill>
            </a:endParaRPr>
          </a:p>
          <a:p>
            <a:pPr lvl="1"/>
            <a:r>
              <a:rPr lang="en-AU" dirty="0" smtClean="0"/>
              <a:t>802.1CB was submitted in Nov 2017 (N16742)</a:t>
            </a:r>
          </a:p>
          <a:p>
            <a:pPr lvl="1"/>
            <a:r>
              <a:rPr lang="en-AU" dirty="0" smtClean="0"/>
              <a:t>802.1CB </a:t>
            </a:r>
            <a:r>
              <a:rPr lang="en-AU" dirty="0"/>
              <a:t>passed 60-day pre-ballot on </a:t>
            </a:r>
            <a:r>
              <a:rPr lang="en-AU" dirty="0" smtClean="0"/>
              <a:t>18 Jan 2018 (N16761)</a:t>
            </a:r>
            <a:endParaRPr lang="en-AU" dirty="0"/>
          </a:p>
          <a:p>
            <a:pPr lvl="2"/>
            <a:r>
              <a:rPr lang="en-AU" dirty="0"/>
              <a:t>Passed </a:t>
            </a:r>
            <a:r>
              <a:rPr lang="en-AU" dirty="0" smtClean="0"/>
              <a:t>9/0/13 </a:t>
            </a:r>
            <a:r>
              <a:rPr lang="en-AU" dirty="0"/>
              <a:t>on need for ISO standard</a:t>
            </a:r>
          </a:p>
          <a:p>
            <a:pPr lvl="2"/>
            <a:r>
              <a:rPr lang="en-AU" dirty="0"/>
              <a:t>Passed </a:t>
            </a:r>
            <a:r>
              <a:rPr lang="en-AU" dirty="0" smtClean="0"/>
              <a:t>8/0/14 </a:t>
            </a:r>
            <a:r>
              <a:rPr lang="en-AU" dirty="0"/>
              <a:t>on support for submission to FDIS </a:t>
            </a:r>
            <a:endParaRPr lang="en-AU" dirty="0" smtClean="0"/>
          </a:p>
          <a:p>
            <a:pPr lvl="1"/>
            <a:r>
              <a:rPr lang="en-AU" dirty="0" smtClean="0"/>
              <a:t>There were no comments</a:t>
            </a:r>
          </a:p>
          <a:p>
            <a:r>
              <a:rPr lang="en-AU" dirty="0" smtClean="0"/>
              <a:t>FDIS ballot: </a:t>
            </a:r>
            <a:r>
              <a:rPr lang="en-AU" dirty="0" smtClean="0">
                <a:solidFill>
                  <a:schemeClr val="accent2"/>
                </a:solidFill>
              </a:rPr>
              <a:t>waiting for start</a:t>
            </a:r>
          </a:p>
          <a:p>
            <a:pPr lvl="1"/>
            <a:r>
              <a:rPr lang="en-US" dirty="0" smtClean="0">
                <a:solidFill>
                  <a:srgbClr val="FF0000"/>
                </a:solidFill>
              </a:rPr>
              <a:t>(Apr 2018) Asked Jodi </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pic>
        <p:nvPicPr>
          <p:cNvPr id="2" name="Picture 1"/>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is waiting for FDIS ballot to start</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 and response sent</a:t>
            </a:r>
          </a:p>
          <a:p>
            <a:pPr lvl="1"/>
            <a:r>
              <a:rPr lang="en-AU" dirty="0" smtClean="0"/>
              <a:t>802.1Qci (6N16715) passed </a:t>
            </a:r>
            <a:r>
              <a:rPr lang="en-AU" dirty="0"/>
              <a:t>60-day pre-ballot on </a:t>
            </a:r>
            <a:r>
              <a:rPr lang="en-AU" dirty="0" smtClean="0"/>
              <a:t>9 Dec 2017 (6N16760)</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A response was sent in Apr 2018 (</a:t>
            </a:r>
            <a:r>
              <a:rPr lang="en-AU" dirty="0" smtClean="0"/>
              <a:t>N16796)</a:t>
            </a:r>
            <a:endParaRPr lang="en-AU" dirty="0"/>
          </a:p>
          <a:p>
            <a:r>
              <a:rPr lang="en-AU" dirty="0" smtClean="0"/>
              <a:t>FDIS ballot: </a:t>
            </a:r>
            <a:r>
              <a:rPr lang="en-AU" dirty="0">
                <a:solidFill>
                  <a:schemeClr val="accent2"/>
                </a:solidFill>
              </a:rPr>
              <a:t>waiting for start</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30</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AU" dirty="0"/>
              <a:t>is waiting for FDIS ballot to start</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rgbClr val="00B050"/>
                </a:solidFill>
              </a:rPr>
              <a:t>passed</a:t>
            </a:r>
            <a:endParaRPr lang="en-AU" dirty="0">
              <a:solidFill>
                <a:schemeClr val="accent2"/>
              </a:solidFill>
            </a:endParaRPr>
          </a:p>
          <a:p>
            <a:pPr lvl="1"/>
            <a:r>
              <a:rPr lang="en-AU" dirty="0" smtClean="0"/>
              <a:t>802.1</a:t>
            </a:r>
            <a:r>
              <a:rPr lang="en-AU" dirty="0"/>
              <a:t>Qch</a:t>
            </a:r>
            <a:r>
              <a:rPr lang="en-AU" dirty="0" smtClean="0"/>
              <a:t> </a:t>
            </a:r>
            <a:r>
              <a:rPr lang="en-AU" dirty="0"/>
              <a:t>was submitted in Nov 2017 </a:t>
            </a:r>
            <a:r>
              <a:rPr lang="en-AU" dirty="0" smtClean="0"/>
              <a:t>(</a:t>
            </a:r>
            <a:r>
              <a:rPr lang="en-AU" dirty="0"/>
              <a:t>N16743</a:t>
            </a:r>
            <a:r>
              <a:rPr lang="en-AU" dirty="0" smtClean="0"/>
              <a:t>)</a:t>
            </a:r>
            <a:endParaRPr lang="en-AU" dirty="0"/>
          </a:p>
          <a:p>
            <a:pPr lvl="1"/>
            <a:r>
              <a:rPr lang="en-AU" dirty="0" smtClean="0"/>
              <a:t>802.1</a:t>
            </a:r>
            <a:r>
              <a:rPr lang="en-AU" dirty="0"/>
              <a:t>Qch</a:t>
            </a:r>
            <a:r>
              <a:rPr lang="en-AU" dirty="0" smtClean="0"/>
              <a:t> </a:t>
            </a:r>
            <a:r>
              <a:rPr lang="en-AU" dirty="0"/>
              <a:t>passed 60-day pre-ballot on </a:t>
            </a:r>
            <a:r>
              <a:rPr lang="en-AU" dirty="0" smtClean="0"/>
              <a:t>18 </a:t>
            </a:r>
            <a:r>
              <a:rPr lang="en-AU" dirty="0"/>
              <a:t>Jan 2018 (</a:t>
            </a:r>
            <a:r>
              <a:rPr lang="en-AU" dirty="0" smtClean="0"/>
              <a:t>N16762)</a:t>
            </a:r>
            <a:endParaRPr lang="en-AU" dirty="0"/>
          </a:p>
          <a:p>
            <a:pPr lvl="2"/>
            <a:r>
              <a:rPr lang="en-AU" dirty="0"/>
              <a:t>Passed 9/0/13 on need for ISO standard</a:t>
            </a:r>
          </a:p>
          <a:p>
            <a:pPr lvl="2"/>
            <a:r>
              <a:rPr lang="en-AU" dirty="0"/>
              <a:t>Passed </a:t>
            </a:r>
            <a:r>
              <a:rPr lang="en-AU" dirty="0" smtClean="0"/>
              <a:t>7/0/15 </a:t>
            </a:r>
            <a:r>
              <a:rPr lang="en-AU" dirty="0"/>
              <a:t>on support for submission to FDIS </a:t>
            </a:r>
            <a:endParaRPr lang="en-AU" dirty="0" smtClean="0"/>
          </a:p>
          <a:p>
            <a:pPr lvl="1"/>
            <a:r>
              <a:rPr lang="en-AU" dirty="0" smtClean="0"/>
              <a:t>No comments were received</a:t>
            </a:r>
            <a:endParaRPr lang="en-AU" dirty="0"/>
          </a:p>
          <a:p>
            <a:r>
              <a:rPr lang="en-AU" dirty="0" smtClean="0"/>
              <a:t>FDIS ballot: </a:t>
            </a:r>
            <a:r>
              <a:rPr lang="en-AU" dirty="0">
                <a:solidFill>
                  <a:schemeClr val="accent2"/>
                </a:solidFill>
              </a:rPr>
              <a:t>waiting for start</a:t>
            </a:r>
            <a:endParaRPr lang="en-AU" dirty="0" smtClean="0">
              <a:solidFill>
                <a:schemeClr val="accent2"/>
              </a:solidFill>
            </a:endParaRPr>
          </a:p>
          <a:p>
            <a:pPr lvl="1"/>
            <a:r>
              <a:rPr lang="en-US" dirty="0" smtClean="0">
                <a:solidFill>
                  <a:srgbClr val="FF0000"/>
                </a:solidFill>
              </a:rPr>
              <a:t>(Apr 2018) Asked Jodi</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31</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a:t>
            </a:r>
            <a:r>
              <a:rPr lang="en-AU" dirty="0"/>
              <a:t>is waiting for FDIS ballot to start</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and comment resolutions sent</a:t>
            </a:r>
          </a:p>
          <a:p>
            <a:pPr lvl="1"/>
            <a:r>
              <a:rPr lang="en-AU" dirty="0" smtClean="0"/>
              <a:t>802c </a:t>
            </a:r>
            <a:r>
              <a:rPr lang="en-AU" dirty="0"/>
              <a:t>was submitted in </a:t>
            </a:r>
            <a:r>
              <a:rPr lang="en-AU" dirty="0" smtClean="0"/>
              <a:t>Dec </a:t>
            </a:r>
            <a:r>
              <a:rPr lang="en-AU" dirty="0"/>
              <a:t>2017 (</a:t>
            </a:r>
            <a:r>
              <a:rPr lang="en-AU" dirty="0" smtClean="0"/>
              <a:t>N16746)</a:t>
            </a:r>
          </a:p>
          <a:p>
            <a:pPr lvl="1"/>
            <a:r>
              <a:rPr lang="en-AU" dirty="0" smtClean="0"/>
              <a:t>802c </a:t>
            </a:r>
            <a:r>
              <a:rPr lang="en-AU" dirty="0"/>
              <a:t>60-day ballot passed on </a:t>
            </a:r>
            <a:r>
              <a:rPr lang="en-AU" dirty="0" smtClean="0"/>
              <a:t>2 Feb 2018 (N16765)</a:t>
            </a:r>
            <a:endParaRPr lang="en-AU" dirty="0"/>
          </a:p>
          <a:p>
            <a:pPr lvl="2"/>
            <a:r>
              <a:rPr lang="en-AU" dirty="0"/>
              <a:t>Passed </a:t>
            </a:r>
            <a:r>
              <a:rPr lang="en-AU" dirty="0" smtClean="0"/>
              <a:t>10/0/12 </a:t>
            </a:r>
            <a:r>
              <a:rPr lang="en-AU" dirty="0"/>
              <a:t>on need for ISO standard</a:t>
            </a:r>
          </a:p>
          <a:p>
            <a:pPr lvl="2"/>
            <a:r>
              <a:rPr lang="en-AU" dirty="0"/>
              <a:t>Passed </a:t>
            </a:r>
            <a:r>
              <a:rPr lang="en-AU" dirty="0" smtClean="0"/>
              <a:t>9/0/13 on </a:t>
            </a:r>
            <a:r>
              <a:rPr lang="en-AU" dirty="0"/>
              <a:t>support for submission to FDIS</a:t>
            </a:r>
          </a:p>
          <a:p>
            <a:pPr lvl="1"/>
            <a:r>
              <a:rPr lang="en-AU" dirty="0"/>
              <a:t>China NB </a:t>
            </a:r>
            <a:r>
              <a:rPr lang="en-AU" dirty="0" smtClean="0"/>
              <a:t>and US NB provided comments</a:t>
            </a:r>
          </a:p>
          <a:p>
            <a:pPr lvl="2"/>
            <a:r>
              <a:rPr lang="en-AU" dirty="0"/>
              <a:t>A response was sent in Apr 2018 </a:t>
            </a:r>
            <a:r>
              <a:rPr lang="en-AU" dirty="0" smtClean="0"/>
              <a:t>(N16797)</a:t>
            </a:r>
            <a:endParaRPr lang="en-AU" dirty="0"/>
          </a:p>
          <a:p>
            <a:r>
              <a:rPr lang="en-AU" dirty="0" smtClean="0"/>
              <a:t>FDIS ballot: </a:t>
            </a:r>
            <a:r>
              <a:rPr lang="en-AU" dirty="0">
                <a:solidFill>
                  <a:schemeClr val="accent2"/>
                </a:solidFill>
              </a:rPr>
              <a:t>waiting for start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 </a:t>
            </a:r>
            <a:r>
              <a:rPr lang="en-AU" dirty="0" smtClean="0">
                <a:solidFill>
                  <a:schemeClr val="accent2"/>
                </a:solidFill>
              </a:rPr>
              <a:t>&amp; waiting for publication</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AU" dirty="0" smtClean="0">
                <a:solidFill>
                  <a:srgbClr val="FF0000"/>
                </a:solidFill>
              </a:rPr>
              <a:t>(</a:t>
            </a:r>
            <a:r>
              <a:rPr lang="en-AU" dirty="0">
                <a:solidFill>
                  <a:srgbClr val="FF0000"/>
                </a:solidFill>
              </a:rPr>
              <a:t>Apr 2018) Asked </a:t>
            </a:r>
            <a:r>
              <a:rPr lang="en-AU" dirty="0" smtClean="0">
                <a:solidFill>
                  <a:srgbClr val="FF0000"/>
                </a:solidFill>
              </a:rPr>
              <a:t>Jodi</a:t>
            </a:r>
          </a:p>
          <a:p>
            <a:pPr lvl="1"/>
            <a:r>
              <a:rPr lang="en-US" dirty="0" smtClean="0"/>
              <a:t>Will be called ISO/IEC </a:t>
            </a:r>
            <a:r>
              <a:rPr lang="en-US" dirty="0"/>
              <a:t>8802-1AX:2016/</a:t>
            </a:r>
            <a:r>
              <a:rPr lang="en-US" dirty="0" err="1"/>
              <a:t>Cor</a:t>
            </a:r>
            <a:r>
              <a:rPr lang="en-US" dirty="0"/>
              <a:t> 1:2018</a:t>
            </a:r>
            <a:endParaRPr lang="en-AU" dirty="0">
              <a:solidFill>
                <a:srgbClr val="FF0000"/>
              </a:solidFill>
            </a:endParaRPr>
          </a:p>
          <a:p>
            <a:pPr lvl="1"/>
            <a:endParaRPr lang="en-AU" dirty="0">
              <a:solidFill>
                <a:srgbClr val="FF0000"/>
              </a:solidFill>
            </a:endParaRP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AU" dirty="0"/>
              <a:t>B</a:t>
            </a:r>
            <a:r>
              <a:rPr lang="en-AU" dirty="0" smtClean="0"/>
              <a:t>eing </a:t>
            </a:r>
            <a:r>
              <a:rPr lang="en-AU" dirty="0"/>
              <a:t>considered by </a:t>
            </a:r>
            <a:r>
              <a:rPr lang="en-AU" dirty="0" err="1"/>
              <a:t>RevCom</a:t>
            </a:r>
            <a:r>
              <a:rPr lang="en-AU" dirty="0"/>
              <a:t> in Apr 2018</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a:t>
            </a:r>
            <a:r>
              <a:rPr lang="en-AU" dirty="0"/>
              <a:t>has been liaised for information</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D2.0 liaised in Dec 2017 (WG1-N119</a:t>
            </a:r>
            <a:r>
              <a:rPr lang="en-AU" dirty="0" smtClean="0"/>
              <a:t>)</a:t>
            </a:r>
          </a:p>
          <a:p>
            <a:pPr lvl="1"/>
            <a:r>
              <a:rPr lang="en-AU" dirty="0" smtClean="0"/>
              <a:t>Expected to go to </a:t>
            </a:r>
            <a:r>
              <a:rPr lang="en-AU" dirty="0" err="1" smtClean="0"/>
              <a:t>RevCom</a:t>
            </a:r>
            <a:r>
              <a:rPr lang="en-AU" dirty="0" smtClean="0"/>
              <a:t> in June 2018</a:t>
            </a:r>
            <a:endParaRPr lang="en-AU" dirty="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D2.6 liaised in Dec 2017 (WG1-N119)</a:t>
            </a:r>
          </a:p>
          <a:p>
            <a:pPr lvl="1"/>
            <a:r>
              <a:rPr lang="en-AU" dirty="0"/>
              <a:t>Expected to go to </a:t>
            </a:r>
            <a:r>
              <a:rPr lang="en-AU" dirty="0" err="1"/>
              <a:t>RevCom</a:t>
            </a:r>
            <a:r>
              <a:rPr lang="en-AU" dirty="0"/>
              <a:t> in </a:t>
            </a:r>
            <a:r>
              <a:rPr lang="en-AU" dirty="0" smtClean="0"/>
              <a:t>June 2018</a:t>
            </a:r>
            <a:endParaRPr lang="en-AU" b="1"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a:t>
            </a:r>
            <a:r>
              <a:rPr lang="en-AU" dirty="0" smtClean="0"/>
              <a:t>was liaised </a:t>
            </a:r>
            <a:r>
              <a:rPr lang="en-AU" dirty="0"/>
              <a:t>in </a:t>
            </a:r>
            <a:r>
              <a:rPr lang="en-AU" dirty="0" smtClean="0"/>
              <a:t>Apr 2018 (WG1N124) </a:t>
            </a:r>
          </a:p>
          <a:p>
            <a:pPr lvl="1"/>
            <a:r>
              <a:rPr lang="en-AU" dirty="0" smtClean="0"/>
              <a:t>D2.0 is being considered by </a:t>
            </a:r>
            <a:r>
              <a:rPr lang="en-AU" dirty="0" err="1" smtClean="0"/>
              <a:t>RevCom</a:t>
            </a:r>
            <a:r>
              <a:rPr lang="en-AU" dirty="0" smtClean="0"/>
              <a:t> in Apr 2018</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D2.2 </a:t>
            </a:r>
            <a:r>
              <a:rPr lang="en-AU" dirty="0"/>
              <a:t>was liaised in Apr 2018 (WG1N124</a:t>
            </a:r>
            <a:r>
              <a:rPr lang="en-AU" dirty="0" smtClean="0"/>
              <a:t>)</a:t>
            </a:r>
          </a:p>
          <a:p>
            <a:pPr lvl="1"/>
            <a:r>
              <a:rPr lang="en-AU" dirty="0" smtClean="0"/>
              <a:t>D2.2 </a:t>
            </a:r>
            <a:r>
              <a:rPr lang="en-AU" dirty="0"/>
              <a:t>is being considered by </a:t>
            </a:r>
            <a:r>
              <a:rPr lang="en-AU" dirty="0" err="1"/>
              <a:t>RevCom</a:t>
            </a:r>
            <a:r>
              <a:rPr lang="en-AU" dirty="0"/>
              <a:t> in Apr </a:t>
            </a:r>
            <a:r>
              <a:rPr lang="en-AU" dirty="0" smtClean="0"/>
              <a:t>2018</a:t>
            </a:r>
            <a:endParaRPr lang="en-AU" dirty="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1Qcy</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D2.1 </a:t>
            </a:r>
            <a:r>
              <a:rPr lang="en-AU" dirty="0"/>
              <a:t>was liaised in Apr </a:t>
            </a:r>
            <a:r>
              <a:rPr lang="en-AU" dirty="0" smtClean="0"/>
              <a:t>2018 (</a:t>
            </a:r>
            <a:r>
              <a:rPr lang="en-AU" dirty="0"/>
              <a:t>WG1N124</a:t>
            </a:r>
            <a:r>
              <a:rPr lang="en-AU" dirty="0" smtClean="0"/>
              <a:t>)</a:t>
            </a:r>
            <a:endParaRPr lang="en-AU" dirty="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1702511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4</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1AC/Cor-1</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a:t>
            </a:r>
            <a:r>
              <a:rPr lang="en-AU" dirty="0" smtClean="0"/>
              <a:t>2018 (</a:t>
            </a:r>
            <a:r>
              <a:rPr lang="en-AU" dirty="0"/>
              <a:t>WG1N124) </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34685483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1Xck</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a:t>D2.0 was liaised in Apr 2018 (WG1N124) </a:t>
            </a:r>
          </a:p>
          <a:p>
            <a:r>
              <a:rPr lang="en-US" dirty="0" smtClean="0"/>
              <a:t>60-day</a:t>
            </a:r>
            <a:r>
              <a:rPr lang="en-AU" dirty="0" smtClean="0"/>
              <a:t> pre-ballot: </a:t>
            </a:r>
            <a:r>
              <a:rPr lang="en-AU" dirty="0" smtClean="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41</a:t>
            </a:fld>
            <a:endParaRPr lang="en-US"/>
          </a:p>
        </p:txBody>
      </p:sp>
    </p:spTree>
    <p:extLst>
      <p:ext uri="{BB962C8B-B14F-4D97-AF65-F5344CB8AC3E}">
        <p14:creationId xmlns:p14="http://schemas.microsoft.com/office/powerpoint/2010/main" val="39621723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1AE-Rev</a:t>
            </a:r>
            <a:r>
              <a:rPr lang="en-AU" dirty="0" smtClean="0"/>
              <a:t>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D1.1 </a:t>
            </a:r>
            <a:r>
              <a:rPr lang="en-AU" dirty="0"/>
              <a:t>was liaised in Apr 2018 (WG1N124) </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42</a:t>
            </a:fld>
            <a:endParaRPr lang="en-US"/>
          </a:p>
        </p:txBody>
      </p:sp>
    </p:spTree>
    <p:extLst>
      <p:ext uri="{BB962C8B-B14F-4D97-AF65-F5344CB8AC3E}">
        <p14:creationId xmlns:p14="http://schemas.microsoft.com/office/powerpoint/2010/main" val="31004597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4084306"/>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3</a:t>
                      </a:r>
                      <a:r>
                        <a:rPr lang="en-AU" sz="1600" b="0" baseline="0" dirty="0" smtClean="0">
                          <a:solidFill>
                            <a:schemeClr val="tx1"/>
                          </a:solidFill>
                          <a:latin typeface="+mj-lt"/>
                        </a:rPr>
                        <a:t> Sep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898685209"/>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862799127"/>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12</a:t>
                      </a:r>
                      <a:r>
                        <a:rPr lang="en-AU" sz="1600" b="0" kern="1200" baseline="0" dirty="0" smtClean="0">
                          <a:solidFill>
                            <a:schemeClr val="tx1"/>
                          </a:solidFill>
                          <a:latin typeface="+mn-lt"/>
                          <a:ea typeface="+mn-ea"/>
                          <a:cs typeface="+mn-cs"/>
                        </a:rPr>
                        <a:t> Apr 18</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509910126"/>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2575905558"/>
                  </a:ext>
                </a:extLst>
              </a:tr>
              <a:tr h="290122">
                <a:tc>
                  <a:txBody>
                    <a:bodyPr/>
                    <a:lstStyle/>
                    <a:p>
                      <a:r>
                        <a:rPr lang="en-GB" sz="1600" b="0" dirty="0" smtClean="0">
                          <a:solidFill>
                            <a:schemeClr val="tx1"/>
                          </a:solidFill>
                          <a:latin typeface="+mj-lt"/>
                        </a:rPr>
                        <a:t>.3-rev</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D3.0</a:t>
                      </a:r>
                    </a:p>
                  </a:txBody>
                  <a:tcPr marR="0"/>
                </a:tc>
                <a:tc>
                  <a:txBody>
                    <a:bodyPr/>
                    <a:lstStyle/>
                    <a:p>
                      <a:pPr algn="ctr"/>
                      <a:r>
                        <a:rPr lang="en-GB" sz="1600" dirty="0" smtClean="0">
                          <a:solidFill>
                            <a:schemeClr val="tx1"/>
                          </a:solidFill>
                          <a:latin typeface="+mj-lt"/>
                        </a:rPr>
                        <a:t>Feb</a:t>
                      </a:r>
                      <a:r>
                        <a:rPr lang="en-GB" sz="1600" baseline="0" dirty="0" smtClean="0">
                          <a:solidFill>
                            <a:schemeClr val="tx1"/>
                          </a:solidFill>
                          <a:latin typeface="+mj-lt"/>
                        </a:rPr>
                        <a:t>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4092400724"/>
                  </a:ext>
                </a:extLst>
              </a:tr>
              <a:tr h="290122">
                <a:tc>
                  <a:txBody>
                    <a:bodyPr/>
                    <a:lstStyle/>
                    <a:p>
                      <a:r>
                        <a:rPr lang="en-GB" sz="1600" b="0" dirty="0" smtClean="0">
                          <a:solidFill>
                            <a:schemeClr val="tx1"/>
                          </a:solidFill>
                          <a:latin typeface="+mj-lt"/>
                        </a:rPr>
                        <a:t>.3bt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mn-lt"/>
                          <a:ea typeface="+mn-ea"/>
                          <a:cs typeface="+mn-cs"/>
                        </a:rPr>
                        <a:t>D3.2</a:t>
                      </a:r>
                    </a:p>
                  </a:txBody>
                  <a:tcPr marR="0"/>
                </a:tc>
                <a:tc>
                  <a:txBody>
                    <a:bodyPr/>
                    <a:lstStyle/>
                    <a:p>
                      <a:pPr algn="ctr"/>
                      <a:r>
                        <a:rPr lang="en-GB" sz="1600" dirty="0" smtClean="0">
                          <a:solidFill>
                            <a:schemeClr val="tx1"/>
                          </a:solidFill>
                          <a:latin typeface="+mj-lt"/>
                        </a:rPr>
                        <a:t>Feb 18</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3296881205"/>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43</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FDIS closes on 3 Sep 2018</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t>
            </a:r>
            <a:r>
              <a:rPr lang="en-AU" dirty="0">
                <a:solidFill>
                  <a:srgbClr val="00B050"/>
                </a:solidFill>
              </a:rPr>
              <a:t>with comments resolved</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a:solidFill>
                  <a:schemeClr val="accent2"/>
                </a:solidFill>
              </a:rPr>
              <a:t>closes </a:t>
            </a:r>
            <a:r>
              <a:rPr lang="en-AU" dirty="0" smtClean="0">
                <a:solidFill>
                  <a:schemeClr val="accent2"/>
                </a:solidFill>
              </a:rPr>
              <a:t>3 </a:t>
            </a:r>
            <a:r>
              <a:rPr lang="en-AU" dirty="0">
                <a:solidFill>
                  <a:schemeClr val="accent2"/>
                </a:solidFill>
              </a:rPr>
              <a:t>Sep 2018</a:t>
            </a:r>
            <a:endParaRPr lang="en-AU" dirty="0" smtClean="0">
              <a:solidFill>
                <a:schemeClr val="accent2"/>
              </a:solidFill>
            </a:endParaRPr>
          </a:p>
          <a:p>
            <a:pPr lvl="1"/>
            <a:r>
              <a:rPr lang="en-AU" dirty="0" smtClean="0">
                <a:solidFill>
                  <a:srgbClr val="FF0000"/>
                </a:solidFill>
              </a:rPr>
              <a:t>Name: </a:t>
            </a:r>
            <a:r>
              <a:rPr lang="en-AU" dirty="0">
                <a:solidFill>
                  <a:srgbClr val="FF0000"/>
                </a:solidFill>
              </a:rPr>
              <a:t>ISO/IEC/IEEE 8802-3:2017 FDAM </a:t>
            </a:r>
            <a:r>
              <a:rPr lang="en-AU" dirty="0" smtClean="0">
                <a:solidFill>
                  <a:srgbClr val="FF0000"/>
                </a:solidFill>
              </a:rPr>
              <a:t>6</a:t>
            </a:r>
            <a:endParaRPr lang="en-AU" dirty="0">
              <a:solidFill>
                <a:srgbClr val="FF0000"/>
              </a:solidFill>
            </a:endParaRPr>
          </a:p>
          <a:p>
            <a:pPr lvl="1"/>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FDIS closes on </a:t>
            </a:r>
            <a:r>
              <a:rPr lang="en-AU" dirty="0" smtClean="0"/>
              <a:t>3 </a:t>
            </a:r>
            <a:r>
              <a:rPr lang="en-AU" dirty="0"/>
              <a:t>Sep 2018</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a:solidFill>
                  <a:schemeClr val="accent2"/>
                </a:solidFill>
              </a:rPr>
              <a:t>closes </a:t>
            </a:r>
            <a:r>
              <a:rPr lang="en-AU" dirty="0" smtClean="0">
                <a:solidFill>
                  <a:schemeClr val="accent2"/>
                </a:solidFill>
              </a:rPr>
              <a:t>3 </a:t>
            </a:r>
            <a:r>
              <a:rPr lang="en-AU" dirty="0">
                <a:solidFill>
                  <a:schemeClr val="accent2"/>
                </a:solidFill>
              </a:rPr>
              <a:t>Sep 2018</a:t>
            </a:r>
            <a:endParaRPr lang="en-AU" dirty="0" smtClean="0">
              <a:solidFill>
                <a:schemeClr val="accent2"/>
              </a:solidFill>
            </a:endParaRPr>
          </a:p>
          <a:p>
            <a:pPr lvl="1"/>
            <a:r>
              <a:rPr lang="en-AU" dirty="0">
                <a:solidFill>
                  <a:srgbClr val="FF0000"/>
                </a:solidFill>
              </a:rPr>
              <a:t>Name: ISO/IEC/IEEE 8802-3:2017 FDAM </a:t>
            </a:r>
            <a:r>
              <a:rPr lang="en-AU" dirty="0" smtClean="0">
                <a:solidFill>
                  <a:srgbClr val="FF0000"/>
                </a:solidFill>
              </a:rPr>
              <a:t>9</a:t>
            </a:r>
            <a:endParaRPr lang="en-AU" dirty="0">
              <a:solidFill>
                <a:srgbClr val="FF0000"/>
              </a:solidFill>
            </a:endParaRPr>
          </a:p>
          <a:p>
            <a:pPr marL="1588" lvl="1" indent="0">
              <a:buNone/>
            </a:pPr>
            <a:endParaRPr lang="en-AU" dirty="0">
              <a:solidFill>
                <a:srgbClr val="FF0000"/>
              </a:solidFill>
            </a:endParaRP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a:t>
            </a:r>
            <a:r>
              <a:rPr lang="en-AU" dirty="0"/>
              <a:t>FDIS closes on </a:t>
            </a:r>
            <a:r>
              <a:rPr lang="en-AU" dirty="0" smtClean="0"/>
              <a:t>3 </a:t>
            </a:r>
            <a:r>
              <a:rPr lang="en-AU" dirty="0"/>
              <a:t>Sep 2018</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closes 3 Sep 2018</a:t>
            </a:r>
          </a:p>
          <a:p>
            <a:pPr lvl="1"/>
            <a:r>
              <a:rPr lang="en-AU" dirty="0">
                <a:solidFill>
                  <a:srgbClr val="FF0000"/>
                </a:solidFill>
              </a:rPr>
              <a:t>Name: ISO/IEC/IEEE 8802-3:2017 FDAM </a:t>
            </a:r>
            <a:r>
              <a:rPr lang="en-AU" dirty="0" smtClean="0">
                <a:solidFill>
                  <a:srgbClr val="FF0000"/>
                </a:solidFill>
              </a:rPr>
              <a:t>8</a:t>
            </a:r>
            <a:endParaRPr lang="en-AU" dirty="0">
              <a:solidFill>
                <a:srgbClr val="FF0000"/>
              </a:solidFill>
            </a:endParaRPr>
          </a:p>
          <a:p>
            <a:pPr lvl="1"/>
            <a:endParaRPr lang="en-AU" dirty="0" smtClean="0">
              <a:solidFill>
                <a:srgbClr val="FF0000"/>
              </a:solidFill>
            </a:endParaRPr>
          </a:p>
          <a:p>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Nov 2017 (N16782)</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comments</a:t>
            </a:r>
          </a:p>
          <a:p>
            <a:pPr lvl="1"/>
            <a:r>
              <a:rPr lang="en-AU" dirty="0" smtClean="0">
                <a:solidFill>
                  <a:srgbClr val="FF0000"/>
                </a:solidFill>
              </a:rPr>
              <a:t>(Apr 2018) Asked Jodi</a:t>
            </a:r>
          </a:p>
          <a:p>
            <a:pPr lvl="1"/>
            <a:r>
              <a:rPr lang="en-AU" dirty="0" smtClean="0"/>
              <a:t>Will be called </a:t>
            </a:r>
            <a:r>
              <a:rPr lang="en-US" dirty="0"/>
              <a:t>ISO/IEC/IEEE8802-3:2017/</a:t>
            </a:r>
            <a:r>
              <a:rPr lang="en-US" dirty="0" err="1"/>
              <a:t>Cor</a:t>
            </a:r>
            <a:r>
              <a:rPr lang="en-US" dirty="0"/>
              <a:t> 1:2018</a:t>
            </a:r>
            <a:endParaRPr lang="en-AU" b="1" dirty="0"/>
          </a:p>
          <a:p>
            <a:pPr lvl="1"/>
            <a:endParaRPr lang="en-AU" dirty="0" smtClean="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a:t>
            </a:r>
            <a:r>
              <a:rPr lang="en-AU" dirty="0"/>
              <a:t>is waiting for FDIS ballot to start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endParaRPr lang="en-AU" dirty="0" smtClean="0">
              <a:solidFill>
                <a:schemeClr val="accent2"/>
              </a:solidFill>
            </a:endParaRPr>
          </a:p>
          <a:p>
            <a:pPr lvl="1"/>
            <a:r>
              <a:rPr lang="en-AU" dirty="0"/>
              <a:t>Passed on </a:t>
            </a:r>
            <a:r>
              <a:rPr lang="en-AU" dirty="0" smtClean="0"/>
              <a:t>12 Apr 218 (N16792)</a:t>
            </a:r>
            <a:endParaRPr lang="en-AU" dirty="0"/>
          </a:p>
          <a:p>
            <a:pPr lvl="2"/>
            <a:r>
              <a:rPr lang="en-AU" dirty="0"/>
              <a:t>Support need for IS: passed </a:t>
            </a:r>
            <a:r>
              <a:rPr lang="en-AU" dirty="0" smtClean="0"/>
              <a:t>11/0/8</a:t>
            </a:r>
            <a:endParaRPr lang="en-AU" dirty="0"/>
          </a:p>
          <a:p>
            <a:pPr lvl="2"/>
            <a:r>
              <a:rPr lang="en-AU" dirty="0"/>
              <a:t>Support this IS: passed </a:t>
            </a:r>
            <a:r>
              <a:rPr lang="en-AU" dirty="0" smtClean="0"/>
              <a:t>11/0/8</a:t>
            </a:r>
            <a:endParaRPr lang="en-AU" dirty="0"/>
          </a:p>
          <a:p>
            <a:pPr lvl="2"/>
            <a:r>
              <a:rPr lang="en-AU" dirty="0"/>
              <a:t>No comments</a:t>
            </a:r>
          </a:p>
          <a:p>
            <a:r>
              <a:rPr lang="en-AU" dirty="0" smtClean="0"/>
              <a:t>FDIS ballot: </a:t>
            </a:r>
            <a:r>
              <a:rPr lang="en-AU" dirty="0" smtClean="0">
                <a:solidFill>
                  <a:schemeClr val="accent2"/>
                </a:solidFill>
              </a:rPr>
              <a:t>waiting for start</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smtClean="0"/>
              <a:t>Expected submission to PSDO in Nov 2018</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49</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5</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a:t>
            </a:r>
            <a:r>
              <a:rPr lang="en-AU" dirty="0"/>
              <a:t>is waiting for start of FDIS ballot</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a:t>60-day</a:t>
            </a:r>
            <a:r>
              <a:rPr lang="en-AU" dirty="0"/>
              <a:t> pre-ballot: </a:t>
            </a:r>
            <a:r>
              <a:rPr lang="en-AU" dirty="0">
                <a:solidFill>
                  <a:srgbClr val="00B050"/>
                </a:solidFill>
              </a:rPr>
              <a:t>passed</a:t>
            </a:r>
            <a:endParaRPr lang="en-AU" dirty="0">
              <a:solidFill>
                <a:schemeClr val="accent2"/>
              </a:solidFill>
            </a:endParaRPr>
          </a:p>
          <a:p>
            <a:pPr lvl="1"/>
            <a:r>
              <a:rPr lang="en-AU" dirty="0"/>
              <a:t>Passed on 12 Apr 218 (</a:t>
            </a:r>
            <a:r>
              <a:rPr lang="en-AU" dirty="0" smtClean="0"/>
              <a:t>N16793)</a:t>
            </a:r>
            <a:endParaRPr lang="en-AU" dirty="0"/>
          </a:p>
          <a:p>
            <a:pPr lvl="2"/>
            <a:r>
              <a:rPr lang="en-AU" dirty="0"/>
              <a:t>Support need for IS: passed 11/0/8</a:t>
            </a:r>
          </a:p>
          <a:p>
            <a:pPr lvl="2"/>
            <a:r>
              <a:rPr lang="en-AU" dirty="0"/>
              <a:t>Support this IS: passed 11/0/8</a:t>
            </a:r>
          </a:p>
          <a:p>
            <a:pPr lvl="2"/>
            <a:r>
              <a:rPr lang="en-AU" dirty="0"/>
              <a:t>No comments</a:t>
            </a:r>
          </a:p>
          <a:p>
            <a:r>
              <a:rPr lang="en-AU" dirty="0"/>
              <a:t>FDIS ballot</a:t>
            </a:r>
            <a:r>
              <a:rPr lang="en-AU" dirty="0" smtClean="0"/>
              <a:t>: </a:t>
            </a:r>
            <a:r>
              <a:rPr lang="en-AU" dirty="0" smtClean="0">
                <a:solidFill>
                  <a:schemeClr val="accent2"/>
                </a:solidFill>
              </a:rPr>
              <a:t>waiting for start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50</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a:t>
            </a:r>
            <a:r>
              <a:rPr lang="en-AU" dirty="0"/>
              <a:t>was liaised for information in </a:t>
            </a:r>
            <a:r>
              <a:rPr lang="en-AU" dirty="0" smtClean="0"/>
              <a:t>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802.3cd D3.0 </a:t>
            </a:r>
            <a:r>
              <a:rPr lang="en-AU" dirty="0"/>
              <a:t>was 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p>
          <a:p>
            <a:pPr lvl="2"/>
            <a:r>
              <a:rPr lang="en-AU" dirty="0"/>
              <a:t>Expected to go to </a:t>
            </a:r>
            <a:r>
              <a:rPr lang="en-AU" dirty="0" err="1"/>
              <a:t>RevCom</a:t>
            </a:r>
            <a:r>
              <a:rPr lang="en-AU" dirty="0"/>
              <a:t> in Sept </a:t>
            </a:r>
            <a:r>
              <a:rPr lang="en-AU" dirty="0" smtClean="0"/>
              <a:t>2018</a:t>
            </a:r>
          </a:p>
          <a:p>
            <a:pPr lvl="2"/>
            <a:r>
              <a:rPr lang="en-AU" dirty="0"/>
              <a:t>Expected submission to PSDO in Nov </a:t>
            </a:r>
            <a:r>
              <a:rPr lang="en-AU" dirty="0" smtClean="0"/>
              <a:t>2018</a:t>
            </a:r>
            <a:endParaRPr lang="en-AU" dirty="0"/>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51</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was </a:t>
            </a:r>
            <a:r>
              <a:rPr lang="en-AU" dirty="0"/>
              <a:t>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sent</a:t>
            </a:r>
            <a:endParaRPr lang="en-AU" dirty="0" smtClean="0">
              <a:solidFill>
                <a:srgbClr val="00B050"/>
              </a:solidFill>
            </a:endParaRPr>
          </a:p>
          <a:p>
            <a:pPr lvl="1"/>
            <a:r>
              <a:rPr lang="en-AU" dirty="0" smtClean="0"/>
              <a:t>802.3 </a:t>
            </a:r>
            <a:r>
              <a:rPr lang="en-AU" dirty="0"/>
              <a:t>D3.0 </a:t>
            </a:r>
            <a:r>
              <a:rPr lang="en-AU" dirty="0" smtClean="0"/>
              <a:t>(802.3cj) was </a:t>
            </a:r>
            <a:r>
              <a:rPr lang="en-AU" dirty="0"/>
              <a:t>liaised in Feb </a:t>
            </a:r>
            <a:r>
              <a:rPr lang="en-AU" dirty="0" smtClean="0"/>
              <a:t>2018</a:t>
            </a:r>
          </a:p>
          <a:p>
            <a:r>
              <a:rPr lang="en-US" dirty="0" smtClean="0"/>
              <a:t>60-day</a:t>
            </a:r>
            <a:r>
              <a:rPr lang="en-AU" dirty="0" smtClean="0"/>
              <a:t> pre-ballot: </a:t>
            </a:r>
            <a:r>
              <a:rPr lang="en-AU" dirty="0" smtClean="0">
                <a:solidFill>
                  <a:schemeClr val="accent2"/>
                </a:solidFill>
              </a:rPr>
              <a:t>waiting</a:t>
            </a:r>
          </a:p>
          <a:p>
            <a:pPr lvl="1"/>
            <a:r>
              <a:rPr lang="en-AU" dirty="0"/>
              <a:t>Submission planned </a:t>
            </a:r>
            <a:r>
              <a:rPr lang="en-AU" dirty="0" smtClean="0"/>
              <a:t>soon</a:t>
            </a:r>
            <a:endParaRPr lang="en-AU" dirty="0"/>
          </a:p>
          <a:p>
            <a:pPr lvl="2"/>
            <a:r>
              <a:rPr lang="en-AU" dirty="0"/>
              <a:t>Expected to go to </a:t>
            </a:r>
            <a:r>
              <a:rPr lang="en-AU" dirty="0" err="1"/>
              <a:t>RevCom</a:t>
            </a:r>
            <a:r>
              <a:rPr lang="en-AU" dirty="0"/>
              <a:t> in June 2018</a:t>
            </a:r>
            <a:endParaRPr lang="en-AU" dirty="0">
              <a:solidFill>
                <a:srgbClr val="FF0000"/>
              </a:solidFill>
            </a:endParaRPr>
          </a:p>
          <a:p>
            <a:pPr lvl="2"/>
            <a:r>
              <a:rPr lang="en-AU" dirty="0" smtClean="0"/>
              <a:t>Expected </a:t>
            </a:r>
            <a:r>
              <a:rPr lang="en-AU" dirty="0"/>
              <a:t>submission to PSDO in </a:t>
            </a:r>
            <a:r>
              <a:rPr lang="en-AU" dirty="0" smtClean="0"/>
              <a:t>Sep </a:t>
            </a:r>
            <a:r>
              <a:rPr lang="en-AU" dirty="0"/>
              <a:t>2018</a:t>
            </a: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52</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802.3bt </a:t>
            </a:r>
            <a:r>
              <a:rPr lang="en-AU" dirty="0"/>
              <a:t>was liaised for information in Feb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802.3bt D3.2 </a:t>
            </a:r>
            <a:r>
              <a:rPr lang="en-AU" dirty="0"/>
              <a:t>was liaised in Feb 2018</a:t>
            </a:r>
          </a:p>
          <a:p>
            <a:r>
              <a:rPr lang="en-US" dirty="0" smtClean="0"/>
              <a:t>60-day</a:t>
            </a:r>
            <a:r>
              <a:rPr lang="en-AU" dirty="0" smtClean="0"/>
              <a:t> pre-ballot: </a:t>
            </a:r>
            <a:r>
              <a:rPr lang="en-AU" dirty="0" smtClean="0">
                <a:solidFill>
                  <a:schemeClr val="accent2"/>
                </a:solidFill>
              </a:rPr>
              <a:t>waiting</a:t>
            </a:r>
          </a:p>
          <a:p>
            <a:pPr lvl="1"/>
            <a:r>
              <a:rPr lang="en-AU" dirty="0"/>
              <a:t>Submission planned soon</a:t>
            </a:r>
          </a:p>
          <a:p>
            <a:pPr lvl="2"/>
            <a:r>
              <a:rPr lang="en-AU" dirty="0" smtClean="0"/>
              <a:t>Expected </a:t>
            </a:r>
            <a:r>
              <a:rPr lang="en-AU" dirty="0"/>
              <a:t>to go to </a:t>
            </a:r>
            <a:r>
              <a:rPr lang="en-AU" dirty="0" err="1"/>
              <a:t>RevCom</a:t>
            </a:r>
            <a:r>
              <a:rPr lang="en-AU" dirty="0"/>
              <a:t> in Sept </a:t>
            </a:r>
            <a:r>
              <a:rPr lang="en-AU" dirty="0" smtClean="0"/>
              <a:t>2018</a:t>
            </a:r>
          </a:p>
          <a:p>
            <a:pPr lvl="2"/>
            <a:r>
              <a:rPr lang="en-AU" dirty="0"/>
              <a:t>Expected submission to PSDO in Nov </a:t>
            </a:r>
            <a:r>
              <a:rPr lang="en-AU" dirty="0" smtClean="0"/>
              <a:t>2018</a:t>
            </a:r>
            <a:endParaRPr lang="en-AU" dirty="0"/>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53</a:t>
            </a:fld>
            <a:endParaRPr lang="en-US"/>
          </a:p>
        </p:txBody>
      </p:sp>
    </p:spTree>
    <p:extLst>
      <p:ext uri="{BB962C8B-B14F-4D97-AF65-F5344CB8AC3E}">
        <p14:creationId xmlns:p14="http://schemas.microsoft.com/office/powerpoint/2010/main" val="25210674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38876658"/>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11mc</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16</a:t>
                      </a:r>
                      <a:r>
                        <a:rPr lang="en-AU" sz="1600" b="0" baseline="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13</a:t>
                      </a:r>
                      <a:r>
                        <a:rPr lang="en-AU" sz="1600" b="0" baseline="0" dirty="0" smtClean="0">
                          <a:solidFill>
                            <a:schemeClr val="tx1"/>
                          </a:solidFill>
                          <a:latin typeface="+mj-lt"/>
                        </a:rPr>
                        <a:t> Apr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FF0000"/>
                          </a:solidFill>
                          <a:latin typeface="+mn-lt"/>
                          <a:ea typeface="+mn-ea"/>
                          <a:cs typeface="+mn-cs"/>
                        </a:rPr>
                        <a:t>May 18</a:t>
                      </a:r>
                      <a:endParaRPr lang="en-AU" sz="1600" b="0" dirty="0" smtClean="0">
                        <a:solidFill>
                          <a:srgbClr val="FF0000"/>
                        </a:solidFill>
                        <a:latin typeface="+mj-lt"/>
                      </a:endParaRP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a:t>
            </a:r>
            <a:r>
              <a:rPr lang="en-AU" dirty="0"/>
              <a:t>FDIS ballot passed </a:t>
            </a:r>
            <a:r>
              <a:rPr lang="en-AU" dirty="0">
                <a:solidFill>
                  <a:srgbClr val="FF0000"/>
                </a:solidFill>
              </a:rPr>
              <a:t>is waiting for publication</a:t>
            </a:r>
            <a:endParaRPr lang="en-AU" dirty="0">
              <a:solidFill>
                <a:srgbClr val="FF0000"/>
              </a:solidFill>
            </a:endParaRPr>
          </a:p>
        </p:txBody>
      </p:sp>
      <p:sp>
        <p:nvSpPr>
          <p:cNvPr id="10" name="Content Placeholder 9"/>
          <p:cNvSpPr>
            <a:spLocks noGrp="1"/>
          </p:cNvSpPr>
          <p:nvPr>
            <p:ph idx="1"/>
          </p:nvPr>
        </p:nvSpPr>
        <p:spPr>
          <a:xfrm>
            <a:off x="685800" y="1752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 D6.0 in Jul 2016 &amp; 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&amp; responses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smtClean="0">
                <a:solidFill>
                  <a:srgbClr val="00B050"/>
                </a:solidFill>
              </a:rPr>
              <a:t>passed, </a:t>
            </a:r>
            <a:r>
              <a:rPr lang="en-AU" dirty="0" smtClean="0">
                <a:solidFill>
                  <a:srgbClr val="FF0000"/>
                </a:solidFill>
              </a:rPr>
              <a:t>response sent &amp; waiting for publication</a:t>
            </a:r>
            <a:endParaRPr lang="en-AU" dirty="0" smtClean="0">
              <a:solidFill>
                <a:srgbClr val="FF0000"/>
              </a:solidFill>
            </a:endParaRPr>
          </a:p>
          <a:p>
            <a:pPr lvl="1"/>
            <a:r>
              <a:rPr lang="en-AU" dirty="0"/>
              <a:t>802.11-2016</a:t>
            </a:r>
            <a:r>
              <a:rPr lang="en-AU" dirty="0" smtClean="0"/>
              <a:t> </a:t>
            </a:r>
            <a:r>
              <a:rPr lang="en-AU" dirty="0"/>
              <a:t>passed its FDIS ballot on </a:t>
            </a:r>
            <a:r>
              <a:rPr lang="en-AU" dirty="0" smtClean="0"/>
              <a:t>13 Apr 2018 </a:t>
            </a:r>
            <a:r>
              <a:rPr lang="en-AU" dirty="0"/>
              <a:t>(</a:t>
            </a:r>
            <a:r>
              <a:rPr lang="en-AU" dirty="0" smtClean="0"/>
              <a:t>N16794)</a:t>
            </a:r>
            <a:endParaRPr lang="en-AU" dirty="0"/>
          </a:p>
          <a:p>
            <a:pPr lvl="2"/>
            <a:r>
              <a:rPr lang="en-AU" dirty="0"/>
              <a:t>Passed </a:t>
            </a:r>
            <a:r>
              <a:rPr lang="en-AU" dirty="0" smtClean="0"/>
              <a:t>12/1/6 (with comments by China NB)</a:t>
            </a:r>
            <a:endParaRPr lang="en-AU" dirty="0"/>
          </a:p>
          <a:p>
            <a:pPr lvl="1"/>
            <a:r>
              <a:rPr lang="en-AU" dirty="0" smtClean="0">
                <a:solidFill>
                  <a:srgbClr val="FF0000"/>
                </a:solidFill>
              </a:rPr>
              <a:t>A response has been sent (</a:t>
            </a:r>
            <a:r>
              <a:rPr lang="en-AU" dirty="0" err="1" smtClean="0">
                <a:solidFill>
                  <a:srgbClr val="FF0000"/>
                </a:solidFill>
              </a:rPr>
              <a:t>Nxxxxx</a:t>
            </a:r>
            <a:r>
              <a:rPr lang="en-AU" dirty="0" smtClean="0">
                <a:solidFill>
                  <a:srgbClr val="FF0000"/>
                </a:solidFill>
              </a:rPr>
              <a:t>) and waiting for publication</a:t>
            </a:r>
            <a:endParaRPr lang="en-AU" dirty="0">
              <a:solidFill>
                <a:srgbClr val="FF0000"/>
              </a:solidFill>
            </a:endParaRPr>
          </a:p>
          <a:p>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299261205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solidFill>
                  <a:srgbClr val="FF0000"/>
                </a:solidFill>
              </a:rPr>
              <a:t>Jodi in Feb 2018</a:t>
            </a:r>
            <a:r>
              <a:rPr lang="en-AU" dirty="0" smtClean="0">
                <a:solidFill>
                  <a:srgbClr val="FF0000"/>
                </a:solidFill>
              </a:rPr>
              <a:t>: </a:t>
            </a:r>
            <a:r>
              <a:rPr lang="en-US" dirty="0">
                <a:solidFill>
                  <a:srgbClr val="FF0000"/>
                </a:solidFill>
              </a:rPr>
              <a:t>this is on hold pending the approval of the FDIS ballot for IEEE </a:t>
            </a:r>
            <a:r>
              <a:rPr lang="en-US" dirty="0" smtClean="0">
                <a:solidFill>
                  <a:srgbClr val="FF0000"/>
                </a:solidFill>
              </a:rPr>
              <a:t>802.11</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a:t>
            </a:r>
            <a:r>
              <a:rPr lang="en-AU" dirty="0"/>
              <a:t>is waiting for FDIS ballot to start</a:t>
            </a:r>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and response sent</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is waiting for FDIS ballot to start</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start</a:t>
            </a:r>
          </a:p>
          <a:p>
            <a:pPr lvl="1"/>
            <a:r>
              <a:rPr lang="en-AU" dirty="0">
                <a:solidFill>
                  <a:srgbClr val="FF0000"/>
                </a:solidFill>
              </a:rPr>
              <a:t>Jodi in Feb 2018: </a:t>
            </a:r>
            <a:r>
              <a:rPr lang="en-US" dirty="0">
                <a:solidFill>
                  <a:srgbClr val="FF0000"/>
                </a:solidFill>
              </a:rPr>
              <a:t>this is on hold pending the approval of the FDIS ballot for IEEE </a:t>
            </a:r>
            <a:r>
              <a:rPr lang="en-US" dirty="0" smtClean="0">
                <a:solidFill>
                  <a:srgbClr val="FF0000"/>
                </a:solidFill>
              </a:rPr>
              <a:t>802.11</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58</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endParaRPr lang="en-AU" dirty="0" smtClean="0">
              <a:solidFill>
                <a:schemeClr val="accent2"/>
              </a:solidFill>
            </a:endParaRPr>
          </a:p>
          <a:p>
            <a:r>
              <a:rPr lang="en-US" dirty="0" smtClean="0"/>
              <a:t>60-day</a:t>
            </a:r>
            <a:r>
              <a:rPr lang="en-AU" dirty="0" smtClean="0"/>
              <a:t> pre-ballot: </a:t>
            </a:r>
            <a:r>
              <a:rPr lang="en-AU" dirty="0" smtClean="0">
                <a:solidFill>
                  <a:schemeClr val="accent2"/>
                </a:solidFill>
              </a:rPr>
              <a:t>waiting</a:t>
            </a:r>
          </a:p>
          <a:p>
            <a:pPr lvl="1"/>
            <a:r>
              <a:rPr lang="en-AU" b="0" dirty="0" smtClean="0"/>
              <a:t>The standard is compete but publication by IEEE-SA has been delayed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a:t>
            </a:r>
            <a:r>
              <a:rPr lang="en-US" dirty="0" smtClean="0"/>
              <a:t>July </a:t>
            </a:r>
            <a:r>
              <a:rPr lang="en-US" dirty="0" smtClean="0"/>
              <a:t>2018 </a:t>
            </a:r>
            <a:r>
              <a:rPr lang="en-US" dirty="0" smtClean="0"/>
              <a:t>plenary </a:t>
            </a:r>
            <a:r>
              <a:rPr lang="en-US" dirty="0" smtClean="0"/>
              <a:t>meeting in </a:t>
            </a:r>
            <a:r>
              <a:rPr lang="en-US" dirty="0" smtClean="0"/>
              <a:t>San Diego</a:t>
            </a:r>
            <a:endParaRPr lang="en-US" dirty="0" smtClean="0"/>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10 July 2018</a:t>
            </a:r>
            <a:r>
              <a:rPr lang="en-US" sz="1600" b="1" dirty="0" smtClean="0">
                <a:latin typeface="+mj-lt"/>
              </a:rPr>
              <a:t>,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6</a:t>
            </a:fld>
            <a:endParaRPr lang="en-US" dirty="0">
              <a:latin typeface="+mn-l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GB" dirty="0" smtClean="0">
                <a:solidFill>
                  <a:srgbClr val="FF0000"/>
                </a:solidFill>
              </a:rPr>
              <a:t>(</a:t>
            </a:r>
            <a:r>
              <a:rPr lang="en-GB" dirty="0" smtClean="0">
                <a:solidFill>
                  <a:srgbClr val="FF0000"/>
                </a:solidFill>
              </a:rPr>
              <a:t>May 18) Peter Yee took action to ping Chair</a:t>
            </a:r>
          </a:p>
          <a:p>
            <a:pPr lvl="3"/>
            <a:r>
              <a:rPr lang="en-AU" dirty="0" smtClean="0">
                <a:solidFill>
                  <a:srgbClr val="FF0000"/>
                </a:solidFill>
              </a:rPr>
              <a:t>I </a:t>
            </a:r>
            <a:r>
              <a:rPr lang="en-AU" dirty="0">
                <a:solidFill>
                  <a:srgbClr val="FF0000"/>
                </a:solidFill>
              </a:rPr>
              <a:t>was able to query Mark about what happened with sending IEEE 802.11ak in liaison to JTC 1/SC 6.  He told me that because publication was so close (now expected in June) that they decided that sending D6.0 wouldn't be worthwhile.  He expects to make the liaison request during the July meeting, assuming publication has been confirmed</a:t>
            </a:r>
            <a:r>
              <a:rPr lang="en-AU" dirty="0" smtClean="0">
                <a:solidFill>
                  <a:srgbClr val="FF0000"/>
                </a:solidFill>
              </a:rPr>
              <a:t>.</a:t>
            </a:r>
            <a:endParaRPr lang="en-AU" dirty="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 in March 2017</a:t>
            </a:r>
          </a:p>
          <a:p>
            <a:pPr lvl="1"/>
            <a:r>
              <a:rPr lang="en-AU" dirty="0" smtClean="0"/>
              <a:t>802.11aq D8.0 was sent for liaison in Mar 2017</a:t>
            </a:r>
          </a:p>
          <a:p>
            <a:pPr lvl="1"/>
            <a:r>
              <a:rPr lang="en-AU" dirty="0" smtClean="0">
                <a:solidFill>
                  <a:srgbClr val="FF0000"/>
                </a:solidFill>
              </a:rPr>
              <a:t>Stephen McCann will follow up on getting a new draft to SC6</a:t>
            </a:r>
          </a:p>
          <a:p>
            <a:pPr lvl="1"/>
            <a:r>
              <a:rPr lang="en-AU" dirty="0" smtClean="0">
                <a:solidFill>
                  <a:srgbClr val="FF0000"/>
                </a:solidFill>
              </a:rPr>
              <a:t>802.11aq will be considered by </a:t>
            </a:r>
            <a:r>
              <a:rPr lang="en-AU" dirty="0" err="1" smtClean="0">
                <a:solidFill>
                  <a:srgbClr val="FF0000"/>
                </a:solidFill>
              </a:rPr>
              <a:t>RevCom</a:t>
            </a:r>
            <a:r>
              <a:rPr lang="en-AU" dirty="0" smtClean="0">
                <a:solidFill>
                  <a:srgbClr val="FF0000"/>
                </a:solidFill>
              </a:rPr>
              <a:t> in June 2018</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smtClean="0">
                <a:solidFill>
                  <a:srgbClr val="FF0000"/>
                </a:solidFill>
              </a:rPr>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62</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a:t>
            </a:r>
            <a:r>
              <a:rPr lang="en-AU" dirty="0" smtClean="0">
                <a:solidFill>
                  <a:srgbClr val="FF0000"/>
                </a:solidFill>
              </a:rPr>
              <a:t>yet</a:t>
            </a:r>
            <a:endParaRPr lang="en-AU" dirty="0" smtClean="0">
              <a:solidFill>
                <a:schemeClr val="accent2"/>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63</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yet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pPr lvl="1"/>
            <a:r>
              <a:rPr lang="en-AU" dirty="0">
                <a:solidFill>
                  <a:srgbClr val="FF0000"/>
                </a:solidFill>
              </a:rPr>
              <a:t>No approved draft </a:t>
            </a:r>
            <a:r>
              <a:rPr lang="en-AU" dirty="0" smtClean="0">
                <a:solidFill>
                  <a:srgbClr val="FF0000"/>
                </a:solidFill>
              </a:rPr>
              <a:t>yet</a:t>
            </a:r>
            <a:endParaRPr lang="en-AU" dirty="0" smtClean="0">
              <a:solidFill>
                <a:schemeClr val="accent2"/>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63320129"/>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66</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FDIS ballot passed but comments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a:t>
            </a:r>
          </a:p>
          <a:p>
            <a:pPr lvl="2"/>
            <a:r>
              <a:rPr lang="en-AU" dirty="0" smtClean="0"/>
              <a:t>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67</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802.15 WG is having difficulty responding to comments on 802.15.6</a:t>
            </a:r>
            <a:endParaRPr lang="en-AU" dirty="0"/>
          </a:p>
        </p:txBody>
      </p:sp>
      <p:sp>
        <p:nvSpPr>
          <p:cNvPr id="3" name="Content Placeholder 2"/>
          <p:cNvSpPr>
            <a:spLocks noGrp="1"/>
          </p:cNvSpPr>
          <p:nvPr>
            <p:ph idx="1"/>
          </p:nvPr>
        </p:nvSpPr>
        <p:spPr/>
        <p:txBody>
          <a:bodyPr/>
          <a:lstStyle/>
          <a:p>
            <a:pPr lvl="1"/>
            <a:r>
              <a:rPr lang="en-GB" dirty="0">
                <a:solidFill>
                  <a:srgbClr val="FF0000"/>
                </a:solidFill>
              </a:rPr>
              <a:t>(Dec 2017) </a:t>
            </a:r>
            <a:r>
              <a:rPr lang="en-AU" dirty="0" err="1">
                <a:solidFill>
                  <a:srgbClr val="FF0000"/>
                </a:solidFill>
              </a:rPr>
              <a:t>Dr.</a:t>
            </a:r>
            <a:r>
              <a:rPr lang="en-AU" dirty="0">
                <a:solidFill>
                  <a:srgbClr val="FF0000"/>
                </a:solidFill>
              </a:rPr>
              <a:t> “</a:t>
            </a:r>
            <a:r>
              <a:rPr lang="en-AU" dirty="0" err="1">
                <a:solidFill>
                  <a:srgbClr val="FF0000"/>
                </a:solidFill>
              </a:rPr>
              <a:t>Trainwreck</a:t>
            </a:r>
            <a:r>
              <a:rPr lang="en-AU" dirty="0">
                <a:solidFill>
                  <a:srgbClr val="FF0000"/>
                </a:solidFill>
              </a:rPr>
              <a:t>” Gilb indicates that IEEE 802.15 has not (yet) found someone to write up a response to the IEEE 802.15.6 input from JTC 1/SC 6</a:t>
            </a:r>
          </a:p>
          <a:p>
            <a:pPr lvl="1"/>
            <a:r>
              <a:rPr lang="en-AU" dirty="0">
                <a:solidFill>
                  <a:srgbClr val="FF0000"/>
                </a:solidFill>
              </a:rPr>
              <a:t>(Feb 2018) Heile stated that they are working on a response</a:t>
            </a:r>
          </a:p>
          <a:p>
            <a:pPr lvl="1"/>
            <a:r>
              <a:rPr lang="en-AU" dirty="0">
                <a:solidFill>
                  <a:srgbClr val="FF0000"/>
                </a:solidFill>
              </a:rPr>
              <a:t>(May 2018) Peter Yee:</a:t>
            </a:r>
          </a:p>
          <a:p>
            <a:pPr lvl="2"/>
            <a:r>
              <a:rPr lang="en-AU" dirty="0">
                <a:solidFill>
                  <a:srgbClr val="FF0000"/>
                </a:solidFill>
              </a:rPr>
              <a:t>Still waiting to hear back in response to my query to Bob Heile about IEEE 802.15.6.  I did warn him that would should consider withdrawing the standard from consideration if they were unable to find someone to respond to the comments.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3782073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lang="en-AU" i="1" dirty="0" smtClean="0"/>
          </a:p>
          <a:p>
            <a:r>
              <a:rPr lang="en-AU" dirty="0" smtClean="0"/>
              <a:t>China NB Change 1</a:t>
            </a:r>
          </a:p>
          <a:p>
            <a:pPr lvl="1"/>
            <a:r>
              <a:rPr lang="en-AU" dirty="0" smtClean="0"/>
              <a:t>None specified</a:t>
            </a:r>
          </a:p>
          <a:p>
            <a:r>
              <a:rPr lang="en-AU" dirty="0" smtClean="0"/>
              <a:t>IEEE 802 response </a:t>
            </a:r>
            <a:r>
              <a:rPr lang="en-AU" dirty="0" smtClean="0"/>
              <a:t>1</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69</a:t>
            </a:fld>
            <a:endParaRPr lang="en-US"/>
          </a:p>
        </p:txBody>
      </p:sp>
    </p:spTree>
    <p:extLst>
      <p:ext uri="{BB962C8B-B14F-4D97-AF65-F5344CB8AC3E}">
        <p14:creationId xmlns:p14="http://schemas.microsoft.com/office/powerpoint/2010/main" val="1454013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interim meeting in </a:t>
            </a:r>
            <a:r>
              <a:rPr lang="en-AU" dirty="0" smtClean="0"/>
              <a:t>May </a:t>
            </a:r>
            <a:r>
              <a:rPr lang="en-AU" dirty="0" smtClean="0"/>
              <a:t>2018 in </a:t>
            </a:r>
            <a:r>
              <a:rPr lang="en-AU" dirty="0" smtClean="0"/>
              <a:t>Warsaw</a:t>
            </a:r>
            <a:endParaRPr lang="en-AU" dirty="0" smtClean="0"/>
          </a:p>
          <a:p>
            <a:pPr lvl="1"/>
            <a:r>
              <a:rPr lang="en-AU" dirty="0" smtClean="0"/>
              <a:t>Review extended goals</a:t>
            </a:r>
          </a:p>
          <a:p>
            <a:pPr lvl="1"/>
            <a:r>
              <a:rPr lang="en-AU" dirty="0" smtClean="0"/>
              <a:t>Review </a:t>
            </a:r>
            <a:r>
              <a:rPr lang="en-AU" dirty="0" smtClean="0"/>
              <a:t>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60-day/FDIS ballots</a:t>
            </a:r>
          </a:p>
          <a:p>
            <a:pPr lvl="1"/>
            <a:r>
              <a:rPr lang="en-AU" dirty="0" smtClean="0"/>
              <a:t>Review SC6 activities</a:t>
            </a:r>
          </a:p>
          <a:p>
            <a:pPr lvl="2"/>
            <a:r>
              <a:rPr lang="en-AU" i="1" dirty="0" smtClean="0"/>
              <a:t>Security ad hoc </a:t>
            </a:r>
            <a:r>
              <a:rPr lang="en-AU" dirty="0" smtClean="0"/>
              <a:t>activities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7</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lang="en-AU" i="1" dirty="0" smtClean="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70</a:t>
            </a:fld>
            <a:endParaRPr lang="en-US"/>
          </a:p>
        </p:txBody>
      </p:sp>
    </p:spTree>
    <p:extLst>
      <p:ext uri="{BB962C8B-B14F-4D97-AF65-F5344CB8AC3E}">
        <p14:creationId xmlns:p14="http://schemas.microsoft.com/office/powerpoint/2010/main" val="71144118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Change 1</a:t>
            </a:r>
          </a:p>
          <a:p>
            <a:pPr lvl="1"/>
            <a:r>
              <a:rPr lang="en-AU" i="1" dirty="0"/>
              <a:t>Add the following text into 10.1. </a:t>
            </a:r>
          </a:p>
          <a:p>
            <a:pPr lvl="1"/>
            <a:r>
              <a:rPr lang="en-AU" i="1" dirty="0"/>
              <a:t>"When this specification and ISO/IEC 17982 are used in close area like same body area, it may be interfered each other." </a:t>
            </a:r>
            <a:endParaRPr lang="en-AU" i="1" dirty="0" smtClean="0"/>
          </a:p>
          <a:p>
            <a:r>
              <a:rPr lang="en-AU" dirty="0"/>
              <a:t>IEEE 802 response 1</a:t>
            </a:r>
          </a:p>
          <a:p>
            <a:pPr lvl="1"/>
            <a:endParaRPr lang="en-AU" dirty="0"/>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71</a:t>
            </a:fld>
            <a:endParaRPr lang="en-US"/>
          </a:p>
        </p:txBody>
      </p:sp>
    </p:spTree>
    <p:extLst>
      <p:ext uri="{BB962C8B-B14F-4D97-AF65-F5344CB8AC3E}">
        <p14:creationId xmlns:p14="http://schemas.microsoft.com/office/powerpoint/2010/main" val="387168066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802.16 has one standard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393786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802.16</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Mar 18</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dirty="0" smtClean="0">
                        <a:solidFill>
                          <a:schemeClr val="tx1"/>
                        </a:solidFill>
                        <a:latin typeface="+mn-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endParaRPr lang="en-AU" sz="1600" b="0" dirty="0" smtClean="0">
                        <a:solidFill>
                          <a:schemeClr val="tx1"/>
                        </a:solidFill>
                        <a:latin typeface="+mn-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n-lt"/>
                        </a:rPr>
                        <a:t>-</a:t>
                      </a: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72</a:t>
            </a:fld>
            <a:endParaRPr lang="en-US"/>
          </a:p>
        </p:txBody>
      </p:sp>
    </p:spTree>
    <p:extLst>
      <p:ext uri="{BB962C8B-B14F-4D97-AF65-F5344CB8AC3E}">
        <p14:creationId xmlns:p14="http://schemas.microsoft.com/office/powerpoint/2010/main" val="203612763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IEEE 802.16-2017 was liaised for information in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802.16-2017 was sent for information in Mar 2018 (N16785)</a:t>
            </a:r>
            <a:endParaRPr lang="en-GB" dirty="0" smtClean="0"/>
          </a:p>
          <a:p>
            <a:r>
              <a:rPr lang="en-US" dirty="0" smtClean="0"/>
              <a:t>60-day</a:t>
            </a:r>
            <a:r>
              <a:rPr lang="en-AU" dirty="0" smtClean="0"/>
              <a:t> pre-ballot: </a:t>
            </a:r>
            <a:r>
              <a:rPr lang="en-AU" dirty="0" smtClean="0">
                <a:solidFill>
                  <a:schemeClr val="accent2"/>
                </a:solidFill>
              </a:rPr>
              <a:t>waiting</a:t>
            </a:r>
          </a:p>
          <a:p>
            <a:r>
              <a:rPr lang="en-AU" dirty="0" smtClean="0"/>
              <a:t>FDIS ballot: </a:t>
            </a:r>
            <a:r>
              <a:rPr lang="en-AU" dirty="0" smtClean="0">
                <a:solidFill>
                  <a:schemeClr val="accent2"/>
                </a:solidFill>
              </a:rPr>
              <a:t>waiting</a:t>
            </a:r>
          </a:p>
          <a:p>
            <a:pPr lvl="1"/>
            <a:r>
              <a:rPr lang="en-AU" dirty="0" smtClean="0">
                <a:solidFill>
                  <a:srgbClr val="FF0000"/>
                </a:solidFill>
              </a:rPr>
              <a:t>Questions for Roger Marks:</a:t>
            </a:r>
          </a:p>
          <a:p>
            <a:pPr lvl="2"/>
            <a:r>
              <a:rPr lang="en-AU" dirty="0">
                <a:solidFill>
                  <a:srgbClr val="FF0000"/>
                </a:solidFill>
              </a:rPr>
              <a:t>H</a:t>
            </a:r>
            <a:r>
              <a:rPr lang="en-AU" dirty="0" smtClean="0">
                <a:solidFill>
                  <a:srgbClr val="FF0000"/>
                </a:solidFill>
              </a:rPr>
              <a:t>ow will any comments be resolved given the WG has gone?</a:t>
            </a:r>
          </a:p>
          <a:p>
            <a:pPr lvl="2"/>
            <a:r>
              <a:rPr lang="en-AU" dirty="0" smtClean="0">
                <a:solidFill>
                  <a:srgbClr val="FF0000"/>
                </a:solidFill>
              </a:rPr>
              <a:t>Is he aware that SC6 could take </a:t>
            </a:r>
            <a:r>
              <a:rPr lang="en-AU" dirty="0">
                <a:solidFill>
                  <a:srgbClr val="FF0000"/>
                </a:solidFill>
              </a:rPr>
              <a:t>over maintenance given the WG has gone?</a:t>
            </a:r>
            <a:endParaRPr lang="en-AU" dirty="0" smtClean="0">
              <a:solidFill>
                <a:srgbClr val="FF0000"/>
              </a:solidFill>
            </a:endParaRPr>
          </a:p>
          <a:p>
            <a:pPr lvl="1"/>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73</a:t>
            </a:fld>
            <a:endParaRPr lang="en-US"/>
          </a:p>
        </p:txBody>
      </p:sp>
    </p:spTree>
    <p:extLst>
      <p:ext uri="{BB962C8B-B14F-4D97-AF65-F5344CB8AC3E}">
        <p14:creationId xmlns:p14="http://schemas.microsoft.com/office/powerpoint/2010/main" val="57537150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a:t>
            </a:r>
            <a:r>
              <a:rPr lang="en-AU" dirty="0" smtClean="0"/>
              <a:t>two</a:t>
            </a:r>
            <a:r>
              <a:rPr lang="en-AU" dirty="0" smtClean="0"/>
              <a:t> </a:t>
            </a:r>
            <a:r>
              <a:rPr lang="en-AU" dirty="0" smtClean="0"/>
              <a:t>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74998918"/>
              </p:ext>
            </p:extLst>
          </p:nvPr>
        </p:nvGraphicFramePr>
        <p:xfrm>
          <a:off x="152399" y="1600200"/>
          <a:ext cx="8839199" cy="1298324"/>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rPr>
                        <a:t>.21.1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16</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accent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10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2"/>
                  </a:ext>
                </a:extLst>
              </a:tr>
              <a:tr h="359602">
                <a:tc>
                  <a:txBody>
                    <a:bodyPr/>
                    <a:lstStyle/>
                    <a:p>
                      <a:pPr algn="ctr"/>
                      <a:r>
                        <a:rPr lang="en-AU" sz="1600" b="0" dirty="0" smtClean="0">
                          <a:solidFill>
                            <a:schemeClr val="tx1"/>
                          </a:solidFill>
                          <a:latin typeface="+mj-lt"/>
                        </a:rPr>
                        <a:t>.21-Cor1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D2</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9 May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74</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a:t>
            </a:r>
            <a:r>
              <a:rPr lang="en-AU" dirty="0"/>
              <a:t>FDIS ballot passed </a:t>
            </a:r>
            <a:r>
              <a:rPr lang="en-AU" dirty="0">
                <a:solidFill>
                  <a:srgbClr val="FF0000"/>
                </a:solidFill>
              </a:rPr>
              <a:t>is waiting for publication</a:t>
            </a:r>
            <a:endParaRPr lang="en-AU" dirty="0"/>
          </a:p>
        </p:txBody>
      </p:sp>
      <p:sp>
        <p:nvSpPr>
          <p:cNvPr id="10" name="Content Placeholder 9"/>
          <p:cNvSpPr>
            <a:spLocks noGrp="1"/>
          </p:cNvSpPr>
          <p:nvPr>
            <p:ph idx="1"/>
          </p:nvPr>
        </p:nvSpPr>
        <p:spPr>
          <a:xfrm>
            <a:off x="685800" y="16764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a:t>
            </a:r>
            <a:r>
              <a:rPr lang="en-AU" dirty="0" smtClean="0"/>
              <a:t>passed </a:t>
            </a:r>
            <a:r>
              <a:rPr lang="en-AU" dirty="0"/>
              <a:t>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a:t>
            </a:r>
            <a:r>
              <a:rPr lang="en-AU" dirty="0" smtClean="0"/>
              <a:t>2017 (N16682)</a:t>
            </a:r>
            <a:endParaRPr lang="en-AU" dirty="0" smtClean="0">
              <a:solidFill>
                <a:schemeClr val="accent2"/>
              </a:solidFill>
            </a:endParaRPr>
          </a:p>
          <a:p>
            <a:r>
              <a:rPr lang="en-AU" dirty="0" smtClean="0"/>
              <a:t>FDIS ballot: </a:t>
            </a:r>
            <a:r>
              <a:rPr lang="en-AU" dirty="0" smtClean="0">
                <a:solidFill>
                  <a:srgbClr val="00B050"/>
                </a:solidFill>
              </a:rPr>
              <a:t>passed, </a:t>
            </a:r>
            <a:r>
              <a:rPr lang="en-AU" dirty="0" smtClean="0">
                <a:solidFill>
                  <a:srgbClr val="FF0000"/>
                </a:solidFill>
              </a:rPr>
              <a:t>response required </a:t>
            </a:r>
            <a:r>
              <a:rPr lang="en-AU" dirty="0">
                <a:solidFill>
                  <a:srgbClr val="FF0000"/>
                </a:solidFill>
              </a:rPr>
              <a:t>and waiting for publication</a:t>
            </a:r>
            <a:endParaRPr lang="en-AU" dirty="0" smtClean="0">
              <a:solidFill>
                <a:srgbClr val="FF0000"/>
              </a:solidFill>
            </a:endParaRPr>
          </a:p>
          <a:p>
            <a:pPr lvl="1"/>
            <a:r>
              <a:rPr lang="en-AU" dirty="0"/>
              <a:t>IEEE 802.21.1 </a:t>
            </a:r>
            <a:r>
              <a:rPr lang="en-AU" dirty="0" smtClean="0"/>
              <a:t>FDIS ballot </a:t>
            </a:r>
            <a:r>
              <a:rPr lang="en-AU" dirty="0"/>
              <a:t>passed on </a:t>
            </a:r>
            <a:r>
              <a:rPr lang="en-AU" dirty="0" smtClean="0"/>
              <a:t>14 Mar 2018 </a:t>
            </a:r>
            <a:r>
              <a:rPr lang="en-AU" dirty="0"/>
              <a:t>(</a:t>
            </a:r>
            <a:r>
              <a:rPr lang="en-AU" dirty="0" smtClean="0"/>
              <a:t>N16780, N16784)</a:t>
            </a:r>
          </a:p>
          <a:p>
            <a:pPr lvl="2"/>
            <a:r>
              <a:rPr lang="en-AU" dirty="0"/>
              <a:t>Passed </a:t>
            </a:r>
            <a:r>
              <a:rPr lang="en-AU" dirty="0" smtClean="0"/>
              <a:t>11/1/7 (with comment from China NB)</a:t>
            </a:r>
            <a:endParaRPr lang="en-AU" dirty="0" smtClean="0"/>
          </a:p>
          <a:p>
            <a:pPr lvl="1"/>
            <a:r>
              <a:rPr lang="en-AU" dirty="0">
                <a:solidFill>
                  <a:srgbClr val="FF0000"/>
                </a:solidFill>
              </a:rPr>
              <a:t>A response has been sent (</a:t>
            </a:r>
            <a:r>
              <a:rPr lang="en-AU" dirty="0" err="1">
                <a:solidFill>
                  <a:srgbClr val="FF0000"/>
                </a:solidFill>
              </a:rPr>
              <a:t>Nxxxxx</a:t>
            </a:r>
            <a:r>
              <a:rPr lang="en-AU" dirty="0">
                <a:solidFill>
                  <a:srgbClr val="FF0000"/>
                </a:solidFill>
              </a:rPr>
              <a:t>) and waiting for </a:t>
            </a:r>
            <a:r>
              <a:rPr lang="en-AU" dirty="0" smtClean="0">
                <a:solidFill>
                  <a:srgbClr val="FF0000"/>
                </a:solidFill>
              </a:rPr>
              <a:t>publication</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75</a:t>
            </a:fld>
            <a:endParaRPr lang="en-US"/>
          </a:p>
        </p:txBody>
      </p:sp>
    </p:spTree>
    <p:extLst>
      <p:ext uri="{BB962C8B-B14F-4D97-AF65-F5344CB8AC3E}">
        <p14:creationId xmlns:p14="http://schemas.microsoft.com/office/powerpoint/2010/main" val="58604768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90-day  FDIS ballot closes on 16 June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a:t>9</a:t>
            </a:r>
            <a:r>
              <a:rPr lang="en-US" dirty="0" smtClean="0"/>
              <a:t>0-day</a:t>
            </a:r>
            <a:r>
              <a:rPr lang="en-AU" dirty="0" smtClean="0"/>
              <a:t> </a:t>
            </a:r>
            <a:r>
              <a:rPr lang="en-AU" dirty="0"/>
              <a:t> </a:t>
            </a:r>
            <a:r>
              <a:rPr lang="en-AU" dirty="0" smtClean="0"/>
              <a:t>FDIS ballot: </a:t>
            </a:r>
            <a:r>
              <a:rPr lang="en-AU" dirty="0">
                <a:solidFill>
                  <a:schemeClr val="accent2"/>
                </a:solidFill>
              </a:rPr>
              <a:t>closes </a:t>
            </a:r>
            <a:r>
              <a:rPr lang="en-AU" dirty="0" smtClean="0">
                <a:solidFill>
                  <a:schemeClr val="accent2"/>
                </a:solidFill>
              </a:rPr>
              <a:t>16 June 2018</a:t>
            </a:r>
          </a:p>
          <a:p>
            <a:pPr lvl="1"/>
            <a:r>
              <a:rPr lang="en-AU" dirty="0"/>
              <a:t>IEEE 802.21-2017-Cor1 9</a:t>
            </a:r>
            <a:r>
              <a:rPr lang="en-AU" dirty="0" smtClean="0"/>
              <a:t>0-day </a:t>
            </a:r>
            <a:r>
              <a:rPr lang="en-AU" dirty="0"/>
              <a:t> </a:t>
            </a:r>
            <a:r>
              <a:rPr lang="en-AU" dirty="0" smtClean="0"/>
              <a:t>FDIS ballot closes 16 June 2018 (N16781)</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76</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a:t>
            </a:r>
            <a:r>
              <a:rPr lang="en-AU" dirty="0" smtClean="0">
                <a:solidFill>
                  <a:schemeClr val="accent6"/>
                </a:solidFill>
              </a:rPr>
              <a:t>zero standards </a:t>
            </a:r>
            <a:r>
              <a:rPr lang="en-AU" dirty="0" smtClean="0">
                <a:solidFill>
                  <a:schemeClr val="accent6"/>
                </a:solidFill>
              </a:rPr>
              <a:t>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75387846"/>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endParaRPr lang="en-AU" sz="1600" dirty="0">
                        <a:latin typeface="+mj-lt"/>
                        <a:cs typeface="Arial" panose="020B0604020202020204" pitchFamily="34" charset="0"/>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chemeClr val="accent6"/>
                        </a:solidFill>
                        <a:latin typeface="+mj-lt"/>
                      </a:endParaRPr>
                    </a:p>
                  </a:txBody>
                  <a:tcPr marL="115147" marR="115147"/>
                </a:tc>
                <a:tc>
                  <a:txBody>
                    <a:bodyPr/>
                    <a:lstStyle/>
                    <a:p>
                      <a:pPr algn="ctr"/>
                      <a:endParaRPr lang="en-AU" sz="1600" dirty="0">
                        <a:latin typeface="+mj-lt"/>
                      </a:endParaRPr>
                    </a:p>
                  </a:txBody>
                  <a:tcPr marL="115147" marR="115147"/>
                </a:tc>
                <a:tc>
                  <a:txBody>
                    <a:bodyPr/>
                    <a:lstStyle/>
                    <a:p>
                      <a:pPr algn="ctr"/>
                      <a:endParaRPr lang="en-AU" sz="1600" dirty="0">
                        <a:solidFill>
                          <a:srgbClr val="00B050"/>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77</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LS was sent to SC6 in March 2018 asking that  various ISO/IEC standards be withdrawn</a:t>
            </a:r>
            <a:endParaRPr lang="en-AU" dirty="0"/>
          </a:p>
        </p:txBody>
      </p:sp>
      <p:sp>
        <p:nvSpPr>
          <p:cNvPr id="3" name="Content Placeholder 2"/>
          <p:cNvSpPr>
            <a:spLocks noGrp="1"/>
          </p:cNvSpPr>
          <p:nvPr>
            <p:ph idx="1"/>
          </p:nvPr>
        </p:nvSpPr>
        <p:spPr/>
        <p:txBody>
          <a:bodyPr/>
          <a:lstStyle/>
          <a:p>
            <a:pPr lvl="1"/>
            <a:r>
              <a:rPr lang="en-AU" dirty="0" smtClean="0"/>
              <a:t>The IEEE 802 EC approved withdrawal of various ISO/IEC standards in Nov 2017, giving Andrew Myles authority to make it happen</a:t>
            </a:r>
          </a:p>
          <a:p>
            <a:pPr lvl="2"/>
            <a:r>
              <a:rPr lang="en-AU" dirty="0" smtClean="0"/>
              <a:t>ISO/IEC TR 8802-1:2001</a:t>
            </a:r>
          </a:p>
          <a:p>
            <a:pPr lvl="2"/>
            <a:r>
              <a:rPr lang="en-AU" dirty="0" smtClean="0"/>
              <a:t>ISO/IEC 15802-1:1995</a:t>
            </a:r>
          </a:p>
          <a:p>
            <a:pPr lvl="2"/>
            <a:r>
              <a:rPr lang="en-AU" dirty="0" smtClean="0"/>
              <a:t>ISO/IEC 15802-3:1998</a:t>
            </a:r>
          </a:p>
          <a:p>
            <a:pPr lvl="2"/>
            <a:r>
              <a:rPr lang="en-AU" dirty="0" smtClean="0"/>
              <a:t>ISO/IEC 8802-5 and anything related (such as corrigenda)</a:t>
            </a:r>
          </a:p>
          <a:p>
            <a:pPr lvl="1"/>
            <a:r>
              <a:rPr lang="en-AU" dirty="0" smtClean="0"/>
              <a:t>The decision was not executed because more information was required by IEEE-SA staff, and this was not made available until Feb 2018</a:t>
            </a:r>
          </a:p>
          <a:p>
            <a:pPr lvl="1"/>
            <a:r>
              <a:rPr lang="en-AU" dirty="0" smtClean="0"/>
              <a:t>In March 2018, it was decided the best way of achieving the approved goal was to send a LS </a:t>
            </a:r>
            <a:r>
              <a:rPr lang="en-AU" dirty="0"/>
              <a:t>to </a:t>
            </a:r>
            <a:r>
              <a:rPr lang="en-AU" dirty="0" smtClean="0"/>
              <a:t>SC6</a:t>
            </a:r>
          </a:p>
          <a:p>
            <a:pPr lvl="2"/>
            <a:r>
              <a:rPr lang="en-AU" dirty="0" smtClean="0"/>
              <a:t>See contents in  </a:t>
            </a:r>
            <a:r>
              <a:rPr lang="en-AU" dirty="0" smtClean="0">
                <a:hlinkClick r:id="rId2"/>
              </a:rPr>
              <a:t>11-18-0576-04</a:t>
            </a:r>
            <a:endParaRPr lang="en-AU" dirty="0" smtClean="0"/>
          </a:p>
          <a:p>
            <a:pPr lvl="2"/>
            <a:r>
              <a:rPr lang="en-AU" dirty="0" smtClean="0"/>
              <a:t>The IEEE 802 EC Chair liaised it on 13 March 2018</a:t>
            </a:r>
          </a:p>
          <a:p>
            <a:pPr lvl="2"/>
            <a:r>
              <a:rPr lang="en-AU" dirty="0" smtClean="0">
                <a:solidFill>
                  <a:srgbClr val="FF0000"/>
                </a:solidFill>
              </a:rPr>
              <a:t>(May </a:t>
            </a:r>
            <a:r>
              <a:rPr lang="en-AU" dirty="0">
                <a:solidFill>
                  <a:srgbClr val="FF0000"/>
                </a:solidFill>
              </a:rPr>
              <a:t>2018) It has not yet been uploaded to </a:t>
            </a:r>
            <a:r>
              <a:rPr lang="en-AU" dirty="0" smtClean="0">
                <a:solidFill>
                  <a:srgbClr val="FF0000"/>
                </a:solidFill>
              </a:rPr>
              <a:t>SC6 – checked with SC6 Chair again</a:t>
            </a:r>
            <a:endParaRPr lang="en-AU" dirty="0" smtClean="0">
              <a:solidFill>
                <a:srgbClr val="FF0000"/>
              </a:solidFill>
            </a:endParaRPr>
          </a:p>
          <a:p>
            <a:pPr lvl="1"/>
            <a:r>
              <a:rPr lang="en-AU" dirty="0" smtClean="0"/>
              <a:t>The IEEE 80 JTC1 SC will track future actions by SC6, but not much is expected until Aug 2018</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78</a:t>
            </a:fld>
            <a:endParaRPr lang="en-US"/>
          </a:p>
        </p:txBody>
      </p:sp>
    </p:spTree>
    <p:extLst>
      <p:ext uri="{BB962C8B-B14F-4D97-AF65-F5344CB8AC3E}">
        <p14:creationId xmlns:p14="http://schemas.microsoft.com/office/powerpoint/2010/main" val="309189202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held in Aug 2018 in Tokyo, Japan</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smtClean="0"/>
              <a:t>27-31 Aug </a:t>
            </a:r>
            <a:r>
              <a:rPr lang="en-AU" dirty="0" smtClean="0"/>
              <a:t>2018</a:t>
            </a:r>
          </a:p>
          <a:p>
            <a:r>
              <a:rPr lang="en-AU" dirty="0" smtClean="0"/>
              <a:t>Location</a:t>
            </a:r>
          </a:p>
          <a:p>
            <a:pPr lvl="1"/>
            <a:r>
              <a:rPr lang="en-AU" dirty="0" smtClean="0"/>
              <a:t>Tokyo</a:t>
            </a:r>
          </a:p>
          <a:p>
            <a:r>
              <a:rPr lang="en-AU" dirty="0" smtClean="0"/>
              <a:t>WebEx</a:t>
            </a:r>
          </a:p>
          <a:p>
            <a:pPr lvl="1"/>
            <a:r>
              <a:rPr lang="en-AU" dirty="0" smtClean="0">
                <a:solidFill>
                  <a:srgbClr val="FF0000"/>
                </a:solidFill>
              </a:rPr>
              <a:t>????</a:t>
            </a:r>
          </a:p>
        </p:txBody>
      </p:sp>
      <p:sp>
        <p:nvSpPr>
          <p:cNvPr id="6" name="Content Placeholder 5"/>
          <p:cNvSpPr>
            <a:spLocks noGrp="1"/>
          </p:cNvSpPr>
          <p:nvPr>
            <p:ph sz="half" idx="2"/>
          </p:nvPr>
        </p:nvSpPr>
        <p:spPr>
          <a:xfrm>
            <a:off x="4648200" y="1905000"/>
            <a:ext cx="3810000" cy="4114800"/>
          </a:xfrm>
        </p:spPr>
        <p:txBody>
          <a:bodyPr/>
          <a:lstStyle/>
          <a:p>
            <a:r>
              <a:rPr lang="en-GB" dirty="0" smtClean="0"/>
              <a:t>Deadlines</a:t>
            </a:r>
          </a:p>
          <a:p>
            <a:pPr lvl="1"/>
            <a:r>
              <a:rPr lang="en-GB" dirty="0" smtClean="0"/>
              <a:t>New agenda items</a:t>
            </a:r>
            <a:r>
              <a:rPr lang="en-GB" dirty="0" smtClean="0"/>
              <a:t>: 22 June 2018</a:t>
            </a:r>
            <a:endParaRPr lang="en-GB" dirty="0" smtClean="0"/>
          </a:p>
          <a:p>
            <a:pPr lvl="1"/>
            <a:r>
              <a:rPr lang="en-GB" dirty="0" smtClean="0"/>
              <a:t>New contributions</a:t>
            </a:r>
            <a:r>
              <a:rPr lang="en-GB" dirty="0" smtClean="0"/>
              <a:t>: 3 August 2018</a:t>
            </a:r>
            <a:endParaRPr lang="en-GB" dirty="0" smtClean="0"/>
          </a:p>
          <a:p>
            <a:pPr lvl="1"/>
            <a:r>
              <a:rPr lang="en-GB" dirty="0" smtClean="0"/>
              <a:t>New comments</a:t>
            </a:r>
            <a:r>
              <a:rPr lang="en-GB" dirty="0" smtClean="0"/>
              <a:t>: 10 August 2018</a:t>
            </a:r>
            <a:endParaRPr lang="en-GB" dirty="0" smtClean="0"/>
          </a:p>
          <a:p>
            <a:pPr lvl="1"/>
            <a:r>
              <a:rPr lang="en-GB" dirty="0" smtClean="0"/>
              <a:t>Registration:</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79</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8</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a:t>
            </a:r>
            <a:r>
              <a:rPr lang="en-AU" dirty="0" smtClean="0"/>
              <a:t>San Diego </a:t>
            </a:r>
            <a:r>
              <a:rPr lang="en-AU" dirty="0" smtClean="0"/>
              <a:t>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a:t>
            </a:r>
            <a:r>
              <a:rPr lang="en-AU" i="1" dirty="0" smtClean="0"/>
              <a:t>San Diego </a:t>
            </a:r>
            <a:r>
              <a:rPr lang="en-AU" i="1" dirty="0" smtClean="0"/>
              <a:t>in </a:t>
            </a:r>
            <a:r>
              <a:rPr lang="en-AU" i="1" dirty="0" smtClean="0"/>
              <a:t>July </a:t>
            </a:r>
            <a:r>
              <a:rPr lang="en-AU" i="1" dirty="0" smtClean="0"/>
              <a:t>2018, as documented on slide 7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a:t>
            </a:r>
            <a:r>
              <a:rPr lang="en-AU" dirty="0" smtClean="0"/>
              <a:t>review </a:t>
            </a:r>
            <a:r>
              <a:rPr lang="en-AU" dirty="0" smtClean="0"/>
              <a:t>participation at the next SC6 meeting</a:t>
            </a:r>
            <a:endParaRPr lang="en-AU" dirty="0"/>
          </a:p>
        </p:txBody>
      </p:sp>
      <p:sp>
        <p:nvSpPr>
          <p:cNvPr id="3" name="Content Placeholder 2"/>
          <p:cNvSpPr>
            <a:spLocks noGrp="1"/>
          </p:cNvSpPr>
          <p:nvPr>
            <p:ph idx="1"/>
          </p:nvPr>
        </p:nvSpPr>
        <p:spPr/>
        <p:txBody>
          <a:bodyPr/>
          <a:lstStyle/>
          <a:p>
            <a:pPr lvl="1"/>
            <a:r>
              <a:rPr lang="en-AU" dirty="0" smtClean="0"/>
              <a:t>Is anyone intending to attend the SC6 meeting in Tokyo</a:t>
            </a:r>
            <a:r>
              <a:rPr lang="en-AU" dirty="0" smtClean="0"/>
              <a:t>?</a:t>
            </a:r>
          </a:p>
          <a:p>
            <a:pPr lvl="1"/>
            <a:r>
              <a:rPr lang="en-AU" dirty="0" smtClean="0"/>
              <a:t>It appears there will be partici</a:t>
            </a:r>
            <a:r>
              <a:rPr lang="en-AU" dirty="0"/>
              <a:t>p</a:t>
            </a:r>
            <a:r>
              <a:rPr lang="en-AU" dirty="0" smtClean="0"/>
              <a:t>ation from a number of IEEE 802.11 stakeholders:</a:t>
            </a:r>
          </a:p>
          <a:p>
            <a:pPr lvl="2"/>
            <a:r>
              <a:rPr lang="en-AU" dirty="0" smtClean="0"/>
              <a:t>Dorothy Stanley (Chair of IEEE 802.11 WG, US NB)</a:t>
            </a:r>
          </a:p>
          <a:p>
            <a:pPr lvl="2"/>
            <a:r>
              <a:rPr lang="en-AU" dirty="0" smtClean="0"/>
              <a:t>Peter Yee (Vice Chair of IEEE 802 JTC1 SC)</a:t>
            </a:r>
          </a:p>
          <a:p>
            <a:pPr lvl="2"/>
            <a:r>
              <a:rPr lang="en-AU" dirty="0" smtClean="0"/>
              <a:t>Jodi </a:t>
            </a:r>
            <a:r>
              <a:rPr lang="en-AU" dirty="0" err="1" smtClean="0"/>
              <a:t>Haasz</a:t>
            </a:r>
            <a:r>
              <a:rPr lang="en-AU" dirty="0" smtClean="0"/>
              <a:t> (IEEE-SA)</a:t>
            </a:r>
          </a:p>
          <a:p>
            <a:pPr lvl="2"/>
            <a:r>
              <a:rPr lang="en-AU" dirty="0" smtClean="0"/>
              <a:t>Others?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416232668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need to provide a report to SC6 at their next meeting</a:t>
            </a:r>
            <a:endParaRPr lang="en-AU" dirty="0"/>
          </a:p>
        </p:txBody>
      </p:sp>
      <p:sp>
        <p:nvSpPr>
          <p:cNvPr id="3" name="Content Placeholder 2"/>
          <p:cNvSpPr>
            <a:spLocks noGrp="1"/>
          </p:cNvSpPr>
          <p:nvPr>
            <p:ph idx="1"/>
          </p:nvPr>
        </p:nvSpPr>
        <p:spPr/>
        <p:txBody>
          <a:bodyPr/>
          <a:lstStyle/>
          <a:p>
            <a:pPr lvl="1"/>
            <a:r>
              <a:rPr lang="en-AU" dirty="0" smtClean="0"/>
              <a:t>At the last SC6 meeting, IEEE 802 provided  status report based on the material in this deck</a:t>
            </a:r>
          </a:p>
          <a:p>
            <a:pPr lvl="1"/>
            <a:r>
              <a:rPr lang="en-AU" dirty="0" smtClean="0"/>
              <a:t>We will do the same for the August 2018 meeting </a:t>
            </a:r>
          </a:p>
          <a:p>
            <a:pPr lvl="1"/>
            <a:r>
              <a:rPr lang="en-AU" dirty="0" smtClean="0"/>
              <a:t>The report will be authorised at the July 2018 plenary and written after the </a:t>
            </a:r>
            <a:r>
              <a:rPr lang="en-AU" dirty="0" smtClean="0"/>
              <a:t>plenary; it </a:t>
            </a:r>
            <a:r>
              <a:rPr lang="en-AU" dirty="0" smtClean="0"/>
              <a:t>is due at SC6 by 20 July </a:t>
            </a:r>
            <a:r>
              <a:rPr lang="en-AU" dirty="0" smtClean="0"/>
              <a:t>2018</a:t>
            </a:r>
          </a:p>
          <a:p>
            <a:pPr lvl="1"/>
            <a:r>
              <a:rPr lang="en-AU" dirty="0" smtClean="0"/>
              <a:t>Motion:</a:t>
            </a:r>
          </a:p>
          <a:p>
            <a:pPr lvl="2"/>
            <a:r>
              <a:rPr lang="en-AU" i="1" dirty="0" smtClean="0"/>
              <a:t>The IEEE 802 JTC1 SC recommend that the Chair of the SC be authorised to send a Liaison report to SC6 based on the status material in this </a:t>
            </a:r>
            <a:r>
              <a:rPr lang="en-AU" i="1" dirty="0" err="1" smtClean="0"/>
              <a:t>agend</a:t>
            </a:r>
            <a:endParaRPr lang="en-AU" i="1" dirty="0" smtClean="0"/>
          </a:p>
          <a:p>
            <a:pPr lvl="2"/>
            <a:r>
              <a:rPr lang="en-AU" dirty="0" smtClean="0"/>
              <a:t>Moved</a:t>
            </a:r>
          </a:p>
          <a:p>
            <a:pPr lvl="2"/>
            <a:r>
              <a:rPr lang="en-AU" dirty="0" smtClean="0"/>
              <a:t>Seconded</a:t>
            </a:r>
          </a:p>
          <a:p>
            <a:pPr lvl="2"/>
            <a:r>
              <a:rPr lang="en-AU" dirty="0" smtClean="0"/>
              <a:t>Result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spTree>
    <p:extLst>
      <p:ext uri="{BB962C8B-B14F-4D97-AF65-F5344CB8AC3E}">
        <p14:creationId xmlns:p14="http://schemas.microsoft.com/office/powerpoint/2010/main" val="416242079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a:t>
            </a:r>
            <a:r>
              <a:rPr lang="en-AU" i="1" dirty="0" smtClean="0"/>
              <a:t>Security ad hoc </a:t>
            </a:r>
            <a:r>
              <a:rPr lang="en-AU" dirty="0" smtClean="0"/>
              <a:t>were substantially modified at the last SC6 meeting</a:t>
            </a:r>
            <a:endParaRPr lang="en-AU" dirty="0"/>
          </a:p>
        </p:txBody>
      </p:sp>
      <p:sp>
        <p:nvSpPr>
          <p:cNvPr id="3" name="Content Placeholder 2"/>
          <p:cNvSpPr>
            <a:spLocks noGrp="1"/>
          </p:cNvSpPr>
          <p:nvPr>
            <p:ph idx="1"/>
          </p:nvPr>
        </p:nvSpPr>
        <p:spPr/>
        <p:txBody>
          <a:bodyPr/>
          <a:lstStyle/>
          <a:p>
            <a:r>
              <a:rPr lang="en-AU" smtClean="0"/>
              <a:t>Modified ToR</a:t>
            </a:r>
          </a:p>
          <a:p>
            <a:pPr lvl="1"/>
            <a:r>
              <a:rPr lang="en-GB" smtClean="0"/>
              <a:t>Scope </a:t>
            </a:r>
            <a:endParaRPr lang="en-AU" smtClean="0"/>
          </a:p>
          <a:p>
            <a:pPr lvl="2"/>
            <a:r>
              <a:rPr lang="en-GB" smtClean="0"/>
              <a:t>Review security technologies in the published standards, and SC6 projects under development for the purpose of identifying areas of potential improvement </a:t>
            </a:r>
            <a:endParaRPr lang="en-AU" smtClean="0"/>
          </a:p>
          <a:p>
            <a:pPr lvl="1"/>
            <a:r>
              <a:rPr lang="en-GB" smtClean="0"/>
              <a:t>AHGS </a:t>
            </a:r>
            <a:r>
              <a:rPr lang="en-GB" dirty="0" smtClean="0"/>
              <a:t>deliverables</a:t>
            </a:r>
            <a:endParaRPr lang="en-AU" smtClean="0"/>
          </a:p>
          <a:p>
            <a:pPr lvl="2"/>
            <a:r>
              <a:rPr lang="en-GB" smtClean="0"/>
              <a:t>A report that identifies any potential security issues in SC6 published standards and SC6 projects under development.</a:t>
            </a:r>
            <a:endParaRPr lang="en-AU" smtClean="0"/>
          </a:p>
          <a:p>
            <a:pPr lvl="1"/>
            <a:r>
              <a:rPr lang="en-GB" smtClean="0"/>
              <a:t>Period</a:t>
            </a:r>
            <a:endParaRPr lang="en-AU" smtClean="0"/>
          </a:p>
          <a:p>
            <a:pPr lvl="2"/>
            <a:r>
              <a:rPr lang="en-GB" smtClean="0"/>
              <a:t>The AHGS will complete its report by the next SC6 plenary meeting.</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82</a:t>
            </a:fld>
            <a:endParaRPr lang="en-US"/>
          </a:p>
        </p:txBody>
      </p:sp>
    </p:spTree>
    <p:extLst>
      <p:ext uri="{BB962C8B-B14F-4D97-AF65-F5344CB8AC3E}">
        <p14:creationId xmlns:p14="http://schemas.microsoft.com/office/powerpoint/2010/main" val="237603185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ToR</a:t>
            </a:r>
            <a:r>
              <a:rPr lang="en-AU" dirty="0"/>
              <a:t> of the </a:t>
            </a:r>
            <a:r>
              <a:rPr lang="en-AU" i="1" dirty="0"/>
              <a:t>Security ad hoc </a:t>
            </a:r>
            <a:r>
              <a:rPr lang="en-AU" dirty="0"/>
              <a:t>were substantially modified at the last SC6 meeting</a:t>
            </a:r>
          </a:p>
        </p:txBody>
      </p:sp>
      <p:sp>
        <p:nvSpPr>
          <p:cNvPr id="3" name="Content Placeholder 2"/>
          <p:cNvSpPr>
            <a:spLocks noGrp="1"/>
          </p:cNvSpPr>
          <p:nvPr>
            <p:ph idx="1"/>
          </p:nvPr>
        </p:nvSpPr>
        <p:spPr/>
        <p:txBody>
          <a:bodyPr/>
          <a:lstStyle/>
          <a:p>
            <a:r>
              <a:rPr lang="en-AU" dirty="0" smtClean="0"/>
              <a:t>Summary of </a:t>
            </a:r>
            <a:r>
              <a:rPr lang="en-AU" dirty="0" err="1" smtClean="0"/>
              <a:t>ToR</a:t>
            </a:r>
            <a:endParaRPr lang="en-AU" dirty="0" smtClean="0"/>
          </a:p>
          <a:p>
            <a:pPr lvl="1"/>
            <a:r>
              <a:rPr lang="en-AU" dirty="0"/>
              <a:t>Focuses on any SC6 standards or standards in </a:t>
            </a:r>
            <a:r>
              <a:rPr lang="en-AU" dirty="0" smtClean="0"/>
              <a:t>development</a:t>
            </a:r>
          </a:p>
          <a:p>
            <a:pPr lvl="2"/>
            <a:r>
              <a:rPr lang="en-AU" dirty="0" smtClean="0"/>
              <a:t>This includes IEEE 802 standards</a:t>
            </a:r>
          </a:p>
          <a:p>
            <a:pPr lvl="2"/>
            <a:r>
              <a:rPr lang="en-AU" dirty="0" smtClean="0"/>
              <a:t>Including issues discussed in Ottawa in 2014</a:t>
            </a:r>
          </a:p>
          <a:p>
            <a:pPr lvl="2"/>
            <a:r>
              <a:rPr lang="en-AU" dirty="0" smtClean="0"/>
              <a:t>This means we will need to deal with same complaints</a:t>
            </a:r>
            <a:endParaRPr lang="en-AU" dirty="0"/>
          </a:p>
          <a:p>
            <a:pPr lvl="1"/>
            <a:r>
              <a:rPr lang="en-AU" dirty="0"/>
              <a:t>Limits work </a:t>
            </a:r>
            <a:r>
              <a:rPr lang="en-AU" dirty="0" smtClean="0"/>
              <a:t>in Security ad hoc to </a:t>
            </a:r>
            <a:r>
              <a:rPr lang="en-AU" dirty="0"/>
              <a:t>identifying </a:t>
            </a:r>
            <a:r>
              <a:rPr lang="en-AU" dirty="0" smtClean="0"/>
              <a:t>issues</a:t>
            </a:r>
          </a:p>
          <a:p>
            <a:pPr lvl="2"/>
            <a:r>
              <a:rPr lang="en-AU" dirty="0" smtClean="0"/>
              <a:t>The Security ad hoc will </a:t>
            </a:r>
            <a:r>
              <a:rPr lang="en-AU" dirty="0"/>
              <a:t>not </a:t>
            </a:r>
            <a:r>
              <a:rPr lang="en-AU" dirty="0" smtClean="0"/>
              <a:t>fix them</a:t>
            </a:r>
          </a:p>
          <a:p>
            <a:pPr lvl="2"/>
            <a:r>
              <a:rPr lang="en-AU" dirty="0" smtClean="0"/>
              <a:t>Technically they cannot even suggest how any issues can be fixed</a:t>
            </a:r>
          </a:p>
          <a:p>
            <a:pPr lvl="2"/>
            <a:r>
              <a:rPr lang="en-AU" dirty="0" smtClean="0"/>
              <a:t>If any issues are identified in IEEE 802 standards, we will argue at some future time that they need to be fixed by IEEE 802</a:t>
            </a:r>
            <a:endParaRPr lang="en-AU" dirty="0"/>
          </a:p>
          <a:p>
            <a:pPr lvl="1"/>
            <a:r>
              <a:rPr lang="en-AU" dirty="0"/>
              <a:t>Limits time to one meeting </a:t>
            </a:r>
            <a:r>
              <a:rPr lang="en-AU" dirty="0" smtClean="0"/>
              <a:t>cycle</a:t>
            </a:r>
          </a:p>
          <a:p>
            <a:pPr lvl="2"/>
            <a:r>
              <a:rPr lang="en-AU" dirty="0" smtClean="0"/>
              <a:t>Effectively August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87004404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Membership of the </a:t>
            </a:r>
            <a:r>
              <a:rPr lang="en-AU" i="1" dirty="0"/>
              <a:t>Security ad hoc </a:t>
            </a:r>
            <a:r>
              <a:rPr lang="en-AU" dirty="0" smtClean="0"/>
              <a:t>has been determined	</a:t>
            </a:r>
            <a:endParaRPr lang="en-AU" dirty="0"/>
          </a:p>
        </p:txBody>
      </p:sp>
      <p:sp>
        <p:nvSpPr>
          <p:cNvPr id="3" name="Content Placeholder 2"/>
          <p:cNvSpPr>
            <a:spLocks noGrp="1"/>
          </p:cNvSpPr>
          <p:nvPr>
            <p:ph sz="half"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Membership</a:t>
            </a:r>
            <a:endParaRPr lang="en-AU" dirty="0" smtClean="0">
              <a:solidFill>
                <a:srgbClr val="FF0000"/>
              </a:solidFill>
            </a:endParaRPr>
          </a:p>
          <a:p>
            <a:pPr lvl="1"/>
            <a:r>
              <a:rPr lang="en-AU" dirty="0" smtClean="0"/>
              <a:t>China</a:t>
            </a:r>
          </a:p>
          <a:p>
            <a:pPr lvl="2"/>
            <a:r>
              <a:rPr lang="en-AU" dirty="0" err="1" smtClean="0"/>
              <a:t>Zhenhai</a:t>
            </a:r>
            <a:r>
              <a:rPr lang="en-AU" dirty="0" smtClean="0"/>
              <a:t> Huang (IWNCOMM)</a:t>
            </a:r>
          </a:p>
          <a:p>
            <a:pPr lvl="2"/>
            <a:r>
              <a:rPr lang="en-AU" dirty="0" err="1"/>
              <a:t>b</a:t>
            </a:r>
            <a:r>
              <a:rPr lang="en-AU" dirty="0" err="1" smtClean="0"/>
              <a:t>z</a:t>
            </a:r>
            <a:r>
              <a:rPr lang="en-AU" dirty="0" smtClean="0"/>
              <a:t>? (National Engineering Laboratory for Wireless Security)</a:t>
            </a:r>
          </a:p>
          <a:p>
            <a:pPr lvl="2"/>
            <a:r>
              <a:rPr lang="en-AU" dirty="0" err="1"/>
              <a:t>l</a:t>
            </a:r>
            <a:r>
              <a:rPr lang="en-AU" dirty="0" err="1" smtClean="0"/>
              <a:t>mbz</a:t>
            </a:r>
            <a:r>
              <a:rPr lang="en-AU" dirty="0" smtClean="0"/>
              <a:t>? (WAPIA)</a:t>
            </a:r>
          </a:p>
          <a:p>
            <a:pPr lvl="2"/>
            <a:r>
              <a:rPr lang="en-AU" dirty="0" err="1" smtClean="0"/>
              <a:t>Manxia</a:t>
            </a:r>
            <a:r>
              <a:rPr lang="en-AU" dirty="0" smtClean="0"/>
              <a:t> Tie (IWNCOMM)</a:t>
            </a:r>
          </a:p>
          <a:p>
            <a:pPr lvl="2"/>
            <a:r>
              <a:rPr lang="en-AU" dirty="0" err="1" smtClean="0"/>
              <a:t>Yujiao</a:t>
            </a:r>
            <a:r>
              <a:rPr lang="en-AU" dirty="0" smtClean="0"/>
              <a:t> Li (IWNCOMM)</a:t>
            </a:r>
          </a:p>
          <a:p>
            <a:pPr lvl="1"/>
            <a:r>
              <a:rPr lang="en-AU" dirty="0"/>
              <a:t>US</a:t>
            </a:r>
          </a:p>
          <a:p>
            <a:pPr lvl="2"/>
            <a:r>
              <a:rPr lang="en-AU" dirty="0"/>
              <a:t>Dorothy Stanley (HPE)</a:t>
            </a:r>
          </a:p>
          <a:p>
            <a:pPr lvl="2"/>
            <a:r>
              <a:rPr lang="en-AU" dirty="0"/>
              <a:t>John Day (?)</a:t>
            </a:r>
          </a:p>
          <a:p>
            <a:pPr lvl="2"/>
            <a:endParaRPr lang="en-AU" dirty="0" smtClean="0"/>
          </a:p>
        </p:txBody>
      </p:sp>
      <p:sp>
        <p:nvSpPr>
          <p:cNvPr id="6" name="Content Placeholder 5"/>
          <p:cNvSpPr>
            <a:spLocks noGrp="1"/>
          </p:cNvSpPr>
          <p:nvPr>
            <p:ph sz="half" idx="2"/>
          </p:nvPr>
        </p:nvSpPr>
        <p:spPr/>
        <p:txBody>
          <a:bodyPr/>
          <a:lstStyle/>
          <a:p>
            <a:pPr lvl="1"/>
            <a:r>
              <a:rPr lang="en-AU" dirty="0" smtClean="0"/>
              <a:t>Austria</a:t>
            </a:r>
            <a:endParaRPr lang="en-AU" dirty="0"/>
          </a:p>
          <a:p>
            <a:pPr lvl="2"/>
            <a:r>
              <a:rPr lang="en-AU" dirty="0"/>
              <a:t>Reinhard </a:t>
            </a:r>
            <a:r>
              <a:rPr lang="en-AU" dirty="0" err="1"/>
              <a:t>Meindl</a:t>
            </a:r>
            <a:endParaRPr lang="en-AU" dirty="0"/>
          </a:p>
          <a:p>
            <a:pPr lvl="1"/>
            <a:r>
              <a:rPr lang="en-AU" dirty="0"/>
              <a:t>Korea</a:t>
            </a:r>
          </a:p>
          <a:p>
            <a:pPr lvl="1"/>
            <a:r>
              <a:rPr lang="en-AU" dirty="0"/>
              <a:t>IEEE 802</a:t>
            </a:r>
          </a:p>
          <a:p>
            <a:pPr lvl="2"/>
            <a:r>
              <a:rPr lang="en-AU" dirty="0"/>
              <a:t>Andrew Myles (Cisco)</a:t>
            </a:r>
          </a:p>
          <a:p>
            <a:pPr lvl="2"/>
            <a:r>
              <a:rPr lang="en-AU" dirty="0"/>
              <a:t>Peter Yee</a:t>
            </a:r>
          </a:p>
          <a:p>
            <a:pPr lvl="2"/>
            <a:r>
              <a:rPr lang="en-AU" dirty="0"/>
              <a:t>Jodi </a:t>
            </a:r>
            <a:r>
              <a:rPr lang="en-AU" dirty="0" err="1"/>
              <a:t>Haasz</a:t>
            </a:r>
            <a:r>
              <a:rPr lang="en-AU" dirty="0"/>
              <a:t> (IEEE-SA)</a:t>
            </a:r>
          </a:p>
          <a:p>
            <a:pPr lvl="2"/>
            <a:r>
              <a:rPr lang="en-AU" dirty="0"/>
              <a:t>Dan Harkins (HPE</a:t>
            </a:r>
            <a:r>
              <a:rPr lang="en-AU" dirty="0" smtClean="0"/>
              <a:t>)</a:t>
            </a:r>
          </a:p>
          <a:p>
            <a:pPr lvl="2"/>
            <a:r>
              <a:rPr lang="en-AU" dirty="0" smtClean="0"/>
              <a:t>David Law (HPE)</a:t>
            </a:r>
          </a:p>
          <a:p>
            <a:pPr lvl="1"/>
            <a:r>
              <a:rPr lang="en-AU" dirty="0" smtClean="0"/>
              <a:t>UK (joining late)</a:t>
            </a:r>
          </a:p>
          <a:p>
            <a:pPr lvl="2"/>
            <a:r>
              <a:rPr lang="en-AU" dirty="0" smtClean="0"/>
              <a:t>Stephen </a:t>
            </a:r>
            <a:r>
              <a:rPr lang="en-AU" dirty="0" err="1" smtClean="0"/>
              <a:t>Macann</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84</a:t>
            </a:fld>
            <a:endParaRPr lang="en-US"/>
          </a:p>
        </p:txBody>
      </p:sp>
    </p:spTree>
    <p:extLst>
      <p:ext uri="{BB962C8B-B14F-4D97-AF65-F5344CB8AC3E}">
        <p14:creationId xmlns:p14="http://schemas.microsoft.com/office/powerpoint/2010/main" val="229880255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Security ad hoc </a:t>
            </a:r>
            <a:r>
              <a:rPr lang="en-AU" dirty="0" smtClean="0"/>
              <a:t>is still struggling to make any progress … or even set meeting times</a:t>
            </a:r>
            <a:endParaRPr lang="en-AU" dirty="0"/>
          </a:p>
        </p:txBody>
      </p:sp>
      <p:sp>
        <p:nvSpPr>
          <p:cNvPr id="3" name="Content Placeholder 2"/>
          <p:cNvSpPr>
            <a:spLocks noGrp="1"/>
          </p:cNvSpPr>
          <p:nvPr>
            <p:ph idx="1"/>
          </p:nvPr>
        </p:nvSpPr>
        <p:spPr/>
        <p:txBody>
          <a:bodyPr/>
          <a:lstStyle/>
          <a:p>
            <a:pPr lvl="1"/>
            <a:r>
              <a:rPr lang="en-AU" dirty="0" smtClean="0"/>
              <a:t>The 1</a:t>
            </a:r>
            <a:r>
              <a:rPr lang="en-AU" baseline="30000" dirty="0" smtClean="0"/>
              <a:t>st</a:t>
            </a:r>
            <a:r>
              <a:rPr lang="en-AU" dirty="0"/>
              <a:t> teleconference was </a:t>
            </a:r>
            <a:r>
              <a:rPr lang="en-AU" dirty="0" smtClean="0"/>
              <a:t>cancelled as unnecessary</a:t>
            </a:r>
            <a:endParaRPr lang="en-AU" dirty="0"/>
          </a:p>
          <a:p>
            <a:pPr lvl="1"/>
            <a:r>
              <a:rPr lang="en-AU" dirty="0" smtClean="0"/>
              <a:t>The original plan was for the 2</a:t>
            </a:r>
            <a:r>
              <a:rPr lang="en-AU" baseline="30000" dirty="0" smtClean="0"/>
              <a:t>nd</a:t>
            </a:r>
            <a:r>
              <a:rPr lang="en-AU" dirty="0" smtClean="0"/>
              <a:t> teleconference to be held sometime in February 2018 – it was eventually held on 4 April 2018</a:t>
            </a:r>
          </a:p>
          <a:p>
            <a:pPr lvl="1"/>
            <a:r>
              <a:rPr lang="en-AU" dirty="0" smtClean="0"/>
              <a:t>The </a:t>
            </a:r>
            <a:r>
              <a:rPr lang="en-AU" dirty="0" smtClean="0"/>
              <a:t>3</a:t>
            </a:r>
            <a:r>
              <a:rPr lang="en-AU" baseline="30000" dirty="0" smtClean="0"/>
              <a:t>rd</a:t>
            </a:r>
            <a:r>
              <a:rPr lang="en-AU" dirty="0" smtClean="0"/>
              <a:t> </a:t>
            </a:r>
            <a:r>
              <a:rPr lang="en-AU" dirty="0" smtClean="0"/>
              <a:t>teleconference </a:t>
            </a:r>
            <a:r>
              <a:rPr lang="en-AU" dirty="0" smtClean="0"/>
              <a:t>was held on 2 May 2018</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151222524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2</a:t>
            </a:r>
            <a:r>
              <a:rPr lang="en-AU" baseline="30000" dirty="0" smtClean="0"/>
              <a:t>nd</a:t>
            </a:r>
            <a:r>
              <a:rPr lang="en-AU" dirty="0" smtClean="0"/>
              <a:t> teleconference was held on 4 April 2018 but did not lead to substantial progress</a:t>
            </a:r>
            <a:endParaRPr lang="en-AU" dirty="0"/>
          </a:p>
        </p:txBody>
      </p:sp>
      <p:sp>
        <p:nvSpPr>
          <p:cNvPr id="8" name="Content Placeholder 7"/>
          <p:cNvSpPr>
            <a:spLocks noGrp="1"/>
          </p:cNvSpPr>
          <p:nvPr>
            <p:ph idx="1"/>
          </p:nvPr>
        </p:nvSpPr>
        <p:spPr>
          <a:xfrm>
            <a:off x="685800" y="1676400"/>
            <a:ext cx="7772400" cy="4114800"/>
          </a:xfrm>
        </p:spPr>
        <p:txBody>
          <a:bodyPr/>
          <a:lstStyle/>
          <a:p>
            <a:pPr lvl="1"/>
            <a:r>
              <a:rPr lang="en-AU" dirty="0" smtClean="0"/>
              <a:t>Attendance from 13 people</a:t>
            </a:r>
          </a:p>
          <a:p>
            <a:pPr lvl="2"/>
            <a:r>
              <a:rPr lang="en-US" altLang="ko-KR" b="0" dirty="0"/>
              <a:t>Yun-Jae Won </a:t>
            </a:r>
            <a:r>
              <a:rPr lang="en-US" b="0" dirty="0"/>
              <a:t> </a:t>
            </a:r>
            <a:r>
              <a:rPr lang="en-US" b="0" dirty="0" smtClean="0"/>
              <a:t>(Korea, Chair)</a:t>
            </a:r>
            <a:endParaRPr lang="en-US" b="0" dirty="0"/>
          </a:p>
          <a:p>
            <a:pPr lvl="2"/>
            <a:r>
              <a:rPr lang="en-US" altLang="ko-KR" b="0" dirty="0" smtClean="0"/>
              <a:t>Andrew </a:t>
            </a:r>
            <a:r>
              <a:rPr lang="en-US" altLang="ko-KR" b="0" dirty="0"/>
              <a:t>Myles</a:t>
            </a:r>
            <a:r>
              <a:rPr lang="en-US" b="0" dirty="0"/>
              <a:t> </a:t>
            </a:r>
            <a:r>
              <a:rPr lang="en-US" b="0" dirty="0" smtClean="0"/>
              <a:t>(IEEE 802)</a:t>
            </a:r>
            <a:endParaRPr lang="en-US" b="0" dirty="0"/>
          </a:p>
          <a:p>
            <a:pPr lvl="2"/>
            <a:r>
              <a:rPr lang="en-US" altLang="ko-KR" b="0" dirty="0" smtClean="0"/>
              <a:t>Daniel </a:t>
            </a:r>
            <a:r>
              <a:rPr lang="en-US" altLang="ko-KR" b="0" dirty="0"/>
              <a:t>Harkins</a:t>
            </a:r>
            <a:r>
              <a:rPr lang="en-US" b="0" dirty="0"/>
              <a:t> </a:t>
            </a:r>
            <a:r>
              <a:rPr lang="en-US" dirty="0"/>
              <a:t> (IEEE 802)</a:t>
            </a:r>
            <a:endParaRPr lang="en-US" b="0" dirty="0"/>
          </a:p>
          <a:p>
            <a:pPr lvl="2"/>
            <a:r>
              <a:rPr lang="en-US" altLang="ko-KR" b="0" dirty="0" smtClean="0"/>
              <a:t>David </a:t>
            </a:r>
            <a:r>
              <a:rPr lang="en-US" altLang="ko-KR" b="0" dirty="0"/>
              <a:t>Law</a:t>
            </a:r>
            <a:r>
              <a:rPr lang="en-US" b="0" dirty="0"/>
              <a:t> </a:t>
            </a:r>
            <a:r>
              <a:rPr lang="en-US" dirty="0"/>
              <a:t> (IEEE 802)</a:t>
            </a:r>
            <a:endParaRPr lang="en-US" b="0" dirty="0"/>
          </a:p>
          <a:p>
            <a:pPr lvl="2"/>
            <a:r>
              <a:rPr lang="en-US" altLang="ko-KR" b="0" dirty="0" err="1" smtClean="0"/>
              <a:t>Zhiqiang</a:t>
            </a:r>
            <a:r>
              <a:rPr lang="en-US" altLang="ko-KR" b="0" dirty="0"/>
              <a:t> Du  </a:t>
            </a:r>
            <a:r>
              <a:rPr lang="en-US" altLang="ko-KR" b="0" dirty="0" smtClean="0"/>
              <a:t>(China)</a:t>
            </a:r>
            <a:r>
              <a:rPr lang="en-US" b="0" dirty="0"/>
              <a:t> </a:t>
            </a:r>
          </a:p>
          <a:p>
            <a:pPr lvl="2"/>
            <a:r>
              <a:rPr lang="en-US" b="0" dirty="0" smtClean="0"/>
              <a:t>James </a:t>
            </a:r>
            <a:r>
              <a:rPr lang="en-US" b="0" dirty="0"/>
              <a:t>Lepp </a:t>
            </a:r>
            <a:r>
              <a:rPr lang="en-US" b="0" dirty="0" smtClean="0"/>
              <a:t>(Canada)</a:t>
            </a:r>
            <a:endParaRPr lang="en-US" b="0" dirty="0"/>
          </a:p>
          <a:p>
            <a:pPr lvl="2"/>
            <a:r>
              <a:rPr lang="en-US" altLang="ko-KR" b="0" dirty="0" smtClean="0"/>
              <a:t>Jodi </a:t>
            </a:r>
            <a:r>
              <a:rPr lang="en-US" altLang="ko-KR" b="0" dirty="0" err="1"/>
              <a:t>Haasz</a:t>
            </a:r>
            <a:r>
              <a:rPr lang="en-US" b="0" dirty="0"/>
              <a:t> </a:t>
            </a:r>
            <a:r>
              <a:rPr lang="en-US" dirty="0"/>
              <a:t> (</a:t>
            </a:r>
            <a:r>
              <a:rPr lang="en-US" dirty="0" smtClean="0"/>
              <a:t>IEEE)</a:t>
            </a:r>
            <a:endParaRPr lang="en-US" b="0" dirty="0"/>
          </a:p>
          <a:p>
            <a:pPr lvl="2"/>
            <a:r>
              <a:rPr lang="en-US" altLang="ko-KR" b="0" dirty="0" smtClean="0"/>
              <a:t>Qin</a:t>
            </a:r>
            <a:r>
              <a:rPr lang="en-US" altLang="ko-KR" b="0" dirty="0"/>
              <a:t> </a:t>
            </a:r>
            <a:r>
              <a:rPr lang="en-US" altLang="ko-KR" b="0" dirty="0" smtClean="0"/>
              <a:t>Li</a:t>
            </a:r>
            <a:r>
              <a:rPr lang="en-US" altLang="ko-KR" dirty="0" smtClean="0"/>
              <a:t> </a:t>
            </a:r>
            <a:r>
              <a:rPr lang="en-US" altLang="ko-KR" dirty="0"/>
              <a:t>(China)</a:t>
            </a:r>
            <a:endParaRPr lang="en-US" b="0" dirty="0"/>
          </a:p>
          <a:p>
            <a:pPr lvl="2"/>
            <a:r>
              <a:rPr lang="en-US" altLang="ko-KR" b="0" dirty="0" smtClean="0"/>
              <a:t>Peter </a:t>
            </a:r>
            <a:r>
              <a:rPr lang="en-US" altLang="ko-KR" b="0" dirty="0"/>
              <a:t>Yee</a:t>
            </a:r>
            <a:r>
              <a:rPr lang="en-US" b="0" dirty="0"/>
              <a:t> </a:t>
            </a:r>
            <a:r>
              <a:rPr lang="en-US" dirty="0" smtClean="0"/>
              <a:t>(</a:t>
            </a:r>
            <a:r>
              <a:rPr lang="en-US" dirty="0"/>
              <a:t>IEEE 802)</a:t>
            </a:r>
            <a:endParaRPr lang="en-US" b="0" dirty="0"/>
          </a:p>
          <a:p>
            <a:pPr lvl="2"/>
            <a:r>
              <a:rPr lang="en-US" altLang="ko-KR" b="0" dirty="0" err="1" smtClean="0"/>
              <a:t>Manxia</a:t>
            </a:r>
            <a:r>
              <a:rPr lang="en-US" altLang="ko-KR" b="0" dirty="0" smtClean="0"/>
              <a:t> Tie</a:t>
            </a:r>
            <a:r>
              <a:rPr lang="en-US" altLang="ko-KR" dirty="0"/>
              <a:t> (China) </a:t>
            </a:r>
            <a:r>
              <a:rPr lang="en-US" b="0" dirty="0"/>
              <a:t> </a:t>
            </a:r>
          </a:p>
          <a:p>
            <a:pPr lvl="2"/>
            <a:r>
              <a:rPr lang="en-US" b="0" dirty="0" err="1" smtClean="0"/>
              <a:t>Yongju</a:t>
            </a:r>
            <a:r>
              <a:rPr lang="en-US" b="0" dirty="0" smtClean="0"/>
              <a:t> Park</a:t>
            </a:r>
            <a:r>
              <a:rPr lang="en-US" altLang="ko-KR" dirty="0"/>
              <a:t> (China) </a:t>
            </a:r>
            <a:r>
              <a:rPr lang="en-US" b="0" dirty="0"/>
              <a:t> </a:t>
            </a:r>
          </a:p>
          <a:p>
            <a:pPr lvl="2"/>
            <a:r>
              <a:rPr lang="en-US" altLang="ko-KR" b="0" dirty="0" err="1" smtClean="0"/>
              <a:t>Yujiao</a:t>
            </a:r>
            <a:r>
              <a:rPr lang="en-US" altLang="ko-KR" b="0" dirty="0"/>
              <a:t> Li </a:t>
            </a:r>
            <a:r>
              <a:rPr lang="en-US" altLang="ko-KR" dirty="0" smtClean="0"/>
              <a:t>(</a:t>
            </a:r>
            <a:r>
              <a:rPr lang="en-US" altLang="ko-KR" dirty="0"/>
              <a:t>China</a:t>
            </a:r>
            <a:r>
              <a:rPr lang="en-US" altLang="ko-KR" dirty="0" smtClean="0"/>
              <a:t>)</a:t>
            </a:r>
            <a:r>
              <a:rPr lang="en-US" altLang="ko-KR" b="0" dirty="0"/>
              <a:t> </a:t>
            </a:r>
            <a:r>
              <a:rPr lang="en-US" b="0" dirty="0"/>
              <a:t> </a:t>
            </a:r>
          </a:p>
          <a:p>
            <a:pPr lvl="2"/>
            <a:r>
              <a:rPr lang="en-US" altLang="ko-KR" b="0" dirty="0" err="1" smtClean="0"/>
              <a:t>Zhenhai</a:t>
            </a:r>
            <a:r>
              <a:rPr lang="en-US" altLang="ko-KR" b="0" dirty="0" smtClean="0"/>
              <a:t> Huang</a:t>
            </a:r>
            <a:r>
              <a:rPr lang="en-US" altLang="ko-KR" dirty="0"/>
              <a:t> (China</a:t>
            </a:r>
            <a:r>
              <a:rPr lang="en-US" altLang="ko-KR" dirty="0" smtClean="0"/>
              <a:t>)</a:t>
            </a:r>
            <a:r>
              <a:rPr lang="en-US" altLang="ko-KR" b="0" dirty="0"/>
              <a:t> </a:t>
            </a:r>
            <a:r>
              <a:rPr lang="en-US" b="0" dirty="0"/>
              <a:t> </a:t>
            </a:r>
          </a:p>
          <a:p>
            <a:pPr lvl="1"/>
            <a:r>
              <a:rPr lang="en-AU" dirty="0" smtClean="0"/>
              <a:t>Meeting materials are </a:t>
            </a:r>
            <a:r>
              <a:rPr lang="en-AU" dirty="0" smtClean="0">
                <a:hlinkClick r:id="rId2"/>
              </a:rPr>
              <a:t>here</a:t>
            </a:r>
            <a:endParaRPr lang="en-AU"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86</a:t>
            </a:fld>
            <a:endParaRPr lang="en-US"/>
          </a:p>
        </p:txBody>
      </p:sp>
    </p:spTree>
    <p:extLst>
      <p:ext uri="{BB962C8B-B14F-4D97-AF65-F5344CB8AC3E}">
        <p14:creationId xmlns:p14="http://schemas.microsoft.com/office/powerpoint/2010/main" val="336990081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2</a:t>
            </a:r>
            <a:r>
              <a:rPr lang="en-AU" baseline="30000" dirty="0" smtClean="0"/>
              <a:t>nd</a:t>
            </a:r>
            <a:r>
              <a:rPr lang="en-AU" dirty="0" smtClean="0"/>
              <a:t> teleconference was held on 4 April 2018 but did not lead to substantial progress</a:t>
            </a:r>
            <a:endParaRPr lang="en-AU" dirty="0"/>
          </a:p>
        </p:txBody>
      </p:sp>
      <p:sp>
        <p:nvSpPr>
          <p:cNvPr id="8" name="Content Placeholder 7"/>
          <p:cNvSpPr>
            <a:spLocks noGrp="1"/>
          </p:cNvSpPr>
          <p:nvPr>
            <p:ph idx="1"/>
          </p:nvPr>
        </p:nvSpPr>
        <p:spPr/>
        <p:txBody>
          <a:bodyPr/>
          <a:lstStyle/>
          <a:p>
            <a:r>
              <a:rPr lang="en-AU" dirty="0" smtClean="0"/>
              <a:t>Some highlights</a:t>
            </a:r>
          </a:p>
          <a:p>
            <a:pPr lvl="1"/>
            <a:r>
              <a:rPr lang="en-AU" dirty="0" smtClean="0"/>
              <a:t>Discussion on KRACK did not lead to any agreement</a:t>
            </a:r>
          </a:p>
          <a:p>
            <a:pPr lvl="2"/>
            <a:r>
              <a:rPr lang="en-AU" dirty="0" smtClean="0"/>
              <a:t>China reps insisted it should listed as a security issue with 8802-11</a:t>
            </a:r>
          </a:p>
          <a:p>
            <a:pPr lvl="2"/>
            <a:r>
              <a:rPr lang="en-AU" dirty="0" smtClean="0"/>
              <a:t>IEEE 802 reps objected, noting it is an implementation issue and is not within scope of the ad hoc</a:t>
            </a:r>
          </a:p>
          <a:p>
            <a:pPr lvl="2"/>
            <a:r>
              <a:rPr lang="en-AU" dirty="0" smtClean="0"/>
              <a:t>IEEE 802 reps challenged China NB reps to identify a problem with the ISO/IEC/IEEE 8802-11 standard; they did not do so</a:t>
            </a:r>
          </a:p>
          <a:p>
            <a:pPr lvl="2"/>
            <a:r>
              <a:rPr lang="en-AU" dirty="0" smtClean="0"/>
              <a:t>This is going to be an on-going disagreement</a:t>
            </a:r>
          </a:p>
          <a:p>
            <a:pPr lvl="1"/>
            <a:r>
              <a:rPr lang="en-AU" dirty="0" smtClean="0"/>
              <a:t>…</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87</a:t>
            </a:fld>
            <a:endParaRPr lang="en-US"/>
          </a:p>
        </p:txBody>
      </p:sp>
    </p:spTree>
    <p:extLst>
      <p:ext uri="{BB962C8B-B14F-4D97-AF65-F5344CB8AC3E}">
        <p14:creationId xmlns:p14="http://schemas.microsoft.com/office/powerpoint/2010/main" val="82785659"/>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2</a:t>
            </a:r>
            <a:r>
              <a:rPr lang="en-AU" baseline="30000" dirty="0" smtClean="0"/>
              <a:t>nd</a:t>
            </a:r>
            <a:r>
              <a:rPr lang="en-AU" dirty="0" smtClean="0"/>
              <a:t> teleconference was held on 4 April 2018 but did not lead to substantial progress</a:t>
            </a:r>
            <a:endParaRPr lang="en-AU" dirty="0"/>
          </a:p>
        </p:txBody>
      </p:sp>
      <p:sp>
        <p:nvSpPr>
          <p:cNvPr id="8" name="Content Placeholder 7"/>
          <p:cNvSpPr>
            <a:spLocks noGrp="1"/>
          </p:cNvSpPr>
          <p:nvPr>
            <p:ph idx="1"/>
          </p:nvPr>
        </p:nvSpPr>
        <p:spPr>
          <a:xfrm>
            <a:off x="685800" y="1752600"/>
            <a:ext cx="7772400" cy="4114800"/>
          </a:xfrm>
        </p:spPr>
        <p:txBody>
          <a:bodyPr/>
          <a:lstStyle/>
          <a:p>
            <a:r>
              <a:rPr lang="en-AU" dirty="0" smtClean="0"/>
              <a:t>Some highlights</a:t>
            </a:r>
          </a:p>
          <a:p>
            <a:pPr lvl="1"/>
            <a:r>
              <a:rPr lang="en-AU" dirty="0" smtClean="0"/>
              <a:t>Discussion on need for multiple ciphers did not lead to agreement</a:t>
            </a:r>
          </a:p>
          <a:p>
            <a:pPr lvl="2"/>
            <a:r>
              <a:rPr lang="en-AU" dirty="0" smtClean="0"/>
              <a:t>There was some agreement that ability to negotiate multiple ciphers is desirable</a:t>
            </a:r>
          </a:p>
          <a:p>
            <a:pPr lvl="3"/>
            <a:r>
              <a:rPr lang="en-AU" dirty="0" smtClean="0"/>
              <a:t>The China NB reps were motivated by desire to specify cipher on a national basis</a:t>
            </a:r>
          </a:p>
          <a:p>
            <a:pPr lvl="3"/>
            <a:r>
              <a:rPr lang="en-AU" dirty="0" smtClean="0"/>
              <a:t>IEEE 802 reps focused on need to be able to transition to better ciphers in the future (and agreed that IEEE 802 supported this principle)</a:t>
            </a:r>
          </a:p>
          <a:p>
            <a:pPr lvl="2"/>
            <a:r>
              <a:rPr lang="en-AU" dirty="0" smtClean="0"/>
              <a:t>There was not agreement on need for a default cipher</a:t>
            </a:r>
          </a:p>
          <a:p>
            <a:pPr lvl="3"/>
            <a:r>
              <a:rPr lang="en-AU" dirty="0" smtClean="0"/>
              <a:t>The </a:t>
            </a:r>
            <a:r>
              <a:rPr lang="en-AU" dirty="0"/>
              <a:t>China NB reps </a:t>
            </a:r>
            <a:r>
              <a:rPr lang="en-AU" dirty="0" smtClean="0"/>
              <a:t>argued that national regulations meant that a default cipher (such as used by 802.22 &amp; 802.15.3) was inappropriate</a:t>
            </a:r>
            <a:endParaRPr lang="en-AU" dirty="0"/>
          </a:p>
          <a:p>
            <a:pPr lvl="3"/>
            <a:r>
              <a:rPr lang="en-AU" dirty="0"/>
              <a:t>IEEE 802 reps focused on </a:t>
            </a:r>
            <a:r>
              <a:rPr lang="en-AU" dirty="0" smtClean="0"/>
              <a:t>the need for a default cipher to support global interoperability</a:t>
            </a:r>
          </a:p>
          <a:p>
            <a:pPr lvl="3"/>
            <a:r>
              <a:rPr lang="en-AU" dirty="0" smtClean="0"/>
              <a:t>Note: </a:t>
            </a:r>
          </a:p>
          <a:p>
            <a:pPr lvl="2"/>
            <a:r>
              <a:rPr lang="en-AU" dirty="0"/>
              <a:t>There was </a:t>
            </a:r>
            <a:r>
              <a:rPr lang="en-AU" dirty="0" smtClean="0"/>
              <a:t>not agreement on China NB proposal for text that stated national regulations needed to be followed (with implication that default ciphers could be overridden) </a:t>
            </a:r>
          </a:p>
          <a:p>
            <a:pPr lvl="3"/>
            <a:r>
              <a:rPr lang="en-AU" dirty="0" smtClean="0"/>
              <a:t>Jodi </a:t>
            </a:r>
            <a:r>
              <a:rPr lang="en-AU" dirty="0" err="1" smtClean="0"/>
              <a:t>Haasz</a:t>
            </a:r>
            <a:r>
              <a:rPr lang="en-AU" dirty="0" smtClean="0"/>
              <a:t> noted that the text proposed by the China NB stating that ciphers may be subject to national regulations is unlikely to be allowed by ISO</a:t>
            </a:r>
          </a:p>
          <a:p>
            <a:pPr lvl="3"/>
            <a:r>
              <a:rPr lang="en-AU" dirty="0" smtClean="0"/>
              <a:t>Aside: John Day (US NB rep) submitted a </a:t>
            </a:r>
            <a:r>
              <a:rPr lang="en-AU" dirty="0" smtClean="0">
                <a:hlinkClick r:id="rId2"/>
              </a:rPr>
              <a:t>document</a:t>
            </a:r>
            <a:r>
              <a:rPr lang="en-AU" dirty="0" smtClean="0"/>
              <a:t> before the meeting that argued against the text for various reasons, but also argued against data link encryption!</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88</a:t>
            </a:fld>
            <a:endParaRPr lang="en-US"/>
          </a:p>
        </p:txBody>
      </p:sp>
    </p:spTree>
    <p:extLst>
      <p:ext uri="{BB962C8B-B14F-4D97-AF65-F5344CB8AC3E}">
        <p14:creationId xmlns:p14="http://schemas.microsoft.com/office/powerpoint/2010/main" val="268858442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not much substantive discussion between the 2</a:t>
            </a:r>
            <a:r>
              <a:rPr lang="en-AU" baseline="30000" dirty="0" smtClean="0"/>
              <a:t>nd</a:t>
            </a:r>
            <a:r>
              <a:rPr lang="en-AU" dirty="0" smtClean="0"/>
              <a:t> &amp; 3</a:t>
            </a:r>
            <a:r>
              <a:rPr lang="en-AU" baseline="30000" dirty="0" smtClean="0"/>
              <a:t>rd</a:t>
            </a:r>
            <a:r>
              <a:rPr lang="en-AU" dirty="0" smtClean="0"/>
              <a:t> teleconferences</a:t>
            </a:r>
            <a:endParaRPr lang="en-AU" dirty="0"/>
          </a:p>
        </p:txBody>
      </p:sp>
      <p:sp>
        <p:nvSpPr>
          <p:cNvPr id="3" name="Content Placeholder 2"/>
          <p:cNvSpPr>
            <a:spLocks noGrp="1"/>
          </p:cNvSpPr>
          <p:nvPr>
            <p:ph idx="1"/>
          </p:nvPr>
        </p:nvSpPr>
        <p:spPr/>
        <p:txBody>
          <a:bodyPr/>
          <a:lstStyle/>
          <a:p>
            <a:pPr lvl="1"/>
            <a:r>
              <a:rPr lang="en-AU" dirty="0" smtClean="0"/>
              <a:t>Most of the discussion between the </a:t>
            </a:r>
            <a:r>
              <a:rPr lang="en-AU" dirty="0"/>
              <a:t>2</a:t>
            </a:r>
            <a:r>
              <a:rPr lang="en-AU" baseline="30000" dirty="0"/>
              <a:t>nd</a:t>
            </a:r>
            <a:r>
              <a:rPr lang="en-AU" dirty="0"/>
              <a:t> &amp; 3</a:t>
            </a:r>
            <a:r>
              <a:rPr lang="en-AU" baseline="30000" dirty="0"/>
              <a:t>rd</a:t>
            </a:r>
            <a:r>
              <a:rPr lang="en-AU" dirty="0"/>
              <a:t> </a:t>
            </a:r>
            <a:r>
              <a:rPr lang="en-AU" dirty="0" smtClean="0"/>
              <a:t>teleconferences focused on the effect of KRACK on IEEE 802.11-2016</a:t>
            </a:r>
          </a:p>
          <a:p>
            <a:pPr lvl="2"/>
            <a:r>
              <a:rPr lang="en-AU" dirty="0" smtClean="0"/>
              <a:t>China NB folk keep asserting that there is a problem in the standard related to KRACK</a:t>
            </a:r>
          </a:p>
          <a:p>
            <a:pPr lvl="2"/>
            <a:r>
              <a:rPr lang="en-AU" dirty="0" smtClean="0"/>
              <a:t>IEEE 802 folk respond that it is an implementation issue as far as they know …</a:t>
            </a:r>
          </a:p>
          <a:p>
            <a:pPr lvl="2"/>
            <a:r>
              <a:rPr lang="en-AU" dirty="0" smtClean="0"/>
              <a:t>… and request that the China NB folk “put up or shut up” in relation to any alleged issues with the standard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89</a:t>
            </a:fld>
            <a:endParaRPr lang="en-US"/>
          </a:p>
        </p:txBody>
      </p:sp>
    </p:spTree>
    <p:extLst>
      <p:ext uri="{BB962C8B-B14F-4D97-AF65-F5344CB8AC3E}">
        <p14:creationId xmlns:p14="http://schemas.microsoft.com/office/powerpoint/2010/main" val="3880242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a:t>
            </a:r>
            <a:r>
              <a:rPr lang="en-AU" dirty="0" smtClean="0"/>
              <a:t>Warsaw </a:t>
            </a:r>
            <a:r>
              <a:rPr lang="en-AU" dirty="0" smtClean="0"/>
              <a:t>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a:t>
            </a:r>
            <a:r>
              <a:rPr lang="en-AU" i="1" dirty="0" smtClean="0"/>
              <a:t>Warsaw, </a:t>
            </a:r>
            <a:r>
              <a:rPr lang="en-AU" i="1" dirty="0" smtClean="0"/>
              <a:t>in </a:t>
            </a:r>
            <a:r>
              <a:rPr lang="en-AU" i="1" dirty="0" smtClean="0"/>
              <a:t>May </a:t>
            </a:r>
            <a:r>
              <a:rPr lang="en-AU" i="1" dirty="0" smtClean="0"/>
              <a:t>2018, as documented in </a:t>
            </a:r>
            <a:r>
              <a:rPr lang="en-AU" i="1" dirty="0" smtClean="0">
                <a:solidFill>
                  <a:srgbClr val="FF0000"/>
                </a:solidFill>
                <a:hlinkClick r:id="rId3"/>
              </a:rPr>
              <a:t>11-18-1002-00</a:t>
            </a:r>
            <a:endParaRPr lang="en-AU" i="1" dirty="0" smtClean="0">
              <a:solidFill>
                <a:srgbClr val="FF0000"/>
              </a:solidFill>
            </a:endParaRPr>
          </a:p>
          <a:p>
            <a:pPr lvl="1"/>
            <a:r>
              <a:rPr lang="en-AU" dirty="0" smtClean="0"/>
              <a:t>Moved</a:t>
            </a:r>
            <a:r>
              <a:rPr lang="en-AU" dirty="0" smtClean="0"/>
              <a:t>:</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3</a:t>
            </a:r>
            <a:r>
              <a:rPr lang="en-AU" baseline="30000" dirty="0" smtClean="0"/>
              <a:t>rd</a:t>
            </a:r>
            <a:r>
              <a:rPr lang="en-AU" dirty="0" smtClean="0"/>
              <a:t> teleconference was held on 2 May 2018 but did not lead to substantial progress</a:t>
            </a:r>
            <a:endParaRPr lang="en-AU" dirty="0"/>
          </a:p>
        </p:txBody>
      </p:sp>
      <p:sp>
        <p:nvSpPr>
          <p:cNvPr id="8" name="Content Placeholder 7"/>
          <p:cNvSpPr>
            <a:spLocks noGrp="1"/>
          </p:cNvSpPr>
          <p:nvPr>
            <p:ph idx="1"/>
          </p:nvPr>
        </p:nvSpPr>
        <p:spPr/>
        <p:txBody>
          <a:bodyPr/>
          <a:lstStyle/>
          <a:p>
            <a:pPr lvl="1"/>
            <a:r>
              <a:rPr lang="en-AU" dirty="0" smtClean="0"/>
              <a:t>The agenda of the 3rd teleconference excluded any discussion of KRACK and other issues that are being considered as part of comment resolution on the FDIS on IEEE 802.11-2016</a:t>
            </a:r>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90</a:t>
            </a:fld>
            <a:endParaRPr lang="en-US"/>
          </a:p>
        </p:txBody>
      </p:sp>
    </p:spTree>
    <p:extLst>
      <p:ext uri="{BB962C8B-B14F-4D97-AF65-F5344CB8AC3E}">
        <p14:creationId xmlns:p14="http://schemas.microsoft.com/office/powerpoint/2010/main" val="196463823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The </a:t>
            </a:r>
            <a:r>
              <a:rPr lang="en-AU" dirty="0" smtClean="0"/>
              <a:t>next </a:t>
            </a:r>
            <a:r>
              <a:rPr lang="en-AU" dirty="0" smtClean="0"/>
              <a:t>teleconference will </a:t>
            </a:r>
            <a:r>
              <a:rPr lang="en-AU" dirty="0" smtClean="0"/>
              <a:t>probably be </a:t>
            </a:r>
            <a:r>
              <a:rPr lang="en-AU" dirty="0" smtClean="0"/>
              <a:t>held </a:t>
            </a:r>
            <a:r>
              <a:rPr lang="en-AU" dirty="0" smtClean="0"/>
              <a:t>in </a:t>
            </a:r>
            <a:r>
              <a:rPr lang="en-AU" dirty="0" smtClean="0"/>
              <a:t>late May </a:t>
            </a:r>
            <a:r>
              <a:rPr lang="en-AU" dirty="0" smtClean="0"/>
              <a:t>2018 or early June</a:t>
            </a:r>
            <a:endParaRPr lang="en-AU" dirty="0"/>
          </a:p>
        </p:txBody>
      </p:sp>
      <p:sp>
        <p:nvSpPr>
          <p:cNvPr id="8" name="Content Placeholder 7"/>
          <p:cNvSpPr>
            <a:spLocks noGrp="1"/>
          </p:cNvSpPr>
          <p:nvPr>
            <p:ph idx="1"/>
          </p:nvPr>
        </p:nvSpPr>
        <p:spPr/>
        <p:txBody>
          <a:bodyPr/>
          <a:lstStyle/>
          <a:p>
            <a:r>
              <a:rPr lang="en-AU" dirty="0" smtClean="0"/>
              <a:t>Current rough plan</a:t>
            </a:r>
          </a:p>
          <a:p>
            <a:pPr lvl="1"/>
            <a:r>
              <a:rPr lang="en-AU" dirty="0" smtClean="0"/>
              <a:t>4</a:t>
            </a:r>
            <a:r>
              <a:rPr lang="en-AU" baseline="30000" dirty="0" smtClean="0"/>
              <a:t>th</a:t>
            </a:r>
            <a:r>
              <a:rPr lang="en-AU" dirty="0" smtClean="0"/>
              <a:t> teleconference </a:t>
            </a:r>
            <a:r>
              <a:rPr lang="en-AU" dirty="0" smtClean="0"/>
              <a:t>– late </a:t>
            </a:r>
            <a:r>
              <a:rPr lang="en-AU" dirty="0" smtClean="0"/>
              <a:t>May/early </a:t>
            </a:r>
            <a:r>
              <a:rPr lang="en-AU" dirty="0" smtClean="0"/>
              <a:t>June?</a:t>
            </a:r>
            <a:endParaRPr lang="en-AU" dirty="0"/>
          </a:p>
          <a:p>
            <a:pPr lvl="1"/>
            <a:r>
              <a:rPr lang="en-AU" dirty="0" smtClean="0"/>
              <a:t>5</a:t>
            </a:r>
            <a:r>
              <a:rPr lang="en-AU" baseline="30000" dirty="0" smtClean="0"/>
              <a:t>th</a:t>
            </a:r>
            <a:r>
              <a:rPr lang="en-AU" dirty="0" smtClean="0"/>
              <a:t> teleconference </a:t>
            </a:r>
            <a:r>
              <a:rPr lang="en-AU" dirty="0"/>
              <a:t>– </a:t>
            </a:r>
            <a:r>
              <a:rPr lang="en-AU" dirty="0" smtClean="0"/>
              <a:t>early July</a:t>
            </a:r>
          </a:p>
          <a:p>
            <a:pPr lvl="2"/>
            <a:r>
              <a:rPr lang="en-AU" dirty="0" smtClean="0"/>
              <a:t>First draft of AHGS report</a:t>
            </a:r>
          </a:p>
          <a:p>
            <a:pPr lvl="1"/>
            <a:r>
              <a:rPr lang="en-AU" dirty="0" smtClean="0"/>
              <a:t>6</a:t>
            </a:r>
            <a:r>
              <a:rPr lang="en-AU" baseline="30000" dirty="0" smtClean="0"/>
              <a:t>th</a:t>
            </a:r>
            <a:r>
              <a:rPr lang="en-AU" dirty="0" smtClean="0"/>
              <a:t> t</a:t>
            </a:r>
            <a:r>
              <a:rPr lang="en-AU" dirty="0" smtClean="0"/>
              <a:t>eleconference </a:t>
            </a:r>
            <a:r>
              <a:rPr lang="en-AU" dirty="0"/>
              <a:t>– </a:t>
            </a:r>
            <a:r>
              <a:rPr lang="en-AU" dirty="0" smtClean="0"/>
              <a:t>before 25 July</a:t>
            </a:r>
          </a:p>
          <a:p>
            <a:pPr lvl="2"/>
            <a:r>
              <a:rPr lang="en-AU" dirty="0" smtClean="0"/>
              <a:t>Final </a:t>
            </a:r>
            <a:r>
              <a:rPr lang="en-AU" dirty="0"/>
              <a:t>draft of AHGS </a:t>
            </a:r>
            <a:r>
              <a:rPr lang="en-AU" dirty="0" smtClean="0"/>
              <a:t>report</a:t>
            </a:r>
          </a:p>
          <a:p>
            <a:pPr lvl="1"/>
            <a:r>
              <a:rPr lang="en-AU" dirty="0" smtClean="0"/>
              <a:t>Deadline – 2 Aug</a:t>
            </a:r>
          </a:p>
          <a:p>
            <a:pPr lvl="2"/>
            <a:r>
              <a:rPr lang="en-AU" dirty="0" smtClean="0"/>
              <a:t>Submit documents to SC6</a:t>
            </a:r>
            <a:endParaRPr lang="en-AU" dirty="0"/>
          </a:p>
          <a:p>
            <a:pPr lvl="1"/>
            <a:endParaRPr lang="en-AU" dirty="0"/>
          </a:p>
          <a:p>
            <a:pPr lvl="1"/>
            <a:endParaRPr lang="en-AU" dirty="0"/>
          </a:p>
          <a:p>
            <a:pPr lvl="1"/>
            <a:endParaRPr lang="en-AU" dirty="0" smtClean="0"/>
          </a:p>
          <a:p>
            <a:pPr lvl="1"/>
            <a:endParaRPr lang="en-AU" dirty="0" smtClean="0"/>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91</a:t>
            </a:fld>
            <a:endParaRPr lang="en-US"/>
          </a:p>
        </p:txBody>
      </p:sp>
    </p:spTree>
    <p:extLst>
      <p:ext uri="{BB962C8B-B14F-4D97-AF65-F5344CB8AC3E}">
        <p14:creationId xmlns:p14="http://schemas.microsoft.com/office/powerpoint/2010/main" val="252530280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92</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93</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94</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95</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96</a:t>
            </a:fld>
            <a:endParaRPr lang="en-US"/>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San Diego </a:t>
            </a:r>
            <a:r>
              <a:rPr lang="en-AU" i="1" dirty="0" smtClean="0"/>
              <a:t>in </a:t>
            </a:r>
            <a:r>
              <a:rPr lang="en-AU" i="1" dirty="0" smtClean="0"/>
              <a:t>July </a:t>
            </a:r>
            <a:r>
              <a:rPr lang="en-AU" i="1" dirty="0" smtClean="0"/>
              <a:t>2018,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97</a:t>
            </a:fld>
            <a:endParaRPr lang="en-US"/>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12414</Words>
  <Application>Microsoft Office PowerPoint</Application>
  <PresentationFormat>On-screen Show (4:3)</PresentationFormat>
  <Paragraphs>2118</Paragraphs>
  <Slides>141</Slides>
  <Notes>11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141</vt:i4>
      </vt:variant>
    </vt:vector>
  </HeadingPairs>
  <TitlesOfParts>
    <vt:vector size="147" baseType="lpstr">
      <vt:lpstr>Arial</vt:lpstr>
      <vt:lpstr>Times New Roman</vt:lpstr>
      <vt:lpstr>Wingdings</vt:lpstr>
      <vt:lpstr>802-11-Submission</vt:lpstr>
      <vt:lpstr>Acrobat Document</vt:lpstr>
      <vt:lpstr>Packager Shell Object</vt:lpstr>
      <vt:lpstr>IEEE 802 JTC1 Standing Committee July 2018 agenda for San Diego</vt:lpstr>
      <vt:lpstr>This document will be used to run the IEEE 802 JTC1 SC meetings in San Diego in July 2018</vt:lpstr>
      <vt:lpstr>The SC will review the official IEEE-SA patent material for pre-PAR groups</vt:lpstr>
      <vt:lpstr>The IEEE 802 JTC1 SC will operate using accepted principles of meeting etiquette</vt:lpstr>
      <vt:lpstr>The SC will review the new “Participation in IEEE 802 Meetings” slide</vt:lpstr>
      <vt:lpstr>The IEEE 802 JTC1 SC will have one slot at the July 2018 plenary meeting in San Diego</vt:lpstr>
      <vt:lpstr>The IEEE 802 JTC1 SC regular meeting has a high level list of agenda items to be considered</vt:lpstr>
      <vt:lpstr>The IEEE 802 JTC1 SC will consider approving its agenda for its San Diego meeting</vt:lpstr>
      <vt:lpstr>The IEEE 802 JTC1 SC will consider approval of the minutes of its Warsaw meeting</vt:lpstr>
      <vt:lpstr>The goals of the IEEE 802 JTC1 SC were reaffirmed by the IEEE 802 EC in March 2014</vt:lpstr>
      <vt:lpstr>The SC reaffirm its current goals during its meeting in Warsaw in May 2018</vt:lpstr>
      <vt:lpstr>The IEEE 802 WGs continue to liaise drafts to SC6 for their information</vt:lpstr>
      <vt:lpstr>IEEE 802 continues to notify SC6 of various new projects</vt:lpstr>
      <vt:lpstr>The new Central Desktop area for the “Adoption of IEEE 802 standards by ISO/IEC JTC1” is operational</vt:lpstr>
      <vt:lpstr>IEEE 802 has pushed 40 standards through to PSDO ratification with 41 in-process</vt:lpstr>
      <vt:lpstr>IEEE 802.1 WG has pushed 20 standards completely through the PSDO ratification process</vt:lpstr>
      <vt:lpstr>IEEE 802.1 WG has pushed 20 standards completely through the PSDO ratification process</vt:lpstr>
      <vt:lpstr>IEEE 802.3 WG has pushed 9 standards completely through the PSDO ratification process</vt:lpstr>
      <vt:lpstr>IEEE 802.11 WG has pushed 6 standards completely through the PSDO ratification process</vt:lpstr>
      <vt:lpstr>IEEE 802.15 WG has pushed two standards  completely through the PSDO ratification process</vt:lpstr>
      <vt:lpstr>IEEE 802.16 WG has pushed zero standards completely through the PSDO ratification process</vt:lpstr>
      <vt:lpstr>IEEE 802.21 WG has pushed one standard completely through the PSDO ratification process</vt:lpstr>
      <vt:lpstr>IEEE 802.22 WG has pushed three standards completely through the PSDO ratification process</vt:lpstr>
      <vt:lpstr>IEEE 802.1 has seventeen standards in the pipeline for ratification under the PSDO</vt:lpstr>
      <vt:lpstr>IEEE 802.1 has seventeen standards in the pipeline for ratification under the PSDO</vt:lpstr>
      <vt:lpstr>IEEE 802.1AC-Rev FDIS ballot passed is waiting for publication</vt:lpstr>
      <vt:lpstr>IEEE 802d FDIS ballot passed and is waiting for publication</vt:lpstr>
      <vt:lpstr>IEEE 802.1AEcg FDIS ballot closes 28 Aug 2018</vt:lpstr>
      <vt:lpstr>IEEE 802.1CB is waiting for FDIS ballot to start</vt:lpstr>
      <vt:lpstr>IEEE 802.1Qci is waiting for FDIS ballot to start</vt:lpstr>
      <vt:lpstr>IEEE 802.1Qch is waiting for FDIS ballot to start</vt:lpstr>
      <vt:lpstr>IEEE 802c is waiting for FDIS ballot to start</vt:lpstr>
      <vt:lpstr>IEEE 802.1AX-2014/Cor1 is waiting for publication</vt:lpstr>
      <vt:lpstr>IEEE 802.1Q-REV has been liaised for information</vt:lpstr>
      <vt:lpstr>IEEE 802.1Qcc has been liaised for information</vt:lpstr>
      <vt:lpstr>IEEE 802.1Qcp has been liaised for information</vt:lpstr>
      <vt:lpstr>IEEE 802.1AR-Rev has been liaised for information</vt:lpstr>
      <vt:lpstr>IEEE 802.1CM has been liaised for information</vt:lpstr>
      <vt:lpstr>IEEE 802.1Qcy has been liaised for information</vt:lpstr>
      <vt:lpstr>IEEE 802.1AC/Cor-1 has been liaised for information</vt:lpstr>
      <vt:lpstr>IEEE 802.1Xck has been liaised for information</vt:lpstr>
      <vt:lpstr>IEEE 802.1AE-Rev has been liaised for information</vt:lpstr>
      <vt:lpstr>IEEE 802.3 has ten standards in the pipeline for ratification under the PSDO</vt:lpstr>
      <vt:lpstr>IEEE 802.3bn FDIS closes on 3 Sep 2018</vt:lpstr>
      <vt:lpstr>IEEE 802.3bv FDIS closes on 3 Sep 2018</vt:lpstr>
      <vt:lpstr>IEEE 802.3bu FDIS closes on 3 Sep 2018</vt:lpstr>
      <vt:lpstr>IEEE 802.3/Cor 1 FDIS ballot passed &amp; is awaiting publication</vt:lpstr>
      <vt:lpstr>IEEE 802.3bs is waiting for FDIS ballot to start</vt:lpstr>
      <vt:lpstr>IEEE 802.3cb was liaised for information in June 2017</vt:lpstr>
      <vt:lpstr>IEEE 802.3cc is waiting for start of FDIS ballot</vt:lpstr>
      <vt:lpstr>IEEE 802.3cd was liaised for information in Feb 2018</vt:lpstr>
      <vt:lpstr>IEEE 802.3-REV was liaised for information in Feb 2018</vt:lpstr>
      <vt:lpstr>IEEE 802.3bt was liaised for information in Feb 2018</vt:lpstr>
      <vt:lpstr>IEEE 802.11 has ten standards in the pipeline for ratification under the PSDO</vt:lpstr>
      <vt:lpstr>IEEE 802.11mc FDIS ballot passed is waiting for publication</vt:lpstr>
      <vt:lpstr>IEEE 802.11ah passed 60-day pre-ballot and is waiting start of FDIS</vt:lpstr>
      <vt:lpstr>IEEE 802.11ai is waiting for FDIS ballot to start</vt:lpstr>
      <vt:lpstr>IEEE 802.11ai is waiting for FDIS ballot to start</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one standard in the pipeline for ratification under the PSDO</vt:lpstr>
      <vt:lpstr>IEEE 802.15.6-2012 FDIS ballot passed but comments are required</vt:lpstr>
      <vt:lpstr>802.15 WG is having difficulty responding to comments on 802.15.6</vt:lpstr>
      <vt:lpstr>There were two comments received on the IEEE 802.15.6-2012  FDIS ballot</vt:lpstr>
      <vt:lpstr>There were two comment received on the IEEE 802.15.6-2012  FDIS ballot</vt:lpstr>
      <vt:lpstr>There were two comment received on the IEEE 802.15.6-2012  FDIS ballot</vt:lpstr>
      <vt:lpstr>IEEE 802.16 has one standard in the pipeline for ratification under the PSDO</vt:lpstr>
      <vt:lpstr>IEEE 802.16-2017 was liaised for information in Mar 2018</vt:lpstr>
      <vt:lpstr>IEEE 802.21 has two standards in the pipeline for ratification under the PSDO</vt:lpstr>
      <vt:lpstr>IEEE 802.21.1 FDIS ballot passed is waiting for publication</vt:lpstr>
      <vt:lpstr>IEEE 802.21-2017-Cor1 90-day  FDIS ballot closes on 16 June 2018</vt:lpstr>
      <vt:lpstr>IEEE 802.22 has zero standards in the pipeline for ratification under the PSDO</vt:lpstr>
      <vt:lpstr>A LS was sent to SC6 in March 2018 asking that  various ISO/IEC standards be withdrawn</vt:lpstr>
      <vt:lpstr>The next SC6 meeting will held in Aug 2018 in Tokyo, Japan</vt:lpstr>
      <vt:lpstr>The SC will review participation at the next SC6 meeting</vt:lpstr>
      <vt:lpstr>The SC will need to provide a report to SC6 at their next meeting</vt:lpstr>
      <vt:lpstr>The ToR of the Security ad hoc were substantially modified at the last SC6 meeting</vt:lpstr>
      <vt:lpstr>The ToR of the Security ad hoc were substantially modified at the last SC6 meeting</vt:lpstr>
      <vt:lpstr>Membership of the Security ad hoc has been determined </vt:lpstr>
      <vt:lpstr>The Security ad hoc is still struggling to make any progress … or even set meeting times</vt:lpstr>
      <vt:lpstr>The 2nd teleconference was held on 4 April 2018 but did not lead to substantial progress</vt:lpstr>
      <vt:lpstr>The 2nd teleconference was held on 4 April 2018 but did not lead to substantial progress</vt:lpstr>
      <vt:lpstr>The 2nd teleconference was held on 4 April 2018 but did not lead to substantial progress</vt:lpstr>
      <vt:lpstr>There was not much substantive discussion between the 2nd &amp; 3rd teleconferences</vt:lpstr>
      <vt:lpstr>The 3rd teleconference was held on 2 May 2018 but did not lead to substantial progress</vt:lpstr>
      <vt:lpstr>The next teleconference will probably be held in late May 2018 or early June</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ratified as ISO/IEC/IEEE 8802-11:2012</vt:lpstr>
      <vt:lpstr>IEEE 802.1X-2010 has been ratified as ISO/IEC/IEEE 8802-1X:2013</vt:lpstr>
      <vt:lpstr>IEEE 802.1AE-2006 has been ratified as ISO/IEC/IEEE 8802-1AE:2013</vt:lpstr>
      <vt:lpstr>IEEE 802.1AB-2009 has been ratified as ISO/IEC/IEEE 8802-1AB:2014</vt:lpstr>
      <vt:lpstr>IEEE 802.1AR-2009 has been ratified as ISO/IEC/IEEE 8802-1AR:2014</vt:lpstr>
      <vt:lpstr>IEEE 802.1AS-2011 has been ratified as ISO/IEC 8802-1AS:2014</vt:lpstr>
      <vt:lpstr>IEEE 802.1BA-2011 FDIS passed on 17 Aug 2016 and no comments were received</vt:lpstr>
      <vt:lpstr>IEEE 802.1BR-2012 FDIS passed on 17 Aug 2016 and no comments were received</vt:lpstr>
      <vt:lpstr>IEEE 802.3-2012 has been ratified as ISO/IEC/IEEE 8802-3:2014</vt:lpstr>
      <vt:lpstr>IEEE 802.11ae-2012 has been ratified as ISO/IEC 8802-11:2012/Amd 1:2014</vt:lpstr>
      <vt:lpstr>IEEE 802.11aa-2012 has been ratified as ISO/IEC 8802-11:2012/Amd 2:2014</vt:lpstr>
      <vt:lpstr>IEEE 802.11ad-2012 has been ratified as ISO/IEC 8802-11:2012/Amd 3:2014</vt:lpstr>
      <vt:lpstr>IEEE 802.22 has been ratified as ISO/IEC 8802-22:2015</vt:lpstr>
      <vt:lpstr>IEEE 802.1AEbn-2011 has been ratified as ISO/IEC 8802-1AE:2015/Amd 1</vt:lpstr>
      <vt:lpstr>IEEE 802.1AEbw-2013 has been ratified as ISO/IEC 8802-1AE:2015/Amd 2</vt:lpstr>
      <vt:lpstr>IEEE 802.3.1-2013 has been published as “Definitions for Ethernet — Part 3-1”</vt:lpstr>
      <vt:lpstr>IEEE 802.11ac-2013 has been ratified as ISO/IEC/IEEE 8802-11:2015/Amd 4</vt:lpstr>
      <vt:lpstr>IEEE 802.11af-2013 has been ratified as 8802-11:2015/Amd 5</vt:lpstr>
      <vt:lpstr>IEEE 802.1AX-2014 FDIS ballot closes on 20 Nov 2015</vt:lpstr>
      <vt:lpstr>IEEE 802-2014 FDIS ballot passed on 2 Nov 2015 and comment response liaised in Jan 16 </vt:lpstr>
      <vt:lpstr>IEEE 802.1Xbx-2014 has been published as a ISO/IEC/IEEE standard </vt:lpstr>
      <vt:lpstr>IEEE 802.1Q-Rev-2014 has been published as a ISO/IEC/IEEE standard </vt:lpstr>
      <vt:lpstr>ISO/IEC/IEEE 802-3-2015  is now published</vt:lpstr>
      <vt:lpstr>IEEE 802.1Qbv-2015 FDIS ballot passed and has been published</vt:lpstr>
      <vt:lpstr>IEEE 802.1AB-2016 FDIS ballot passed and has been published</vt:lpstr>
      <vt:lpstr>IEEE 802.1Qca-2015 FDIS ballot passed and has been published</vt:lpstr>
      <vt:lpstr>IEEE 802.22a has been published</vt:lpstr>
      <vt:lpstr>ISO/IEC/IEEE 8802.1Qbu was published in Nov 2017</vt:lpstr>
      <vt:lpstr>ISO/IEC/IEEE 8802.1Qbz was published in Nov 2017</vt:lpstr>
      <vt:lpstr>IEEE 802.1Qcd-2015 FDIS was published in Jan 2018</vt:lpstr>
      <vt:lpstr>IEEE 802.1Q-2014/Cor 1-2015 was published in Oct 2017</vt:lpstr>
      <vt:lpstr>ISO/IEC/IEEE 8802.3bw was published in Oct 2017</vt:lpstr>
      <vt:lpstr>ISO/IEC/IEEE 8802.3bp was published in Nov 2017</vt:lpstr>
      <vt:lpstr>ISO/IEC/IEEE 8802.3bq was published in Nov 2017</vt:lpstr>
      <vt:lpstr>ISO/IEC/IEEE 8802.3br was published in Nov 2017</vt:lpstr>
      <vt:lpstr>ISO/IEC/IEEE 8802.3by was published in Nov 2017</vt:lpstr>
      <vt:lpstr>ISO/IEC/IEEE 8802.3bz was published in Nov 2017</vt:lpstr>
      <vt:lpstr>ISO/IEC/IEEE 802.15.3 was published in Oct 2017</vt:lpstr>
      <vt:lpstr>IEEE 802.15.4-2015 was published in Mar 2018</vt:lpstr>
      <vt:lpstr>IEEE 802.21-2017 was published in April 2018</vt:lpstr>
      <vt:lpstr>IEEE 802.22b was published in Oct 2017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2018-05-16T04:50:46Z</dcterms:modified>
</cp:coreProperties>
</file>