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8"/>
  </p:notesMasterIdLst>
  <p:handoutMasterIdLst>
    <p:handoutMasterId r:id="rId79"/>
  </p:handoutMasterIdLst>
  <p:sldIdLst>
    <p:sldId id="256" r:id="rId2"/>
    <p:sldId id="265" r:id="rId3"/>
    <p:sldId id="257" r:id="rId4"/>
    <p:sldId id="267" r:id="rId5"/>
    <p:sldId id="268" r:id="rId6"/>
    <p:sldId id="371" r:id="rId7"/>
    <p:sldId id="367" r:id="rId8"/>
    <p:sldId id="368" r:id="rId9"/>
    <p:sldId id="369" r:id="rId10"/>
    <p:sldId id="370" r:id="rId11"/>
    <p:sldId id="273" r:id="rId12"/>
    <p:sldId id="274" r:id="rId13"/>
    <p:sldId id="275" r:id="rId14"/>
    <p:sldId id="276" r:id="rId15"/>
    <p:sldId id="278" r:id="rId16"/>
    <p:sldId id="279" r:id="rId17"/>
    <p:sldId id="434" r:id="rId18"/>
    <p:sldId id="315" r:id="rId19"/>
    <p:sldId id="395" r:id="rId20"/>
    <p:sldId id="356" r:id="rId21"/>
    <p:sldId id="281" r:id="rId22"/>
    <p:sldId id="282" r:id="rId23"/>
    <p:sldId id="283" r:id="rId24"/>
    <p:sldId id="284" r:id="rId25"/>
    <p:sldId id="435" r:id="rId26"/>
    <p:sldId id="438" r:id="rId27"/>
    <p:sldId id="440" r:id="rId28"/>
    <p:sldId id="439" r:id="rId29"/>
    <p:sldId id="436" r:id="rId30"/>
    <p:sldId id="437" r:id="rId31"/>
    <p:sldId id="285" r:id="rId32"/>
    <p:sldId id="286" r:id="rId33"/>
    <p:sldId id="287" r:id="rId34"/>
    <p:sldId id="290" r:id="rId35"/>
    <p:sldId id="289" r:id="rId36"/>
    <p:sldId id="322" r:id="rId37"/>
    <p:sldId id="397" r:id="rId38"/>
    <p:sldId id="404" r:id="rId39"/>
    <p:sldId id="327" r:id="rId40"/>
    <p:sldId id="408" r:id="rId41"/>
    <p:sldId id="304" r:id="rId42"/>
    <p:sldId id="308" r:id="rId43"/>
    <p:sldId id="306" r:id="rId44"/>
    <p:sldId id="330" r:id="rId45"/>
    <p:sldId id="305" r:id="rId46"/>
    <p:sldId id="328" r:id="rId47"/>
    <p:sldId id="417" r:id="rId48"/>
    <p:sldId id="325" r:id="rId49"/>
    <p:sldId id="326" r:id="rId50"/>
    <p:sldId id="389" r:id="rId51"/>
    <p:sldId id="390" r:id="rId52"/>
    <p:sldId id="391" r:id="rId53"/>
    <p:sldId id="392" r:id="rId54"/>
    <p:sldId id="378" r:id="rId55"/>
    <p:sldId id="425" r:id="rId56"/>
    <p:sldId id="426" r:id="rId57"/>
    <p:sldId id="380" r:id="rId58"/>
    <p:sldId id="386" r:id="rId59"/>
    <p:sldId id="381" r:id="rId60"/>
    <p:sldId id="382" r:id="rId61"/>
    <p:sldId id="383" r:id="rId62"/>
    <p:sldId id="384" r:id="rId63"/>
    <p:sldId id="385" r:id="rId64"/>
    <p:sldId id="298" r:id="rId65"/>
    <p:sldId id="299" r:id="rId66"/>
    <p:sldId id="300" r:id="rId67"/>
    <p:sldId id="301" r:id="rId68"/>
    <p:sldId id="347" r:id="rId69"/>
    <p:sldId id="348" r:id="rId70"/>
    <p:sldId id="258" r:id="rId71"/>
    <p:sldId id="259" r:id="rId72"/>
    <p:sldId id="260" r:id="rId73"/>
    <p:sldId id="261" r:id="rId74"/>
    <p:sldId id="262" r:id="rId75"/>
    <p:sldId id="263" r:id="rId76"/>
    <p:sldId id="264" r:id="rId77"/>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370AA9B8-6CC8-4D73-8118-DE2A5F0D465C}">
          <p14:sldIdLst>
            <p14:sldId id="256"/>
            <p14:sldId id="265"/>
            <p14:sldId id="257"/>
            <p14:sldId id="267"/>
            <p14:sldId id="268"/>
            <p14:sldId id="371"/>
            <p14:sldId id="367"/>
            <p14:sldId id="368"/>
            <p14:sldId id="369"/>
            <p14:sldId id="370"/>
            <p14:sldId id="273"/>
            <p14:sldId id="274"/>
            <p14:sldId id="275"/>
            <p14:sldId id="276"/>
            <p14:sldId id="278"/>
            <p14:sldId id="279"/>
            <p14:sldId id="434"/>
            <p14:sldId id="315"/>
            <p14:sldId id="395"/>
            <p14:sldId id="356"/>
          </p14:sldIdLst>
        </p14:section>
        <p14:section name="Slot # 1" id="{A8BC1F47-3153-4394-9D00-B4D234301B74}">
          <p14:sldIdLst>
            <p14:sldId id="281"/>
            <p14:sldId id="282"/>
            <p14:sldId id="283"/>
            <p14:sldId id="284"/>
            <p14:sldId id="435"/>
            <p14:sldId id="438"/>
            <p14:sldId id="440"/>
            <p14:sldId id="439"/>
            <p14:sldId id="436"/>
            <p14:sldId id="437"/>
            <p14:sldId id="285"/>
            <p14:sldId id="286"/>
            <p14:sldId id="287"/>
          </p14:sldIdLst>
        </p14:section>
        <p14:section name="Slot # 2" id="{5DEA695E-ACCD-4583-8C8C-713FC3EAA3F2}">
          <p14:sldIdLst>
            <p14:sldId id="290"/>
            <p14:sldId id="289"/>
            <p14:sldId id="322"/>
            <p14:sldId id="397"/>
            <p14:sldId id="404"/>
            <p14:sldId id="327"/>
            <p14:sldId id="408"/>
            <p14:sldId id="304"/>
            <p14:sldId id="308"/>
          </p14:sldIdLst>
        </p14:section>
        <p14:section name="Slot #3" id="{630C644C-9DFD-4620-9650-24BD26CEB6E3}">
          <p14:sldIdLst>
            <p14:sldId id="306"/>
            <p14:sldId id="330"/>
            <p14:sldId id="305"/>
            <p14:sldId id="328"/>
            <p14:sldId id="417"/>
            <p14:sldId id="325"/>
            <p14:sldId id="326"/>
          </p14:sldIdLst>
        </p14:section>
        <p14:section name="Slot #4" id="{CDC757FB-C0E6-4FEB-ABB0-2BED9C8E83AE}">
          <p14:sldIdLst>
            <p14:sldId id="389"/>
            <p14:sldId id="390"/>
            <p14:sldId id="391"/>
            <p14:sldId id="392"/>
            <p14:sldId id="378"/>
            <p14:sldId id="425"/>
            <p14:sldId id="426"/>
            <p14:sldId id="380"/>
            <p14:sldId id="386"/>
            <p14:sldId id="381"/>
            <p14:sldId id="382"/>
            <p14:sldId id="383"/>
            <p14:sldId id="384"/>
            <p14:sldId id="385"/>
          </p14:sldIdLst>
        </p14:section>
        <p14:section name="Backup" id="{B751E8CC-DDAE-4922-B3E7-E31F353AC422}">
          <p14:sldIdLst>
            <p14:sldId id="298"/>
          </p14:sldIdLst>
        </p14:section>
        <p14:section name="Motion Template" id="{F1C8A9DA-86F4-489A-BD5B-5D1CBCA519D3}">
          <p14:sldIdLst>
            <p14:sldId id="299"/>
            <p14:sldId id="300"/>
            <p14:sldId id="301"/>
            <p14:sldId id="347"/>
            <p14:sldId id="348"/>
          </p14:sldIdLst>
        </p14:section>
        <p14:section name="Deck template" id="{E19D0784-EA66-4EC3-8773-105A5960616B}">
          <p14:sldIdLst>
            <p14:sldId id="258"/>
            <p14:sldId id="259"/>
            <p14:sldId id="260"/>
            <p14:sldId id="261"/>
            <p14:sldId id="262"/>
            <p14:sldId id="263"/>
            <p14:sldId id="264"/>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8265" autoAdjust="0"/>
    <p:restoredTop sz="94660"/>
  </p:normalViewPr>
  <p:slideViewPr>
    <p:cSldViewPr>
      <p:cViewPr varScale="1">
        <p:scale>
          <a:sx n="98" d="100"/>
          <a:sy n="98" d="100"/>
        </p:scale>
        <p:origin x="389" y="8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3" d="100"/>
          <a:sy n="53" d="100"/>
        </p:scale>
        <p:origin x="2832"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handoutMaster" Target="handoutMasters/handout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notesMaster" Target="notesMasters/notesMaster1.xml"/><Relationship Id="rId8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802.11-17/0534r0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smtClean="0"/>
              <a:t>May 2017</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smtClean="0"/>
              <a:t>Jonathan Segev, Intel Corporation</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802.11-17/0534r0</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May 2017</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smtClean="0"/>
              <a:t>Jonathan Segev, Intel Corporation</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36</a:t>
            </a:fld>
            <a:endParaRPr lang="en-US"/>
          </a:p>
        </p:txBody>
      </p:sp>
    </p:spTree>
    <p:extLst>
      <p:ext uri="{BB962C8B-B14F-4D97-AF65-F5344CB8AC3E}">
        <p14:creationId xmlns:p14="http://schemas.microsoft.com/office/powerpoint/2010/main" val="20621515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45</a:t>
            </a:fld>
            <a:endParaRPr lang="en-US"/>
          </a:p>
        </p:txBody>
      </p:sp>
    </p:spTree>
    <p:extLst>
      <p:ext uri="{BB962C8B-B14F-4D97-AF65-F5344CB8AC3E}">
        <p14:creationId xmlns:p14="http://schemas.microsoft.com/office/powerpoint/2010/main" val="27985227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52</a:t>
            </a:fld>
            <a:endParaRPr lang="en-US"/>
          </a:p>
        </p:txBody>
      </p:sp>
    </p:spTree>
    <p:extLst>
      <p:ext uri="{BB962C8B-B14F-4D97-AF65-F5344CB8AC3E}">
        <p14:creationId xmlns:p14="http://schemas.microsoft.com/office/powerpoint/2010/main" val="189867369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54</a:t>
            </a:fld>
            <a:endParaRPr lang="en-US"/>
          </a:p>
        </p:txBody>
      </p:sp>
    </p:spTree>
    <p:extLst>
      <p:ext uri="{BB962C8B-B14F-4D97-AF65-F5344CB8AC3E}">
        <p14:creationId xmlns:p14="http://schemas.microsoft.com/office/powerpoint/2010/main" val="145629358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55</a:t>
            </a:fld>
            <a:endParaRPr lang="en-US"/>
          </a:p>
        </p:txBody>
      </p:sp>
    </p:spTree>
    <p:extLst>
      <p:ext uri="{BB962C8B-B14F-4D97-AF65-F5344CB8AC3E}">
        <p14:creationId xmlns:p14="http://schemas.microsoft.com/office/powerpoint/2010/main" val="24302741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60</a:t>
            </a:fld>
            <a:endParaRPr lang="en-US"/>
          </a:p>
        </p:txBody>
      </p:sp>
    </p:spTree>
    <p:extLst>
      <p:ext uri="{BB962C8B-B14F-4D97-AF65-F5344CB8AC3E}">
        <p14:creationId xmlns:p14="http://schemas.microsoft.com/office/powerpoint/2010/main" val="200088716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70</a:t>
            </a:fld>
            <a:endParaRPr lang="en-US"/>
          </a:p>
        </p:txBody>
      </p:sp>
      <p:sp>
        <p:nvSpPr>
          <p:cNvPr id="1433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606067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71</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72</a:t>
            </a:fld>
            <a:endParaRPr lang="en-US"/>
          </a:p>
        </p:txBody>
      </p:sp>
      <p:sp>
        <p:nvSpPr>
          <p:cNvPr id="16385"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73</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a:t>
            </a:fld>
            <a:endParaRPr lang="en-US"/>
          </a:p>
        </p:txBody>
      </p:sp>
    </p:spTree>
    <p:extLst>
      <p:ext uri="{BB962C8B-B14F-4D97-AF65-F5344CB8AC3E}">
        <p14:creationId xmlns:p14="http://schemas.microsoft.com/office/powerpoint/2010/main" val="41888095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74</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75</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76</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11</a:t>
            </a:fld>
            <a:endParaRPr lang="en-US"/>
          </a:p>
        </p:txBody>
      </p:sp>
    </p:spTree>
    <p:extLst>
      <p:ext uri="{BB962C8B-B14F-4D97-AF65-F5344CB8AC3E}">
        <p14:creationId xmlns:p14="http://schemas.microsoft.com/office/powerpoint/2010/main" val="37522572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15</a:t>
            </a:fld>
            <a:endParaRPr lang="en-US"/>
          </a:p>
        </p:txBody>
      </p:sp>
    </p:spTree>
    <p:extLst>
      <p:ext uri="{BB962C8B-B14F-4D97-AF65-F5344CB8AC3E}">
        <p14:creationId xmlns:p14="http://schemas.microsoft.com/office/powerpoint/2010/main" val="36387453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18</a:t>
            </a:fld>
            <a:endParaRPr lang="en-US"/>
          </a:p>
        </p:txBody>
      </p:sp>
    </p:spTree>
    <p:extLst>
      <p:ext uri="{BB962C8B-B14F-4D97-AF65-F5344CB8AC3E}">
        <p14:creationId xmlns:p14="http://schemas.microsoft.com/office/powerpoint/2010/main" val="11561057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19</a:t>
            </a:fld>
            <a:endParaRPr lang="en-US"/>
          </a:p>
        </p:txBody>
      </p:sp>
    </p:spTree>
    <p:extLst>
      <p:ext uri="{BB962C8B-B14F-4D97-AF65-F5344CB8AC3E}">
        <p14:creationId xmlns:p14="http://schemas.microsoft.com/office/powerpoint/2010/main" val="22894520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23</a:t>
            </a:fld>
            <a:endParaRPr lang="en-US"/>
          </a:p>
        </p:txBody>
      </p:sp>
    </p:spTree>
    <p:extLst>
      <p:ext uri="{BB962C8B-B14F-4D97-AF65-F5344CB8AC3E}">
        <p14:creationId xmlns:p14="http://schemas.microsoft.com/office/powerpoint/2010/main" val="32491536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27</a:t>
            </a:fld>
            <a:endParaRPr lang="en-US"/>
          </a:p>
        </p:txBody>
      </p:sp>
    </p:spTree>
    <p:extLst>
      <p:ext uri="{BB962C8B-B14F-4D97-AF65-F5344CB8AC3E}">
        <p14:creationId xmlns:p14="http://schemas.microsoft.com/office/powerpoint/2010/main" val="2881797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July 2018</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July 2018</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July 2018</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July 2018</a:t>
            </a:r>
            <a:endParaRPr lang="en-GB"/>
          </a:p>
        </p:txBody>
      </p:sp>
      <p:sp>
        <p:nvSpPr>
          <p:cNvPr id="6" name="Footer Placeholder 5"/>
          <p:cNvSpPr>
            <a:spLocks noGrp="1"/>
          </p:cNvSpPr>
          <p:nvPr>
            <p:ph type="ftr" idx="11"/>
          </p:nvPr>
        </p:nvSpPr>
        <p:spPr/>
        <p:txBody>
          <a:bodyPr/>
          <a:lstStyle>
            <a:lvl1pPr>
              <a:defRPr/>
            </a:lvl1pPr>
          </a:lstStyle>
          <a:p>
            <a:r>
              <a:rPr lang="en-GB" smtClean="0"/>
              <a:t>Jonathan Segev, Intel Corporation</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July 2018</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July 2018</a:t>
            </a:r>
            <a:endParaRPr lang="en-GB"/>
          </a:p>
        </p:txBody>
      </p:sp>
      <p:sp>
        <p:nvSpPr>
          <p:cNvPr id="4" name="Footer Placeholder 3"/>
          <p:cNvSpPr>
            <a:spLocks noGrp="1"/>
          </p:cNvSpPr>
          <p:nvPr>
            <p:ph type="ftr" idx="11"/>
          </p:nvPr>
        </p:nvSpPr>
        <p:spPr/>
        <p:txBody>
          <a:bodyPr/>
          <a:lstStyle>
            <a:lvl1pPr>
              <a:defRPr/>
            </a:lvl1pPr>
          </a:lstStyle>
          <a:p>
            <a:r>
              <a:rPr lang="en-GB" smtClean="0"/>
              <a:t>Jonathan Segev, Intel Corporation</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July 2018</a:t>
            </a:r>
            <a:endParaRPr lang="en-GB"/>
          </a:p>
        </p:txBody>
      </p:sp>
      <p:sp>
        <p:nvSpPr>
          <p:cNvPr id="3" name="Footer Placeholder 2"/>
          <p:cNvSpPr>
            <a:spLocks noGrp="1"/>
          </p:cNvSpPr>
          <p:nvPr>
            <p:ph type="ftr" idx="11"/>
          </p:nvPr>
        </p:nvSpPr>
        <p:spPr/>
        <p:txBody>
          <a:bodyPr/>
          <a:lstStyle>
            <a:lvl1pPr>
              <a:defRPr/>
            </a:lvl1pPr>
          </a:lstStyle>
          <a:p>
            <a:r>
              <a:rPr lang="en-GB" smtClean="0"/>
              <a:t>Jonathan Segev, Intel Corporation</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July 2018</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July 2018</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July 2018</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802.11-18/0982r0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https://standards.ieee.org/develop/policies/bylaws/sb_bylaws.pdf%20section%205.2.1.3" TargetMode="External"/><Relationship Id="rId4" Type="http://schemas.openxmlformats.org/officeDocument/2006/relationships/hyperlink" Target="http://ieee802.org/PNP/approved/IEEE_802_WG_PandP_v19.pdf"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4" Type="http://schemas.openxmlformats.org/officeDocument/2006/relationships/hyperlink" Target="https://mentor.ieee.org/802.11/documents?is_dcn=DCN,%20Title,%20Author%20or%20Affiliation&amp;is_group=00az"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July 2018</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smtClean="0"/>
              <a:t>May Meeting Agenda</a:t>
            </a:r>
            <a:endParaRPr lang="en-GB" dirty="0"/>
          </a:p>
        </p:txBody>
      </p:sp>
      <p:sp>
        <p:nvSpPr>
          <p:cNvPr id="3074" name="Rectangle 2"/>
          <p:cNvSpPr>
            <a:spLocks noGrp="1" noChangeArrowheads="1"/>
          </p:cNvSpPr>
          <p:nvPr>
            <p:ph type="body" idx="1"/>
          </p:nvPr>
        </p:nvSpPr>
        <p:spPr>
          <a:xfrm>
            <a:off x="685800" y="1684532"/>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2018-05-30</a:t>
            </a:r>
            <a:endParaRPr lang="en-GB" sz="2000" b="0" dirty="0"/>
          </a:p>
        </p:txBody>
      </p:sp>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3233728019"/>
              </p:ext>
            </p:extLst>
          </p:nvPr>
        </p:nvGraphicFramePr>
        <p:xfrm>
          <a:off x="519113" y="2281238"/>
          <a:ext cx="7999412" cy="2454275"/>
        </p:xfrm>
        <a:graphic>
          <a:graphicData uri="http://schemas.openxmlformats.org/presentationml/2006/ole">
            <mc:AlternateContent xmlns:mc="http://schemas.openxmlformats.org/markup-compatibility/2006">
              <mc:Choice xmlns:v="urn:schemas-microsoft-com:vml" Requires="v">
                <p:oleObj spid="_x0000_s3358" name="Document" r:id="rId4" imgW="8235535" imgH="2529304" progId="Word.Document.8">
                  <p:embed/>
                </p:oleObj>
              </mc:Choice>
              <mc:Fallback>
                <p:oleObj name="Document" r:id="rId4" imgW="8235535" imgH="2529304" progId="Word.Document.8">
                  <p:embed/>
                  <p:pic>
                    <p:nvPicPr>
                      <p:cNvPr id="0" name=""/>
                      <p:cNvPicPr>
                        <a:picLocks noChangeAspect="1" noChangeArrowheads="1"/>
                      </p:cNvPicPr>
                      <p:nvPr/>
                    </p:nvPicPr>
                    <p:blipFill>
                      <a:blip r:embed="rId5"/>
                      <a:srcRect/>
                      <a:stretch>
                        <a:fillRect/>
                      </a:stretch>
                    </p:blipFill>
                    <p:spPr bwMode="auto">
                      <a:xfrm>
                        <a:off x="519113" y="2281238"/>
                        <a:ext cx="7999412" cy="24542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196752"/>
            <a:ext cx="7770813" cy="4897661"/>
          </a:xfrm>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a:t>
            </a:r>
            <a:r>
              <a:rPr lang="en-US" altLang="en-US" sz="1600" b="1" dirty="0" smtClean="0">
                <a:solidFill>
                  <a:schemeClr val="tx1"/>
                </a:solidFill>
                <a:latin typeface="Calibri" panose="020F0502020204030204" pitchFamily="34" charset="0"/>
                <a:cs typeface="Calibri" panose="020F0502020204030204" pitchFamily="34" charset="0"/>
                <a:hlinkClick r:id="rId2"/>
              </a:rPr>
              <a:t>standards.ieee.org/develop/policies/bylaws/sect6-7.html#6</a:t>
            </a:r>
            <a:r>
              <a:rPr lang="en-US" altLang="en-US" sz="1600" b="1" dirty="0" smtClean="0">
                <a:solidFill>
                  <a:schemeClr val="tx1"/>
                </a:solidFill>
                <a:latin typeface="Calibri" panose="020F0502020204030204" pitchFamily="34" charset="0"/>
                <a:cs typeface="Calibri" panose="020F0502020204030204" pitchFamily="34" charset="0"/>
              </a:rPr>
              <a:t> ) </a:t>
            </a:r>
            <a:endParaRPr lang="en-US" altLang="en-US" sz="1600" b="1" dirty="0">
              <a:solidFill>
                <a:schemeClr val="tx1"/>
              </a:solidFill>
              <a:latin typeface="Calibri" panose="020F0502020204030204" pitchFamily="34" charset="0"/>
              <a:cs typeface="Calibri" panose="020F0502020204030204" pitchFamily="34" charset="0"/>
            </a:endParaRP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smtClean="0">
                <a:solidFill>
                  <a:schemeClr val="tx1"/>
                </a:solidFill>
                <a:latin typeface="Calibri" panose="020F0502020204030204" pitchFamily="34" charset="0"/>
                <a:cs typeface="Calibri" panose="020F0502020204030204" pitchFamily="34" charset="0"/>
              </a:rPr>
              <a:t>(</a:t>
            </a:r>
            <a:r>
              <a:rPr lang="en-US" altLang="en-US" sz="1600" b="1" dirty="0" smtClean="0">
                <a:solidFill>
                  <a:schemeClr val="tx1"/>
                </a:solidFill>
                <a:latin typeface="Calibri" panose="020F0502020204030204" pitchFamily="34" charset="0"/>
                <a:cs typeface="Calibri" panose="020F0502020204030204" pitchFamily="34" charset="0"/>
                <a:hlinkClick r:id="rId3"/>
              </a:rPr>
              <a:t>http</a:t>
            </a:r>
            <a:r>
              <a:rPr lang="en-US" altLang="en-US" sz="1600" b="1" dirty="0">
                <a:solidFill>
                  <a:schemeClr val="tx1"/>
                </a:solidFill>
                <a:latin typeface="Calibri" panose="020F0502020204030204" pitchFamily="34" charset="0"/>
                <a:cs typeface="Calibri" panose="020F0502020204030204" pitchFamily="34" charset="0"/>
                <a:hlinkClick r:id="rId3"/>
              </a:rPr>
              <a:t>://</a:t>
            </a:r>
            <a:r>
              <a:rPr lang="en-US" altLang="en-US" sz="1600" b="1" dirty="0" smtClean="0">
                <a:solidFill>
                  <a:schemeClr val="tx1"/>
                </a:solidFill>
                <a:latin typeface="Calibri" panose="020F0502020204030204" pitchFamily="34" charset="0"/>
                <a:cs typeface="Calibri" panose="020F0502020204030204" pitchFamily="34" charset="0"/>
                <a:hlinkClick r:id="rId3"/>
              </a:rPr>
              <a:t>standards.ieee.org/develop/policies/opman/sect6.html#6.3</a:t>
            </a:r>
            <a:r>
              <a:rPr lang="en-US" altLang="en-US" sz="1600" b="1" dirty="0" smtClean="0">
                <a:solidFill>
                  <a:schemeClr val="tx1"/>
                </a:solidFill>
                <a:latin typeface="Calibri" panose="020F0502020204030204" pitchFamily="34" charset="0"/>
                <a:cs typeface="Calibri" panose="020F0502020204030204" pitchFamily="34" charset="0"/>
              </a:rPr>
              <a:t> )</a:t>
            </a:r>
            <a:endParaRPr lang="en-US" altLang="en-US" sz="1600" b="1" dirty="0">
              <a:solidFill>
                <a:schemeClr val="tx1"/>
              </a:solidFill>
              <a:latin typeface="Calibri" panose="020F0502020204030204" pitchFamily="34" charset="0"/>
              <a:cs typeface="Calibri" panose="020F0502020204030204" pitchFamily="34" charset="0"/>
            </a:endParaRP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a:t>
            </a:r>
            <a:r>
              <a:rPr lang="en-US" altLang="en-US" b="1" i="1" dirty="0" smtClean="0">
                <a:solidFill>
                  <a:schemeClr val="tx1"/>
                </a:solidFill>
                <a:latin typeface="Calibri" panose="020F0502020204030204" pitchFamily="34" charset="0"/>
                <a:cs typeface="Calibri" panose="020F0502020204030204" pitchFamily="34" charset="0"/>
                <a:hlinkClick r:id="rId4"/>
              </a:rPr>
              <a:t>standards.ieee.org/about/sasb/patcom/materials.html</a:t>
            </a:r>
            <a:r>
              <a:rPr lang="en-US" altLang="en-US" b="1" i="1" dirty="0" smtClean="0">
                <a:solidFill>
                  <a:schemeClr val="tx1"/>
                </a:solidFill>
                <a:latin typeface="Calibri" panose="020F0502020204030204" pitchFamily="34" charset="0"/>
                <a:cs typeface="Calibri" panose="020F0502020204030204" pitchFamily="34" charset="0"/>
              </a:rPr>
              <a:t> </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20629029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
        <p:nvSpPr>
          <p:cNvPr id="7" name="Rectangle 2"/>
          <p:cNvSpPr txBox="1">
            <a:spLocks noChangeArrowheads="1"/>
          </p:cNvSpPr>
          <p:nvPr/>
        </p:nvSpPr>
        <p:spPr bwMode="auto">
          <a:xfrm>
            <a:off x="685800" y="1676400"/>
            <a:ext cx="7848600" cy="44958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lang="en-US" sz="1600" kern="0" dirty="0" smtClean="0"/>
              <a:t>All participation in IEEE 802 Working Group meetings is on an individual basis</a:t>
            </a:r>
          </a:p>
          <a:p>
            <a:r>
              <a:rPr lang="en-GB" sz="1400" i="1" kern="0" dirty="0" smtClean="0"/>
              <a:t>•     Participants in the IEEE standards development individual process shall act based on their qualifications and experience. (</a:t>
            </a:r>
            <a:r>
              <a:rPr lang="en-GB" sz="1400" i="1" kern="0" dirty="0" smtClean="0">
                <a:hlinkClick r:id="rId3"/>
              </a:rPr>
              <a:t>https://standards.ieee.org/develop/policies/bylaws/sb_bylaws.pdf</a:t>
            </a:r>
            <a:r>
              <a:rPr lang="en-GB" sz="1400" i="1" kern="0" dirty="0" smtClean="0"/>
              <a:t>  section 5.2.1)</a:t>
            </a:r>
            <a:endParaRPr lang="en-US" sz="1400" kern="0" dirty="0" smtClean="0"/>
          </a:p>
          <a:p>
            <a:r>
              <a:rPr lang="en-US" sz="1400" kern="0" dirty="0" smtClean="0"/>
              <a:t>•    </a:t>
            </a:r>
            <a:r>
              <a:rPr lang="en-US" sz="1400" i="1" kern="0" dirty="0" smtClean="0"/>
              <a:t>IEEE 802 </a:t>
            </a:r>
            <a:r>
              <a:rPr lang="en-GB" sz="1400" i="1" kern="0" dirty="0" smtClean="0"/>
              <a:t>Working Group membership is by individual; “Working Group members shall participate in the consensus process in a manner consistent with their professional expert opinion as individuals, and not as organizational representatives”. (</a:t>
            </a:r>
            <a:r>
              <a:rPr lang="en-GB" sz="1400" i="1" u="sng" kern="0" dirty="0" smtClean="0">
                <a:hlinkClick r:id="rId4"/>
              </a:rPr>
              <a:t>http://ieee802.org/PNP/approved/IEEE_802_WG_PandP_v19.pdf</a:t>
            </a:r>
            <a:r>
              <a:rPr lang="en-GB" sz="1400" i="1" kern="0" dirty="0" smtClean="0"/>
              <a:t> section 4.2.1)</a:t>
            </a:r>
            <a:endParaRPr lang="en-US" sz="1400" kern="0" dirty="0" smtClean="0"/>
          </a:p>
          <a:p>
            <a:pPr>
              <a:buFont typeface="Arial" panose="020B0604020202020204" pitchFamily="34" charset="0"/>
              <a:buChar char="•"/>
            </a:pPr>
            <a:r>
              <a:rPr lang="en-US" sz="1400" kern="0" dirty="0" smtClean="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pPr>
            <a:r>
              <a:rPr lang="en-US" sz="1400" kern="0" dirty="0" smtClean="0"/>
              <a:t>You shall not direct the actions or votes of any other member of an IEEE 802 Working Group or retaliate against any other member for their actions or votes within IEEE 802 Working Group meetings, see </a:t>
            </a:r>
            <a:r>
              <a:rPr lang="en-US" sz="1400" u="sng" kern="0" dirty="0" smtClean="0">
                <a:hlinkClick r:id="rId5"/>
              </a:rPr>
              <a:t>https://standards.ieee.org/develop/policies/bylaws/sb_bylaws.pdf </a:t>
            </a:r>
            <a:r>
              <a:rPr lang="en-US" sz="1400" kern="0" dirty="0" smtClean="0"/>
              <a:t> section 5.2.1.3 and </a:t>
            </a:r>
            <a:r>
              <a:rPr lang="en-GB" sz="1400" u="sng" kern="0" dirty="0" smtClean="0">
                <a:hlinkClick r:id="rId4"/>
              </a:rPr>
              <a:t>http://ieee802.org/PNP/approved/IEEE_802_WG_PandP_v19.pdf</a:t>
            </a:r>
            <a:r>
              <a:rPr lang="en-GB" sz="1400" kern="0" dirty="0" smtClean="0"/>
              <a:t>  section 3.4.1, list item x</a:t>
            </a:r>
            <a:endParaRPr lang="en-US" sz="1400" kern="0" dirty="0" smtClean="0"/>
          </a:p>
          <a:p>
            <a:r>
              <a:rPr lang="en-US" sz="1600" kern="0" dirty="0" smtClean="0"/>
              <a:t>By participating in IEEE 802 meetings, you accept these requirements.  If you do not agree to these policies then you shall not participate.</a:t>
            </a:r>
          </a:p>
          <a:p>
            <a:endParaRPr lang="en-US" kern="0" dirty="0"/>
          </a:p>
        </p:txBody>
      </p:sp>
      <p:sp>
        <p:nvSpPr>
          <p:cNvPr id="8" name="Rectangle 1"/>
          <p:cNvSpPr>
            <a:spLocks noGrp="1" noChangeArrowheads="1"/>
          </p:cNvSpPr>
          <p:nvPr>
            <p:ph type="title"/>
          </p:nvPr>
        </p:nvSpPr>
        <p:spPr>
          <a:xfrm>
            <a:off x="685800" y="609600"/>
            <a:ext cx="7772400" cy="1160462"/>
          </a:xfrm>
          <a:ln/>
        </p:spPr>
        <p:txBody>
          <a:bodyPr lIns="90000" tIns="46800" rIns="90000" bIns="46800"/>
          <a:lstStyle/>
          <a:p>
            <a:r>
              <a:rPr lang="en-US" dirty="0" smtClean="0"/>
              <a:t>Participation in IEEE 802 Meetings</a:t>
            </a:r>
            <a:endParaRPr lang="en-US" dirty="0"/>
          </a:p>
        </p:txBody>
      </p:sp>
    </p:spTree>
    <p:extLst>
      <p:ext uri="{BB962C8B-B14F-4D97-AF65-F5344CB8AC3E}">
        <p14:creationId xmlns:p14="http://schemas.microsoft.com/office/powerpoint/2010/main" val="402182370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714400"/>
            <a:ext cx="7770813" cy="1065213"/>
          </a:xfrm>
        </p:spPr>
        <p:txBody>
          <a:bodyPr/>
          <a:lstStyle/>
          <a:p>
            <a:r>
              <a:rPr lang="en-US" dirty="0">
                <a:cs typeface="DejaVu Sans" pitchFamily="34" charset="0"/>
              </a:rPr>
              <a:t>802 Ground rules</a:t>
            </a:r>
            <a:r>
              <a:rPr lang="en-US" sz="1000" dirty="0">
                <a:cs typeface="DejaVu Sans" pitchFamily="34" charset="0"/>
              </a:rPr>
              <a:t/>
            </a:r>
            <a:br>
              <a:rPr lang="en-US" sz="1000" dirty="0">
                <a:cs typeface="DejaVu Sans" pitchFamily="34" charset="0"/>
              </a:rPr>
            </a:br>
            <a:endParaRPr lang="en-US" dirty="0"/>
          </a:p>
        </p:txBody>
      </p:sp>
      <p:sp>
        <p:nvSpPr>
          <p:cNvPr id="8" name="CustomShape 2"/>
          <p:cNvSpPr>
            <a:spLocks noChangeArrowheads="1"/>
          </p:cNvSpPr>
          <p:nvPr/>
        </p:nvSpPr>
        <p:spPr bwMode="auto">
          <a:xfrm>
            <a:off x="609600" y="1628800"/>
            <a:ext cx="8229600" cy="4525963"/>
          </a:xfrm>
          <a:prstGeom prst="rect">
            <a:avLst/>
          </a:prstGeom>
          <a:noFill/>
          <a:ln w="9525">
            <a:noFill/>
            <a:miter lim="800000"/>
            <a:headEnd/>
            <a:tailEnd/>
          </a:ln>
        </p:spPr>
        <p:txBody>
          <a:bodyPr lIns="90004" tIns="44997" rIns="90004" bIns="44997"/>
          <a:lstStyle/>
          <a:p>
            <a:pPr indent="-457200">
              <a:buSzPct val="100000"/>
              <a:buFont typeface="Arial" panose="020B0604020202020204" pitchFamily="34" charset="0"/>
              <a:buChar char="•"/>
            </a:pPr>
            <a:r>
              <a:rPr lang="en-US" sz="2400" b="1" dirty="0">
                <a:solidFill>
                  <a:schemeClr val="tx1"/>
                </a:solidFill>
                <a:latin typeface="+mj-lt"/>
                <a:cs typeface="DejaVu Sans" pitchFamily="34" charset="0"/>
              </a:rPr>
              <a:t>Respect … give it, get it</a:t>
            </a:r>
          </a:p>
          <a:p>
            <a:pPr indent="-457200">
              <a:buSzPct val="100000"/>
              <a:buFont typeface="Arial" panose="020B0604020202020204" pitchFamily="34" charset="0"/>
              <a:buChar char="•"/>
            </a:pPr>
            <a:r>
              <a:rPr lang="en-US" sz="2400" b="1" dirty="0">
                <a:solidFill>
                  <a:schemeClr val="tx1"/>
                </a:solidFill>
                <a:latin typeface="+mj-lt"/>
                <a:cs typeface="DejaVu Sans" pitchFamily="34" charset="0"/>
              </a:rPr>
              <a:t>NO product pitches</a:t>
            </a:r>
          </a:p>
          <a:p>
            <a:pPr indent="-457200">
              <a:buSzPct val="100000"/>
              <a:buFont typeface="Arial" panose="020B0604020202020204" pitchFamily="34" charset="0"/>
              <a:buChar char="•"/>
            </a:pPr>
            <a:r>
              <a:rPr lang="en-US" sz="2400" b="1" dirty="0">
                <a:solidFill>
                  <a:schemeClr val="tx1"/>
                </a:solidFill>
                <a:latin typeface="+mj-lt"/>
                <a:cs typeface="DejaVu Sans" pitchFamily="34" charset="0"/>
              </a:rPr>
              <a:t>NO corporate pitches</a:t>
            </a:r>
          </a:p>
          <a:p>
            <a:pPr indent="-457200">
              <a:buSzPct val="100000"/>
              <a:buFont typeface="Arial" panose="020B0604020202020204" pitchFamily="34" charset="0"/>
              <a:buChar char="•"/>
            </a:pPr>
            <a:r>
              <a:rPr lang="en-US" sz="2400" b="1" dirty="0">
                <a:solidFill>
                  <a:schemeClr val="tx1"/>
                </a:solidFill>
                <a:latin typeface="+mj-lt"/>
                <a:cs typeface="DejaVu Sans" pitchFamily="34" charset="0"/>
              </a:rPr>
              <a:t>NO prices</a:t>
            </a:r>
          </a:p>
          <a:p>
            <a:pPr indent="-457200">
              <a:buSzPct val="100000"/>
              <a:buFont typeface="Arial" panose="020B0604020202020204" pitchFamily="34" charset="0"/>
              <a:buChar char="•"/>
            </a:pPr>
            <a:r>
              <a:rPr lang="en-US" sz="2400" b="1" dirty="0">
                <a:solidFill>
                  <a:schemeClr val="tx1"/>
                </a:solidFill>
                <a:latin typeface="+mj-lt"/>
                <a:cs typeface="DejaVu Sans" pitchFamily="34" charset="0"/>
              </a:rPr>
              <a:t>NO restrictive notices – </a:t>
            </a:r>
            <a:endParaRPr lang="en-US" sz="2400" b="1" dirty="0" smtClean="0">
              <a:solidFill>
                <a:schemeClr val="tx1"/>
              </a:solidFill>
              <a:latin typeface="+mj-lt"/>
              <a:cs typeface="DejaVu Sans" pitchFamily="34" charset="0"/>
            </a:endParaRPr>
          </a:p>
          <a:p>
            <a:pPr indent="-457200">
              <a:buSzPct val="100000"/>
              <a:buFont typeface="Arial" panose="020B0604020202020204" pitchFamily="34" charset="0"/>
              <a:buChar char="•"/>
            </a:pPr>
            <a:r>
              <a:rPr lang="en-US" sz="2400" b="1" dirty="0" smtClean="0">
                <a:solidFill>
                  <a:schemeClr val="tx1"/>
                </a:solidFill>
                <a:latin typeface="+mj-lt"/>
                <a:cs typeface="DejaVu Sans" pitchFamily="34" charset="0"/>
              </a:rPr>
              <a:t>Presentations </a:t>
            </a:r>
            <a:r>
              <a:rPr lang="en-US" sz="2400" b="1" dirty="0">
                <a:solidFill>
                  <a:schemeClr val="tx1"/>
                </a:solidFill>
                <a:latin typeface="+mj-lt"/>
                <a:cs typeface="DejaVu Sans" pitchFamily="34" charset="0"/>
              </a:rPr>
              <a:t>must be openly available</a:t>
            </a:r>
          </a:p>
          <a:p>
            <a:pPr indent="-457200">
              <a:buClr>
                <a:srgbClr val="FF0000"/>
              </a:buClr>
              <a:buSzPct val="100000"/>
            </a:pPr>
            <a:endParaRPr lang="en-US" dirty="0">
              <a:solidFill>
                <a:schemeClr val="tx1"/>
              </a:solidFill>
              <a:latin typeface="Arial" pitchFamily="34" charset="0"/>
              <a:cs typeface="DejaVu Sans" pitchFamily="34" charset="0"/>
            </a:endParaRPr>
          </a:p>
        </p:txBody>
      </p:sp>
      <p:sp>
        <p:nvSpPr>
          <p:cNvPr id="12" name="Date Placeholder 5"/>
          <p:cNvSpPr>
            <a:spLocks noGrp="1"/>
          </p:cNvSpPr>
          <p:nvPr>
            <p:ph type="dt" idx="15"/>
          </p:nvPr>
        </p:nvSpPr>
        <p:spPr>
          <a:xfrm>
            <a:off x="696912" y="333375"/>
            <a:ext cx="1874823" cy="273050"/>
          </a:xfrm>
        </p:spPr>
        <p:txBody>
          <a:bodyPr/>
          <a:lstStyle/>
          <a:p>
            <a:r>
              <a:rPr lang="en-US" smtClean="0"/>
              <a:t>July 2018</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90205158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txBox="1">
            <a:spLocks/>
          </p:cNvSpPr>
          <p:nvPr/>
        </p:nvSpPr>
        <p:spPr bwMode="auto">
          <a:xfrm>
            <a:off x="685800" y="990600"/>
            <a:ext cx="8229600" cy="5562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400" b="1" i="0" u="none" strike="noStrike" kern="0" cap="none" spc="0" normalizeH="0" baseline="0" noProof="0" dirty="0" smtClean="0">
              <a:ln>
                <a:noFill/>
              </a:ln>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IEEE Code of Ethics</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2"/>
              </a:rPr>
              <a:t>http://www.ieee.org/about/corporate/governance/p7-8.html</a:t>
            </a:r>
            <a:r>
              <a:rPr kumimoji="0" lang="en-US" sz="2000" b="0" i="0" u="none" strike="noStrike" kern="0" cap="none" spc="0" normalizeH="0" baseline="0" noProof="0" dirty="0" smtClean="0">
                <a:ln>
                  <a:noFill/>
                </a:ln>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IEEE Standards Association (IEEE-SA) Affiliation FAQ</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3"/>
              </a:rPr>
              <a:t>http://standards.ieee.org/faqs/affiliation.html</a:t>
            </a:r>
            <a:r>
              <a:rPr kumimoji="0" lang="en-US" sz="2000" b="0" i="0" u="none" strike="noStrike" kern="0" cap="none" spc="0" normalizeH="0" baseline="0" noProof="0" dirty="0" smtClean="0">
                <a:ln>
                  <a:noFill/>
                </a:ln>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Antitrust and Competition Policy</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4"/>
              </a:rPr>
              <a:t>http://standards.ieee.org/resources/antitrust-guidelines.pdf</a:t>
            </a:r>
            <a:r>
              <a:rPr kumimoji="0" lang="en-US" sz="2000" b="0" i="0" u="none" strike="noStrike" kern="0" cap="none" spc="0" normalizeH="0" baseline="0" noProof="0" dirty="0" smtClean="0">
                <a:ln>
                  <a:noFill/>
                </a:ln>
                <a:effectLst/>
                <a:uLnTx/>
                <a:uFillTx/>
                <a:latin typeface="Times New Roman"/>
              </a:rPr>
              <a:t>  </a:t>
            </a:r>
            <a:endParaRPr kumimoji="0" lang="en-US" sz="2000" b="0" i="0" u="none" strike="noStrike" kern="0" cap="none" spc="0" normalizeH="0" baseline="0" noProof="0" dirty="0" smtClean="0">
              <a:ln>
                <a:noFill/>
              </a:ln>
              <a:effectLst/>
              <a:uLnTx/>
              <a:uFillTx/>
              <a:latin typeface="Times New Roman"/>
              <a:hlinkClick r:id="rId5"/>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Letter of Assurance Form</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6"/>
              </a:rPr>
              <a:t>http://standards.ieee.org/develop/policies/bylaws/sect6-7.html#loa</a:t>
            </a:r>
            <a:r>
              <a:rPr kumimoji="0" lang="en-US" sz="2000" b="0" i="0" u="none" strike="noStrike" kern="0" cap="none" spc="0" normalizeH="0" baseline="0" noProof="0" dirty="0" smtClean="0">
                <a:ln>
                  <a:noFill/>
                </a:ln>
                <a:effectLst/>
                <a:uLnTx/>
                <a:uFillTx/>
                <a:latin typeface="Times New Roman"/>
              </a:rPr>
              <a:t>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5"/>
              </a:rPr>
              <a:t>https://development.standards.ieee.org/myproject/Public//mytools/mob/loa.pdf</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IEEE-SA Patent Committee FAQ &amp; Patent slides</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7"/>
              </a:rPr>
              <a:t>http://standards.ieee.org/board/pat/faq.pdf</a:t>
            </a:r>
            <a:r>
              <a:rPr kumimoji="0" lang="en-US" sz="2000" b="0" i="0" u="none" strike="noStrike" kern="0" cap="none" spc="0" normalizeH="0" baseline="0" noProof="0" dirty="0" smtClean="0">
                <a:ln>
                  <a:noFill/>
                </a:ln>
                <a:effectLst/>
                <a:uLnTx/>
                <a:uFillTx/>
                <a:latin typeface="Times New Roman"/>
              </a:rPr>
              <a:t> and </a:t>
            </a:r>
            <a:r>
              <a:rPr kumimoji="0" lang="en-US" sz="2000" b="0" i="0" u="none" strike="noStrike" kern="0" cap="none" spc="0" normalizeH="0" baseline="0" noProof="0" dirty="0" smtClean="0">
                <a:ln>
                  <a:noFill/>
                </a:ln>
                <a:effectLst/>
                <a:uLnTx/>
                <a:uFillTx/>
                <a:latin typeface="Times New Roman"/>
                <a:hlinkClick r:id="rId5"/>
              </a:rPr>
              <a:t>http://standards.ieee.org/board/pat/pat-slideset.ppt</a:t>
            </a:r>
            <a:r>
              <a:rPr kumimoji="0" lang="en-US" sz="2000" b="0" i="0" u="none" strike="noStrike" kern="0" cap="none" spc="0" normalizeH="0" baseline="0" noProof="0" dirty="0" smtClean="0">
                <a:ln>
                  <a:noFill/>
                </a:ln>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GB" sz="1200" b="1" i="0" u="none" strike="noStrike" kern="0" cap="none" spc="0" normalizeH="0" baseline="0" noProof="0" dirty="0" smtClean="0">
              <a:ln>
                <a:noFill/>
              </a:ln>
              <a:effectLst/>
              <a:uLnTx/>
              <a:uFillTx/>
              <a:latin typeface="Times New Roman"/>
              <a:ea typeface="+mn-ea"/>
              <a:cs typeface="+mn-cs"/>
            </a:endParaRPr>
          </a:p>
        </p:txBody>
      </p:sp>
      <p:sp>
        <p:nvSpPr>
          <p:cNvPr id="8" name="Title 1"/>
          <p:cNvSpPr>
            <a:spLocks noGrp="1"/>
          </p:cNvSpPr>
          <p:nvPr>
            <p:ph type="title"/>
          </p:nvPr>
        </p:nvSpPr>
        <p:spPr>
          <a:xfrm>
            <a:off x="685800" y="685800"/>
            <a:ext cx="7772400" cy="1066800"/>
          </a:xfrm>
        </p:spPr>
        <p:txBody>
          <a:bodyPr/>
          <a:lstStyle/>
          <a:p>
            <a:r>
              <a:rPr lang="en-US" dirty="0" smtClean="0"/>
              <a:t>IEEE-SA </a:t>
            </a:r>
            <a:r>
              <a:rPr lang="en-US" dirty="0"/>
              <a:t>p</a:t>
            </a:r>
            <a:r>
              <a:rPr lang="en-US" dirty="0" smtClean="0"/>
              <a:t>olicy documents</a:t>
            </a:r>
            <a:endParaRPr lang="en-US" dirty="0"/>
          </a:p>
        </p:txBody>
      </p:sp>
      <p:sp>
        <p:nvSpPr>
          <p:cNvPr id="12" name="Date Placeholder 5"/>
          <p:cNvSpPr>
            <a:spLocks noGrp="1"/>
          </p:cNvSpPr>
          <p:nvPr>
            <p:ph type="dt" idx="15"/>
          </p:nvPr>
        </p:nvSpPr>
        <p:spPr>
          <a:xfrm>
            <a:off x="696912" y="333375"/>
            <a:ext cx="1874823" cy="273050"/>
          </a:xfrm>
        </p:spPr>
        <p:txBody>
          <a:bodyPr/>
          <a:lstStyle/>
          <a:p>
            <a:r>
              <a:rPr lang="en-US" smtClean="0"/>
              <a:t>July 2018</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68574966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0" cap="none" spc="0" normalizeH="0" baseline="0" noProof="0" dirty="0" smtClean="0">
                <a:ln>
                  <a:noFill/>
                </a:ln>
                <a:solidFill>
                  <a:srgbClr val="000000"/>
                </a:solidFill>
                <a:effectLst/>
                <a:uLnTx/>
                <a:uFillTx/>
                <a:latin typeface="Times New Roman"/>
                <a:ea typeface="+mj-ea"/>
                <a:cs typeface="+mj-cs"/>
              </a:rPr>
              <a:t>Current IEEE-SA Rule documents</a:t>
            </a:r>
            <a:endParaRPr kumimoji="0" lang="en-US" sz="3200" b="1" i="0" u="none" strike="noStrike" kern="0" cap="none" spc="0" normalizeH="0" baseline="0" noProof="0" dirty="0">
              <a:ln>
                <a:noFill/>
              </a:ln>
              <a:solidFill>
                <a:srgbClr val="000000"/>
              </a:solidFill>
              <a:effectLst/>
              <a:uLnTx/>
              <a:uFillTx/>
              <a:latin typeface="Times New Roman"/>
              <a:ea typeface="+mj-ea"/>
              <a:cs typeface="+mj-cs"/>
            </a:endParaRPr>
          </a:p>
        </p:txBody>
      </p:sp>
      <p:sp>
        <p:nvSpPr>
          <p:cNvPr id="10" name="Content Placeholder 2"/>
          <p:cNvSpPr txBox="1">
            <a:spLocks/>
          </p:cNvSpPr>
          <p:nvPr/>
        </p:nvSpPr>
        <p:spPr bwMode="auto">
          <a:xfrm>
            <a:off x="685800" y="1600200"/>
            <a:ext cx="7772400" cy="4800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400" b="1" i="0" u="none" strike="noStrike" kern="0" cap="none" spc="0" normalizeH="0" baseline="0" noProof="0" dirty="0" smtClean="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t>The current version of the IEEE-SA Standards Board Bylaws is available at: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2"/>
              </a:rPr>
              <a:t>http://standards.ieee.org/develop/policies/bylaws/index.html</a:t>
            </a:r>
            <a:r>
              <a:rPr kumimoji="0" lang="en-US" sz="1600" b="0" i="0" u="none" strike="noStrike" kern="0" cap="none" spc="0" normalizeH="0" baseline="0" noProof="0" dirty="0" smtClean="0">
                <a:ln>
                  <a:noFill/>
                </a:ln>
                <a:solidFill>
                  <a:srgbClr val="000000"/>
                </a:solidFill>
                <a:effectLst/>
                <a:uLnTx/>
                <a:uFillTx/>
                <a:latin typeface="Times New Roman"/>
              </a:rPr>
              <a:t> (HTML version)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3"/>
              </a:rPr>
              <a:t>http://standards.ieee.org/develop/policies/bylaws/sb_bylaws.pdf</a:t>
            </a:r>
            <a:r>
              <a:rPr kumimoji="0" lang="en-US" sz="1600" b="0" i="0" u="none" strike="noStrike" kern="0" cap="none" spc="0" normalizeH="0" baseline="0" noProof="0" dirty="0" smtClean="0">
                <a:ln>
                  <a:noFill/>
                </a:ln>
                <a:solidFill>
                  <a:srgbClr val="000000"/>
                </a:solidFill>
                <a:effectLst/>
                <a:uLnTx/>
                <a:uFillTx/>
                <a:latin typeface="Times New Roman"/>
              </a:rPr>
              <a:t> (PDF version)</a:t>
            </a:r>
            <a:r>
              <a:rPr kumimoji="0" lang="en-US" sz="1200" b="0" i="0" u="none" strike="noStrike" kern="0" cap="none" spc="0" normalizeH="0" baseline="0" noProof="0" dirty="0" smtClean="0">
                <a:ln>
                  <a:noFill/>
                </a:ln>
                <a:solidFill>
                  <a:srgbClr val="000000"/>
                </a:solidFill>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kern="0" cap="none" spc="0" normalizeH="0" baseline="0" noProof="0" dirty="0" smtClean="0">
                <a:ln>
                  <a:noFill/>
                </a:ln>
                <a:solidFill>
                  <a:srgbClr val="000000"/>
                </a:solidFill>
                <a:effectLst/>
                <a:uLnTx/>
                <a:uFillTx/>
                <a:latin typeface="Times New Roman"/>
                <a:ea typeface="+mn-ea"/>
                <a:cs typeface="+mn-cs"/>
              </a:rPr>
              <a:t/>
            </a:r>
            <a:br>
              <a:rPr kumimoji="0" lang="en-US" sz="1600" b="1" i="0" u="none" strike="noStrike" kern="0" cap="none" spc="0" normalizeH="0" baseline="0" noProof="0" dirty="0" smtClean="0">
                <a:ln>
                  <a:noFill/>
                </a:ln>
                <a:solidFill>
                  <a:srgbClr val="000000"/>
                </a:solidFill>
                <a:effectLst/>
                <a:uLnTx/>
                <a:uFillTx/>
                <a:latin typeface="Times New Roman"/>
                <a:ea typeface="+mn-ea"/>
                <a:cs typeface="+mn-cs"/>
              </a:rPr>
            </a:br>
            <a:endParaRPr kumimoji="0" lang="en-US" sz="1600" b="1" i="0" u="none" strike="noStrike" kern="0" cap="none" spc="0" normalizeH="0" baseline="0" noProof="0" dirty="0" smtClean="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t>The current version of the IEEE-SA Standards Board Operations Manual is available at: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4"/>
              </a:rPr>
              <a:t>http://standards.ieee.org/develop/policies/opman/index.html</a:t>
            </a:r>
            <a:r>
              <a:rPr kumimoji="0" lang="en-US" sz="1600" b="0" i="0" u="none" strike="noStrike" kern="0" cap="none" spc="0" normalizeH="0" baseline="0" noProof="0" dirty="0" smtClean="0">
                <a:ln>
                  <a:noFill/>
                </a:ln>
                <a:solidFill>
                  <a:srgbClr val="000000"/>
                </a:solidFill>
                <a:effectLst/>
                <a:uLnTx/>
                <a:uFillTx/>
                <a:latin typeface="Times New Roman"/>
              </a:rPr>
              <a:t> (HTML version)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5"/>
              </a:rPr>
              <a:t>http://standards.ieee.org/develop/policies/opman/sb_om.pdf</a:t>
            </a:r>
            <a:r>
              <a:rPr kumimoji="0" lang="en-US" sz="1600" b="0" i="0" u="none" strike="noStrike" kern="0" cap="none" spc="0" normalizeH="0" baseline="0" noProof="0" dirty="0" smtClean="0">
                <a:ln>
                  <a:noFill/>
                </a:ln>
                <a:solidFill>
                  <a:srgbClr val="000000"/>
                </a:solidFill>
                <a:effectLst/>
                <a:uLnTx/>
                <a:uFillTx/>
                <a:latin typeface="Times New Roman"/>
              </a:rPr>
              <a:t> (PDF version) </a:t>
            </a: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GB" sz="1200" b="1" i="0" u="none" strike="noStrike" kern="0" cap="none" spc="0" normalizeH="0" baseline="0" noProof="0" dirty="0" smtClean="0">
              <a:ln>
                <a:noFill/>
              </a:ln>
              <a:solidFill>
                <a:srgbClr val="000000"/>
              </a:solidFill>
              <a:effectLst/>
              <a:uLnTx/>
              <a:uFillTx/>
              <a:latin typeface="Times New Roman"/>
              <a:ea typeface="+mn-ea"/>
              <a:cs typeface="+mn-cs"/>
            </a:endParaRPr>
          </a:p>
        </p:txBody>
      </p:sp>
      <p:sp>
        <p:nvSpPr>
          <p:cNvPr id="14" name="Date Placeholder 5"/>
          <p:cNvSpPr>
            <a:spLocks noGrp="1"/>
          </p:cNvSpPr>
          <p:nvPr>
            <p:ph type="dt" idx="15"/>
          </p:nvPr>
        </p:nvSpPr>
        <p:spPr>
          <a:xfrm>
            <a:off x="696912" y="333375"/>
            <a:ext cx="1874823" cy="273050"/>
          </a:xfrm>
        </p:spPr>
        <p:txBody>
          <a:bodyPr/>
          <a:lstStyle/>
          <a:p>
            <a:r>
              <a:rPr lang="en-US" smtClean="0"/>
              <a:t>July 2018</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77595284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dirty="0" err="1" smtClean="0"/>
              <a:t>TGaz</a:t>
            </a:r>
            <a:r>
              <a:rPr lang="en-US" dirty="0" smtClean="0"/>
              <a:t> Schedule at a glance</a:t>
            </a:r>
            <a:endParaRPr lang="en-US" dirty="0"/>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15</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graphicFrame>
        <p:nvGraphicFramePr>
          <p:cNvPr id="12" name="Table 11"/>
          <p:cNvGraphicFramePr>
            <a:graphicFrameLocks noGrp="1"/>
          </p:cNvGraphicFramePr>
          <p:nvPr>
            <p:extLst>
              <p:ext uri="{D42A27DB-BD31-4B8C-83A1-F6EECF244321}">
                <p14:modId xmlns:p14="http://schemas.microsoft.com/office/powerpoint/2010/main" val="129869375"/>
              </p:ext>
            </p:extLst>
          </p:nvPr>
        </p:nvGraphicFramePr>
        <p:xfrm>
          <a:off x="1978918" y="2891668"/>
          <a:ext cx="5184576" cy="2276052"/>
        </p:xfrm>
        <a:graphic>
          <a:graphicData uri="http://schemas.openxmlformats.org/drawingml/2006/table">
            <a:tbl>
              <a:tblPr firstRow="1" bandRow="1">
                <a:tableStyleId>{21E4AEA4-8DFA-4A89-87EB-49C32662AFE0}</a:tableStyleId>
              </a:tblPr>
              <a:tblGrid>
                <a:gridCol w="792090"/>
                <a:gridCol w="936102"/>
                <a:gridCol w="864096"/>
                <a:gridCol w="864096"/>
                <a:gridCol w="864096"/>
                <a:gridCol w="864096"/>
              </a:tblGrid>
              <a:tr h="371052">
                <a:tc>
                  <a:txBody>
                    <a:bodyPr/>
                    <a:lstStyle/>
                    <a:p>
                      <a:endParaRPr lang="en-US" sz="1800" dirty="0"/>
                    </a:p>
                  </a:txBody>
                  <a:tcPr marT="45746" marB="45746"/>
                </a:tc>
                <a:tc>
                  <a:txBody>
                    <a:bodyPr/>
                    <a:lstStyle/>
                    <a:p>
                      <a:pPr algn="ctr"/>
                      <a:r>
                        <a:rPr lang="en-US" sz="1800" dirty="0" smtClean="0"/>
                        <a:t>MON</a:t>
                      </a:r>
                      <a:endParaRPr lang="en-US" sz="1800" dirty="0"/>
                    </a:p>
                  </a:txBody>
                  <a:tcPr marT="45746" marB="45746"/>
                </a:tc>
                <a:tc>
                  <a:txBody>
                    <a:bodyPr/>
                    <a:lstStyle/>
                    <a:p>
                      <a:pPr algn="ctr"/>
                      <a:r>
                        <a:rPr lang="en-US" sz="1800" dirty="0" smtClean="0"/>
                        <a:t>TUE</a:t>
                      </a:r>
                      <a:endParaRPr lang="en-US" sz="1800" dirty="0"/>
                    </a:p>
                  </a:txBody>
                  <a:tcPr marT="45746" marB="45746"/>
                </a:tc>
                <a:tc>
                  <a:txBody>
                    <a:bodyPr/>
                    <a:lstStyle/>
                    <a:p>
                      <a:pPr algn="ctr"/>
                      <a:r>
                        <a:rPr lang="en-US" sz="1800" dirty="0" smtClean="0"/>
                        <a:t>WED</a:t>
                      </a:r>
                      <a:endParaRPr lang="en-US" sz="1800" dirty="0"/>
                    </a:p>
                  </a:txBody>
                  <a:tcPr marT="45746" marB="45746"/>
                </a:tc>
                <a:tc>
                  <a:txBody>
                    <a:bodyPr/>
                    <a:lstStyle/>
                    <a:p>
                      <a:pPr algn="ctr"/>
                      <a:r>
                        <a:rPr lang="en-US" sz="1800" dirty="0" smtClean="0"/>
                        <a:t>THU</a:t>
                      </a:r>
                      <a:endParaRPr lang="en-US" sz="1800" dirty="0"/>
                    </a:p>
                  </a:txBody>
                  <a:tcPr marT="45746" marB="45746"/>
                </a:tc>
                <a:tc>
                  <a:txBody>
                    <a:bodyPr/>
                    <a:lstStyle/>
                    <a:p>
                      <a:pPr algn="ctr"/>
                      <a:r>
                        <a:rPr lang="en-US" sz="1800" dirty="0" smtClean="0"/>
                        <a:t>FRI</a:t>
                      </a:r>
                      <a:endParaRPr lang="en-US" sz="1800" dirty="0"/>
                    </a:p>
                  </a:txBody>
                  <a:tcPr marT="45746" marB="45746"/>
                </a:tc>
              </a:tr>
              <a:tr h="371052">
                <a:tc>
                  <a:txBody>
                    <a:bodyPr/>
                    <a:lstStyle/>
                    <a:p>
                      <a:r>
                        <a:rPr lang="en-US" sz="1800" dirty="0" smtClean="0"/>
                        <a:t>AM1</a:t>
                      </a: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marL="0" algn="ctr" defTabSz="914400" rtl="0" eaLnBrk="1" latinLnBrk="0" hangingPunct="1"/>
                      <a:endParaRPr lang="en-US" sz="1800" kern="1200" dirty="0">
                        <a:solidFill>
                          <a:schemeClr val="dk1"/>
                        </a:solidFill>
                        <a:latin typeface="+mn-lt"/>
                        <a:ea typeface="+mn-ea"/>
                        <a:cs typeface="+mn-cs"/>
                      </a:endParaRPr>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kern="1200" dirty="0" smtClean="0">
                        <a:solidFill>
                          <a:schemeClr val="dk1"/>
                        </a:solidFill>
                        <a:latin typeface="+mn-lt"/>
                        <a:ea typeface="+mn-ea"/>
                        <a:cs typeface="+mn-cs"/>
                      </a:endParaRPr>
                    </a:p>
                  </a:txBody>
                  <a:tcPr marT="45746" marB="45746"/>
                </a:tc>
                <a:tc>
                  <a:txBody>
                    <a:bodyPr/>
                    <a:lstStyle/>
                    <a:p>
                      <a:pPr algn="ctr"/>
                      <a:endParaRPr lang="en-US" sz="1800" dirty="0"/>
                    </a:p>
                  </a:txBody>
                  <a:tcPr marT="45746" marB="45746"/>
                </a:tc>
              </a:tr>
              <a:tr h="371052">
                <a:tc>
                  <a:txBody>
                    <a:bodyPr/>
                    <a:lstStyle/>
                    <a:p>
                      <a:r>
                        <a:rPr lang="en-US" sz="1800" dirty="0" smtClean="0"/>
                        <a:t>AM2</a:t>
                      </a:r>
                      <a:endParaRPr lang="en-US" sz="1800" dirty="0"/>
                    </a:p>
                  </a:txBody>
                  <a:tcPr marT="45746" marB="45746"/>
                </a:tc>
                <a:tc>
                  <a:txBody>
                    <a:bodyPr/>
                    <a:lstStyle/>
                    <a:p>
                      <a:pPr algn="ctr"/>
                      <a:endParaRPr lang="en-US" sz="1800" dirty="0"/>
                    </a:p>
                  </a:txBody>
                  <a:tcPr marT="45746" marB="45746"/>
                </a:tc>
                <a:tc>
                  <a:txBody>
                    <a:bodyPr/>
                    <a:lstStyle/>
                    <a:p>
                      <a:pPr algn="ctr"/>
                      <a:r>
                        <a:rPr lang="en-US" sz="1800" dirty="0" smtClean="0"/>
                        <a:t>AZ</a:t>
                      </a:r>
                      <a:endParaRPr lang="en-US" sz="1800" dirty="0"/>
                    </a:p>
                  </a:txBody>
                  <a:tcPr marT="45746" marB="45746">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tc>
                <a:tc>
                  <a:txBody>
                    <a:bodyPr/>
                    <a:lstStyle/>
                    <a:p>
                      <a:pPr algn="ctr"/>
                      <a:r>
                        <a:rPr lang="en-US" sz="1800" dirty="0" smtClean="0"/>
                        <a:t>AZ</a:t>
                      </a:r>
                      <a:endParaRPr lang="en-US" sz="1800" dirty="0"/>
                    </a:p>
                  </a:txBody>
                  <a:tcPr marT="45746" marB="45746">
                    <a:solidFill>
                      <a:srgbClr val="92D050"/>
                    </a:solidFill>
                  </a:tcPr>
                </a:tc>
                <a:tc>
                  <a:txBody>
                    <a:bodyPr/>
                    <a:lstStyle/>
                    <a:p>
                      <a:pPr algn="ctr"/>
                      <a:endParaRPr lang="en-US" sz="1800" dirty="0"/>
                    </a:p>
                  </a:txBody>
                  <a:tcPr marT="45746" marB="45746"/>
                </a:tc>
              </a:tr>
              <a:tr h="420792">
                <a:tc>
                  <a:txBody>
                    <a:bodyPr/>
                    <a:lstStyle/>
                    <a:p>
                      <a:r>
                        <a:rPr lang="en-US" sz="1800" dirty="0" smtClean="0"/>
                        <a:t>PM1</a:t>
                      </a: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t>AZ</a:t>
                      </a:r>
                      <a:endParaRPr lang="en-US" sz="1800" kern="1200" dirty="0" smtClean="0">
                        <a:solidFill>
                          <a:schemeClr val="dk1"/>
                        </a:solidFill>
                        <a:latin typeface="+mn-lt"/>
                        <a:ea typeface="+mn-ea"/>
                        <a:cs typeface="+mn-cs"/>
                      </a:endParaRPr>
                    </a:p>
                  </a:txBody>
                  <a:tcPr marT="45746" marB="45746">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marT="45746" marB="45746"/>
                </a:tc>
                <a:tc>
                  <a:txBody>
                    <a:bodyPr/>
                    <a:lstStyle/>
                    <a:p>
                      <a:pPr algn="ctr"/>
                      <a:endParaRPr lang="en-US" sz="1800" dirty="0"/>
                    </a:p>
                  </a:txBody>
                  <a:tcPr marT="45746" marB="45746"/>
                </a:tc>
              </a:tr>
              <a:tr h="371052">
                <a:tc>
                  <a:txBody>
                    <a:bodyPr/>
                    <a:lstStyle/>
                    <a:p>
                      <a:r>
                        <a:rPr lang="en-US" sz="1800" dirty="0" smtClean="0"/>
                        <a:t>PM2</a:t>
                      </a: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t>AZ</a:t>
                      </a:r>
                    </a:p>
                  </a:txBody>
                  <a:tcPr marT="45746" marB="45746">
                    <a:solidFill>
                      <a:srgbClr val="92D050"/>
                    </a:solidFill>
                  </a:tcPr>
                </a:tc>
                <a:tc>
                  <a:txBody>
                    <a:bodyPr/>
                    <a:lstStyle/>
                    <a:p>
                      <a:pPr algn="ctr"/>
                      <a:r>
                        <a:rPr lang="en-US" sz="1800" dirty="0" smtClean="0"/>
                        <a:t>AZ</a:t>
                      </a:r>
                      <a:endParaRPr lang="en-US" sz="1800" dirty="0"/>
                    </a:p>
                  </a:txBody>
                  <a:tcPr marT="45746" marB="45746">
                    <a:solidFill>
                      <a:srgbClr val="92D050"/>
                    </a:solidFill>
                  </a:tcPr>
                </a:tc>
                <a:tc>
                  <a:txBody>
                    <a:bodyPr/>
                    <a:lstStyle/>
                    <a:p>
                      <a:pPr algn="ctr"/>
                      <a:r>
                        <a:rPr lang="en-US" dirty="0" smtClean="0"/>
                        <a:t>AZ</a:t>
                      </a:r>
                      <a:endParaRPr lang="en-US" dirty="0"/>
                    </a:p>
                  </a:txBody>
                  <a:tcPr marT="45746" marB="45746">
                    <a:solidFill>
                      <a:srgbClr val="92D050"/>
                    </a:solidFill>
                  </a:tcPr>
                </a:tc>
                <a:tc>
                  <a:txBody>
                    <a:bodyPr/>
                    <a:lstStyle/>
                    <a:p>
                      <a:endParaRPr lang="en-US" dirty="0"/>
                    </a:p>
                  </a:txBody>
                  <a:tcPr marT="45746" marB="45746"/>
                </a:tc>
              </a:tr>
              <a:tr h="371052">
                <a:tc>
                  <a:txBody>
                    <a:bodyPr/>
                    <a:lstStyle/>
                    <a:p>
                      <a:r>
                        <a:rPr lang="en-US" sz="1800" dirty="0" smtClean="0"/>
                        <a:t>Eve</a:t>
                      </a: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r>
            </a:tbl>
          </a:graphicData>
        </a:graphic>
      </p:graphicFrame>
      <p:sp>
        <p:nvSpPr>
          <p:cNvPr id="13" name="Date Placeholder 5"/>
          <p:cNvSpPr>
            <a:spLocks noGrp="1"/>
          </p:cNvSpPr>
          <p:nvPr>
            <p:ph type="dt" idx="15"/>
          </p:nvPr>
        </p:nvSpPr>
        <p:spPr>
          <a:xfrm>
            <a:off x="696912" y="333375"/>
            <a:ext cx="1874823" cy="273050"/>
          </a:xfrm>
        </p:spPr>
        <p:txBody>
          <a:bodyPr/>
          <a:lstStyle/>
          <a:p>
            <a:r>
              <a:rPr lang="en-US" smtClean="0"/>
              <a:t>July 2018</a:t>
            </a:r>
            <a:endParaRPr lang="en-GB" dirty="0"/>
          </a:p>
        </p:txBody>
      </p:sp>
    </p:spTree>
    <p:extLst>
      <p:ext uri="{BB962C8B-B14F-4D97-AF65-F5344CB8AC3E}">
        <p14:creationId xmlns:p14="http://schemas.microsoft.com/office/powerpoint/2010/main" val="26601923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1"/>
            <a:ext cx="7770813" cy="654968"/>
          </a:xfrm>
        </p:spPr>
        <p:txBody>
          <a:bodyPr/>
          <a:lstStyle/>
          <a:p>
            <a:r>
              <a:rPr lang="en-US" altLang="en-US" dirty="0">
                <a:solidFill>
                  <a:schemeClr val="tx2"/>
                </a:solidFill>
              </a:rPr>
              <a:t>Agenda for the Week</a:t>
            </a:r>
            <a:endParaRPr lang="en-US" dirty="0"/>
          </a:p>
        </p:txBody>
      </p:sp>
      <p:sp>
        <p:nvSpPr>
          <p:cNvPr id="8" name="Content Placeholder 2"/>
          <p:cNvSpPr>
            <a:spLocks noGrp="1"/>
          </p:cNvSpPr>
          <p:nvPr>
            <p:ph idx="1"/>
          </p:nvPr>
        </p:nvSpPr>
        <p:spPr>
          <a:xfrm>
            <a:off x="685800" y="1340768"/>
            <a:ext cx="7770813" cy="4753645"/>
          </a:xfrm>
        </p:spPr>
        <p:txBody>
          <a:bodyPr/>
          <a:lstStyle/>
          <a:p>
            <a:pPr algn="just">
              <a:spcBef>
                <a:spcPct val="20000"/>
              </a:spcBef>
              <a:buFontTx/>
              <a:buChar char="•"/>
            </a:pPr>
            <a:r>
              <a:rPr lang="en-US" altLang="en-US" sz="2000" b="0" dirty="0" smtClean="0"/>
              <a:t>Review IEEE-SA patent policy, duty to inform, call for potential essential patents, guidelines for anti-trust and competition laws and participation on individual basis in IEEE 802 meeting.</a:t>
            </a:r>
            <a:endParaRPr lang="en-US" altLang="en-US" sz="2000" b="0" dirty="0"/>
          </a:p>
          <a:p>
            <a:pPr algn="just">
              <a:spcBef>
                <a:spcPct val="20000"/>
              </a:spcBef>
              <a:buFontTx/>
              <a:buChar char="•"/>
            </a:pPr>
            <a:r>
              <a:rPr lang="en-US" altLang="en-US" sz="2000" b="0" dirty="0" smtClean="0"/>
              <a:t>Agenda setting for the week.</a:t>
            </a:r>
          </a:p>
          <a:p>
            <a:pPr algn="just">
              <a:spcBef>
                <a:spcPct val="20000"/>
              </a:spcBef>
              <a:buFontTx/>
              <a:buChar char="•"/>
            </a:pPr>
            <a:r>
              <a:rPr lang="en-US" altLang="en-US" sz="2000" b="0" dirty="0" smtClean="0"/>
              <a:t>Approve </a:t>
            </a:r>
            <a:r>
              <a:rPr lang="en-US" altLang="en-US" sz="2000" b="0" dirty="0"/>
              <a:t>previous meeting minutes </a:t>
            </a:r>
            <a:r>
              <a:rPr lang="en-US" altLang="en-US" sz="2000" b="0" dirty="0" smtClean="0"/>
              <a:t>(11-18-926).  </a:t>
            </a:r>
          </a:p>
          <a:p>
            <a:pPr algn="just">
              <a:spcBef>
                <a:spcPct val="20000"/>
              </a:spcBef>
              <a:buFontTx/>
              <a:buChar char="•"/>
            </a:pPr>
            <a:r>
              <a:rPr lang="en-US" altLang="en-US" sz="2000" b="0" dirty="0" smtClean="0"/>
              <a:t>Recap project plans towards D1.0 and derived plans for the week.</a:t>
            </a:r>
          </a:p>
          <a:p>
            <a:pPr algn="just">
              <a:spcBef>
                <a:spcPct val="20000"/>
              </a:spcBef>
              <a:buFontTx/>
              <a:buChar char="•"/>
            </a:pPr>
            <a:r>
              <a:rPr lang="en-US" altLang="en-US" sz="2000" b="0" dirty="0" smtClean="0"/>
              <a:t>Run vice-chair election/affirmation vote (special </a:t>
            </a:r>
            <a:r>
              <a:rPr lang="en-US" altLang="en-US" sz="2000" b="0" dirty="0"/>
              <a:t>order 2</a:t>
            </a:r>
            <a:r>
              <a:rPr lang="en-US" altLang="en-US" sz="2000" b="0" baseline="30000" dirty="0"/>
              <a:t>nd</a:t>
            </a:r>
            <a:r>
              <a:rPr lang="en-US" altLang="en-US" sz="2000" b="0" dirty="0"/>
              <a:t> timeslot</a:t>
            </a:r>
            <a:r>
              <a:rPr lang="en-US" altLang="en-US" sz="2000" b="0" dirty="0" smtClean="0"/>
              <a:t>).</a:t>
            </a:r>
          </a:p>
          <a:p>
            <a:pPr algn="just">
              <a:spcBef>
                <a:spcPct val="20000"/>
              </a:spcBef>
              <a:buFontTx/>
              <a:buChar char="•"/>
            </a:pPr>
            <a:r>
              <a:rPr lang="en-US" altLang="en-US" sz="2000" b="0" dirty="0"/>
              <a:t>Consider approval of new working draft baseline SFD ver. 15. </a:t>
            </a:r>
          </a:p>
          <a:p>
            <a:pPr algn="just">
              <a:spcBef>
                <a:spcPct val="20000"/>
              </a:spcBef>
              <a:buFontTx/>
              <a:buChar char="•"/>
            </a:pPr>
            <a:r>
              <a:rPr lang="en-US" altLang="en-US" sz="2000" b="0" dirty="0" smtClean="0"/>
              <a:t>Consider approval of new working draft amendment text ver. 0.3.</a:t>
            </a:r>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16</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July 2018</a:t>
            </a:r>
            <a:endParaRPr lang="en-GB" dirty="0"/>
          </a:p>
        </p:txBody>
      </p:sp>
    </p:spTree>
    <p:extLst>
      <p:ext uri="{BB962C8B-B14F-4D97-AF65-F5344CB8AC3E}">
        <p14:creationId xmlns:p14="http://schemas.microsoft.com/office/powerpoint/2010/main" val="301836792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1"/>
            <a:ext cx="7770813" cy="654968"/>
          </a:xfrm>
        </p:spPr>
        <p:txBody>
          <a:bodyPr/>
          <a:lstStyle/>
          <a:p>
            <a:r>
              <a:rPr lang="en-US" altLang="en-US" dirty="0">
                <a:solidFill>
                  <a:schemeClr val="tx2"/>
                </a:solidFill>
              </a:rPr>
              <a:t>Agenda for the </a:t>
            </a:r>
            <a:r>
              <a:rPr lang="en-US" altLang="en-US" dirty="0" smtClean="0">
                <a:solidFill>
                  <a:schemeClr val="tx2"/>
                </a:solidFill>
              </a:rPr>
              <a:t>Week (con.)</a:t>
            </a:r>
            <a:endParaRPr lang="en-US" dirty="0"/>
          </a:p>
        </p:txBody>
      </p:sp>
      <p:sp>
        <p:nvSpPr>
          <p:cNvPr id="8" name="Content Placeholder 2"/>
          <p:cNvSpPr>
            <a:spLocks noGrp="1"/>
          </p:cNvSpPr>
          <p:nvPr>
            <p:ph idx="1"/>
          </p:nvPr>
        </p:nvSpPr>
        <p:spPr>
          <a:xfrm>
            <a:off x="685800" y="1340768"/>
            <a:ext cx="8134672" cy="4753645"/>
          </a:xfrm>
        </p:spPr>
        <p:txBody>
          <a:bodyPr/>
          <a:lstStyle/>
          <a:p>
            <a:pPr algn="just">
              <a:spcBef>
                <a:spcPct val="20000"/>
              </a:spcBef>
              <a:buFontTx/>
              <a:buChar char="•"/>
            </a:pPr>
            <a:r>
              <a:rPr lang="en-US" altLang="en-US" sz="2000" b="0" dirty="0" smtClean="0"/>
              <a:t>Review and approval of submissions toward amendment text.</a:t>
            </a:r>
          </a:p>
          <a:p>
            <a:pPr algn="just">
              <a:spcBef>
                <a:spcPct val="20000"/>
              </a:spcBef>
              <a:buFontTx/>
              <a:buChar char="•"/>
            </a:pPr>
            <a:r>
              <a:rPr lang="en-US" altLang="en-US" sz="2000" b="0" dirty="0" smtClean="0"/>
              <a:t>Review and approval of submissions </a:t>
            </a:r>
            <a:r>
              <a:rPr lang="en-US" altLang="en-US" sz="2000" b="0" dirty="0"/>
              <a:t>towards SFD text.</a:t>
            </a:r>
          </a:p>
          <a:p>
            <a:pPr algn="just">
              <a:spcBef>
                <a:spcPct val="20000"/>
              </a:spcBef>
              <a:buFontTx/>
              <a:buChar char="•"/>
            </a:pPr>
            <a:r>
              <a:rPr lang="en-US" altLang="en-US" sz="2000" b="0" dirty="0" smtClean="0"/>
              <a:t>Technical presentations and supportive technical submissions to </a:t>
            </a:r>
            <a:r>
              <a:rPr lang="en-US" altLang="en-US" sz="2000" b="0" dirty="0"/>
              <a:t>inform the </a:t>
            </a:r>
            <a:r>
              <a:rPr lang="en-US" altLang="en-US" sz="2000" b="0" dirty="0" smtClean="0"/>
              <a:t>TG.</a:t>
            </a:r>
            <a:endParaRPr lang="en-US" altLang="en-US" sz="1400" dirty="0"/>
          </a:p>
          <a:p>
            <a:pPr algn="just">
              <a:spcBef>
                <a:spcPct val="20000"/>
              </a:spcBef>
              <a:buFontTx/>
              <a:buChar char="•"/>
            </a:pPr>
            <a:r>
              <a:rPr lang="en-US" altLang="en-US" sz="2000" b="0" dirty="0" smtClean="0"/>
              <a:t>Review </a:t>
            </a:r>
            <a:r>
              <a:rPr lang="en-US" altLang="en-US" sz="2000" b="0" dirty="0"/>
              <a:t>program </a:t>
            </a:r>
            <a:r>
              <a:rPr lang="en-US" altLang="en-US" sz="2000" b="0" dirty="0" smtClean="0"/>
              <a:t>status, progress, timelines</a:t>
            </a:r>
            <a:r>
              <a:rPr lang="en-US" altLang="en-US" sz="2000" b="0" dirty="0"/>
              <a:t> </a:t>
            </a:r>
            <a:r>
              <a:rPr lang="en-US" altLang="en-US" sz="2000" b="0" dirty="0" smtClean="0"/>
              <a:t>and upcoming milestones. </a:t>
            </a:r>
          </a:p>
          <a:p>
            <a:pPr algn="just">
              <a:spcBef>
                <a:spcPct val="20000"/>
              </a:spcBef>
              <a:buFontTx/>
              <a:buChar char="•"/>
            </a:pPr>
            <a:r>
              <a:rPr lang="en-US" altLang="en-US" sz="2000" b="0" dirty="0" smtClean="0"/>
              <a:t>Consider SFD freeze.</a:t>
            </a:r>
          </a:p>
          <a:p>
            <a:pPr algn="just">
              <a:spcBef>
                <a:spcPct val="20000"/>
              </a:spcBef>
              <a:buFontTx/>
              <a:buChar char="•"/>
            </a:pPr>
            <a:r>
              <a:rPr lang="en-US" altLang="en-US" sz="2000" b="0" dirty="0" smtClean="0"/>
              <a:t>Consider readiness for internal comment collection out of July meeting. </a:t>
            </a:r>
            <a:endParaRPr lang="en-US" altLang="en-US" sz="2000" b="0" dirty="0"/>
          </a:p>
          <a:p>
            <a:pPr algn="just">
              <a:spcBef>
                <a:spcPct val="20000"/>
              </a:spcBef>
              <a:buFontTx/>
              <a:buChar char="•"/>
            </a:pPr>
            <a:r>
              <a:rPr lang="en-US" altLang="en-US" sz="2000" b="0" dirty="0"/>
              <a:t>Schedule teleconference times as needed</a:t>
            </a:r>
            <a:r>
              <a:rPr lang="en-US" altLang="en-US" sz="2000" b="0" dirty="0" smtClean="0"/>
              <a:t>.</a:t>
            </a:r>
            <a:endParaRPr lang="en-US" altLang="en-US" dirty="0"/>
          </a:p>
          <a:p>
            <a:endParaRPr lang="en-US" sz="2800" dirty="0"/>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17</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July 2018</a:t>
            </a:r>
            <a:endParaRPr lang="en-GB" dirty="0"/>
          </a:p>
        </p:txBody>
      </p:sp>
    </p:spTree>
    <p:extLst>
      <p:ext uri="{BB962C8B-B14F-4D97-AF65-F5344CB8AC3E}">
        <p14:creationId xmlns:p14="http://schemas.microsoft.com/office/powerpoint/2010/main" val="73937884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List for the </a:t>
            </a:r>
            <a:r>
              <a:rPr lang="en-US" altLang="en-US" dirty="0" smtClean="0">
                <a:solidFill>
                  <a:schemeClr val="tx2"/>
                </a:solidFill>
              </a:rPr>
              <a:t>week (1)</a:t>
            </a:r>
            <a:endParaRPr lang="en-US" dirty="0"/>
          </a:p>
        </p:txBody>
      </p:sp>
      <p:sp>
        <p:nvSpPr>
          <p:cNvPr id="8"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18</a:t>
            </a:fld>
            <a:endParaRPr lang="en-GB" dirty="0"/>
          </a:p>
        </p:txBody>
      </p:sp>
      <p:sp>
        <p:nvSpPr>
          <p:cNvPr id="9"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graphicFrame>
        <p:nvGraphicFramePr>
          <p:cNvPr id="11" name="Content Placeholder 6"/>
          <p:cNvGraphicFramePr>
            <a:graphicFrameLocks noGrp="1"/>
          </p:cNvGraphicFramePr>
          <p:nvPr>
            <p:ph idx="1"/>
            <p:extLst>
              <p:ext uri="{D42A27DB-BD31-4B8C-83A1-F6EECF244321}">
                <p14:modId xmlns:p14="http://schemas.microsoft.com/office/powerpoint/2010/main" val="2067209664"/>
              </p:ext>
            </p:extLst>
          </p:nvPr>
        </p:nvGraphicFramePr>
        <p:xfrm>
          <a:off x="380206" y="1484784"/>
          <a:ext cx="8458200" cy="3014851"/>
        </p:xfrm>
        <a:graphic>
          <a:graphicData uri="http://schemas.openxmlformats.org/drawingml/2006/table">
            <a:tbl>
              <a:tblPr firstRow="1" bandRow="1">
                <a:tableStyleId>{21E4AEA4-8DFA-4A89-87EB-49C32662AFE0}</a:tableStyleId>
              </a:tblPr>
              <a:tblGrid>
                <a:gridCol w="1455490"/>
                <a:gridCol w="1872208"/>
                <a:gridCol w="3384376"/>
                <a:gridCol w="1746126"/>
              </a:tblGrid>
              <a:tr h="332739">
                <a:tc>
                  <a:txBody>
                    <a:bodyPr/>
                    <a:lstStyle/>
                    <a:p>
                      <a:pPr algn="ctr"/>
                      <a:r>
                        <a:rPr lang="en-US" sz="1600" dirty="0" smtClean="0"/>
                        <a:t>DCN</a:t>
                      </a:r>
                      <a:endParaRPr lang="en-US" sz="1600" dirty="0"/>
                    </a:p>
                  </a:txBody>
                  <a:tcPr marR="36000" marT="45712" marB="45712"/>
                </a:tc>
                <a:tc>
                  <a:txBody>
                    <a:bodyPr/>
                    <a:lstStyle/>
                    <a:p>
                      <a:pPr algn="ctr"/>
                      <a:r>
                        <a:rPr lang="en-US" sz="1600" dirty="0" smtClean="0"/>
                        <a:t>Presenter</a:t>
                      </a:r>
                      <a:endParaRPr lang="en-US" sz="1600" dirty="0"/>
                    </a:p>
                  </a:txBody>
                  <a:tcPr marR="36000" marT="45712" marB="45712"/>
                </a:tc>
                <a:tc>
                  <a:txBody>
                    <a:bodyPr/>
                    <a:lstStyle/>
                    <a:p>
                      <a:pPr algn="ctr"/>
                      <a:r>
                        <a:rPr lang="en-US" sz="1600" dirty="0" smtClean="0"/>
                        <a:t>Title</a:t>
                      </a:r>
                      <a:endParaRPr lang="en-US" sz="1600" dirty="0"/>
                    </a:p>
                  </a:txBody>
                  <a:tcPr marR="36000" marT="45712" marB="45712"/>
                </a:tc>
                <a:tc>
                  <a:txBody>
                    <a:bodyPr/>
                    <a:lstStyle/>
                    <a:p>
                      <a:pPr algn="ctr"/>
                      <a:r>
                        <a:rPr lang="en-US" sz="1600" dirty="0" smtClean="0"/>
                        <a:t>Topic</a:t>
                      </a:r>
                      <a:endParaRPr lang="en-US" sz="1600" dirty="0"/>
                    </a:p>
                  </a:txBody>
                  <a:tcPr marR="36000" marT="45712" marB="45712"/>
                </a:tc>
              </a:tr>
              <a:tr h="332739">
                <a:tc>
                  <a:txBody>
                    <a:bodyPr/>
                    <a:lstStyle/>
                    <a:p>
                      <a:pPr marL="0" algn="l" defTabSz="914400" rtl="0" eaLnBrk="1" latinLnBrk="0" hangingPunct="1"/>
                      <a:r>
                        <a:rPr lang="en-US" sz="1400" strike="noStrike" kern="1200" dirty="0" smtClean="0">
                          <a:solidFill>
                            <a:schemeClr val="dk1"/>
                          </a:solidFill>
                          <a:latin typeface="+mn-lt"/>
                          <a:ea typeface="+mn-ea"/>
                          <a:cs typeface="+mn-cs"/>
                        </a:rPr>
                        <a:t>11-18-0982</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Jonathan Segev</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err="1" smtClean="0">
                          <a:solidFill>
                            <a:schemeClr val="dk1"/>
                          </a:solidFill>
                          <a:latin typeface="+mn-lt"/>
                          <a:ea typeface="+mn-ea"/>
                          <a:cs typeface="+mn-cs"/>
                        </a:rPr>
                        <a:t>TGaz</a:t>
                      </a:r>
                      <a:r>
                        <a:rPr lang="en-US" sz="1400" strike="noStrike" kern="1200" dirty="0" smtClean="0">
                          <a:solidFill>
                            <a:schemeClr val="dk1"/>
                          </a:solidFill>
                          <a:latin typeface="+mn-lt"/>
                          <a:ea typeface="+mn-ea"/>
                          <a:cs typeface="+mn-cs"/>
                        </a:rPr>
                        <a:t> Mar. 2018</a:t>
                      </a:r>
                      <a:r>
                        <a:rPr lang="en-US" sz="1400" strike="noStrike" kern="1200" baseline="0" dirty="0" smtClean="0">
                          <a:solidFill>
                            <a:schemeClr val="dk1"/>
                          </a:solidFill>
                          <a:latin typeface="+mn-lt"/>
                          <a:ea typeface="+mn-ea"/>
                          <a:cs typeface="+mn-cs"/>
                        </a:rPr>
                        <a:t> </a:t>
                      </a:r>
                      <a:r>
                        <a:rPr lang="en-US" sz="1400" strike="noStrike" kern="1200" dirty="0" smtClean="0">
                          <a:solidFill>
                            <a:schemeClr val="dk1"/>
                          </a:solidFill>
                          <a:latin typeface="+mn-lt"/>
                          <a:ea typeface="+mn-ea"/>
                          <a:cs typeface="+mn-cs"/>
                        </a:rPr>
                        <a:t>Agenda</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Agenda Deck</a:t>
                      </a:r>
                      <a:endParaRPr lang="en-US" sz="1400" strike="noStrike" kern="1200" dirty="0">
                        <a:solidFill>
                          <a:schemeClr val="dk1"/>
                        </a:solidFill>
                        <a:latin typeface="+mn-lt"/>
                        <a:ea typeface="+mn-ea"/>
                        <a:cs typeface="+mn-cs"/>
                      </a:endParaRPr>
                    </a:p>
                  </a:txBody>
                  <a:tcPr marT="45712" marB="45712"/>
                </a:tc>
              </a:tr>
              <a:tr h="2464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11-18-0926</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Ganesh </a:t>
                      </a:r>
                      <a:r>
                        <a:rPr lang="en-US" sz="1400" strike="noStrike" kern="1200" dirty="0" err="1" smtClean="0">
                          <a:solidFill>
                            <a:schemeClr val="dk1"/>
                          </a:solidFill>
                          <a:latin typeface="+mn-lt"/>
                          <a:ea typeface="+mn-ea"/>
                          <a:cs typeface="+mn-cs"/>
                        </a:rPr>
                        <a:t>Venkatesan</a:t>
                      </a:r>
                      <a:endParaRPr lang="en-US" sz="1400" strike="noStrike"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May meeting minutes</a:t>
                      </a:r>
                      <a:endParaRPr lang="en-US" sz="14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Meeting minutes</a:t>
                      </a:r>
                    </a:p>
                  </a:txBody>
                  <a:tcPr marT="45712" marB="45712"/>
                </a:tc>
              </a:tr>
              <a:tr h="167632">
                <a:tc>
                  <a:txBody>
                    <a:bodyPr/>
                    <a:lstStyle/>
                    <a:p>
                      <a:r>
                        <a:rPr lang="en-US" sz="1400" dirty="0" smtClean="0"/>
                        <a:t>11-17-462</a:t>
                      </a:r>
                      <a:endParaRPr lang="en-US" sz="1400" dirty="0"/>
                    </a:p>
                  </a:txBody>
                  <a:tcPr marT="45712" marB="45712"/>
                </a:tc>
                <a:tc>
                  <a:txBody>
                    <a:bodyPr/>
                    <a:lstStyle/>
                    <a:p>
                      <a:r>
                        <a:rPr lang="en-US" sz="1400" dirty="0" smtClean="0"/>
                        <a:t>Chao Chun Wang</a:t>
                      </a:r>
                      <a:endParaRPr lang="en-US" sz="1400" dirty="0"/>
                    </a:p>
                  </a:txBody>
                  <a:tcPr marT="45712" marB="45712"/>
                </a:tc>
                <a:tc>
                  <a:txBody>
                    <a:bodyPr/>
                    <a:lstStyle/>
                    <a:p>
                      <a:r>
                        <a:rPr lang="en-US" sz="1400" dirty="0" smtClean="0"/>
                        <a:t>Spec</a:t>
                      </a:r>
                      <a:r>
                        <a:rPr lang="en-US" sz="1400" baseline="0" dirty="0" smtClean="0"/>
                        <a:t> Frame Work R15</a:t>
                      </a:r>
                      <a:endParaRPr lang="en-US" sz="1400" dirty="0"/>
                    </a:p>
                  </a:txBody>
                  <a:tcPr marT="45712" marB="45712"/>
                </a:tc>
                <a:tc>
                  <a:txBody>
                    <a:bodyPr/>
                    <a:lstStyle/>
                    <a:p>
                      <a:r>
                        <a:rPr lang="en-US" sz="1400" dirty="0" smtClean="0"/>
                        <a:t>SFD baseline</a:t>
                      </a:r>
                      <a:endParaRPr lang="en-US" sz="1400" dirty="0"/>
                    </a:p>
                  </a:txBody>
                  <a:tcPr marT="45712" marB="45712"/>
                </a:tc>
              </a:tr>
              <a:tr h="167632">
                <a:tc>
                  <a:txBody>
                    <a:bodyPr/>
                    <a:lstStyle/>
                    <a:p>
                      <a:r>
                        <a:rPr lang="en-US" sz="1400" dirty="0" smtClean="0"/>
                        <a:t>Draft P802.11az_D0.3</a:t>
                      </a:r>
                      <a:endParaRPr lang="en-US" sz="1400" dirty="0"/>
                    </a:p>
                  </a:txBody>
                  <a:tcPr marT="45712" marB="45712"/>
                </a:tc>
                <a:tc>
                  <a:txBody>
                    <a:bodyPr/>
                    <a:lstStyle/>
                    <a:p>
                      <a:r>
                        <a:rPr lang="en-US" sz="1400" dirty="0" smtClean="0"/>
                        <a:t>Chao Chun Wang</a:t>
                      </a:r>
                      <a:endParaRPr lang="en-US" sz="1400" dirty="0"/>
                    </a:p>
                  </a:txBody>
                  <a:tcPr marT="45712" marB="45712"/>
                </a:tc>
                <a:tc>
                  <a:txBody>
                    <a:bodyPr/>
                    <a:lstStyle/>
                    <a:p>
                      <a:r>
                        <a:rPr lang="en-US" sz="1400" dirty="0" smtClean="0"/>
                        <a:t>Draft 0.3 for </a:t>
                      </a:r>
                      <a:endParaRPr lang="en-US" sz="1400" dirty="0"/>
                    </a:p>
                  </a:txBody>
                  <a:tcPr marT="45712" marB="45712"/>
                </a:tc>
                <a:tc>
                  <a:txBody>
                    <a:bodyPr/>
                    <a:lstStyle/>
                    <a:p>
                      <a:r>
                        <a:rPr lang="en-US" sz="1400" dirty="0" smtClean="0"/>
                        <a:t>Amendment text</a:t>
                      </a:r>
                      <a:endParaRPr lang="en-US" sz="1400" dirty="0"/>
                    </a:p>
                  </a:txBody>
                  <a:tcPr marT="45712" marB="45712"/>
                </a:tc>
              </a:tr>
              <a:tr h="0">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r>
              <a:tr h="0">
                <a:tc>
                  <a:txBody>
                    <a:bodyPr/>
                    <a:lstStyle/>
                    <a:p>
                      <a:pPr marL="0" algn="l" defTabSz="914400" rtl="0" eaLnBrk="1" latinLnBrk="0" hangingPunct="1"/>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strike="noStrike" kern="1200" noProof="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smtClean="0"/>
                    </a:p>
                  </a:txBody>
                  <a:tcPr marT="45712" marB="45712"/>
                </a:tc>
              </a:tr>
              <a:tr h="0">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smtClean="0"/>
                    </a:p>
                  </a:txBody>
                  <a:tcPr marT="45712" marB="45712"/>
                </a:tc>
              </a:tr>
              <a:tr h="0">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r>
            </a:tbl>
          </a:graphicData>
        </a:graphic>
      </p:graphicFrame>
      <p:sp>
        <p:nvSpPr>
          <p:cNvPr id="12" name="Date Placeholder 5"/>
          <p:cNvSpPr>
            <a:spLocks noGrp="1"/>
          </p:cNvSpPr>
          <p:nvPr>
            <p:ph type="dt" idx="15"/>
          </p:nvPr>
        </p:nvSpPr>
        <p:spPr>
          <a:xfrm>
            <a:off x="696912" y="333375"/>
            <a:ext cx="1874823" cy="273050"/>
          </a:xfrm>
        </p:spPr>
        <p:txBody>
          <a:bodyPr/>
          <a:lstStyle/>
          <a:p>
            <a:r>
              <a:rPr lang="en-US" smtClean="0"/>
              <a:t>July 2018</a:t>
            </a:r>
            <a:endParaRPr lang="en-GB" dirty="0"/>
          </a:p>
        </p:txBody>
      </p:sp>
    </p:spTree>
    <p:extLst>
      <p:ext uri="{BB962C8B-B14F-4D97-AF65-F5344CB8AC3E}">
        <p14:creationId xmlns:p14="http://schemas.microsoft.com/office/powerpoint/2010/main" val="20765569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List for the </a:t>
            </a:r>
            <a:r>
              <a:rPr lang="en-US" altLang="en-US" dirty="0" smtClean="0">
                <a:solidFill>
                  <a:schemeClr val="tx2"/>
                </a:solidFill>
              </a:rPr>
              <a:t>week (2)</a:t>
            </a:r>
            <a:endParaRPr lang="en-US" dirty="0"/>
          </a:p>
        </p:txBody>
      </p:sp>
      <p:sp>
        <p:nvSpPr>
          <p:cNvPr id="8"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19</a:t>
            </a:fld>
            <a:endParaRPr lang="en-GB" dirty="0"/>
          </a:p>
        </p:txBody>
      </p:sp>
      <p:sp>
        <p:nvSpPr>
          <p:cNvPr id="9"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graphicFrame>
        <p:nvGraphicFramePr>
          <p:cNvPr id="11" name="Content Placeholder 6"/>
          <p:cNvGraphicFramePr>
            <a:graphicFrameLocks noGrp="1"/>
          </p:cNvGraphicFramePr>
          <p:nvPr>
            <p:ph idx="1"/>
            <p:extLst>
              <p:ext uri="{D42A27DB-BD31-4B8C-83A1-F6EECF244321}">
                <p14:modId xmlns:p14="http://schemas.microsoft.com/office/powerpoint/2010/main" val="532859620"/>
              </p:ext>
            </p:extLst>
          </p:nvPr>
        </p:nvGraphicFramePr>
        <p:xfrm>
          <a:off x="380206" y="1484784"/>
          <a:ext cx="8458200" cy="3462432"/>
        </p:xfrm>
        <a:graphic>
          <a:graphicData uri="http://schemas.openxmlformats.org/drawingml/2006/table">
            <a:tbl>
              <a:tblPr firstRow="1" bandRow="1">
                <a:tableStyleId>{21E4AEA4-8DFA-4A89-87EB-49C32662AFE0}</a:tableStyleId>
              </a:tblPr>
              <a:tblGrid>
                <a:gridCol w="1311474"/>
                <a:gridCol w="1512168"/>
                <a:gridCol w="3888432"/>
                <a:gridCol w="1746126"/>
              </a:tblGrid>
              <a:tr h="332739">
                <a:tc>
                  <a:txBody>
                    <a:bodyPr/>
                    <a:lstStyle/>
                    <a:p>
                      <a:pPr algn="ctr"/>
                      <a:r>
                        <a:rPr lang="en-US" sz="1600" dirty="0" smtClean="0"/>
                        <a:t>DCN</a:t>
                      </a:r>
                      <a:endParaRPr lang="en-US" sz="1600" dirty="0"/>
                    </a:p>
                  </a:txBody>
                  <a:tcPr marR="36000" marT="45712" marB="45712"/>
                </a:tc>
                <a:tc>
                  <a:txBody>
                    <a:bodyPr/>
                    <a:lstStyle/>
                    <a:p>
                      <a:pPr algn="ctr"/>
                      <a:r>
                        <a:rPr lang="en-US" sz="1600" dirty="0" smtClean="0"/>
                        <a:t>Presenter</a:t>
                      </a:r>
                      <a:endParaRPr lang="en-US" sz="1600" dirty="0"/>
                    </a:p>
                  </a:txBody>
                  <a:tcPr marR="36000" marT="45712" marB="45712"/>
                </a:tc>
                <a:tc>
                  <a:txBody>
                    <a:bodyPr/>
                    <a:lstStyle/>
                    <a:p>
                      <a:pPr algn="ctr"/>
                      <a:r>
                        <a:rPr lang="en-US" sz="1600" dirty="0" smtClean="0"/>
                        <a:t>Title</a:t>
                      </a:r>
                      <a:endParaRPr lang="en-US" sz="1600" dirty="0"/>
                    </a:p>
                  </a:txBody>
                  <a:tcPr marR="36000" marT="45712" marB="45712"/>
                </a:tc>
                <a:tc>
                  <a:txBody>
                    <a:bodyPr/>
                    <a:lstStyle/>
                    <a:p>
                      <a:pPr algn="ctr"/>
                      <a:r>
                        <a:rPr lang="en-US" sz="1600" dirty="0" smtClean="0"/>
                        <a:t>Topic</a:t>
                      </a:r>
                      <a:endParaRPr lang="en-US" sz="1600" dirty="0"/>
                    </a:p>
                  </a:txBody>
                  <a:tcPr marR="36000" marT="45712" marB="45712"/>
                </a:tc>
              </a:tr>
              <a:tr h="332739">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r>
              <a:tr h="2464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c>
                  <a:txBody>
                    <a:bodyPr/>
                    <a:lstStyle/>
                    <a:p>
                      <a:endParaRPr lang="en-US" sz="1600" dirty="0"/>
                    </a:p>
                  </a:txBody>
                  <a:tcPr marT="45712" marB="45712"/>
                </a:tc>
                <a:tc>
                  <a:txBody>
                    <a:bodyPr/>
                    <a:lstStyle/>
                    <a:p>
                      <a:endParaRPr lang="en-US" sz="1600" dirty="0"/>
                    </a:p>
                  </a:txBody>
                  <a:tcPr marT="45712" marB="45712"/>
                </a:tc>
              </a:tr>
              <a:tr h="167632">
                <a:tc>
                  <a:txBody>
                    <a:bodyPr/>
                    <a:lstStyle/>
                    <a:p>
                      <a:endParaRPr lang="en-US" sz="1600" dirty="0"/>
                    </a:p>
                  </a:txBody>
                  <a:tcPr marT="45712" marB="45712"/>
                </a:tc>
                <a:tc>
                  <a:txBody>
                    <a:bodyPr/>
                    <a:lstStyle/>
                    <a:p>
                      <a:endParaRPr lang="en-US" sz="1600" dirty="0"/>
                    </a:p>
                  </a:txBody>
                  <a:tcPr marT="45712" marB="45712"/>
                </a:tc>
                <a:tc>
                  <a:txBody>
                    <a:bodyPr/>
                    <a:lstStyle/>
                    <a:p>
                      <a:pPr marL="0" algn="l" defTabSz="914400" rtl="0" eaLnBrk="1" latinLnBrk="0" hangingPunct="1"/>
                      <a:endParaRPr lang="en-US" sz="16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r>
              <a:tr h="0">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r>
              <a:tr h="38409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r>
              <a:tr h="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strike="noStrike" kern="1200" noProof="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r>
              <a:tr h="0">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r>
              <a:tr h="0">
                <a:tc>
                  <a:txBody>
                    <a:bodyPr/>
                    <a:lstStyle/>
                    <a:p>
                      <a:endParaRPr lang="en-US" dirty="0"/>
                    </a:p>
                  </a:txBody>
                  <a:tcPr marT="45712" marB="45712"/>
                </a:tc>
                <a:tc>
                  <a:txBody>
                    <a:bodyPr/>
                    <a:lstStyle/>
                    <a:p>
                      <a:endParaRPr lang="en-US" dirty="0"/>
                    </a:p>
                  </a:txBody>
                  <a:tcPr marT="45712" marB="45712"/>
                </a:tc>
                <a:tc>
                  <a:txBody>
                    <a:bodyPr/>
                    <a:lstStyle/>
                    <a:p>
                      <a:endParaRPr lang="en-US" sz="1600" dirty="0"/>
                    </a:p>
                  </a:txBody>
                  <a:tcPr marT="45712" marB="45712"/>
                </a:tc>
                <a:tc>
                  <a:txBody>
                    <a:bodyPr/>
                    <a:lstStyle/>
                    <a:p>
                      <a:endParaRPr lang="en-US" sz="1600" dirty="0"/>
                    </a:p>
                  </a:txBody>
                  <a:tcPr marT="45712" marB="45712"/>
                </a:tc>
              </a:tr>
              <a:tr h="0">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r>
            </a:tbl>
          </a:graphicData>
        </a:graphic>
      </p:graphicFrame>
      <p:sp>
        <p:nvSpPr>
          <p:cNvPr id="12" name="Date Placeholder 5"/>
          <p:cNvSpPr>
            <a:spLocks noGrp="1"/>
          </p:cNvSpPr>
          <p:nvPr>
            <p:ph type="dt" idx="15"/>
          </p:nvPr>
        </p:nvSpPr>
        <p:spPr>
          <a:xfrm>
            <a:off x="696912" y="333375"/>
            <a:ext cx="1874823" cy="273050"/>
          </a:xfrm>
        </p:spPr>
        <p:txBody>
          <a:bodyPr/>
          <a:lstStyle/>
          <a:p>
            <a:r>
              <a:rPr lang="en-US" smtClean="0"/>
              <a:t>July 2018</a:t>
            </a:r>
            <a:endParaRPr lang="en-GB" dirty="0"/>
          </a:p>
        </p:txBody>
      </p:sp>
    </p:spTree>
    <p:extLst>
      <p:ext uri="{BB962C8B-B14F-4D97-AF65-F5344CB8AC3E}">
        <p14:creationId xmlns:p14="http://schemas.microsoft.com/office/powerpoint/2010/main" val="4135384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1951112"/>
          </a:xfrm>
        </p:spPr>
        <p:txBody>
          <a:bodyPr/>
          <a:lstStyle/>
          <a:p>
            <a:r>
              <a:rPr lang="en-US" altLang="en-US" dirty="0">
                <a:solidFill>
                  <a:srgbClr val="0000FF"/>
                </a:solidFill>
                <a:cs typeface="Times New Roman" panose="02020603050405020304" pitchFamily="18" charset="0"/>
              </a:rPr>
              <a:t>IEEE 802.11</a:t>
            </a:r>
            <a:br>
              <a:rPr lang="en-US" altLang="en-US" dirty="0">
                <a:solidFill>
                  <a:srgbClr val="0000FF"/>
                </a:solidFill>
                <a:cs typeface="Times New Roman" panose="02020603050405020304" pitchFamily="18" charset="0"/>
              </a:rPr>
            </a:br>
            <a:r>
              <a:rPr lang="en-US" altLang="en-US" dirty="0">
                <a:solidFill>
                  <a:srgbClr val="0000FF"/>
                </a:solidFill>
                <a:cs typeface="Times New Roman" panose="02020603050405020304" pitchFamily="18" charset="0"/>
              </a:rPr>
              <a:t>Task Group AZ</a:t>
            </a:r>
            <a:br>
              <a:rPr lang="en-US" altLang="en-US" dirty="0">
                <a:solidFill>
                  <a:srgbClr val="0000FF"/>
                </a:solidFill>
                <a:cs typeface="Times New Roman" panose="02020603050405020304" pitchFamily="18" charset="0"/>
              </a:rPr>
            </a:br>
            <a:r>
              <a:rPr lang="en-US" altLang="en-US" dirty="0">
                <a:solidFill>
                  <a:srgbClr val="0000FF"/>
                </a:solidFill>
                <a:cs typeface="Times New Roman" panose="02020603050405020304" pitchFamily="18" charset="0"/>
              </a:rPr>
              <a:t>Next Generation Positioning </a:t>
            </a:r>
            <a:endParaRPr lang="en-US" dirty="0"/>
          </a:p>
        </p:txBody>
      </p:sp>
      <p:sp>
        <p:nvSpPr>
          <p:cNvPr id="3" name="Content Placeholder 2"/>
          <p:cNvSpPr>
            <a:spLocks noGrp="1"/>
          </p:cNvSpPr>
          <p:nvPr>
            <p:ph idx="1"/>
          </p:nvPr>
        </p:nvSpPr>
        <p:spPr>
          <a:xfrm>
            <a:off x="685800" y="2636912"/>
            <a:ext cx="7770813" cy="3457501"/>
          </a:xfrm>
        </p:spPr>
        <p:txBody>
          <a:bodyPr/>
          <a:lstStyle/>
          <a:p>
            <a:pPr algn="ctr">
              <a:lnSpc>
                <a:spcPct val="90000"/>
              </a:lnSpc>
              <a:buFontTx/>
              <a:buNone/>
            </a:pPr>
            <a:r>
              <a:rPr lang="en-US" altLang="en-US" sz="4000" dirty="0" smtClean="0">
                <a:cs typeface="Times New Roman" panose="02020603050405020304" pitchFamily="18" charset="0"/>
              </a:rPr>
              <a:t>San Diego, California</a:t>
            </a:r>
          </a:p>
          <a:p>
            <a:pPr algn="ctr">
              <a:lnSpc>
                <a:spcPct val="90000"/>
              </a:lnSpc>
              <a:buFontTx/>
              <a:buNone/>
            </a:pPr>
            <a:r>
              <a:rPr lang="en-US" altLang="en-US" sz="4000" dirty="0" smtClean="0">
                <a:cs typeface="Times New Roman" panose="02020603050405020304" pitchFamily="18" charset="0"/>
              </a:rPr>
              <a:t>July 8</a:t>
            </a:r>
            <a:r>
              <a:rPr lang="en-US" altLang="en-US" sz="4000" baseline="30000" dirty="0" smtClean="0">
                <a:cs typeface="Times New Roman" panose="02020603050405020304" pitchFamily="18" charset="0"/>
              </a:rPr>
              <a:t>th</a:t>
            </a:r>
            <a:r>
              <a:rPr lang="en-US" altLang="en-US" sz="4000" dirty="0" smtClean="0">
                <a:cs typeface="Times New Roman" panose="02020603050405020304" pitchFamily="18" charset="0"/>
              </a:rPr>
              <a:t> - 13</a:t>
            </a:r>
            <a:r>
              <a:rPr lang="en-US" altLang="en-US" sz="4000" baseline="30000" dirty="0" smtClean="0">
                <a:cs typeface="Times New Roman" panose="02020603050405020304" pitchFamily="18" charset="0"/>
              </a:rPr>
              <a:t>th</a:t>
            </a:r>
            <a:r>
              <a:rPr lang="en-US" altLang="en-US" sz="4000" dirty="0" smtClean="0">
                <a:cs typeface="Times New Roman" panose="02020603050405020304" pitchFamily="18" charset="0"/>
              </a:rPr>
              <a:t>, 2018</a:t>
            </a:r>
            <a:endParaRPr lang="en-US" altLang="en-US" sz="4000" dirty="0">
              <a:cs typeface="Times New Roman" panose="02020603050405020304" pitchFamily="18" charset="0"/>
            </a:endParaRP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sz="2000" dirty="0">
                <a:cs typeface="Times New Roman" panose="02020603050405020304" pitchFamily="18" charset="0"/>
              </a:rPr>
              <a:t>Chair: </a:t>
            </a:r>
            <a:r>
              <a:rPr lang="en-US" altLang="en-US" sz="2000" b="0" dirty="0">
                <a:cs typeface="Times New Roman" panose="02020603050405020304" pitchFamily="18" charset="0"/>
              </a:rPr>
              <a:t>Jonathan Segev </a:t>
            </a:r>
            <a:r>
              <a:rPr lang="en-US" altLang="en-US" sz="1600" b="0" dirty="0">
                <a:cs typeface="Times New Roman" panose="02020603050405020304" pitchFamily="18" charset="0"/>
              </a:rPr>
              <a:t>(Intel Corporation)</a:t>
            </a:r>
          </a:p>
          <a:p>
            <a:pPr marL="1524000">
              <a:lnSpc>
                <a:spcPct val="90000"/>
              </a:lnSpc>
              <a:buFontTx/>
              <a:buNone/>
            </a:pPr>
            <a:r>
              <a:rPr lang="en-US" altLang="en-US" sz="2000" dirty="0" smtClean="0">
                <a:cs typeface="Times New Roman" panose="02020603050405020304" pitchFamily="18" charset="0"/>
              </a:rPr>
              <a:t>Technical </a:t>
            </a:r>
            <a:r>
              <a:rPr lang="en-US" altLang="en-US" sz="2000" dirty="0">
                <a:cs typeface="Times New Roman" panose="02020603050405020304" pitchFamily="18" charset="0"/>
              </a:rPr>
              <a:t>Editor: </a:t>
            </a:r>
            <a:r>
              <a:rPr lang="en-US" altLang="en-US" sz="2000" b="0" dirty="0">
                <a:cs typeface="Times New Roman" panose="02020603050405020304" pitchFamily="18" charset="0"/>
              </a:rPr>
              <a:t>Chao Chun Wang </a:t>
            </a:r>
            <a:r>
              <a:rPr lang="en-US" altLang="en-US" sz="1600" b="0" dirty="0">
                <a:cs typeface="Times New Roman" panose="02020603050405020304" pitchFamily="18" charset="0"/>
              </a:rPr>
              <a:t>(</a:t>
            </a:r>
            <a:r>
              <a:rPr lang="en-US" altLang="en-US" sz="1600" b="0" dirty="0" err="1">
                <a:cs typeface="Times New Roman" panose="02020603050405020304" pitchFamily="18" charset="0"/>
              </a:rPr>
              <a:t>MediaTek</a:t>
            </a:r>
            <a:r>
              <a:rPr lang="en-US" altLang="en-US" sz="1600" b="0" dirty="0">
                <a:cs typeface="Times New Roman" panose="02020603050405020304" pitchFamily="18" charset="0"/>
              </a:rPr>
              <a:t>)</a:t>
            </a:r>
          </a:p>
          <a:p>
            <a:pPr marL="1524000">
              <a:lnSpc>
                <a:spcPct val="90000"/>
              </a:lnSpc>
              <a:buFontTx/>
              <a:buNone/>
            </a:pPr>
            <a:r>
              <a:rPr lang="en-US" altLang="en-US" sz="2000" dirty="0" smtClean="0">
                <a:cs typeface="Times New Roman" panose="02020603050405020304" pitchFamily="18" charset="0"/>
              </a:rPr>
              <a:t>Secretary</a:t>
            </a:r>
            <a:r>
              <a:rPr lang="en-US" altLang="en-US" sz="2000" b="0" dirty="0" smtClean="0">
                <a:cs typeface="Times New Roman" panose="02020603050405020304" pitchFamily="18" charset="0"/>
              </a:rPr>
              <a:t>: Roy Want </a:t>
            </a:r>
            <a:r>
              <a:rPr lang="en-US" altLang="en-US" sz="1600" b="0" dirty="0">
                <a:cs typeface="Times New Roman" panose="02020603050405020304" pitchFamily="18" charset="0"/>
              </a:rPr>
              <a:t>(Google)</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161936244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TG Process</a:t>
            </a:r>
            <a:endParaRPr lang="en-US" dirty="0"/>
          </a:p>
        </p:txBody>
      </p:sp>
      <p:sp>
        <p:nvSpPr>
          <p:cNvPr id="3" name="Content Placeholder 2"/>
          <p:cNvSpPr>
            <a:spLocks noGrp="1"/>
          </p:cNvSpPr>
          <p:nvPr>
            <p:ph idx="1"/>
          </p:nvPr>
        </p:nvSpPr>
        <p:spPr>
          <a:xfrm>
            <a:off x="685801" y="1751014"/>
            <a:ext cx="6766520" cy="4343400"/>
          </a:xfrm>
        </p:spPr>
        <p:txBody>
          <a:bodyPr/>
          <a:lstStyle/>
          <a:p>
            <a:pPr>
              <a:buFont typeface="Arial" panose="020B0604020202020204" pitchFamily="34" charset="0"/>
              <a:buChar char="•"/>
            </a:pPr>
            <a:r>
              <a:rPr lang="en-US" dirty="0" smtClean="0"/>
              <a:t>Technical material review order:</a:t>
            </a:r>
          </a:p>
          <a:p>
            <a:pPr lvl="1">
              <a:buFont typeface="Arial" panose="020B0604020202020204" pitchFamily="34" charset="0"/>
              <a:buChar char="•"/>
            </a:pPr>
            <a:r>
              <a:rPr lang="en-US"/>
              <a:t>Review and consider adoption of SFD text.</a:t>
            </a:r>
          </a:p>
          <a:p>
            <a:pPr lvl="1">
              <a:buFont typeface="Arial" panose="020B0604020202020204" pitchFamily="34" charset="0"/>
              <a:buChar char="•"/>
            </a:pPr>
            <a:r>
              <a:rPr lang="en-US" smtClean="0"/>
              <a:t>Review </a:t>
            </a:r>
            <a:r>
              <a:rPr lang="en-US" dirty="0" smtClean="0"/>
              <a:t>and consider adoption of amendment draft text.</a:t>
            </a:r>
          </a:p>
          <a:p>
            <a:pPr lvl="1">
              <a:buFont typeface="Arial" panose="020B0604020202020204" pitchFamily="34" charset="0"/>
              <a:buChar char="•"/>
            </a:pPr>
            <a:r>
              <a:rPr lang="en-US" smtClean="0"/>
              <a:t>Technical </a:t>
            </a:r>
            <a:r>
              <a:rPr lang="en-US" dirty="0" smtClean="0"/>
              <a:t>submissions.</a:t>
            </a:r>
          </a:p>
          <a:p>
            <a:pPr marL="457200" lvl="1" indent="0"/>
            <a:endParaRPr lang="en-US" dirty="0" smtClean="0"/>
          </a:p>
          <a:p>
            <a:pPr marL="0" indent="0"/>
            <a:endParaRPr lang="en-US" dirty="0" smtClean="0"/>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grpSp>
        <p:nvGrpSpPr>
          <p:cNvPr id="15" name="Group 14"/>
          <p:cNvGrpSpPr/>
          <p:nvPr/>
        </p:nvGrpSpPr>
        <p:grpSpPr>
          <a:xfrm>
            <a:off x="7740352" y="1916832"/>
            <a:ext cx="1008112" cy="1726756"/>
            <a:chOff x="7164288" y="2386457"/>
            <a:chExt cx="1008112" cy="1726756"/>
          </a:xfrm>
        </p:grpSpPr>
        <p:cxnSp>
          <p:nvCxnSpPr>
            <p:cNvPr id="8" name="Straight Arrow Connector 7"/>
            <p:cNvCxnSpPr>
              <a:stCxn id="10" idx="2"/>
              <a:endCxn id="11" idx="0"/>
            </p:cNvCxnSpPr>
            <p:nvPr/>
          </p:nvCxnSpPr>
          <p:spPr bwMode="auto">
            <a:xfrm>
              <a:off x="7668344" y="2848122"/>
              <a:ext cx="0" cy="803426"/>
            </a:xfrm>
            <a:prstGeom prst="straightConnector1">
              <a:avLst/>
            </a:prstGeom>
            <a:solidFill>
              <a:srgbClr val="00B8FF"/>
            </a:solidFill>
            <a:ln w="28575" cap="flat" cmpd="sng" algn="ctr">
              <a:solidFill>
                <a:schemeClr val="tx1"/>
              </a:solidFill>
              <a:prstDash val="solid"/>
              <a:round/>
              <a:headEnd type="none" w="med" len="med"/>
              <a:tailEnd type="stealth" w="lg" len="lg"/>
            </a:ln>
            <a:effectLst/>
          </p:spPr>
        </p:cxnSp>
        <p:sp>
          <p:nvSpPr>
            <p:cNvPr id="10" name="TextBox 9"/>
            <p:cNvSpPr txBox="1"/>
            <p:nvPr/>
          </p:nvSpPr>
          <p:spPr>
            <a:xfrm>
              <a:off x="7164288" y="2386457"/>
              <a:ext cx="1008112" cy="461665"/>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r>
                <a:rPr lang="en-US" dirty="0" smtClean="0">
                  <a:solidFill>
                    <a:schemeClr val="tx1"/>
                  </a:solidFill>
                </a:rPr>
                <a:t>High</a:t>
              </a:r>
              <a:endParaRPr lang="en-US" dirty="0">
                <a:solidFill>
                  <a:schemeClr val="tx1"/>
                </a:solidFill>
              </a:endParaRPr>
            </a:p>
          </p:txBody>
        </p:sp>
        <p:sp>
          <p:nvSpPr>
            <p:cNvPr id="11" name="TextBox 10"/>
            <p:cNvSpPr txBox="1"/>
            <p:nvPr/>
          </p:nvSpPr>
          <p:spPr>
            <a:xfrm>
              <a:off x="7164288" y="3651548"/>
              <a:ext cx="1008112" cy="461665"/>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r>
                <a:rPr lang="en-US" dirty="0" smtClean="0">
                  <a:solidFill>
                    <a:schemeClr val="tx1"/>
                  </a:solidFill>
                </a:rPr>
                <a:t>Low</a:t>
              </a:r>
              <a:endParaRPr lang="en-US" dirty="0">
                <a:solidFill>
                  <a:schemeClr val="tx1"/>
                </a:solidFill>
              </a:endParaRPr>
            </a:p>
          </p:txBody>
        </p:sp>
      </p:grpSp>
    </p:spTree>
    <p:extLst>
      <p:ext uri="{BB962C8B-B14F-4D97-AF65-F5344CB8AC3E}">
        <p14:creationId xmlns:p14="http://schemas.microsoft.com/office/powerpoint/2010/main" val="14975098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endParaRPr lang="en-US"/>
          </a:p>
        </p:txBody>
      </p:sp>
      <p:sp>
        <p:nvSpPr>
          <p:cNvPr id="8" name="Content Placeholder 2"/>
          <p:cNvSpPr>
            <a:spLocks noGrp="1"/>
          </p:cNvSpPr>
          <p:nvPr>
            <p:ph idx="1"/>
          </p:nvPr>
        </p:nvSpPr>
        <p:spPr>
          <a:xfrm>
            <a:off x="685800" y="1981200"/>
            <a:ext cx="7770813" cy="4113213"/>
          </a:xfrm>
        </p:spPr>
        <p:txBody>
          <a:bodyPr/>
          <a:lstStyle/>
          <a:p>
            <a:endParaRPr lang="en-US" altLang="en-US" sz="3600" dirty="0"/>
          </a:p>
          <a:p>
            <a:r>
              <a:rPr lang="en-US" altLang="en-US" sz="3600" dirty="0" smtClean="0"/>
              <a:t>Meeting </a:t>
            </a:r>
            <a:r>
              <a:rPr lang="en-US" altLang="en-US" sz="3600" dirty="0"/>
              <a:t>Slot #1</a:t>
            </a:r>
            <a:endParaRPr lang="en-US" altLang="en-US" sz="2000" dirty="0"/>
          </a:p>
          <a:p>
            <a:endParaRPr lang="en-US" sz="3600" dirty="0"/>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21</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July 2018</a:t>
            </a:r>
            <a:endParaRPr lang="en-GB" dirty="0"/>
          </a:p>
        </p:txBody>
      </p:sp>
    </p:spTree>
    <p:extLst>
      <p:ext uri="{BB962C8B-B14F-4D97-AF65-F5344CB8AC3E}">
        <p14:creationId xmlns:p14="http://schemas.microsoft.com/office/powerpoint/2010/main" val="241483811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a:spLocks noGrp="1"/>
          </p:cNvSpPr>
          <p:nvPr>
            <p:ph type="title"/>
          </p:nvPr>
        </p:nvSpPr>
        <p:spPr>
          <a:xfrm>
            <a:off x="685800" y="685800"/>
            <a:ext cx="7770813" cy="1065213"/>
          </a:xfrm>
        </p:spPr>
        <p:txBody>
          <a:bodyPr/>
          <a:lstStyle/>
          <a:p>
            <a:r>
              <a:rPr lang="en-US" altLang="en-US" dirty="0">
                <a:solidFill>
                  <a:schemeClr val="tx2"/>
                </a:solidFill>
              </a:rPr>
              <a:t>Meeting Slot # 1 discussion items</a:t>
            </a:r>
            <a:endParaRPr lang="en-US" dirty="0"/>
          </a:p>
        </p:txBody>
      </p:sp>
      <p:sp>
        <p:nvSpPr>
          <p:cNvPr id="13" name="Content Placeholder 2"/>
          <p:cNvSpPr>
            <a:spLocks noGrp="1"/>
          </p:cNvSpPr>
          <p:nvPr>
            <p:ph idx="1"/>
          </p:nvPr>
        </p:nvSpPr>
        <p:spPr>
          <a:xfrm>
            <a:off x="685800" y="1981200"/>
            <a:ext cx="8134672" cy="4113213"/>
          </a:xfrm>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a:t>
            </a:r>
            <a:r>
              <a:rPr lang="en-US" altLang="en-US" sz="2000" b="0" dirty="0" smtClean="0"/>
              <a:t>(9 </a:t>
            </a:r>
            <a:r>
              <a:rPr lang="en-US" altLang="en-US" sz="2000" b="0" dirty="0"/>
              <a:t>min)</a:t>
            </a:r>
          </a:p>
          <a:p>
            <a:pPr algn="just">
              <a:spcBef>
                <a:spcPct val="20000"/>
              </a:spcBef>
              <a:buFontTx/>
              <a:buChar char="•"/>
            </a:pPr>
            <a:r>
              <a:rPr lang="en-US" altLang="en-US" sz="2000" b="0" dirty="0"/>
              <a:t>Last call for Submission </a:t>
            </a:r>
            <a:r>
              <a:rPr lang="en-US" altLang="en-US" sz="2000" b="0" dirty="0" smtClean="0"/>
              <a:t>(5 </a:t>
            </a:r>
            <a:r>
              <a:rPr lang="en-US" altLang="en-US" sz="2000" b="0" dirty="0"/>
              <a:t>min)</a:t>
            </a:r>
          </a:p>
          <a:p>
            <a:pPr algn="just">
              <a:spcBef>
                <a:spcPct val="20000"/>
              </a:spcBef>
              <a:buFontTx/>
              <a:buChar char="•"/>
            </a:pPr>
            <a:r>
              <a:rPr lang="en-US" altLang="en-US" sz="2000" b="0" dirty="0" smtClean="0"/>
              <a:t>Agenda setting and presentation ordering for the week (25 </a:t>
            </a:r>
            <a:r>
              <a:rPr lang="en-US" altLang="en-US" sz="2000" b="0" dirty="0"/>
              <a:t>min)</a:t>
            </a:r>
          </a:p>
          <a:p>
            <a:pPr algn="just">
              <a:spcBef>
                <a:spcPct val="20000"/>
              </a:spcBef>
              <a:buFontTx/>
              <a:buChar char="•"/>
            </a:pPr>
            <a:r>
              <a:rPr lang="en-US" altLang="en-US" sz="2000" b="0" dirty="0" smtClean="0"/>
              <a:t>Consider previous </a:t>
            </a:r>
            <a:r>
              <a:rPr lang="en-US" altLang="en-US" sz="2000" b="0" dirty="0"/>
              <a:t>meeting </a:t>
            </a:r>
            <a:r>
              <a:rPr lang="en-US" altLang="en-US" sz="2000" b="0" dirty="0" smtClean="0"/>
              <a:t>minutes for approval (5 min)</a:t>
            </a:r>
          </a:p>
          <a:p>
            <a:pPr algn="just">
              <a:spcBef>
                <a:spcPct val="20000"/>
              </a:spcBef>
              <a:buFontTx/>
              <a:buChar char="•"/>
            </a:pPr>
            <a:r>
              <a:rPr lang="en-US" altLang="en-US" sz="2000" b="0" dirty="0" smtClean="0"/>
              <a:t>Consider previous </a:t>
            </a:r>
            <a:r>
              <a:rPr lang="en-US" altLang="en-US" sz="2000" b="0" dirty="0" err="1" smtClean="0"/>
              <a:t>telecons</a:t>
            </a:r>
            <a:r>
              <a:rPr lang="en-US" altLang="en-US" sz="2000" b="0" dirty="0" smtClean="0"/>
              <a:t> minutes for approval (5 min)</a:t>
            </a:r>
          </a:p>
          <a:p>
            <a:pPr algn="just">
              <a:spcBef>
                <a:spcPct val="20000"/>
              </a:spcBef>
              <a:buFontTx/>
              <a:buChar char="•"/>
            </a:pPr>
            <a:r>
              <a:rPr lang="en-US" altLang="en-US" sz="2000" b="0" dirty="0"/>
              <a:t>Review plans for the week in view of TG process towards the Nov. 2018 D1.0 publication and Initial WG ballot.</a:t>
            </a:r>
          </a:p>
          <a:p>
            <a:pPr algn="just">
              <a:spcBef>
                <a:spcPct val="20000"/>
              </a:spcBef>
              <a:buFontTx/>
              <a:buChar char="•"/>
            </a:pPr>
            <a:r>
              <a:rPr lang="en-US" altLang="en-US" sz="2000" b="0" dirty="0" smtClean="0"/>
              <a:t>Consider </a:t>
            </a:r>
            <a:r>
              <a:rPr lang="en-US" altLang="en-US" sz="2000" b="0" dirty="0" smtClean="0"/>
              <a:t>approval of a new SFD working draft (20 min)</a:t>
            </a:r>
          </a:p>
          <a:p>
            <a:pPr algn="just">
              <a:spcBef>
                <a:spcPct val="20000"/>
              </a:spcBef>
              <a:buFontTx/>
              <a:buChar char="•"/>
            </a:pPr>
            <a:r>
              <a:rPr lang="en-US" altLang="en-US" sz="2000" b="0" dirty="0" smtClean="0"/>
              <a:t>Consider </a:t>
            </a:r>
            <a:r>
              <a:rPr lang="en-US" altLang="en-US" sz="2000" b="0" dirty="0"/>
              <a:t>approval of new working draft amendment text ver. 0.3</a:t>
            </a:r>
            <a:r>
              <a:rPr lang="en-US" altLang="en-US" sz="2000" b="0" dirty="0" smtClean="0"/>
              <a:t>. (as needed – ~40min)</a:t>
            </a:r>
            <a:endParaRPr lang="en-US" altLang="en-US" sz="2000" b="0" dirty="0"/>
          </a:p>
          <a:p>
            <a:pPr algn="just">
              <a:spcBef>
                <a:spcPct val="20000"/>
              </a:spcBef>
              <a:buFontTx/>
              <a:buChar char="•"/>
            </a:pPr>
            <a:r>
              <a:rPr lang="en-US" altLang="en-US" sz="2000" b="0" dirty="0" smtClean="0"/>
              <a:t>Review submissions towards SFD text (</a:t>
            </a:r>
            <a:r>
              <a:rPr lang="en-US" altLang="en-US" sz="2000" b="0" dirty="0"/>
              <a:t>as time permits</a:t>
            </a:r>
            <a:r>
              <a:rPr lang="en-US" altLang="en-US" sz="2000" b="0" dirty="0" smtClean="0"/>
              <a:t>)</a:t>
            </a:r>
            <a:endParaRPr lang="en-US" altLang="en-US" dirty="0"/>
          </a:p>
          <a:p>
            <a:pPr lvl="1" algn="just">
              <a:spcBef>
                <a:spcPct val="20000"/>
              </a:spcBef>
              <a:buFontTx/>
              <a:buChar char="•"/>
            </a:pPr>
            <a:endParaRPr lang="en-US" altLang="en-US" sz="1600" dirty="0"/>
          </a:p>
          <a:p>
            <a:pPr lvl="1" algn="just">
              <a:spcBef>
                <a:spcPct val="20000"/>
              </a:spcBef>
              <a:buFontTx/>
              <a:buChar char="•"/>
            </a:pPr>
            <a:endParaRPr lang="en-US" altLang="en-US" sz="1600" dirty="0">
              <a:solidFill>
                <a:srgbClr val="FF33CC"/>
              </a:solidFill>
            </a:endParaRPr>
          </a:p>
          <a:p>
            <a:pPr lvl="1">
              <a:spcBef>
                <a:spcPct val="20000"/>
              </a:spcBef>
              <a:buFontTx/>
              <a:buChar char="–"/>
            </a:pPr>
            <a:endParaRPr lang="en-US" altLang="en-US" sz="1800" dirty="0"/>
          </a:p>
          <a:p>
            <a:endParaRPr lang="en-US" sz="2000" b="0" dirty="0"/>
          </a:p>
          <a:p>
            <a:endParaRPr lang="en-US" dirty="0"/>
          </a:p>
        </p:txBody>
      </p:sp>
      <p:sp>
        <p:nvSpPr>
          <p:cNvPr id="14"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22</a:t>
            </a:fld>
            <a:endParaRPr lang="en-GB" dirty="0"/>
          </a:p>
        </p:txBody>
      </p:sp>
      <p:sp>
        <p:nvSpPr>
          <p:cNvPr id="15"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8" name="Date Placeholder 5"/>
          <p:cNvSpPr>
            <a:spLocks noGrp="1"/>
          </p:cNvSpPr>
          <p:nvPr>
            <p:ph type="dt" idx="15"/>
          </p:nvPr>
        </p:nvSpPr>
        <p:spPr>
          <a:xfrm>
            <a:off x="696912" y="333375"/>
            <a:ext cx="1874823" cy="273050"/>
          </a:xfrm>
        </p:spPr>
        <p:txBody>
          <a:bodyPr/>
          <a:lstStyle/>
          <a:p>
            <a:r>
              <a:rPr lang="en-US" smtClean="0"/>
              <a:t>July 2018</a:t>
            </a:r>
            <a:endParaRPr lang="en-GB" dirty="0"/>
          </a:p>
        </p:txBody>
      </p:sp>
    </p:spTree>
    <p:extLst>
      <p:ext uri="{BB962C8B-B14F-4D97-AF65-F5344CB8AC3E}">
        <p14:creationId xmlns:p14="http://schemas.microsoft.com/office/powerpoint/2010/main" val="405865914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order – </a:t>
            </a:r>
            <a:r>
              <a:rPr lang="en-US" altLang="en-US" dirty="0" smtClean="0">
                <a:solidFill>
                  <a:schemeClr val="tx2"/>
                </a:solidFill>
              </a:rPr>
              <a:t>Slot #1</a:t>
            </a:r>
            <a:endParaRPr lang="en-US" dirty="0"/>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23</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graphicFrame>
        <p:nvGraphicFramePr>
          <p:cNvPr id="12" name="Table 11"/>
          <p:cNvGraphicFramePr>
            <a:graphicFrameLocks noGrp="1"/>
          </p:cNvGraphicFramePr>
          <p:nvPr>
            <p:extLst>
              <p:ext uri="{D42A27DB-BD31-4B8C-83A1-F6EECF244321}">
                <p14:modId xmlns:p14="http://schemas.microsoft.com/office/powerpoint/2010/main" val="1153488535"/>
              </p:ext>
            </p:extLst>
          </p:nvPr>
        </p:nvGraphicFramePr>
        <p:xfrm>
          <a:off x="288826" y="1507333"/>
          <a:ext cx="8640960" cy="3505096"/>
        </p:xfrm>
        <a:graphic>
          <a:graphicData uri="http://schemas.openxmlformats.org/drawingml/2006/table">
            <a:tbl>
              <a:tblPr firstRow="1" bandRow="1">
                <a:tableStyleId>{21E4AEA4-8DFA-4A89-87EB-49C32662AFE0}</a:tableStyleId>
              </a:tblPr>
              <a:tblGrid>
                <a:gridCol w="1546870"/>
                <a:gridCol w="1944216"/>
                <a:gridCol w="2376264"/>
                <a:gridCol w="1739650"/>
                <a:gridCol w="1033960"/>
              </a:tblGrid>
              <a:tr h="305408">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05408">
                <a:tc>
                  <a:txBody>
                    <a:bodyPr/>
                    <a:lstStyle/>
                    <a:p>
                      <a:pPr marL="0" algn="l" defTabSz="914400" rtl="0" eaLnBrk="1" latinLnBrk="0" hangingPunct="1"/>
                      <a:r>
                        <a:rPr lang="en-US" sz="1600" strike="noStrike" kern="1200" dirty="0" smtClean="0">
                          <a:solidFill>
                            <a:schemeClr val="dk1"/>
                          </a:solidFill>
                          <a:latin typeface="+mn-lt"/>
                          <a:ea typeface="+mn-ea"/>
                          <a:cs typeface="+mn-cs"/>
                        </a:rPr>
                        <a:t>11-18-0982</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Jonathan Segev</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err="1" smtClean="0">
                          <a:solidFill>
                            <a:schemeClr val="dk1"/>
                          </a:solidFill>
                          <a:latin typeface="+mn-lt"/>
                          <a:ea typeface="+mn-ea"/>
                          <a:cs typeface="+mn-cs"/>
                        </a:rPr>
                        <a:t>TGaz</a:t>
                      </a:r>
                      <a:r>
                        <a:rPr lang="en-US" sz="1600" strike="noStrike" kern="1200" dirty="0" smtClean="0">
                          <a:solidFill>
                            <a:schemeClr val="dk1"/>
                          </a:solidFill>
                          <a:latin typeface="+mn-lt"/>
                          <a:ea typeface="+mn-ea"/>
                          <a:cs typeface="+mn-cs"/>
                        </a:rPr>
                        <a:t> May</a:t>
                      </a:r>
                      <a:r>
                        <a:rPr lang="en-US" sz="1600" strike="noStrike" kern="1200" baseline="0" dirty="0" smtClean="0">
                          <a:solidFill>
                            <a:schemeClr val="dk1"/>
                          </a:solidFill>
                          <a:latin typeface="+mn-lt"/>
                          <a:ea typeface="+mn-ea"/>
                          <a:cs typeface="+mn-cs"/>
                        </a:rPr>
                        <a:t> </a:t>
                      </a:r>
                      <a:r>
                        <a:rPr lang="en-US" sz="1600" strike="noStrike" kern="1200" dirty="0" smtClean="0">
                          <a:solidFill>
                            <a:schemeClr val="dk1"/>
                          </a:solidFill>
                          <a:latin typeface="+mn-lt"/>
                          <a:ea typeface="+mn-ea"/>
                          <a:cs typeface="+mn-cs"/>
                        </a:rPr>
                        <a:t>2018</a:t>
                      </a:r>
                      <a:r>
                        <a:rPr lang="en-US" sz="1600" strike="noStrike" kern="1200" baseline="0" dirty="0" smtClean="0">
                          <a:solidFill>
                            <a:schemeClr val="dk1"/>
                          </a:solidFill>
                          <a:latin typeface="+mn-lt"/>
                          <a:ea typeface="+mn-ea"/>
                          <a:cs typeface="+mn-cs"/>
                        </a:rPr>
                        <a:t> </a:t>
                      </a:r>
                      <a:r>
                        <a:rPr lang="en-US" sz="1600" strike="noStrike" kern="1200" dirty="0" smtClean="0">
                          <a:solidFill>
                            <a:schemeClr val="dk1"/>
                          </a:solidFill>
                          <a:latin typeface="+mn-lt"/>
                          <a:ea typeface="+mn-ea"/>
                          <a:cs typeface="+mn-cs"/>
                        </a:rPr>
                        <a:t>Agenda</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Agenda Deck</a:t>
                      </a:r>
                      <a:endParaRPr lang="en-US" sz="1600" strike="noStrike" kern="1200" dirty="0">
                        <a:solidFill>
                          <a:schemeClr val="dk1"/>
                        </a:solidFill>
                        <a:latin typeface="+mn-lt"/>
                        <a:ea typeface="+mn-ea"/>
                        <a:cs typeface="+mn-cs"/>
                      </a:endParaRPr>
                    </a:p>
                  </a:txBody>
                  <a:tcPr marT="45712" marB="45712"/>
                </a:tc>
                <a:tc>
                  <a:txBody>
                    <a:bodyPr/>
                    <a:lstStyle/>
                    <a:p>
                      <a:r>
                        <a:rPr lang="en-US" sz="1600" dirty="0" smtClean="0"/>
                        <a:t>35 min</a:t>
                      </a:r>
                      <a:endParaRPr lang="en-US" sz="1600" dirty="0"/>
                    </a:p>
                  </a:txBody>
                  <a:tcPr marT="45712" marB="45712"/>
                </a:tc>
              </a:tr>
              <a:tr h="30540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11-18-0926</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Ganesh </a:t>
                      </a:r>
                      <a:r>
                        <a:rPr lang="en-US" sz="1600" strike="noStrike" kern="1200" dirty="0" err="1" smtClean="0">
                          <a:solidFill>
                            <a:schemeClr val="dk1"/>
                          </a:solidFill>
                          <a:latin typeface="+mn-lt"/>
                          <a:ea typeface="+mn-ea"/>
                          <a:cs typeface="+mn-cs"/>
                        </a:rPr>
                        <a:t>Venkatesan</a:t>
                      </a:r>
                      <a:endParaRPr lang="en-US" sz="1600" strike="noStrike"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May meeting minutes</a:t>
                      </a:r>
                      <a:endParaRPr lang="en-US" sz="16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Meeting minutes</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5 min</a:t>
                      </a:r>
                    </a:p>
                  </a:txBody>
                  <a:tcPr marT="45712" marB="45712"/>
                </a:tc>
              </a:tr>
              <a:tr h="365752">
                <a:tc>
                  <a:txBody>
                    <a:bodyPr/>
                    <a:lstStyle/>
                    <a:p>
                      <a:r>
                        <a:rPr lang="en-US" sz="1600" strike="noStrike" kern="1200" dirty="0" smtClean="0">
                          <a:solidFill>
                            <a:schemeClr val="dk1"/>
                          </a:solidFill>
                          <a:latin typeface="+mn-lt"/>
                          <a:ea typeface="+mn-ea"/>
                          <a:cs typeface="+mn-cs"/>
                        </a:rPr>
                        <a:t>11-18-0TBD</a:t>
                      </a:r>
                      <a:endParaRPr lang="en-US" sz="1600" strike="noStrike" kern="1200" dirty="0">
                        <a:solidFill>
                          <a:schemeClr val="dk1"/>
                        </a:solidFill>
                        <a:latin typeface="+mn-lt"/>
                        <a:ea typeface="+mn-ea"/>
                        <a:cs typeface="+mn-cs"/>
                      </a:endParaRPr>
                    </a:p>
                  </a:txBody>
                  <a:tcPr marT="45712" marB="45712"/>
                </a:tc>
                <a:tc>
                  <a:txBody>
                    <a:bodyPr/>
                    <a:lstStyle/>
                    <a:p>
                      <a:r>
                        <a:rPr lang="en-US" sz="1600" strike="noStrike" kern="1200" dirty="0" smtClean="0">
                          <a:solidFill>
                            <a:schemeClr val="dk1"/>
                          </a:solidFill>
                          <a:latin typeface="+mn-lt"/>
                          <a:ea typeface="+mn-ea"/>
                          <a:cs typeface="+mn-cs"/>
                        </a:rPr>
                        <a:t>TBD</a:t>
                      </a:r>
                      <a:endParaRPr lang="en-US" sz="1600" strike="noStrike" kern="1200" dirty="0">
                        <a:solidFill>
                          <a:schemeClr val="dk1"/>
                        </a:solidFill>
                        <a:latin typeface="+mn-lt"/>
                        <a:ea typeface="+mn-ea"/>
                        <a:cs typeface="+mn-cs"/>
                      </a:endParaRPr>
                    </a:p>
                  </a:txBody>
                  <a:tcPr marT="45712" marB="45712"/>
                </a:tc>
                <a:tc>
                  <a:txBody>
                    <a:bodyPr/>
                    <a:lstStyle/>
                    <a:p>
                      <a:r>
                        <a:rPr lang="en-US" sz="1600" strike="noStrike" kern="1200" dirty="0" smtClean="0">
                          <a:solidFill>
                            <a:schemeClr val="dk1"/>
                          </a:solidFill>
                          <a:latin typeface="+mn-lt"/>
                          <a:ea typeface="+mn-ea"/>
                          <a:cs typeface="+mn-cs"/>
                        </a:rPr>
                        <a:t>June 13th </a:t>
                      </a:r>
                      <a:r>
                        <a:rPr lang="en-US" sz="1600" strike="noStrike" kern="1200" dirty="0" err="1" smtClean="0">
                          <a:solidFill>
                            <a:schemeClr val="dk1"/>
                          </a:solidFill>
                          <a:latin typeface="+mn-lt"/>
                          <a:ea typeface="+mn-ea"/>
                          <a:cs typeface="+mn-cs"/>
                        </a:rPr>
                        <a:t>telecon</a:t>
                      </a:r>
                      <a:r>
                        <a:rPr lang="en-US" sz="1600" strike="noStrike" kern="1200" dirty="0" smtClean="0">
                          <a:solidFill>
                            <a:schemeClr val="dk1"/>
                          </a:solidFill>
                          <a:latin typeface="+mn-lt"/>
                          <a:ea typeface="+mn-ea"/>
                          <a:cs typeface="+mn-cs"/>
                        </a:rPr>
                        <a:t> minutes</a:t>
                      </a:r>
                      <a:endParaRPr lang="en-US" sz="1600" strike="noStrike"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Meeting minutes</a:t>
                      </a:r>
                    </a:p>
                    <a:p>
                      <a:endParaRPr lang="en-US" sz="1600" strike="noStrike" kern="1200" dirty="0">
                        <a:solidFill>
                          <a:schemeClr val="dk1"/>
                        </a:solidFill>
                        <a:latin typeface="+mn-lt"/>
                        <a:ea typeface="+mn-ea"/>
                        <a:cs typeface="+mn-cs"/>
                      </a:endParaRPr>
                    </a:p>
                  </a:txBody>
                  <a:tcPr marT="45712" marB="45712"/>
                </a:tc>
                <a:tc>
                  <a:txBody>
                    <a:bodyPr/>
                    <a:lstStyle/>
                    <a:p>
                      <a:r>
                        <a:rPr lang="en-US" sz="1600" strike="noStrike" kern="1200" dirty="0" smtClean="0">
                          <a:solidFill>
                            <a:schemeClr val="dk1"/>
                          </a:solidFill>
                          <a:latin typeface="+mn-lt"/>
                          <a:ea typeface="+mn-ea"/>
                          <a:cs typeface="+mn-cs"/>
                        </a:rPr>
                        <a:t>5min</a:t>
                      </a:r>
                      <a:endParaRPr lang="en-US" sz="1600" strike="noStrike" kern="1200" dirty="0">
                        <a:solidFill>
                          <a:schemeClr val="dk1"/>
                        </a:solidFill>
                        <a:latin typeface="+mn-lt"/>
                        <a:ea typeface="+mn-ea"/>
                        <a:cs typeface="+mn-cs"/>
                      </a:endParaRPr>
                    </a:p>
                  </a:txBody>
                  <a:tcPr marT="45712" marB="45712"/>
                </a:tc>
              </a:tr>
              <a:tr h="365752">
                <a:tc>
                  <a:txBody>
                    <a:bodyPr/>
                    <a:lstStyle/>
                    <a:p>
                      <a:r>
                        <a:rPr lang="en-US" sz="1600" strike="noStrike" kern="1200" dirty="0" smtClean="0">
                          <a:solidFill>
                            <a:schemeClr val="dk1"/>
                          </a:solidFill>
                          <a:latin typeface="+mn-lt"/>
                          <a:ea typeface="+mn-ea"/>
                          <a:cs typeface="+mn-cs"/>
                        </a:rPr>
                        <a:t>11-17-462</a:t>
                      </a:r>
                      <a:endParaRPr lang="en-US" sz="1600" strike="noStrike" kern="1200" dirty="0">
                        <a:solidFill>
                          <a:schemeClr val="dk1"/>
                        </a:solidFill>
                        <a:latin typeface="+mn-lt"/>
                        <a:ea typeface="+mn-ea"/>
                        <a:cs typeface="+mn-cs"/>
                      </a:endParaRPr>
                    </a:p>
                  </a:txBody>
                  <a:tcPr marT="45712" marB="45712"/>
                </a:tc>
                <a:tc>
                  <a:txBody>
                    <a:bodyPr/>
                    <a:lstStyle/>
                    <a:p>
                      <a:r>
                        <a:rPr lang="en-US" sz="1600" strike="noStrike" kern="1200" dirty="0" smtClean="0">
                          <a:solidFill>
                            <a:schemeClr val="dk1"/>
                          </a:solidFill>
                          <a:latin typeface="+mn-lt"/>
                          <a:ea typeface="+mn-ea"/>
                          <a:cs typeface="+mn-cs"/>
                        </a:rPr>
                        <a:t>Chao Chun Wang</a:t>
                      </a:r>
                      <a:endParaRPr lang="en-US" sz="1600" strike="noStrike" kern="1200" dirty="0">
                        <a:solidFill>
                          <a:schemeClr val="dk1"/>
                        </a:solidFill>
                        <a:latin typeface="+mn-lt"/>
                        <a:ea typeface="+mn-ea"/>
                        <a:cs typeface="+mn-cs"/>
                      </a:endParaRPr>
                    </a:p>
                  </a:txBody>
                  <a:tcPr marT="45712" marB="45712"/>
                </a:tc>
                <a:tc>
                  <a:txBody>
                    <a:bodyPr/>
                    <a:lstStyle/>
                    <a:p>
                      <a:r>
                        <a:rPr lang="en-US" sz="1600" strike="noStrike" kern="1200" dirty="0" smtClean="0">
                          <a:solidFill>
                            <a:schemeClr val="dk1"/>
                          </a:solidFill>
                          <a:latin typeface="+mn-lt"/>
                          <a:ea typeface="+mn-ea"/>
                          <a:cs typeface="+mn-cs"/>
                        </a:rPr>
                        <a:t>Spec Frame Work R15</a:t>
                      </a:r>
                      <a:endParaRPr lang="en-US" sz="1600" strike="noStrike" kern="1200" dirty="0">
                        <a:solidFill>
                          <a:schemeClr val="dk1"/>
                        </a:solidFill>
                        <a:latin typeface="+mn-lt"/>
                        <a:ea typeface="+mn-ea"/>
                        <a:cs typeface="+mn-cs"/>
                      </a:endParaRPr>
                    </a:p>
                  </a:txBody>
                  <a:tcPr marT="45712" marB="45712"/>
                </a:tc>
                <a:tc>
                  <a:txBody>
                    <a:bodyPr/>
                    <a:lstStyle/>
                    <a:p>
                      <a:r>
                        <a:rPr lang="en-US" sz="1600" strike="noStrike" kern="1200" dirty="0" smtClean="0">
                          <a:solidFill>
                            <a:schemeClr val="dk1"/>
                          </a:solidFill>
                          <a:latin typeface="+mn-lt"/>
                          <a:ea typeface="+mn-ea"/>
                          <a:cs typeface="+mn-cs"/>
                        </a:rPr>
                        <a:t>SFD baseline</a:t>
                      </a:r>
                      <a:endParaRPr lang="en-US" sz="1600" strike="noStrike" kern="1200" dirty="0">
                        <a:solidFill>
                          <a:schemeClr val="dk1"/>
                        </a:solidFill>
                        <a:latin typeface="+mn-lt"/>
                        <a:ea typeface="+mn-ea"/>
                        <a:cs typeface="+mn-cs"/>
                      </a:endParaRPr>
                    </a:p>
                  </a:txBody>
                  <a:tcPr marT="45712" marB="45712"/>
                </a:tc>
                <a:tc>
                  <a:txBody>
                    <a:bodyPr/>
                    <a:lstStyle/>
                    <a:p>
                      <a:r>
                        <a:rPr lang="en-US" sz="1600" dirty="0" smtClean="0"/>
                        <a:t>20</a:t>
                      </a:r>
                      <a:r>
                        <a:rPr lang="en-US" sz="1600" baseline="0" dirty="0" smtClean="0"/>
                        <a:t> min</a:t>
                      </a:r>
                      <a:endParaRPr lang="en-US" sz="1600" dirty="0"/>
                    </a:p>
                  </a:txBody>
                  <a:tcPr marT="45712" marB="45712"/>
                </a:tc>
              </a:tr>
              <a:tr h="365752">
                <a:tc>
                  <a:txBody>
                    <a:bodyPr/>
                    <a:lstStyle/>
                    <a:p>
                      <a:r>
                        <a:rPr lang="en-US" sz="1600" strike="noStrike" kern="1200" dirty="0" smtClean="0">
                          <a:solidFill>
                            <a:schemeClr val="dk1"/>
                          </a:solidFill>
                          <a:latin typeface="+mn-lt"/>
                          <a:ea typeface="+mn-ea"/>
                          <a:cs typeface="+mn-cs"/>
                        </a:rPr>
                        <a:t>Draft P802.11az_D0.3</a:t>
                      </a:r>
                      <a:endParaRPr lang="en-US" sz="1600" strike="noStrike" kern="1200" dirty="0">
                        <a:solidFill>
                          <a:schemeClr val="dk1"/>
                        </a:solidFill>
                        <a:latin typeface="+mn-lt"/>
                        <a:ea typeface="+mn-ea"/>
                        <a:cs typeface="+mn-cs"/>
                      </a:endParaRPr>
                    </a:p>
                  </a:txBody>
                  <a:tcPr marT="45712" marB="45712"/>
                </a:tc>
                <a:tc>
                  <a:txBody>
                    <a:bodyPr/>
                    <a:lstStyle/>
                    <a:p>
                      <a:r>
                        <a:rPr lang="en-US" sz="1600" strike="noStrike" kern="1200" dirty="0" smtClean="0">
                          <a:solidFill>
                            <a:schemeClr val="dk1"/>
                          </a:solidFill>
                          <a:latin typeface="+mn-lt"/>
                          <a:ea typeface="+mn-ea"/>
                          <a:cs typeface="+mn-cs"/>
                        </a:rPr>
                        <a:t>Chao Chun Wang</a:t>
                      </a:r>
                      <a:endParaRPr lang="en-US" sz="1600" strike="noStrike" kern="1200" dirty="0">
                        <a:solidFill>
                          <a:schemeClr val="dk1"/>
                        </a:solidFill>
                        <a:latin typeface="+mn-lt"/>
                        <a:ea typeface="+mn-ea"/>
                        <a:cs typeface="+mn-cs"/>
                      </a:endParaRPr>
                    </a:p>
                  </a:txBody>
                  <a:tcPr marT="45712" marB="45712"/>
                </a:tc>
                <a:tc>
                  <a:txBody>
                    <a:bodyPr/>
                    <a:lstStyle/>
                    <a:p>
                      <a:r>
                        <a:rPr lang="en-US" sz="1600" strike="noStrike" kern="1200" dirty="0" smtClean="0">
                          <a:solidFill>
                            <a:schemeClr val="dk1"/>
                          </a:solidFill>
                          <a:latin typeface="+mn-lt"/>
                          <a:ea typeface="+mn-ea"/>
                          <a:cs typeface="+mn-cs"/>
                        </a:rPr>
                        <a:t>Draft 0.3 for </a:t>
                      </a:r>
                      <a:endParaRPr lang="en-US" sz="1600" strike="noStrike" kern="1200" dirty="0">
                        <a:solidFill>
                          <a:schemeClr val="dk1"/>
                        </a:solidFill>
                        <a:latin typeface="+mn-lt"/>
                        <a:ea typeface="+mn-ea"/>
                        <a:cs typeface="+mn-cs"/>
                      </a:endParaRPr>
                    </a:p>
                  </a:txBody>
                  <a:tcPr marT="45712" marB="45712"/>
                </a:tc>
                <a:tc>
                  <a:txBody>
                    <a:bodyPr/>
                    <a:lstStyle/>
                    <a:p>
                      <a:r>
                        <a:rPr lang="en-US" sz="1600" strike="noStrike" kern="1200" dirty="0" smtClean="0">
                          <a:solidFill>
                            <a:schemeClr val="dk1"/>
                          </a:solidFill>
                          <a:latin typeface="+mn-lt"/>
                          <a:ea typeface="+mn-ea"/>
                          <a:cs typeface="+mn-cs"/>
                        </a:rPr>
                        <a:t>Amendment text</a:t>
                      </a:r>
                      <a:endParaRPr lang="en-US" sz="1600" strike="noStrike" kern="1200" dirty="0">
                        <a:solidFill>
                          <a:schemeClr val="dk1"/>
                        </a:solidFill>
                        <a:latin typeface="+mn-lt"/>
                        <a:ea typeface="+mn-ea"/>
                        <a:cs typeface="+mn-cs"/>
                      </a:endParaRPr>
                    </a:p>
                  </a:txBody>
                  <a:tcPr marT="45712" marB="45712"/>
                </a:tc>
                <a:tc>
                  <a:txBody>
                    <a:bodyPr/>
                    <a:lstStyle/>
                    <a:p>
                      <a:r>
                        <a:rPr lang="en-US" sz="1600" dirty="0" smtClean="0"/>
                        <a:t>40</a:t>
                      </a:r>
                      <a:r>
                        <a:rPr lang="en-US" sz="1600" baseline="0" dirty="0" smtClean="0"/>
                        <a:t> min</a:t>
                      </a:r>
                      <a:endParaRPr lang="en-US" sz="1600" dirty="0"/>
                    </a:p>
                  </a:txBody>
                  <a:tcPr marT="45712" marB="45712"/>
                </a:tc>
              </a:tr>
              <a:tr h="365752">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tr>
              <a:tr h="365752">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dirty="0"/>
                    </a:p>
                  </a:txBody>
                  <a:tcPr marT="45712" marB="45712"/>
                </a:tc>
              </a:tr>
            </a:tbl>
          </a:graphicData>
        </a:graphic>
      </p:graphicFrame>
      <p:sp>
        <p:nvSpPr>
          <p:cNvPr id="14" name="Date Placeholder 5"/>
          <p:cNvSpPr>
            <a:spLocks noGrp="1"/>
          </p:cNvSpPr>
          <p:nvPr>
            <p:ph type="dt" idx="15"/>
          </p:nvPr>
        </p:nvSpPr>
        <p:spPr>
          <a:xfrm>
            <a:off x="696912" y="333375"/>
            <a:ext cx="1874823" cy="273050"/>
          </a:xfrm>
        </p:spPr>
        <p:txBody>
          <a:bodyPr/>
          <a:lstStyle/>
          <a:p>
            <a:r>
              <a:rPr lang="en-US" smtClean="0"/>
              <a:t>July 2018</a:t>
            </a:r>
            <a:endParaRPr lang="en-GB" dirty="0"/>
          </a:p>
        </p:txBody>
      </p:sp>
    </p:spTree>
    <p:extLst>
      <p:ext uri="{BB962C8B-B14F-4D97-AF65-F5344CB8AC3E}">
        <p14:creationId xmlns:p14="http://schemas.microsoft.com/office/powerpoint/2010/main" val="269432631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b="0" dirty="0"/>
              <a:t>Approval of previous meeting minutes</a:t>
            </a:r>
            <a:endParaRPr lang="en-US" dirty="0"/>
          </a:p>
        </p:txBody>
      </p:sp>
      <p:sp>
        <p:nvSpPr>
          <p:cNvPr id="8" name="Content Placeholder 2"/>
          <p:cNvSpPr>
            <a:spLocks noGrp="1"/>
          </p:cNvSpPr>
          <p:nvPr>
            <p:ph idx="1"/>
          </p:nvPr>
        </p:nvSpPr>
        <p:spPr>
          <a:xfrm>
            <a:off x="685800" y="1981200"/>
            <a:ext cx="7770813" cy="4113213"/>
          </a:xfrm>
        </p:spPr>
        <p:txBody>
          <a:bodyPr/>
          <a:lstStyle/>
          <a:p>
            <a:r>
              <a:rPr lang="en-US" b="0" dirty="0"/>
              <a:t>Document </a:t>
            </a:r>
            <a:r>
              <a:rPr lang="en-US" b="0" dirty="0" smtClean="0"/>
              <a:t>11-18/0926 “</a:t>
            </a:r>
            <a:r>
              <a:rPr lang="en-US" dirty="0"/>
              <a:t>meeting minutes May 2018</a:t>
            </a:r>
            <a:r>
              <a:rPr lang="en-US" b="0" dirty="0" smtClean="0"/>
              <a:t>” </a:t>
            </a:r>
            <a:r>
              <a:rPr lang="en-US" b="0" dirty="0"/>
              <a:t>posted to Mentor </a:t>
            </a:r>
            <a:r>
              <a:rPr lang="en-US" b="0" dirty="0" smtClean="0"/>
              <a:t>on May 22</a:t>
            </a:r>
            <a:r>
              <a:rPr lang="en-US" b="0" baseline="30000" dirty="0" smtClean="0"/>
              <a:t>nd</a:t>
            </a:r>
            <a:r>
              <a:rPr lang="en-US" b="0" dirty="0" smtClean="0"/>
              <a:t> 2018. </a:t>
            </a:r>
            <a:endParaRPr lang="en-US" b="0" dirty="0"/>
          </a:p>
          <a:p>
            <a:endParaRPr lang="en-US" dirty="0"/>
          </a:p>
          <a:p>
            <a:r>
              <a:rPr lang="en-US" dirty="0"/>
              <a:t>Motion:</a:t>
            </a:r>
          </a:p>
          <a:p>
            <a:pPr marL="0" indent="0"/>
            <a:r>
              <a:rPr lang="en-US" b="0" dirty="0" smtClean="0"/>
              <a:t>Move to </a:t>
            </a:r>
            <a:r>
              <a:rPr lang="en-US" b="0" dirty="0"/>
              <a:t>approve document </a:t>
            </a:r>
            <a:r>
              <a:rPr lang="en-US" b="0" dirty="0" smtClean="0"/>
              <a:t>11-18/0926 r0 as </a:t>
            </a:r>
            <a:r>
              <a:rPr lang="en-US" b="0" dirty="0" err="1" smtClean="0"/>
              <a:t>TGaz</a:t>
            </a:r>
            <a:r>
              <a:rPr lang="en-US" b="0" dirty="0" smtClean="0"/>
              <a:t> </a:t>
            </a:r>
            <a:r>
              <a:rPr lang="en-US" b="0" dirty="0"/>
              <a:t>meeting minutes for the </a:t>
            </a:r>
            <a:r>
              <a:rPr lang="en-US" b="0" dirty="0" smtClean="0"/>
              <a:t>May meeting</a:t>
            </a:r>
            <a:r>
              <a:rPr lang="en-US" b="0" dirty="0"/>
              <a:t>. </a:t>
            </a:r>
          </a:p>
          <a:p>
            <a:r>
              <a:rPr lang="en-US" b="0" dirty="0" smtClean="0"/>
              <a:t>Moved by:</a:t>
            </a:r>
            <a:endParaRPr lang="en-US" b="0" dirty="0"/>
          </a:p>
          <a:p>
            <a:r>
              <a:rPr lang="en-US" b="0" dirty="0"/>
              <a:t>Seconded </a:t>
            </a:r>
            <a:r>
              <a:rPr lang="en-US" b="0" dirty="0" smtClean="0"/>
              <a:t>by:</a:t>
            </a:r>
          </a:p>
          <a:p>
            <a:r>
              <a:rPr lang="en-US" b="0" dirty="0" smtClean="0"/>
              <a:t>Results </a:t>
            </a:r>
            <a:r>
              <a:rPr lang="en-US" b="0" dirty="0"/>
              <a:t>(Y/N/A</a:t>
            </a:r>
            <a:r>
              <a:rPr lang="en-US" b="0" dirty="0" smtClean="0"/>
              <a:t>):</a:t>
            </a:r>
          </a:p>
          <a:p>
            <a:endParaRPr lang="en-US" b="0" dirty="0" smtClean="0"/>
          </a:p>
        </p:txBody>
      </p:sp>
      <p:sp>
        <p:nvSpPr>
          <p:cNvPr id="15" name="Date Placeholder 5"/>
          <p:cNvSpPr>
            <a:spLocks noGrp="1"/>
          </p:cNvSpPr>
          <p:nvPr>
            <p:ph type="dt" idx="15"/>
          </p:nvPr>
        </p:nvSpPr>
        <p:spPr>
          <a:xfrm>
            <a:off x="696912" y="333375"/>
            <a:ext cx="1874823" cy="273050"/>
          </a:xfrm>
        </p:spPr>
        <p:txBody>
          <a:bodyPr/>
          <a:lstStyle/>
          <a:p>
            <a:r>
              <a:rPr lang="en-US" smtClean="0"/>
              <a:t>July 2018</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Tree>
    <p:extLst>
      <p:ext uri="{BB962C8B-B14F-4D97-AF65-F5344CB8AC3E}">
        <p14:creationId xmlns:p14="http://schemas.microsoft.com/office/powerpoint/2010/main" val="157641605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b="0" dirty="0"/>
              <a:t>Approval of previous </a:t>
            </a:r>
            <a:r>
              <a:rPr lang="en-US" altLang="en-US" b="0" dirty="0" err="1" smtClean="0"/>
              <a:t>telecon</a:t>
            </a:r>
            <a:r>
              <a:rPr lang="en-US" altLang="en-US" b="0" dirty="0" smtClean="0"/>
              <a:t> minutes</a:t>
            </a:r>
            <a:endParaRPr lang="en-US" dirty="0"/>
          </a:p>
        </p:txBody>
      </p:sp>
      <p:sp>
        <p:nvSpPr>
          <p:cNvPr id="8" name="Content Placeholder 2"/>
          <p:cNvSpPr>
            <a:spLocks noGrp="1"/>
          </p:cNvSpPr>
          <p:nvPr>
            <p:ph idx="1"/>
          </p:nvPr>
        </p:nvSpPr>
        <p:spPr>
          <a:xfrm>
            <a:off x="685800" y="1981200"/>
            <a:ext cx="7770813" cy="4113213"/>
          </a:xfrm>
        </p:spPr>
        <p:txBody>
          <a:bodyPr/>
          <a:lstStyle/>
          <a:p>
            <a:r>
              <a:rPr lang="en-US" b="0" dirty="0"/>
              <a:t>Document </a:t>
            </a:r>
            <a:r>
              <a:rPr lang="en-US" b="0" dirty="0" smtClean="0"/>
              <a:t>11-18/TBD  “</a:t>
            </a:r>
            <a:r>
              <a:rPr lang="en-US" b="0" dirty="0" err="1" smtClean="0"/>
              <a:t>TGaz</a:t>
            </a:r>
            <a:r>
              <a:rPr lang="en-US" b="0" dirty="0" smtClean="0"/>
              <a:t> June 13</a:t>
            </a:r>
            <a:r>
              <a:rPr lang="en-US" b="0" baseline="30000" dirty="0" smtClean="0"/>
              <a:t>th</a:t>
            </a:r>
            <a:r>
              <a:rPr lang="en-US" b="0" dirty="0" smtClean="0"/>
              <a:t> </a:t>
            </a:r>
            <a:r>
              <a:rPr lang="en-US" b="0" dirty="0" err="1" smtClean="0"/>
              <a:t>Telecon</a:t>
            </a:r>
            <a:r>
              <a:rPr lang="en-US" b="0" dirty="0" smtClean="0"/>
              <a:t> minutes” </a:t>
            </a:r>
            <a:r>
              <a:rPr lang="en-US" b="0" dirty="0"/>
              <a:t>posted to Mentor </a:t>
            </a:r>
            <a:r>
              <a:rPr lang="en-US" b="0" dirty="0" smtClean="0"/>
              <a:t>on TBD 2018. </a:t>
            </a:r>
            <a:endParaRPr lang="en-US" b="0" dirty="0"/>
          </a:p>
          <a:p>
            <a:endParaRPr lang="en-US" dirty="0"/>
          </a:p>
          <a:p>
            <a:r>
              <a:rPr lang="en-US" dirty="0"/>
              <a:t>Motion:</a:t>
            </a:r>
          </a:p>
          <a:p>
            <a:pPr marL="0" indent="0"/>
            <a:r>
              <a:rPr lang="en-US" b="0" dirty="0" smtClean="0"/>
              <a:t>Move to </a:t>
            </a:r>
            <a:r>
              <a:rPr lang="en-US" b="0" dirty="0"/>
              <a:t>approve document </a:t>
            </a:r>
            <a:r>
              <a:rPr lang="en-US" b="0" dirty="0" smtClean="0"/>
              <a:t>11-18/0TBD r0 as </a:t>
            </a:r>
            <a:r>
              <a:rPr lang="en-US" b="0" dirty="0" err="1" smtClean="0"/>
              <a:t>TGaz</a:t>
            </a:r>
            <a:r>
              <a:rPr lang="en-US" b="0" dirty="0" smtClean="0"/>
              <a:t> </a:t>
            </a:r>
            <a:r>
              <a:rPr lang="en-US" b="0" dirty="0"/>
              <a:t>meeting minutes for the </a:t>
            </a:r>
            <a:r>
              <a:rPr lang="en-US" b="0" dirty="0" smtClean="0"/>
              <a:t>June 13</a:t>
            </a:r>
            <a:r>
              <a:rPr lang="en-US" b="0" baseline="30000" dirty="0" smtClean="0"/>
              <a:t>th</a:t>
            </a:r>
            <a:r>
              <a:rPr lang="en-US" b="0" dirty="0" smtClean="0"/>
              <a:t> </a:t>
            </a:r>
            <a:r>
              <a:rPr lang="en-US" b="0" dirty="0" err="1" smtClean="0"/>
              <a:t>telecon</a:t>
            </a:r>
            <a:r>
              <a:rPr lang="en-US" b="0" dirty="0"/>
              <a:t>.</a:t>
            </a:r>
          </a:p>
          <a:p>
            <a:r>
              <a:rPr lang="en-US" b="0" dirty="0" smtClean="0"/>
              <a:t>Moved by:</a:t>
            </a:r>
            <a:endParaRPr lang="en-US" b="0" dirty="0"/>
          </a:p>
          <a:p>
            <a:r>
              <a:rPr lang="en-US" b="0" dirty="0"/>
              <a:t>Seconded </a:t>
            </a:r>
            <a:r>
              <a:rPr lang="en-US" b="0" dirty="0" smtClean="0"/>
              <a:t>by:</a:t>
            </a:r>
          </a:p>
          <a:p>
            <a:r>
              <a:rPr lang="en-US" b="0" dirty="0" smtClean="0"/>
              <a:t>Results </a:t>
            </a:r>
            <a:r>
              <a:rPr lang="en-US" b="0" dirty="0"/>
              <a:t>(Y/N/A</a:t>
            </a:r>
            <a:r>
              <a:rPr lang="en-US" b="0" dirty="0" smtClean="0"/>
              <a:t>):</a:t>
            </a:r>
          </a:p>
          <a:p>
            <a:endParaRPr lang="en-US" b="0" dirty="0" smtClean="0"/>
          </a:p>
        </p:txBody>
      </p:sp>
      <p:sp>
        <p:nvSpPr>
          <p:cNvPr id="15" name="Date Placeholder 5"/>
          <p:cNvSpPr>
            <a:spLocks noGrp="1"/>
          </p:cNvSpPr>
          <p:nvPr>
            <p:ph type="dt" idx="15"/>
          </p:nvPr>
        </p:nvSpPr>
        <p:spPr>
          <a:xfrm>
            <a:off x="696912" y="333375"/>
            <a:ext cx="1874823" cy="273050"/>
          </a:xfrm>
        </p:spPr>
        <p:txBody>
          <a:bodyPr/>
          <a:lstStyle/>
          <a:p>
            <a:r>
              <a:rPr lang="en-US" smtClean="0"/>
              <a:t>July 2018</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Tree>
    <p:extLst>
      <p:ext uri="{BB962C8B-B14F-4D97-AF65-F5344CB8AC3E}">
        <p14:creationId xmlns:p14="http://schemas.microsoft.com/office/powerpoint/2010/main" val="78662979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685800" y="685800"/>
            <a:ext cx="7772400" cy="511175"/>
          </a:xfrm>
        </p:spPr>
        <p:txBody>
          <a:bodyPr/>
          <a:lstStyle/>
          <a:p>
            <a:r>
              <a:rPr lang="en-US" altLang="en-US" dirty="0" err="1" smtClean="0"/>
              <a:t>TGaz</a:t>
            </a:r>
            <a:r>
              <a:rPr lang="en-US" altLang="en-US" dirty="0" smtClean="0"/>
              <a:t> Approved Plan</a:t>
            </a:r>
            <a:endParaRPr lang="en-US" altLang="en-US" dirty="0" smtClean="0"/>
          </a:p>
        </p:txBody>
      </p:sp>
      <p:sp>
        <p:nvSpPr>
          <p:cNvPr id="22531" name="Content Placeholder 2"/>
          <p:cNvSpPr>
            <a:spLocks noGrp="1"/>
          </p:cNvSpPr>
          <p:nvPr>
            <p:ph idx="1"/>
          </p:nvPr>
        </p:nvSpPr>
        <p:spPr>
          <a:xfrm>
            <a:off x="685800" y="1557338"/>
            <a:ext cx="7772400" cy="4538662"/>
          </a:xfrm>
        </p:spPr>
        <p:txBody>
          <a:bodyPr/>
          <a:lstStyle/>
          <a:p>
            <a:pPr>
              <a:buFont typeface="Arial" panose="020B0604020202020204" pitchFamily="34" charset="0"/>
              <a:buChar char="•"/>
            </a:pPr>
            <a:r>
              <a:rPr lang="en-US" altLang="en-US" sz="2200" b="0" dirty="0" smtClean="0"/>
              <a:t>Review/verify draft meets the 802.11 style guide (missing parts, naming conventions, normative and descriptive sections). </a:t>
            </a:r>
          </a:p>
          <a:p>
            <a:pPr>
              <a:buFont typeface="Arial" panose="020B0604020202020204" pitchFamily="34" charset="0"/>
              <a:buChar char="•"/>
            </a:pPr>
            <a:r>
              <a:rPr lang="en-US" altLang="en-US" sz="2200" b="0" dirty="0" smtClean="0"/>
              <a:t>Freeze SFD and perform </a:t>
            </a:r>
            <a:r>
              <a:rPr lang="en-US" altLang="en-US" sz="2200" b="0" dirty="0" smtClean="0"/>
              <a:t>internal comment collection coming out of July 2018 meeting.</a:t>
            </a:r>
          </a:p>
          <a:p>
            <a:pPr>
              <a:buFont typeface="Arial" panose="020B0604020202020204" pitchFamily="34" charset="0"/>
              <a:buChar char="•"/>
            </a:pPr>
            <a:r>
              <a:rPr lang="en-US" altLang="en-US" sz="2200" b="0" dirty="0" smtClean="0"/>
              <a:t>Perform internal comment resolution during the Sep. and possibly Nov. meeting (reject any remaining comments).</a:t>
            </a:r>
          </a:p>
          <a:p>
            <a:pPr>
              <a:buFont typeface="Arial" panose="020B0604020202020204" pitchFamily="34" charset="0"/>
              <a:buChar char="•"/>
            </a:pPr>
            <a:r>
              <a:rPr lang="en-US" altLang="en-US" sz="2200" b="0" dirty="0" smtClean="0"/>
              <a:t>Go to Initial WG ballot coming out of Nov. 2018</a:t>
            </a:r>
            <a:r>
              <a:rPr lang="en-US" altLang="en-US" sz="2200" b="0" dirty="0" smtClean="0"/>
              <a:t>.</a:t>
            </a:r>
            <a:endParaRPr lang="en-US" altLang="en-US" sz="2200" b="0" dirty="0" smtClean="0"/>
          </a:p>
        </p:txBody>
      </p:sp>
      <p:sp>
        <p:nvSpPr>
          <p:cNvPr id="22532" name="Footer Placeholder 3"/>
          <p:cNvSpPr>
            <a:spLocks noGrp="1"/>
          </p:cNvSpPr>
          <p:nvPr>
            <p:ph type="ftr" sz="quarter" idx="4294967295"/>
          </p:nvPr>
        </p:nvSpPr>
        <p:spPr>
          <a:xfrm>
            <a:off x="6445250" y="6475413"/>
            <a:ext cx="2098675" cy="184150"/>
          </a:xfrm>
          <a:prstGeom prst="rect">
            <a:avLst/>
          </a:prstGeom>
          <a:noFill/>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smtClean="0"/>
              <a:t>Jonathan Segev, Intel Corporation</a:t>
            </a:r>
          </a:p>
        </p:txBody>
      </p:sp>
      <p:sp>
        <p:nvSpPr>
          <p:cNvPr id="22533" name="Slide Number Placeholder 4"/>
          <p:cNvSpPr>
            <a:spLocks noGrp="1"/>
          </p:cNvSpPr>
          <p:nvPr>
            <p:ph type="sldNum" sz="quarter" idx="4294967295"/>
          </p:nvPr>
        </p:nvSpPr>
        <p:spPr>
          <a:xfrm>
            <a:off x="4344988" y="6475413"/>
            <a:ext cx="530225" cy="182562"/>
          </a:xfrm>
          <a:prstGeom prst="rect">
            <a:avLst/>
          </a:prstGeom>
          <a:noFill/>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smtClean="0"/>
              <a:t>Slide </a:t>
            </a:r>
            <a:fld id="{224A7A3A-C20F-47DE-83BB-5698FE5BA420}" type="slidenum">
              <a:rPr lang="en-GB" altLang="en-US" sz="1200" b="0" smtClean="0"/>
              <a:pPr>
                <a:spcBef>
                  <a:spcPct val="0"/>
                </a:spcBef>
                <a:buFontTx/>
                <a:buNone/>
              </a:pPr>
              <a:t>26</a:t>
            </a:fld>
            <a:endParaRPr lang="en-GB" altLang="en-US" sz="1200" b="0" smtClean="0"/>
          </a:p>
        </p:txBody>
      </p:sp>
      <p:sp>
        <p:nvSpPr>
          <p:cNvPr id="2" name="Date Placeholder 1"/>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233175860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Text Box 24"/>
          <p:cNvSpPr txBox="1">
            <a:spLocks noChangeArrowheads="1"/>
          </p:cNvSpPr>
          <p:nvPr/>
        </p:nvSpPr>
        <p:spPr bwMode="auto">
          <a:xfrm>
            <a:off x="3144537" y="2221522"/>
            <a:ext cx="73110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a:t>
            </a:r>
            <a:r>
              <a:rPr lang="en-US" altLang="en-US" sz="600" dirty="0" smtClean="0">
                <a:latin typeface="Arial" panose="020B0604020202020204" pitchFamily="34" charset="0"/>
                <a:cs typeface="Arial" panose="020B0604020202020204" pitchFamily="34" charset="0"/>
              </a:rPr>
              <a:t>requirement freeze</a:t>
            </a:r>
          </a:p>
          <a:p>
            <a:pPr algn="ctr"/>
            <a:r>
              <a:rPr lang="en-US" altLang="en-US" sz="600" dirty="0" smtClean="0">
                <a:latin typeface="Arial" panose="020B0604020202020204" pitchFamily="34" charset="0"/>
                <a:cs typeface="Arial" panose="020B0604020202020204" pitchFamily="34" charset="0"/>
              </a:rPr>
              <a:t>5-2017</a:t>
            </a:r>
            <a:endParaRPr lang="en-US" altLang="en-US" sz="6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
        <p:nvSpPr>
          <p:cNvPr id="8" name="Text Box 24"/>
          <p:cNvSpPr txBox="1">
            <a:spLocks noChangeArrowheads="1"/>
          </p:cNvSpPr>
          <p:nvPr/>
        </p:nvSpPr>
        <p:spPr bwMode="auto">
          <a:xfrm>
            <a:off x="74364" y="2232113"/>
            <a:ext cx="855796"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11" name="Rectangle 10"/>
          <p:cNvSpPr>
            <a:spLocks noChangeArrowheads="1"/>
          </p:cNvSpPr>
          <p:nvPr/>
        </p:nvSpPr>
        <p:spPr bwMode="auto">
          <a:xfrm>
            <a:off x="119990" y="1844824"/>
            <a:ext cx="8989276"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2" name="Rectangle 11"/>
          <p:cNvSpPr>
            <a:spLocks noChangeArrowheads="1"/>
          </p:cNvSpPr>
          <p:nvPr/>
        </p:nvSpPr>
        <p:spPr bwMode="auto">
          <a:xfrm>
            <a:off x="6511536" y="1851491"/>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3" name="Rectangle 12"/>
          <p:cNvSpPr>
            <a:spLocks noChangeArrowheads="1"/>
          </p:cNvSpPr>
          <p:nvPr/>
        </p:nvSpPr>
        <p:spPr bwMode="auto">
          <a:xfrm>
            <a:off x="5246042" y="1844824"/>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4" name="Rectangle 13"/>
          <p:cNvSpPr>
            <a:spLocks noChangeArrowheads="1"/>
          </p:cNvSpPr>
          <p:nvPr/>
        </p:nvSpPr>
        <p:spPr bwMode="auto">
          <a:xfrm>
            <a:off x="2707935" y="1844824"/>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5" name="Rectangle 14"/>
          <p:cNvSpPr>
            <a:spLocks noChangeArrowheads="1"/>
          </p:cNvSpPr>
          <p:nvPr/>
        </p:nvSpPr>
        <p:spPr bwMode="auto">
          <a:xfrm>
            <a:off x="1392602" y="1844823"/>
            <a:ext cx="131533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6" name="Rectangle 15"/>
          <p:cNvSpPr>
            <a:spLocks noChangeArrowheads="1"/>
          </p:cNvSpPr>
          <p:nvPr/>
        </p:nvSpPr>
        <p:spPr bwMode="auto">
          <a:xfrm>
            <a:off x="119990" y="1844823"/>
            <a:ext cx="127261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7" name="Rectangle 16"/>
          <p:cNvSpPr>
            <a:spLocks noChangeArrowheads="1"/>
          </p:cNvSpPr>
          <p:nvPr/>
        </p:nvSpPr>
        <p:spPr bwMode="auto">
          <a:xfrm>
            <a:off x="3971649" y="1844823"/>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8" name="Text Box 29"/>
          <p:cNvSpPr txBox="1">
            <a:spLocks noChangeArrowheads="1"/>
          </p:cNvSpPr>
          <p:nvPr/>
        </p:nvSpPr>
        <p:spPr bwMode="auto">
          <a:xfrm flipH="1">
            <a:off x="8052350" y="2221522"/>
            <a:ext cx="78263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Final</a:t>
            </a:r>
          </a:p>
          <a:p>
            <a:r>
              <a:rPr lang="en-US" altLang="en-US" b="0" dirty="0" smtClean="0"/>
              <a:t>3-2021</a:t>
            </a:r>
            <a:endParaRPr lang="en-US" altLang="en-US" b="0" dirty="0"/>
          </a:p>
        </p:txBody>
      </p:sp>
      <p:sp>
        <p:nvSpPr>
          <p:cNvPr id="19" name="Isosceles Triangle 18"/>
          <p:cNvSpPr>
            <a:spLocks noChangeArrowheads="1"/>
          </p:cNvSpPr>
          <p:nvPr/>
        </p:nvSpPr>
        <p:spPr bwMode="auto">
          <a:xfrm>
            <a:off x="167026" y="2247011"/>
            <a:ext cx="2032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Isosceles Triangle 19"/>
          <p:cNvSpPr>
            <a:spLocks noChangeArrowheads="1"/>
          </p:cNvSpPr>
          <p:nvPr/>
        </p:nvSpPr>
        <p:spPr bwMode="auto">
          <a:xfrm>
            <a:off x="8029176" y="2261942"/>
            <a:ext cx="174796"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1" name="Isosceles Triangle 20"/>
          <p:cNvSpPr>
            <a:spLocks noChangeArrowheads="1"/>
          </p:cNvSpPr>
          <p:nvPr/>
        </p:nvSpPr>
        <p:spPr bwMode="auto">
          <a:xfrm>
            <a:off x="866400" y="2252737"/>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2" name="Rectangle 21"/>
          <p:cNvSpPr/>
          <p:nvPr/>
        </p:nvSpPr>
        <p:spPr>
          <a:xfrm>
            <a:off x="2513659" y="2863450"/>
            <a:ext cx="2359966" cy="16400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3" name="Rectangle 22"/>
          <p:cNvSpPr/>
          <p:nvPr/>
        </p:nvSpPr>
        <p:spPr>
          <a:xfrm>
            <a:off x="475194" y="2683662"/>
            <a:ext cx="710728"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4" name="Rectangle 23"/>
          <p:cNvSpPr/>
          <p:nvPr/>
        </p:nvSpPr>
        <p:spPr>
          <a:xfrm>
            <a:off x="3187445" y="3030271"/>
            <a:ext cx="4892101" cy="18628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Amendment text</a:t>
            </a:r>
          </a:p>
        </p:txBody>
      </p:sp>
      <p:sp>
        <p:nvSpPr>
          <p:cNvPr id="25" name="Rectangle 24"/>
          <p:cNvSpPr/>
          <p:nvPr/>
        </p:nvSpPr>
        <p:spPr>
          <a:xfrm>
            <a:off x="1185921" y="2683663"/>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6" name="Text Box 24"/>
          <p:cNvSpPr txBox="1">
            <a:spLocks noChangeArrowheads="1"/>
          </p:cNvSpPr>
          <p:nvPr/>
        </p:nvSpPr>
        <p:spPr bwMode="auto">
          <a:xfrm>
            <a:off x="98149" y="2681837"/>
            <a:ext cx="659530"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7" name="Rectangle 26"/>
          <p:cNvSpPr>
            <a:spLocks noChangeArrowheads="1"/>
          </p:cNvSpPr>
          <p:nvPr/>
        </p:nvSpPr>
        <p:spPr bwMode="auto">
          <a:xfrm>
            <a:off x="7804614" y="1851491"/>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8" name="Group 27"/>
          <p:cNvGrpSpPr/>
          <p:nvPr/>
        </p:nvGrpSpPr>
        <p:grpSpPr>
          <a:xfrm>
            <a:off x="1339290" y="1844824"/>
            <a:ext cx="6503157" cy="4176464"/>
            <a:chOff x="1339290" y="1268760"/>
            <a:chExt cx="6503157" cy="3782041"/>
          </a:xfrm>
        </p:grpSpPr>
        <p:sp>
          <p:nvSpPr>
            <p:cNvPr id="70"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1"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2"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3"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4"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5"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29" name="Text Box 26"/>
          <p:cNvSpPr txBox="1">
            <a:spLocks noChangeArrowheads="1"/>
          </p:cNvSpPr>
          <p:nvPr/>
        </p:nvSpPr>
        <p:spPr bwMode="auto">
          <a:xfrm flipH="1">
            <a:off x="5754649" y="2476795"/>
            <a:ext cx="538790"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5-2019</a:t>
            </a:r>
          </a:p>
        </p:txBody>
      </p:sp>
      <p:sp>
        <p:nvSpPr>
          <p:cNvPr id="30" name="Isosceles Triangle 29"/>
          <p:cNvSpPr>
            <a:spLocks noChangeArrowheads="1"/>
          </p:cNvSpPr>
          <p:nvPr/>
        </p:nvSpPr>
        <p:spPr bwMode="auto">
          <a:xfrm flipH="1">
            <a:off x="5887977" y="2264324"/>
            <a:ext cx="190500"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1" name="Text Box 24"/>
          <p:cNvSpPr txBox="1">
            <a:spLocks noChangeArrowheads="1"/>
          </p:cNvSpPr>
          <p:nvPr/>
        </p:nvSpPr>
        <p:spPr bwMode="auto">
          <a:xfrm>
            <a:off x="4969066" y="2504890"/>
            <a:ext cx="431805"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D1.0</a:t>
            </a:r>
          </a:p>
          <a:p>
            <a:pPr algn="ctr"/>
            <a:r>
              <a:rPr lang="en-US" altLang="en-US" sz="600" dirty="0" smtClean="0">
                <a:latin typeface="Arial" panose="020B0604020202020204" pitchFamily="34" charset="0"/>
                <a:cs typeface="Arial" panose="020B0604020202020204" pitchFamily="34" charset="0"/>
              </a:rPr>
              <a:t>Nov. 18</a:t>
            </a:r>
            <a:endParaRPr lang="en-US" altLang="en-US" sz="600" dirty="0">
              <a:latin typeface="Arial" panose="020B0604020202020204" pitchFamily="34" charset="0"/>
              <a:cs typeface="Arial" panose="020B0604020202020204" pitchFamily="34" charset="0"/>
            </a:endParaRPr>
          </a:p>
        </p:txBody>
      </p:sp>
      <p:sp>
        <p:nvSpPr>
          <p:cNvPr id="32" name="Isosceles Triangle 31"/>
          <p:cNvSpPr>
            <a:spLocks noChangeArrowheads="1"/>
          </p:cNvSpPr>
          <p:nvPr/>
        </p:nvSpPr>
        <p:spPr bwMode="auto">
          <a:xfrm>
            <a:off x="5103346" y="2259562"/>
            <a:ext cx="130791"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3" name="Isosceles Triangle 32"/>
          <p:cNvSpPr>
            <a:spLocks noChangeArrowheads="1"/>
          </p:cNvSpPr>
          <p:nvPr/>
        </p:nvSpPr>
        <p:spPr bwMode="auto">
          <a:xfrm>
            <a:off x="2441683" y="2275890"/>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4" name="Text Box 24"/>
          <p:cNvSpPr txBox="1">
            <a:spLocks noChangeArrowheads="1"/>
          </p:cNvSpPr>
          <p:nvPr/>
        </p:nvSpPr>
        <p:spPr bwMode="auto">
          <a:xfrm>
            <a:off x="1849178" y="2230830"/>
            <a:ext cx="731105"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smtClean="0">
                <a:latin typeface="Arial" panose="020B0604020202020204" pitchFamily="34" charset="0"/>
                <a:cs typeface="Arial" panose="020B0604020202020204" pitchFamily="34" charset="0"/>
              </a:rPr>
              <a:t>11-2016</a:t>
            </a:r>
            <a:endParaRPr lang="en-US" altLang="en-US" sz="800" dirty="0">
              <a:latin typeface="Arial" panose="020B0604020202020204" pitchFamily="34" charset="0"/>
              <a:cs typeface="Arial" panose="020B0604020202020204" pitchFamily="34" charset="0"/>
            </a:endParaRPr>
          </a:p>
        </p:txBody>
      </p:sp>
      <p:sp>
        <p:nvSpPr>
          <p:cNvPr id="68" name="Text Box 24"/>
          <p:cNvSpPr txBox="1">
            <a:spLocks noChangeArrowheads="1"/>
          </p:cNvSpPr>
          <p:nvPr/>
        </p:nvSpPr>
        <p:spPr bwMode="auto">
          <a:xfrm>
            <a:off x="3995936" y="2463726"/>
            <a:ext cx="426997"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D0.1</a:t>
            </a:r>
            <a:r>
              <a:rPr lang="en-US" altLang="en-US" sz="600" dirty="0">
                <a:latin typeface="Arial" panose="020B0604020202020204" pitchFamily="34" charset="0"/>
                <a:cs typeface="Arial" panose="020B0604020202020204" pitchFamily="34" charset="0"/>
              </a:rPr>
              <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Mar. 18</a:t>
            </a:r>
            <a:endParaRPr lang="en-US" altLang="en-US" sz="600" dirty="0">
              <a:latin typeface="Arial" panose="020B0604020202020204" pitchFamily="34" charset="0"/>
              <a:cs typeface="Arial" panose="020B0604020202020204" pitchFamily="34" charset="0"/>
            </a:endParaRPr>
          </a:p>
        </p:txBody>
      </p:sp>
      <p:sp>
        <p:nvSpPr>
          <p:cNvPr id="69" name="Isosceles Triangle 68"/>
          <p:cNvSpPr>
            <a:spLocks noChangeArrowheads="1"/>
          </p:cNvSpPr>
          <p:nvPr/>
        </p:nvSpPr>
        <p:spPr bwMode="auto">
          <a:xfrm>
            <a:off x="4112814" y="2260511"/>
            <a:ext cx="1344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6" name="Text Box 24"/>
          <p:cNvSpPr txBox="1">
            <a:spLocks noChangeArrowheads="1"/>
          </p:cNvSpPr>
          <p:nvPr/>
        </p:nvSpPr>
        <p:spPr bwMode="auto">
          <a:xfrm>
            <a:off x="4080240" y="3027450"/>
            <a:ext cx="110266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5/17-3/21</a:t>
            </a:r>
            <a:endParaRPr lang="en-US" altLang="en-US" sz="700" dirty="0">
              <a:latin typeface="Arial" panose="020B0604020202020204" pitchFamily="34" charset="0"/>
              <a:cs typeface="Arial" panose="020B0604020202020204" pitchFamily="34" charset="0"/>
            </a:endParaRPr>
          </a:p>
        </p:txBody>
      </p:sp>
      <p:sp>
        <p:nvSpPr>
          <p:cNvPr id="37" name="Text Box 24"/>
          <p:cNvSpPr txBox="1">
            <a:spLocks noChangeArrowheads="1"/>
          </p:cNvSpPr>
          <p:nvPr/>
        </p:nvSpPr>
        <p:spPr bwMode="auto">
          <a:xfrm>
            <a:off x="1096725" y="2675472"/>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11/15-5/17</a:t>
            </a:r>
            <a:endParaRPr lang="en-US" altLang="en-US" sz="700" dirty="0">
              <a:latin typeface="Arial" panose="020B0604020202020204" pitchFamily="34" charset="0"/>
              <a:cs typeface="Arial" panose="020B0604020202020204" pitchFamily="34" charset="0"/>
            </a:endParaRPr>
          </a:p>
        </p:txBody>
      </p:sp>
      <p:sp>
        <p:nvSpPr>
          <p:cNvPr id="38" name="Text Box 24"/>
          <p:cNvSpPr txBox="1">
            <a:spLocks noChangeArrowheads="1"/>
          </p:cNvSpPr>
          <p:nvPr/>
        </p:nvSpPr>
        <p:spPr bwMode="auto">
          <a:xfrm>
            <a:off x="2339752" y="2860718"/>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9/16-5/18</a:t>
            </a:r>
            <a:endParaRPr lang="en-US" altLang="en-US" sz="700" dirty="0">
              <a:latin typeface="Arial" panose="020B0604020202020204" pitchFamily="34" charset="0"/>
              <a:cs typeface="Arial" panose="020B0604020202020204" pitchFamily="34" charset="0"/>
            </a:endParaRPr>
          </a:p>
        </p:txBody>
      </p:sp>
      <p:sp>
        <p:nvSpPr>
          <p:cNvPr id="39" name="TextBox 38"/>
          <p:cNvSpPr txBox="1"/>
          <p:nvPr/>
        </p:nvSpPr>
        <p:spPr>
          <a:xfrm>
            <a:off x="209157" y="3140968"/>
            <a:ext cx="974511" cy="351026"/>
          </a:xfrm>
          <a:prstGeom prst="rect">
            <a:avLst/>
          </a:prstGeom>
          <a:noFill/>
        </p:spPr>
        <p:txBody>
          <a:bodyPr wrap="square" lIns="0" tIns="0" rIns="0" bIns="0" rtlCol="0">
            <a:noAutofit/>
          </a:bodyPr>
          <a:lstStyle/>
          <a:p>
            <a:r>
              <a:rPr lang="en-US" sz="1100" dirty="0" smtClean="0">
                <a:solidFill>
                  <a:schemeClr val="tx1"/>
                </a:solidFill>
              </a:rPr>
              <a:t>Range Accuracy</a:t>
            </a:r>
          </a:p>
          <a:p>
            <a:r>
              <a:rPr lang="en-US" sz="1100" dirty="0" smtClean="0">
                <a:solidFill>
                  <a:schemeClr val="tx1"/>
                </a:solidFill>
              </a:rPr>
              <a:t>Coverage in &lt;6Ghz</a:t>
            </a:r>
            <a:endParaRPr lang="en-US" sz="1100" dirty="0">
              <a:solidFill>
                <a:schemeClr val="tx1"/>
              </a:solidFill>
            </a:endParaRPr>
          </a:p>
        </p:txBody>
      </p:sp>
      <p:sp>
        <p:nvSpPr>
          <p:cNvPr id="40" name="Rectangle 39"/>
          <p:cNvSpPr/>
          <p:nvPr/>
        </p:nvSpPr>
        <p:spPr>
          <a:xfrm>
            <a:off x="1185921" y="3216773"/>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1" name="TextBox 40"/>
          <p:cNvSpPr txBox="1"/>
          <p:nvPr/>
        </p:nvSpPr>
        <p:spPr>
          <a:xfrm>
            <a:off x="218568" y="3763924"/>
            <a:ext cx="926442" cy="169132"/>
          </a:xfrm>
          <a:prstGeom prst="rect">
            <a:avLst/>
          </a:prstGeom>
          <a:noFill/>
        </p:spPr>
        <p:txBody>
          <a:bodyPr wrap="square" lIns="0" tIns="0" rIns="0" bIns="0" rtlCol="0">
            <a:noAutofit/>
          </a:bodyPr>
          <a:lstStyle/>
          <a:p>
            <a:r>
              <a:rPr lang="en-US" sz="1100" dirty="0" smtClean="0">
                <a:solidFill>
                  <a:schemeClr val="tx1"/>
                </a:solidFill>
              </a:rPr>
              <a:t>Security</a:t>
            </a:r>
            <a:endParaRPr lang="en-US" sz="1100" dirty="0">
              <a:solidFill>
                <a:schemeClr val="tx1"/>
              </a:solidFill>
            </a:endParaRPr>
          </a:p>
        </p:txBody>
      </p:sp>
      <p:sp>
        <p:nvSpPr>
          <p:cNvPr id="42" name="TextBox 41"/>
          <p:cNvSpPr txBox="1"/>
          <p:nvPr/>
        </p:nvSpPr>
        <p:spPr>
          <a:xfrm>
            <a:off x="208283" y="4238344"/>
            <a:ext cx="926442" cy="169132"/>
          </a:xfrm>
          <a:prstGeom prst="rect">
            <a:avLst/>
          </a:prstGeom>
          <a:noFill/>
        </p:spPr>
        <p:txBody>
          <a:bodyPr wrap="square" lIns="0" tIns="0" rIns="0" bIns="0" rtlCol="0">
            <a:noAutofit/>
          </a:bodyPr>
          <a:lstStyle/>
          <a:p>
            <a:r>
              <a:rPr lang="en-US" sz="1100" dirty="0" smtClean="0">
                <a:solidFill>
                  <a:schemeClr val="tx1"/>
                </a:solidFill>
              </a:rPr>
              <a:t>60Ghz</a:t>
            </a:r>
            <a:endParaRPr lang="en-US" sz="1100" dirty="0">
              <a:solidFill>
                <a:schemeClr val="tx1"/>
              </a:solidFill>
            </a:endParaRPr>
          </a:p>
        </p:txBody>
      </p:sp>
      <p:sp>
        <p:nvSpPr>
          <p:cNvPr id="43" name="TextBox 42"/>
          <p:cNvSpPr txBox="1"/>
          <p:nvPr/>
        </p:nvSpPr>
        <p:spPr>
          <a:xfrm>
            <a:off x="204625" y="4794948"/>
            <a:ext cx="926442" cy="169132"/>
          </a:xfrm>
          <a:prstGeom prst="rect">
            <a:avLst/>
          </a:prstGeom>
          <a:noFill/>
        </p:spPr>
        <p:txBody>
          <a:bodyPr wrap="square" lIns="0" tIns="0" rIns="0" bIns="0" rtlCol="0">
            <a:noAutofit/>
          </a:bodyPr>
          <a:lstStyle/>
          <a:p>
            <a:r>
              <a:rPr lang="en-US" sz="1100" dirty="0" smtClean="0">
                <a:solidFill>
                  <a:schemeClr val="tx1"/>
                </a:solidFill>
              </a:rPr>
              <a:t>Scalability</a:t>
            </a:r>
            <a:endParaRPr lang="en-US" sz="1100" dirty="0">
              <a:solidFill>
                <a:schemeClr val="tx1"/>
              </a:solidFill>
            </a:endParaRPr>
          </a:p>
        </p:txBody>
      </p:sp>
      <p:sp>
        <p:nvSpPr>
          <p:cNvPr id="44" name="Rectangle 43"/>
          <p:cNvSpPr/>
          <p:nvPr/>
        </p:nvSpPr>
        <p:spPr>
          <a:xfrm>
            <a:off x="2005377" y="3754382"/>
            <a:ext cx="1211685"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     FRD</a:t>
            </a:r>
            <a:endParaRPr lang="en-US" sz="1100" dirty="0">
              <a:solidFill>
                <a:schemeClr val="tx1"/>
              </a:solidFill>
            </a:endParaRPr>
          </a:p>
        </p:txBody>
      </p:sp>
      <p:sp>
        <p:nvSpPr>
          <p:cNvPr id="45" name="Rectangle 44"/>
          <p:cNvSpPr/>
          <p:nvPr/>
        </p:nvSpPr>
        <p:spPr>
          <a:xfrm>
            <a:off x="2006377" y="3753749"/>
            <a:ext cx="644461"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Threat model</a:t>
            </a:r>
            <a:endParaRPr lang="en-US" sz="600" dirty="0">
              <a:solidFill>
                <a:schemeClr val="tx1"/>
              </a:solidFill>
            </a:endParaRPr>
          </a:p>
        </p:txBody>
      </p:sp>
      <p:sp>
        <p:nvSpPr>
          <p:cNvPr id="46" name="Rectangle 45"/>
          <p:cNvSpPr/>
          <p:nvPr/>
        </p:nvSpPr>
        <p:spPr>
          <a:xfrm>
            <a:off x="2513659" y="4407475"/>
            <a:ext cx="2483778"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47" name="Rectangle 46"/>
          <p:cNvSpPr/>
          <p:nvPr/>
        </p:nvSpPr>
        <p:spPr>
          <a:xfrm>
            <a:off x="1185921" y="4220027"/>
            <a:ext cx="2033064"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8" name="Rectangle 47"/>
          <p:cNvSpPr/>
          <p:nvPr/>
        </p:nvSpPr>
        <p:spPr>
          <a:xfrm>
            <a:off x="2513659" y="4982396"/>
            <a:ext cx="2483778"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49" name="Rectangle 48"/>
          <p:cNvSpPr/>
          <p:nvPr/>
        </p:nvSpPr>
        <p:spPr>
          <a:xfrm>
            <a:off x="1184525" y="4794948"/>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0" name="Rectangle 49"/>
          <p:cNvSpPr/>
          <p:nvPr/>
        </p:nvSpPr>
        <p:spPr>
          <a:xfrm>
            <a:off x="3187446" y="3943095"/>
            <a:ext cx="1809991" cy="166793"/>
          </a:xfrm>
          <a:prstGeom prst="rect">
            <a:avLst/>
          </a:prstGeom>
          <a:solidFill>
            <a:schemeClr val="accent1">
              <a:alpha val="5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51" name="Straight Connector 50"/>
          <p:cNvCxnSpPr/>
          <p:nvPr/>
        </p:nvCxnSpPr>
        <p:spPr bwMode="auto">
          <a:xfrm>
            <a:off x="467447" y="2899544"/>
            <a:ext cx="72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Straight Connector 52"/>
          <p:cNvCxnSpPr/>
          <p:nvPr/>
        </p:nvCxnSpPr>
        <p:spPr bwMode="auto">
          <a:xfrm>
            <a:off x="1184524" y="4434263"/>
            <a:ext cx="2052000"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Straight Connector 53"/>
          <p:cNvCxnSpPr/>
          <p:nvPr/>
        </p:nvCxnSpPr>
        <p:spPr bwMode="auto">
          <a:xfrm>
            <a:off x="1199765" y="3429000"/>
            <a:ext cx="20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Straight Connector 54"/>
          <p:cNvCxnSpPr/>
          <p:nvPr/>
        </p:nvCxnSpPr>
        <p:spPr bwMode="auto">
          <a:xfrm>
            <a:off x="1200323" y="2899544"/>
            <a:ext cx="20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170516" y="4996494"/>
            <a:ext cx="2052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1" name="Oval Callout 60"/>
          <p:cNvSpPr/>
          <p:nvPr/>
        </p:nvSpPr>
        <p:spPr bwMode="auto">
          <a:xfrm>
            <a:off x="5348681" y="3356364"/>
            <a:ext cx="729796" cy="324478"/>
          </a:xfrm>
          <a:prstGeom prst="wedgeEllipseCallout">
            <a:avLst>
              <a:gd name="adj1" fmla="val -340286"/>
              <a:gd name="adj2" fmla="val -23275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1" i="0" u="none" strike="noStrike" cap="none" normalizeH="0" baseline="0" dirty="0" smtClean="0">
                <a:ln>
                  <a:noFill/>
                </a:ln>
                <a:solidFill>
                  <a:schemeClr val="tx1"/>
                </a:solidFill>
                <a:effectLst/>
                <a:latin typeface="Times New Roman" pitchFamily="16" charset="0"/>
                <a:ea typeface="MS Gothic" charset="-128"/>
              </a:rPr>
              <a:t>FRD Freeze</a:t>
            </a:r>
          </a:p>
        </p:txBody>
      </p:sp>
      <p:sp>
        <p:nvSpPr>
          <p:cNvPr id="62" name="Oval Callout 61"/>
          <p:cNvSpPr/>
          <p:nvPr/>
        </p:nvSpPr>
        <p:spPr bwMode="auto">
          <a:xfrm>
            <a:off x="6418793" y="3403699"/>
            <a:ext cx="729796" cy="350050"/>
          </a:xfrm>
          <a:prstGeom prst="wedgeEllipseCallout">
            <a:avLst>
              <a:gd name="adj1" fmla="val -273114"/>
              <a:gd name="adj2" fmla="val -18822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smtClean="0">
                <a:solidFill>
                  <a:schemeClr val="tx1"/>
                </a:solidFill>
              </a:rPr>
              <a:t>SF</a:t>
            </a:r>
            <a:r>
              <a:rPr kumimoji="0" lang="en-US" sz="900" b="1" i="0" u="none" strike="noStrike" cap="none" normalizeH="0" baseline="0" dirty="0" smtClean="0">
                <a:ln>
                  <a:noFill/>
                </a:ln>
                <a:solidFill>
                  <a:schemeClr val="tx1"/>
                </a:solidFill>
                <a:effectLst/>
                <a:latin typeface="Times New Roman" pitchFamily="16" charset="0"/>
                <a:ea typeface="MS Gothic" charset="-128"/>
              </a:rPr>
              <a:t>D Freeze</a:t>
            </a:r>
          </a:p>
        </p:txBody>
      </p:sp>
      <p:sp>
        <p:nvSpPr>
          <p:cNvPr id="63" name="Isosceles Triangle 62"/>
          <p:cNvSpPr>
            <a:spLocks noChangeArrowheads="1"/>
          </p:cNvSpPr>
          <p:nvPr/>
        </p:nvSpPr>
        <p:spPr bwMode="auto">
          <a:xfrm>
            <a:off x="3101732" y="2284722"/>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65" name="Text Box 24"/>
          <p:cNvSpPr txBox="1">
            <a:spLocks noChangeArrowheads="1"/>
          </p:cNvSpPr>
          <p:nvPr/>
        </p:nvSpPr>
        <p:spPr bwMode="auto">
          <a:xfrm>
            <a:off x="1013037" y="2234095"/>
            <a:ext cx="81011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6" name="Straight Connector 65"/>
          <p:cNvCxnSpPr/>
          <p:nvPr/>
        </p:nvCxnSpPr>
        <p:spPr bwMode="auto">
          <a:xfrm>
            <a:off x="2003247" y="3977809"/>
            <a:ext cx="122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2521867" y="4618712"/>
            <a:ext cx="1728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3" name="Straight Connector 82"/>
          <p:cNvCxnSpPr/>
          <p:nvPr/>
        </p:nvCxnSpPr>
        <p:spPr bwMode="auto">
          <a:xfrm>
            <a:off x="2519150" y="3059295"/>
            <a:ext cx="129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Title 1"/>
          <p:cNvSpPr>
            <a:spLocks noGrp="1"/>
          </p:cNvSpPr>
          <p:nvPr>
            <p:ph type="title"/>
          </p:nvPr>
        </p:nvSpPr>
        <p:spPr/>
        <p:txBody>
          <a:bodyPr/>
          <a:lstStyle/>
          <a:p>
            <a:r>
              <a:rPr lang="en-US" dirty="0" smtClean="0"/>
              <a:t>Current Approved Timelines</a:t>
            </a:r>
            <a:endParaRPr lang="en-US" dirty="0"/>
          </a:p>
        </p:txBody>
      </p:sp>
      <p:sp>
        <p:nvSpPr>
          <p:cNvPr id="88" name="Rectangle 87"/>
          <p:cNvSpPr/>
          <p:nvPr/>
        </p:nvSpPr>
        <p:spPr>
          <a:xfrm>
            <a:off x="3799051" y="3940038"/>
            <a:ext cx="616233"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Unassociated neg.</a:t>
            </a:r>
            <a:endParaRPr lang="en-US" sz="600" dirty="0">
              <a:solidFill>
                <a:schemeClr val="tx1"/>
              </a:solidFill>
            </a:endParaRPr>
          </a:p>
        </p:txBody>
      </p:sp>
      <p:sp>
        <p:nvSpPr>
          <p:cNvPr id="91" name="Rectangle 90"/>
          <p:cNvSpPr/>
          <p:nvPr/>
        </p:nvSpPr>
        <p:spPr>
          <a:xfrm>
            <a:off x="4427985" y="3933056"/>
            <a:ext cx="563806"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600" dirty="0" smtClean="0">
                <a:solidFill>
                  <a:schemeClr val="tx1"/>
                </a:solidFill>
              </a:rPr>
              <a:t>associated </a:t>
            </a:r>
          </a:p>
          <a:p>
            <a:pPr algn="ctr">
              <a:defRPr/>
            </a:pPr>
            <a:r>
              <a:rPr lang="en-US" sz="600" dirty="0" smtClean="0">
                <a:solidFill>
                  <a:schemeClr val="tx1"/>
                </a:solidFill>
              </a:rPr>
              <a:t>neg.</a:t>
            </a:r>
            <a:endParaRPr lang="en-US" sz="600" dirty="0">
              <a:solidFill>
                <a:schemeClr val="tx1"/>
              </a:solidFill>
            </a:endParaRPr>
          </a:p>
        </p:txBody>
      </p:sp>
      <p:cxnSp>
        <p:nvCxnSpPr>
          <p:cNvPr id="92" name="Straight Connector 91"/>
          <p:cNvCxnSpPr/>
          <p:nvPr/>
        </p:nvCxnSpPr>
        <p:spPr bwMode="auto">
          <a:xfrm>
            <a:off x="4427984" y="4134478"/>
            <a:ext cx="57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6" name="Rectangle 85"/>
          <p:cNvSpPr/>
          <p:nvPr/>
        </p:nvSpPr>
        <p:spPr>
          <a:xfrm>
            <a:off x="3194458" y="3940038"/>
            <a:ext cx="605774"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PHY waveform</a:t>
            </a:r>
            <a:endParaRPr lang="en-US" sz="600" dirty="0">
              <a:solidFill>
                <a:schemeClr val="tx1"/>
              </a:solidFill>
            </a:endParaRPr>
          </a:p>
        </p:txBody>
      </p:sp>
      <p:cxnSp>
        <p:nvCxnSpPr>
          <p:cNvPr id="85" name="Straight Connector 84"/>
          <p:cNvCxnSpPr/>
          <p:nvPr/>
        </p:nvCxnSpPr>
        <p:spPr bwMode="auto">
          <a:xfrm>
            <a:off x="3187445" y="4141460"/>
            <a:ext cx="432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Straight Connector 88"/>
          <p:cNvCxnSpPr/>
          <p:nvPr/>
        </p:nvCxnSpPr>
        <p:spPr bwMode="auto">
          <a:xfrm>
            <a:off x="3779928" y="4141460"/>
            <a:ext cx="612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 name="Rectangle 8"/>
          <p:cNvSpPr/>
          <p:nvPr/>
        </p:nvSpPr>
        <p:spPr>
          <a:xfrm>
            <a:off x="2507489" y="3406394"/>
            <a:ext cx="2489948" cy="252610"/>
          </a:xfrm>
          <a:prstGeom prst="rect">
            <a:avLst/>
          </a:prstGeom>
          <a:solidFill>
            <a:schemeClr val="accent1">
              <a:alpha val="6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52" name="Straight Connector 51"/>
          <p:cNvCxnSpPr/>
          <p:nvPr/>
        </p:nvCxnSpPr>
        <p:spPr bwMode="auto">
          <a:xfrm>
            <a:off x="2506801" y="3685282"/>
            <a:ext cx="68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6" name="Straight Connector 55"/>
          <p:cNvCxnSpPr/>
          <p:nvPr/>
        </p:nvCxnSpPr>
        <p:spPr bwMode="auto">
          <a:xfrm>
            <a:off x="4402600" y="3680842"/>
            <a:ext cx="52944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1" name="Straight Connector 80"/>
          <p:cNvCxnSpPr/>
          <p:nvPr/>
        </p:nvCxnSpPr>
        <p:spPr bwMode="auto">
          <a:xfrm>
            <a:off x="3800232" y="3680842"/>
            <a:ext cx="54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4" name="Straight Connector 83"/>
          <p:cNvCxnSpPr/>
          <p:nvPr/>
        </p:nvCxnSpPr>
        <p:spPr bwMode="auto">
          <a:xfrm>
            <a:off x="3203848" y="3680842"/>
            <a:ext cx="50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0" name="Group 9"/>
          <p:cNvGrpSpPr/>
          <p:nvPr/>
        </p:nvGrpSpPr>
        <p:grpSpPr>
          <a:xfrm>
            <a:off x="2515384" y="3403855"/>
            <a:ext cx="2482054" cy="257760"/>
            <a:chOff x="2515383" y="2827791"/>
            <a:chExt cx="2920713" cy="187855"/>
          </a:xfrm>
        </p:grpSpPr>
        <p:sp>
          <p:nvSpPr>
            <p:cNvPr id="76" name="Rectangle 75"/>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 sequence</a:t>
              </a:r>
              <a:endParaRPr lang="en-US" sz="600" dirty="0">
                <a:solidFill>
                  <a:schemeClr val="tx1"/>
                </a:solidFill>
              </a:endParaRPr>
            </a:p>
          </p:txBody>
        </p:sp>
        <p:sp>
          <p:nvSpPr>
            <p:cNvPr id="77" name="Rectangle 76"/>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a:t>
              </a:r>
            </a:p>
            <a:p>
              <a:pPr algn="ctr">
                <a:defRPr/>
              </a:pPr>
              <a:r>
                <a:rPr lang="en-US" sz="600" dirty="0" smtClean="0">
                  <a:solidFill>
                    <a:schemeClr val="tx1"/>
                  </a:solidFill>
                </a:rPr>
                <a:t>Resource all.</a:t>
              </a:r>
              <a:endParaRPr lang="en-US" sz="600" dirty="0">
                <a:solidFill>
                  <a:schemeClr val="tx1"/>
                </a:solidFill>
              </a:endParaRPr>
            </a:p>
          </p:txBody>
        </p:sp>
        <p:sp>
          <p:nvSpPr>
            <p:cNvPr id="78" name="Rectangle 77"/>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SU sequence</a:t>
              </a:r>
              <a:endParaRPr lang="en-US" sz="600" dirty="0">
                <a:solidFill>
                  <a:schemeClr val="tx1"/>
                </a:solidFill>
              </a:endParaRPr>
            </a:p>
          </p:txBody>
        </p:sp>
        <p:sp>
          <p:nvSpPr>
            <p:cNvPr id="79" name="Rectangle 78"/>
            <p:cNvSpPr/>
            <p:nvPr/>
          </p:nvSpPr>
          <p:spPr>
            <a:xfrm>
              <a:off x="4730632"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Capability ex. and negotiation</a:t>
              </a:r>
              <a:endParaRPr lang="en-US" sz="600" dirty="0">
                <a:solidFill>
                  <a:schemeClr val="tx1"/>
                </a:solidFill>
              </a:endParaRPr>
            </a:p>
          </p:txBody>
        </p:sp>
      </p:grpSp>
      <p:sp>
        <p:nvSpPr>
          <p:cNvPr id="94" name="Text Box 24"/>
          <p:cNvSpPr txBox="1">
            <a:spLocks noChangeArrowheads="1"/>
          </p:cNvSpPr>
          <p:nvPr/>
        </p:nvSpPr>
        <p:spPr bwMode="auto">
          <a:xfrm>
            <a:off x="4508075" y="2451979"/>
            <a:ext cx="54683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July 18</a:t>
            </a:r>
          </a:p>
          <a:p>
            <a:pPr algn="ctr"/>
            <a:r>
              <a:rPr lang="en-US" altLang="en-US" sz="600" dirty="0" smtClean="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a:t>
            </a:r>
            <a:r>
              <a:rPr lang="en-US" altLang="en-US" sz="600" dirty="0" smtClean="0">
                <a:latin typeface="Arial" panose="020B0604020202020204" pitchFamily="34" charset="0"/>
                <a:cs typeface="Arial" panose="020B0604020202020204" pitchFamily="34" charset="0"/>
              </a:rPr>
              <a:t>omment</a:t>
            </a:r>
          </a:p>
          <a:p>
            <a:pPr algn="ctr"/>
            <a:r>
              <a:rPr lang="en-US" altLang="en-US" sz="600" dirty="0" smtClean="0">
                <a:latin typeface="Arial" panose="020B0604020202020204" pitchFamily="34" charset="0"/>
                <a:cs typeface="Arial" panose="020B0604020202020204" pitchFamily="34" charset="0"/>
              </a:rPr>
              <a:t>collection</a:t>
            </a:r>
            <a:endParaRPr lang="en-US" altLang="en-US" sz="600" dirty="0">
              <a:latin typeface="Arial" panose="020B0604020202020204" pitchFamily="34" charset="0"/>
              <a:cs typeface="Arial" panose="020B0604020202020204" pitchFamily="34" charset="0"/>
            </a:endParaRPr>
          </a:p>
        </p:txBody>
      </p:sp>
      <p:sp>
        <p:nvSpPr>
          <p:cNvPr id="95" name="Isosceles Triangle 94"/>
          <p:cNvSpPr>
            <a:spLocks noChangeArrowheads="1"/>
          </p:cNvSpPr>
          <p:nvPr/>
        </p:nvSpPr>
        <p:spPr bwMode="auto">
          <a:xfrm>
            <a:off x="4711277" y="2267130"/>
            <a:ext cx="130791"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96" name="Isosceles Triangle 95"/>
          <p:cNvSpPr>
            <a:spLocks noChangeArrowheads="1"/>
          </p:cNvSpPr>
          <p:nvPr/>
        </p:nvSpPr>
        <p:spPr bwMode="auto">
          <a:xfrm>
            <a:off x="4752036" y="2265883"/>
            <a:ext cx="130791"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97" name="Text Box 24"/>
          <p:cNvSpPr txBox="1">
            <a:spLocks noChangeArrowheads="1"/>
          </p:cNvSpPr>
          <p:nvPr/>
        </p:nvSpPr>
        <p:spPr bwMode="auto">
          <a:xfrm>
            <a:off x="4442008" y="2219847"/>
            <a:ext cx="33402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SFD</a:t>
            </a:r>
          </a:p>
          <a:p>
            <a:pPr algn="ctr"/>
            <a:r>
              <a:rPr lang="en-US" altLang="en-US" sz="600" dirty="0" smtClean="0">
                <a:latin typeface="Arial" panose="020B0604020202020204" pitchFamily="34" charset="0"/>
                <a:cs typeface="Arial" panose="020B0604020202020204" pitchFamily="34" charset="0"/>
              </a:rPr>
              <a:t>Final</a:t>
            </a:r>
            <a:endParaRPr lang="en-US" altLang="en-US" sz="600" dirty="0">
              <a:latin typeface="Arial" panose="020B0604020202020204" pitchFamily="34" charset="0"/>
              <a:cs typeface="Arial" panose="020B0604020202020204" pitchFamily="34" charset="0"/>
            </a:endParaRPr>
          </a:p>
        </p:txBody>
      </p:sp>
      <p:cxnSp>
        <p:nvCxnSpPr>
          <p:cNvPr id="98" name="Straight Connector 97"/>
          <p:cNvCxnSpPr/>
          <p:nvPr/>
        </p:nvCxnSpPr>
        <p:spPr bwMode="auto">
          <a:xfrm>
            <a:off x="3178592" y="3236877"/>
            <a:ext cx="129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9" name="Straight Connector 98"/>
          <p:cNvCxnSpPr/>
          <p:nvPr/>
        </p:nvCxnSpPr>
        <p:spPr bwMode="auto">
          <a:xfrm>
            <a:off x="2521867" y="5197573"/>
            <a:ext cx="1728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0" name="Isosceles Triangle 99"/>
          <p:cNvSpPr>
            <a:spLocks noChangeArrowheads="1"/>
          </p:cNvSpPr>
          <p:nvPr/>
        </p:nvSpPr>
        <p:spPr bwMode="auto">
          <a:xfrm>
            <a:off x="5146951" y="2255153"/>
            <a:ext cx="130791"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01" name="Text Box 24"/>
          <p:cNvSpPr txBox="1">
            <a:spLocks noChangeArrowheads="1"/>
          </p:cNvSpPr>
          <p:nvPr/>
        </p:nvSpPr>
        <p:spPr bwMode="auto">
          <a:xfrm>
            <a:off x="5220187" y="2235384"/>
            <a:ext cx="50394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Initial</a:t>
            </a:r>
          </a:p>
          <a:p>
            <a:pPr algn="ctr"/>
            <a:r>
              <a:rPr lang="en-US" altLang="en-US" sz="600" dirty="0" smtClean="0">
                <a:latin typeface="Arial" panose="020B0604020202020204" pitchFamily="34" charset="0"/>
                <a:cs typeface="Arial" panose="020B0604020202020204" pitchFamily="34" charset="0"/>
              </a:rPr>
              <a:t>WG ballot</a:t>
            </a:r>
            <a:endParaRPr lang="en-US" altLang="en-US" sz="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999524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Of Plans Towards D1.0 Approval</a:t>
            </a:r>
            <a:endParaRPr lang="en-US" dirty="0"/>
          </a:p>
        </p:txBody>
      </p:sp>
      <p:sp>
        <p:nvSpPr>
          <p:cNvPr id="3" name="Content Placeholder 2"/>
          <p:cNvSpPr>
            <a:spLocks noGrp="1"/>
          </p:cNvSpPr>
          <p:nvPr>
            <p:ph idx="1"/>
          </p:nvPr>
        </p:nvSpPr>
        <p:spPr/>
        <p:txBody>
          <a:bodyPr/>
          <a:lstStyle/>
          <a:p>
            <a:r>
              <a:rPr lang="en-US" dirty="0" smtClean="0"/>
              <a:t>Motion </a:t>
            </a:r>
          </a:p>
          <a:p>
            <a:r>
              <a:rPr lang="en-US" dirty="0" smtClean="0"/>
              <a:t>We commit to the process depicted in slide 40 of submission 11-18/0596r04.</a:t>
            </a:r>
          </a:p>
          <a:p>
            <a:endParaRPr lang="en-US" dirty="0" smtClean="0"/>
          </a:p>
          <a:p>
            <a:r>
              <a:rPr lang="en-US" dirty="0" smtClean="0"/>
              <a:t>Moved: </a:t>
            </a:r>
            <a:r>
              <a:rPr lang="en-US" b="0" dirty="0" smtClean="0"/>
              <a:t>Assaf Kasher</a:t>
            </a:r>
          </a:p>
          <a:p>
            <a:r>
              <a:rPr lang="en-US" dirty="0" smtClean="0"/>
              <a:t>Second: </a:t>
            </a:r>
            <a:r>
              <a:rPr lang="en-US" b="0" dirty="0" err="1" smtClean="0"/>
              <a:t>Chitto</a:t>
            </a:r>
            <a:r>
              <a:rPr lang="en-US" b="0" dirty="0" smtClean="0"/>
              <a:t> Ghosh</a:t>
            </a:r>
          </a:p>
          <a:p>
            <a:r>
              <a:rPr lang="en-US" dirty="0" smtClean="0"/>
              <a:t>Results</a:t>
            </a:r>
            <a:r>
              <a:rPr lang="en-US" b="0" dirty="0"/>
              <a:t> </a:t>
            </a:r>
            <a:r>
              <a:rPr lang="en-US" b="0" dirty="0" smtClean="0"/>
              <a:t>(Y/N/A): 15/0/0</a:t>
            </a:r>
          </a:p>
          <a:p>
            <a:r>
              <a:rPr lang="en-US" b="0" dirty="0" smtClean="0"/>
              <a:t>Motion passes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196896863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SFD Working Draft Approval</a:t>
            </a:r>
          </a:p>
        </p:txBody>
      </p:sp>
      <p:sp>
        <p:nvSpPr>
          <p:cNvPr id="3" name="Content Placeholder 2"/>
          <p:cNvSpPr>
            <a:spLocks noGrp="1"/>
          </p:cNvSpPr>
          <p:nvPr>
            <p:ph idx="1"/>
          </p:nvPr>
        </p:nvSpPr>
        <p:spPr/>
        <p:txBody>
          <a:bodyPr/>
          <a:lstStyle/>
          <a:p>
            <a:r>
              <a:rPr lang="en-US" dirty="0"/>
              <a:t>Motion:</a:t>
            </a:r>
          </a:p>
          <a:p>
            <a:pPr marL="0" indent="0"/>
            <a:r>
              <a:rPr lang="en-GB" b="0" dirty="0"/>
              <a:t>Move to adopt document </a:t>
            </a:r>
            <a:r>
              <a:rPr lang="en-GB" b="0" dirty="0" smtClean="0"/>
              <a:t>11-17-462r15 (?) as </a:t>
            </a:r>
            <a:r>
              <a:rPr lang="en-GB" b="0" dirty="0" err="1"/>
              <a:t>TGaz</a:t>
            </a:r>
            <a:r>
              <a:rPr lang="en-GB" b="0" dirty="0"/>
              <a:t> Spec Framework working draft document.</a:t>
            </a:r>
            <a:endParaRPr lang="en-US" b="0" dirty="0"/>
          </a:p>
          <a:p>
            <a:pPr marL="0" indent="0"/>
            <a:r>
              <a:rPr lang="en-GB" dirty="0"/>
              <a:t>Mover</a:t>
            </a:r>
            <a:r>
              <a:rPr lang="en-GB" dirty="0" smtClean="0"/>
              <a:t>:</a:t>
            </a:r>
            <a:endParaRPr lang="en-GB" b="0" dirty="0"/>
          </a:p>
          <a:p>
            <a:pPr marL="0" indent="0"/>
            <a:r>
              <a:rPr lang="en-GB" dirty="0"/>
              <a:t>Seconder</a:t>
            </a:r>
            <a:r>
              <a:rPr lang="en-GB" dirty="0" smtClean="0"/>
              <a:t>:</a:t>
            </a:r>
            <a:endParaRPr lang="en-GB" b="0" dirty="0"/>
          </a:p>
          <a:p>
            <a:pPr marL="0" indent="0"/>
            <a:r>
              <a:rPr lang="en-GB" dirty="0"/>
              <a:t>Results </a:t>
            </a:r>
            <a:r>
              <a:rPr lang="en-GB" b="0" dirty="0"/>
              <a:t>(Y/N/A</a:t>
            </a:r>
            <a:r>
              <a:rPr lang="en-GB" b="0" dirty="0" smtClean="0"/>
              <a:t>):</a:t>
            </a:r>
            <a:endParaRPr lang="en-GB" b="0" dirty="0"/>
          </a:p>
          <a:p>
            <a:pPr marL="0" indent="0"/>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3879410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July 2018</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indent="12700" algn="just">
              <a:spcBef>
                <a:spcPct val="20000"/>
              </a:spcBef>
            </a:pPr>
            <a:r>
              <a:rPr lang="en-US" altLang="en-US" dirty="0"/>
              <a:t>This </a:t>
            </a:r>
            <a:r>
              <a:rPr lang="en-US" altLang="en-US" dirty="0" smtClean="0"/>
              <a:t>submission contains </a:t>
            </a:r>
            <a:r>
              <a:rPr lang="en-US" altLang="en-US" dirty="0"/>
              <a:t>the IEEE 802.11 </a:t>
            </a:r>
            <a:r>
              <a:rPr lang="en-US" altLang="en-US" dirty="0" err="1"/>
              <a:t>TGaz</a:t>
            </a:r>
            <a:r>
              <a:rPr lang="en-US" altLang="en-US" dirty="0"/>
              <a:t> Next Generation Positioning agenda for the </a:t>
            </a:r>
            <a:r>
              <a:rPr lang="en-US" altLang="en-US" dirty="0" smtClean="0"/>
              <a:t>July meeting</a:t>
            </a:r>
            <a:r>
              <a:rPr lang="en-US" altLang="en-US" dirty="0"/>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Working Draft Approval</a:t>
            </a:r>
            <a:endParaRPr lang="en-US"/>
          </a:p>
        </p:txBody>
      </p:sp>
      <p:sp>
        <p:nvSpPr>
          <p:cNvPr id="3" name="Content Placeholder 2"/>
          <p:cNvSpPr>
            <a:spLocks noGrp="1"/>
          </p:cNvSpPr>
          <p:nvPr>
            <p:ph idx="1"/>
          </p:nvPr>
        </p:nvSpPr>
        <p:spPr/>
        <p:txBody>
          <a:bodyPr/>
          <a:lstStyle/>
          <a:p>
            <a:pPr marL="0" indent="0"/>
            <a:r>
              <a:rPr lang="en-US" smtClean="0"/>
              <a:t>Motion</a:t>
            </a:r>
          </a:p>
          <a:p>
            <a:pPr marL="0" indent="0"/>
            <a:r>
              <a:rPr lang="en-US" b="0" smtClean="0"/>
              <a:t>We adopt document P802.11az D0.3 as the TGaz workind draft document.</a:t>
            </a:r>
          </a:p>
          <a:p>
            <a:pPr marL="0" indent="0"/>
            <a:endParaRPr lang="en-US" b="0"/>
          </a:p>
          <a:p>
            <a:pPr marL="0" indent="0"/>
            <a:r>
              <a:rPr lang="en-US" b="0" smtClean="0"/>
              <a:t>Moved:</a:t>
            </a:r>
          </a:p>
          <a:p>
            <a:pPr marL="0" indent="0"/>
            <a:r>
              <a:rPr lang="en-US" b="0" smtClean="0"/>
              <a:t>Second:</a:t>
            </a:r>
          </a:p>
          <a:p>
            <a:pPr marL="0" indent="0"/>
            <a:r>
              <a:rPr lang="en-US" b="0" smtClean="0"/>
              <a:t>Results:</a:t>
            </a:r>
            <a:endParaRPr lang="en-US" b="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12621459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685800" y="685800"/>
            <a:ext cx="7770813" cy="1065213"/>
          </a:xfrm>
        </p:spPr>
        <p:txBody>
          <a:bodyPr/>
          <a:lstStyle/>
          <a:p>
            <a:r>
              <a:rPr lang="en-US" dirty="0"/>
              <a:t>Presentations</a:t>
            </a:r>
          </a:p>
        </p:txBody>
      </p:sp>
      <p:sp>
        <p:nvSpPr>
          <p:cNvPr id="12" name="Content Placeholder 2"/>
          <p:cNvSpPr>
            <a:spLocks noGrp="1"/>
          </p:cNvSpPr>
          <p:nvPr>
            <p:ph idx="1"/>
          </p:nvPr>
        </p:nvSpPr>
        <p:spPr>
          <a:xfrm>
            <a:off x="685800" y="1981200"/>
            <a:ext cx="7770813" cy="4113213"/>
          </a:xfrm>
        </p:spPr>
        <p:txBody>
          <a:bodyPr/>
          <a:lstStyle/>
          <a:p>
            <a:endParaRPr lang="en-US"/>
          </a:p>
        </p:txBody>
      </p:sp>
      <p:sp>
        <p:nvSpPr>
          <p:cNvPr id="13"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31</a:t>
            </a:fld>
            <a:endParaRPr lang="en-GB" dirty="0"/>
          </a:p>
        </p:txBody>
      </p:sp>
      <p:sp>
        <p:nvSpPr>
          <p:cNvPr id="14"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6" name="Date Placeholder 5"/>
          <p:cNvSpPr>
            <a:spLocks noGrp="1"/>
          </p:cNvSpPr>
          <p:nvPr>
            <p:ph type="dt" idx="15"/>
          </p:nvPr>
        </p:nvSpPr>
        <p:spPr>
          <a:xfrm>
            <a:off x="696912" y="333375"/>
            <a:ext cx="1874823" cy="273050"/>
          </a:xfrm>
        </p:spPr>
        <p:txBody>
          <a:bodyPr/>
          <a:lstStyle/>
          <a:p>
            <a:r>
              <a:rPr lang="en-US" smtClean="0"/>
              <a:t>July 2018</a:t>
            </a:r>
            <a:endParaRPr lang="en-GB" dirty="0"/>
          </a:p>
        </p:txBody>
      </p:sp>
    </p:spTree>
    <p:extLst>
      <p:ext uri="{BB962C8B-B14F-4D97-AF65-F5344CB8AC3E}">
        <p14:creationId xmlns:p14="http://schemas.microsoft.com/office/powerpoint/2010/main" val="177466059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dirty="0"/>
              <a:t>Attendance reminder</a:t>
            </a:r>
          </a:p>
        </p:txBody>
      </p:sp>
      <p:sp>
        <p:nvSpPr>
          <p:cNvPr id="8" name="Content Placeholder 2"/>
          <p:cNvSpPr>
            <a:spLocks noGrp="1"/>
          </p:cNvSpPr>
          <p:nvPr>
            <p:ph idx="1"/>
          </p:nvPr>
        </p:nvSpPr>
        <p:spPr>
          <a:xfrm>
            <a:off x="685800" y="1981200"/>
            <a:ext cx="7770813" cy="4113213"/>
          </a:xfrm>
        </p:spPr>
        <p:txBody>
          <a:bodyPr/>
          <a:lstStyle/>
          <a:p>
            <a:endParaRPr lang="en-US"/>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32</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July 2018</a:t>
            </a:r>
            <a:endParaRPr lang="en-GB" dirty="0"/>
          </a:p>
        </p:txBody>
      </p:sp>
    </p:spTree>
    <p:extLst>
      <p:ext uri="{BB962C8B-B14F-4D97-AF65-F5344CB8AC3E}">
        <p14:creationId xmlns:p14="http://schemas.microsoft.com/office/powerpoint/2010/main" val="188475928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dirty="0"/>
              <a:t>Recess</a:t>
            </a:r>
          </a:p>
        </p:txBody>
      </p:sp>
      <p:sp>
        <p:nvSpPr>
          <p:cNvPr id="8" name="Content Placeholder 2"/>
          <p:cNvSpPr>
            <a:spLocks noGrp="1"/>
          </p:cNvSpPr>
          <p:nvPr>
            <p:ph idx="1"/>
          </p:nvPr>
        </p:nvSpPr>
        <p:spPr>
          <a:xfrm>
            <a:off x="685800" y="1981200"/>
            <a:ext cx="7770813" cy="4113213"/>
          </a:xfrm>
        </p:spPr>
        <p:txBody>
          <a:bodyPr/>
          <a:lstStyle/>
          <a:p>
            <a:endParaRPr lang="en-US"/>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33</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July 2018</a:t>
            </a:r>
            <a:endParaRPr lang="en-GB" dirty="0"/>
          </a:p>
        </p:txBody>
      </p:sp>
    </p:spTree>
    <p:extLst>
      <p:ext uri="{BB962C8B-B14F-4D97-AF65-F5344CB8AC3E}">
        <p14:creationId xmlns:p14="http://schemas.microsoft.com/office/powerpoint/2010/main" val="350634681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
        <p:nvSpPr>
          <p:cNvPr id="12" name="Title 1"/>
          <p:cNvSpPr>
            <a:spLocks noGrp="1"/>
          </p:cNvSpPr>
          <p:nvPr>
            <p:ph type="title"/>
          </p:nvPr>
        </p:nvSpPr>
        <p:spPr>
          <a:xfrm>
            <a:off x="838200" y="838200"/>
            <a:ext cx="7770813" cy="1065213"/>
          </a:xfrm>
        </p:spPr>
        <p:txBody>
          <a:bodyPr/>
          <a:lstStyle/>
          <a:p>
            <a:endParaRPr lang="en-US"/>
          </a:p>
        </p:txBody>
      </p:sp>
      <p:sp>
        <p:nvSpPr>
          <p:cNvPr id="13" name="Content Placeholder 2"/>
          <p:cNvSpPr>
            <a:spLocks noGrp="1"/>
          </p:cNvSpPr>
          <p:nvPr>
            <p:ph idx="1"/>
          </p:nvPr>
        </p:nvSpPr>
        <p:spPr>
          <a:xfrm>
            <a:off x="838200" y="2133600"/>
            <a:ext cx="7770813" cy="4113213"/>
          </a:xfrm>
        </p:spPr>
        <p:txBody>
          <a:bodyPr/>
          <a:lstStyle/>
          <a:p>
            <a:r>
              <a:rPr lang="en-US" altLang="en-US" sz="3600" dirty="0"/>
              <a:t>Meeting Slot </a:t>
            </a:r>
            <a:r>
              <a:rPr lang="en-US" altLang="en-US" sz="3600" dirty="0" smtClean="0"/>
              <a:t>#2</a:t>
            </a:r>
            <a:endParaRPr lang="en-US" altLang="en-US" sz="2000" dirty="0"/>
          </a:p>
          <a:p>
            <a:endParaRPr lang="en-US" sz="3600" dirty="0"/>
          </a:p>
        </p:txBody>
      </p:sp>
    </p:spTree>
    <p:extLst>
      <p:ext uri="{BB962C8B-B14F-4D97-AF65-F5344CB8AC3E}">
        <p14:creationId xmlns:p14="http://schemas.microsoft.com/office/powerpoint/2010/main" val="202351518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Meeting Slot # </a:t>
            </a:r>
            <a:r>
              <a:rPr lang="en-US" altLang="en-US" dirty="0" smtClean="0">
                <a:solidFill>
                  <a:schemeClr val="tx2"/>
                </a:solidFill>
              </a:rPr>
              <a:t>2 </a:t>
            </a:r>
            <a:r>
              <a:rPr lang="en-US" altLang="en-US" dirty="0">
                <a:solidFill>
                  <a:schemeClr val="tx2"/>
                </a:solidFill>
              </a:rPr>
              <a:t>discussion items</a:t>
            </a:r>
            <a:endParaRPr lang="en-US" dirty="0"/>
          </a:p>
        </p:txBody>
      </p:sp>
      <p:sp>
        <p:nvSpPr>
          <p:cNvPr id="8"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a:t>
            </a:r>
            <a:r>
              <a:rPr lang="en-US" altLang="en-US" sz="2000" b="0" dirty="0" smtClean="0"/>
              <a:t>(7min</a:t>
            </a:r>
            <a:r>
              <a:rPr lang="en-US" altLang="en-US" sz="2000" b="0" dirty="0"/>
              <a:t>)</a:t>
            </a:r>
          </a:p>
          <a:p>
            <a:pPr algn="just">
              <a:spcBef>
                <a:spcPct val="20000"/>
              </a:spcBef>
              <a:buFontTx/>
              <a:buChar char="•"/>
            </a:pPr>
            <a:r>
              <a:rPr lang="en-US" altLang="en-US" sz="2000" b="0" dirty="0"/>
              <a:t>Agenda Setting </a:t>
            </a:r>
            <a:r>
              <a:rPr lang="en-US" altLang="en-US" sz="2000" b="0" dirty="0" smtClean="0"/>
              <a:t>(7min)</a:t>
            </a:r>
          </a:p>
          <a:p>
            <a:pPr algn="just">
              <a:spcBef>
                <a:spcPct val="20000"/>
              </a:spcBef>
              <a:buFontTx/>
              <a:buChar char="•"/>
            </a:pPr>
            <a:r>
              <a:rPr lang="en-US" altLang="en-US" sz="2000" b="0" dirty="0" smtClean="0"/>
              <a:t>TG </a:t>
            </a:r>
            <a:r>
              <a:rPr lang="en-US" altLang="en-US" sz="2000" b="0" dirty="0" smtClean="0"/>
              <a:t>elections for vice chair position (15min)</a:t>
            </a:r>
            <a:endParaRPr lang="en-US" altLang="en-US" sz="2000" b="0" dirty="0" smtClean="0"/>
          </a:p>
          <a:p>
            <a:pPr algn="just">
              <a:spcBef>
                <a:spcPct val="20000"/>
              </a:spcBef>
              <a:buFontTx/>
              <a:buChar char="•"/>
            </a:pPr>
            <a:r>
              <a:rPr lang="en-US" altLang="en-US" sz="2000" b="0" dirty="0" smtClean="0"/>
              <a:t>Presentations </a:t>
            </a:r>
            <a:r>
              <a:rPr lang="en-US" altLang="en-US" sz="2000" b="0" dirty="0"/>
              <a:t>to inform the TG (as time permits</a:t>
            </a:r>
            <a:r>
              <a:rPr lang="en-US" altLang="en-US" sz="2000" b="0" dirty="0" smtClean="0"/>
              <a:t>).</a:t>
            </a:r>
          </a:p>
        </p:txBody>
      </p:sp>
    </p:spTree>
    <p:extLst>
      <p:ext uri="{BB962C8B-B14F-4D97-AF65-F5344CB8AC3E}">
        <p14:creationId xmlns:p14="http://schemas.microsoft.com/office/powerpoint/2010/main" val="388241800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
        <p:nvSpPr>
          <p:cNvPr id="7" name="Title 1"/>
          <p:cNvSpPr>
            <a:spLocks noGrp="1"/>
          </p:cNvSpPr>
          <p:nvPr>
            <p:ph type="title"/>
          </p:nvPr>
        </p:nvSpPr>
        <p:spPr>
          <a:xfrm>
            <a:off x="685800" y="685801"/>
            <a:ext cx="7770813" cy="798984"/>
          </a:xfrm>
        </p:spPr>
        <p:txBody>
          <a:bodyPr/>
          <a:lstStyle/>
          <a:p>
            <a:r>
              <a:rPr lang="en-US" altLang="en-US" dirty="0">
                <a:solidFill>
                  <a:schemeClr val="tx2"/>
                </a:solidFill>
              </a:rPr>
              <a:t>Submission order – Slot </a:t>
            </a:r>
            <a:r>
              <a:rPr lang="en-US" altLang="en-US" dirty="0" smtClean="0">
                <a:solidFill>
                  <a:schemeClr val="tx2"/>
                </a:solidFill>
              </a:rPr>
              <a:t># 2</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2241737413"/>
              </p:ext>
            </p:extLst>
          </p:nvPr>
        </p:nvGraphicFramePr>
        <p:xfrm>
          <a:off x="251520" y="1484784"/>
          <a:ext cx="8712967" cy="2219760"/>
        </p:xfrm>
        <a:graphic>
          <a:graphicData uri="http://schemas.openxmlformats.org/drawingml/2006/table">
            <a:tbl>
              <a:tblPr firstRow="1" bandRow="1">
                <a:tableStyleId>{21E4AEA4-8DFA-4A89-87EB-49C32662AFE0}</a:tableStyleId>
              </a:tblPr>
              <a:tblGrid>
                <a:gridCol w="1409598"/>
                <a:gridCol w="1546095"/>
                <a:gridCol w="2955693"/>
                <a:gridCol w="1551739"/>
                <a:gridCol w="1249842"/>
              </a:tblGrid>
              <a:tr h="370760">
                <a:tc>
                  <a:txBody>
                    <a:bodyPr/>
                    <a:lstStyle/>
                    <a:p>
                      <a:r>
                        <a:rPr lang="en-US" sz="1500" dirty="0" smtClean="0"/>
                        <a:t>DCN</a:t>
                      </a:r>
                      <a:endParaRPr lang="en-US" sz="1500" dirty="0"/>
                    </a:p>
                  </a:txBody>
                  <a:tcPr marT="45712" marB="45712"/>
                </a:tc>
                <a:tc>
                  <a:txBody>
                    <a:bodyPr/>
                    <a:lstStyle/>
                    <a:p>
                      <a:r>
                        <a:rPr lang="en-US" sz="1500" dirty="0" smtClean="0"/>
                        <a:t>Presenter</a:t>
                      </a:r>
                      <a:endParaRPr lang="en-US" sz="1500" dirty="0"/>
                    </a:p>
                  </a:txBody>
                  <a:tcPr marT="45712" marB="45712"/>
                </a:tc>
                <a:tc>
                  <a:txBody>
                    <a:bodyPr/>
                    <a:lstStyle/>
                    <a:p>
                      <a:r>
                        <a:rPr lang="en-US" sz="1500" dirty="0" smtClean="0"/>
                        <a:t>Title</a:t>
                      </a:r>
                      <a:endParaRPr lang="en-US" sz="1500" dirty="0"/>
                    </a:p>
                  </a:txBody>
                  <a:tcPr marT="45712" marB="45712"/>
                </a:tc>
                <a:tc>
                  <a:txBody>
                    <a:bodyPr/>
                    <a:lstStyle/>
                    <a:p>
                      <a:r>
                        <a:rPr lang="en-US" sz="1500" dirty="0" smtClean="0"/>
                        <a:t>Topic</a:t>
                      </a:r>
                      <a:endParaRPr lang="en-US" sz="1500" dirty="0"/>
                    </a:p>
                  </a:txBody>
                  <a:tcPr marT="45712" marB="45712"/>
                </a:tc>
                <a:tc>
                  <a:txBody>
                    <a:bodyPr/>
                    <a:lstStyle/>
                    <a:p>
                      <a:r>
                        <a:rPr lang="en-US" sz="1500" dirty="0" smtClean="0"/>
                        <a:t>Time</a:t>
                      </a:r>
                      <a:endParaRPr lang="en-US" sz="1500" dirty="0"/>
                    </a:p>
                  </a:txBody>
                  <a:tcPr marT="45712" marB="45712"/>
                </a:tc>
              </a:tr>
              <a:tr h="370760">
                <a:tc>
                  <a:txBody>
                    <a:bodyPr/>
                    <a:lstStyle/>
                    <a:p>
                      <a:r>
                        <a:rPr lang="en-US" sz="1600" dirty="0" smtClean="0"/>
                        <a:t>11-18-982</a:t>
                      </a:r>
                      <a:endParaRPr lang="en-US" sz="1600" dirty="0"/>
                    </a:p>
                  </a:txBody>
                  <a:tcPr marT="45712" marB="45712"/>
                </a:tc>
                <a:tc>
                  <a:txBody>
                    <a:bodyPr/>
                    <a:lstStyle/>
                    <a:p>
                      <a:r>
                        <a:rPr lang="en-US" sz="1600" dirty="0" smtClean="0"/>
                        <a:t>Jonathan Segev</a:t>
                      </a:r>
                      <a:endParaRPr lang="en-US" sz="1600" dirty="0"/>
                    </a:p>
                  </a:txBody>
                  <a:tcPr marT="45712" marB="45712"/>
                </a:tc>
                <a:tc>
                  <a:txBody>
                    <a:bodyPr/>
                    <a:lstStyle/>
                    <a:p>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May 2018 Agenda</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35 min</a:t>
                      </a:r>
                      <a:endParaRPr lang="en-US" sz="1600" kern="1200" dirty="0">
                        <a:solidFill>
                          <a:schemeClr val="dk1"/>
                        </a:solidFill>
                        <a:latin typeface="+mn-lt"/>
                        <a:ea typeface="+mn-ea"/>
                        <a:cs typeface="+mn-cs"/>
                      </a:endParaRPr>
                    </a:p>
                  </a:txBody>
                  <a:tcPr marT="45712" marB="45712"/>
                </a:tc>
              </a:tr>
              <a:tr h="289552">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r>
              <a:tr h="411472">
                <a:tc>
                  <a:txBody>
                    <a:bodyPr/>
                    <a:lstStyle/>
                    <a:p>
                      <a:pPr marL="0" algn="l" defTabSz="914400" rtl="0" eaLnBrk="1" latinLnBrk="0" hangingPunct="1"/>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strike="noStrike" kern="1200" noProof="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c>
                  <a:txBody>
                    <a:bodyPr/>
                    <a:lstStyle/>
                    <a:p>
                      <a:endParaRPr lang="en-US" sz="1600" dirty="0"/>
                    </a:p>
                  </a:txBody>
                  <a:tcPr marT="45712" marB="45712"/>
                </a:tc>
              </a:tr>
              <a:tr h="365752">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endParaRPr lang="en-US" dirty="0"/>
                    </a:p>
                  </a:txBody>
                  <a:tcPr marT="45712" marB="45712"/>
                </a:tc>
              </a:tr>
              <a:tr h="365752">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r>
            </a:tbl>
          </a:graphicData>
        </a:graphic>
      </p:graphicFrame>
    </p:spTree>
    <p:extLst>
      <p:ext uri="{BB962C8B-B14F-4D97-AF65-F5344CB8AC3E}">
        <p14:creationId xmlns:p14="http://schemas.microsoft.com/office/powerpoint/2010/main" val="390259539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54968"/>
          </a:xfrm>
        </p:spPr>
        <p:txBody>
          <a:bodyPr/>
          <a:lstStyle/>
          <a:p>
            <a:r>
              <a:rPr lang="en-US" dirty="0" smtClean="0"/>
              <a:t>Vice Chair Elections</a:t>
            </a:r>
            <a:endParaRPr lang="en-US" dirty="0"/>
          </a:p>
        </p:txBody>
      </p:sp>
      <p:sp>
        <p:nvSpPr>
          <p:cNvPr id="3" name="Content Placeholder 2"/>
          <p:cNvSpPr>
            <a:spLocks noGrp="1"/>
          </p:cNvSpPr>
          <p:nvPr>
            <p:ph idx="1"/>
          </p:nvPr>
        </p:nvSpPr>
        <p:spPr>
          <a:xfrm>
            <a:off x="685800" y="1556792"/>
            <a:ext cx="7770813" cy="4537621"/>
          </a:xfrm>
        </p:spPr>
        <p:txBody>
          <a:bodyPr/>
          <a:lstStyle/>
          <a:p>
            <a:pPr>
              <a:buFont typeface="Arial" panose="020B0604020202020204" pitchFamily="34" charset="0"/>
              <a:buChar char="•"/>
            </a:pPr>
            <a:r>
              <a:rPr lang="en-US" sz="2000" b="0" dirty="0" smtClean="0"/>
              <a:t>Perform last call for nominations for vice chair position candidates. </a:t>
            </a:r>
          </a:p>
          <a:p>
            <a:pPr>
              <a:buFont typeface="Arial" panose="020B0604020202020204" pitchFamily="34" charset="0"/>
              <a:buChar char="•"/>
            </a:pPr>
            <a:r>
              <a:rPr lang="en-US" sz="2000" b="0" dirty="0" smtClean="0"/>
              <a:t>Close nominations.</a:t>
            </a:r>
          </a:p>
          <a:p>
            <a:pPr>
              <a:buFont typeface="Arial" panose="020B0604020202020204" pitchFamily="34" charset="0"/>
              <a:buChar char="•"/>
            </a:pPr>
            <a:r>
              <a:rPr lang="en-US" sz="2000" b="0" dirty="0" smtClean="0"/>
              <a:t>Allow nominees to address the group.</a:t>
            </a:r>
          </a:p>
          <a:p>
            <a:pPr>
              <a:buFont typeface="Arial" panose="020B0604020202020204" pitchFamily="34" charset="0"/>
              <a:buChar char="•"/>
            </a:pPr>
            <a:r>
              <a:rPr lang="en-US" sz="2000" b="0" dirty="0" smtClean="0"/>
              <a:t>Elections.</a:t>
            </a:r>
          </a:p>
          <a:p>
            <a:pPr>
              <a:buFont typeface="Arial" panose="020B0604020202020204" pitchFamily="34" charset="0"/>
              <a:buChar char="•"/>
            </a:pPr>
            <a:endParaRPr lang="en-US" sz="20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406266032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Vice Chair Elections</a:t>
            </a:r>
            <a:endParaRPr lang="en-US" dirty="0"/>
          </a:p>
        </p:txBody>
      </p:sp>
      <p:sp>
        <p:nvSpPr>
          <p:cNvPr id="3" name="Content Placeholder 2"/>
          <p:cNvSpPr>
            <a:spLocks noGrp="1"/>
          </p:cNvSpPr>
          <p:nvPr>
            <p:ph idx="1"/>
          </p:nvPr>
        </p:nvSpPr>
        <p:spPr/>
        <p:txBody>
          <a:bodyPr/>
          <a:lstStyle/>
          <a:p>
            <a:r>
              <a:rPr lang="en-US" dirty="0"/>
              <a:t>Motion</a:t>
            </a:r>
          </a:p>
          <a:p>
            <a:r>
              <a:rPr lang="en-US" b="0" dirty="0"/>
              <a:t>To approve </a:t>
            </a:r>
            <a:r>
              <a:rPr lang="en-US" b="0" dirty="0" smtClean="0"/>
              <a:t>XXX(YYY) </a:t>
            </a:r>
            <a:r>
              <a:rPr lang="en-US" b="0" dirty="0"/>
              <a:t>as </a:t>
            </a:r>
            <a:r>
              <a:rPr lang="en-US" b="0" dirty="0" err="1"/>
              <a:t>TGaz</a:t>
            </a:r>
            <a:r>
              <a:rPr lang="en-US" b="0" dirty="0"/>
              <a:t> vice-chair.</a:t>
            </a:r>
          </a:p>
          <a:p>
            <a:endParaRPr lang="en-US" b="0" dirty="0" smtClean="0"/>
          </a:p>
          <a:p>
            <a:r>
              <a:rPr lang="en-US" b="0" dirty="0" smtClean="0"/>
              <a:t>Moved:</a:t>
            </a:r>
            <a:endParaRPr lang="en-US" b="0" dirty="0"/>
          </a:p>
          <a:p>
            <a:r>
              <a:rPr lang="en-US" b="0" dirty="0" smtClean="0"/>
              <a:t>Second:</a:t>
            </a:r>
            <a:endParaRPr lang="en-US" b="0" dirty="0"/>
          </a:p>
          <a:p>
            <a:r>
              <a:rPr lang="en-US" b="0" dirty="0" smtClean="0"/>
              <a:t>Results </a:t>
            </a:r>
            <a:r>
              <a:rPr lang="en-US" b="0" dirty="0"/>
              <a:t>(Y/N/A): </a:t>
            </a:r>
            <a:endParaRPr lang="en-US"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93652623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685800" y="685800"/>
            <a:ext cx="7770813" cy="1065213"/>
          </a:xfrm>
        </p:spPr>
        <p:txBody>
          <a:bodyPr/>
          <a:lstStyle/>
          <a:p>
            <a:r>
              <a:rPr lang="en-US" dirty="0"/>
              <a:t>Presentations</a:t>
            </a:r>
          </a:p>
        </p:txBody>
      </p:sp>
      <p:sp>
        <p:nvSpPr>
          <p:cNvPr id="12" name="Content Placeholder 2"/>
          <p:cNvSpPr>
            <a:spLocks noGrp="1"/>
          </p:cNvSpPr>
          <p:nvPr>
            <p:ph idx="1"/>
          </p:nvPr>
        </p:nvSpPr>
        <p:spPr>
          <a:xfrm>
            <a:off x="685800" y="1981200"/>
            <a:ext cx="7770813" cy="4113213"/>
          </a:xfrm>
        </p:spPr>
        <p:txBody>
          <a:bodyPr/>
          <a:lstStyle/>
          <a:p>
            <a:endParaRPr lang="en-US"/>
          </a:p>
        </p:txBody>
      </p:sp>
      <p:sp>
        <p:nvSpPr>
          <p:cNvPr id="13"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39</a:t>
            </a:fld>
            <a:endParaRPr lang="en-GB" dirty="0"/>
          </a:p>
        </p:txBody>
      </p:sp>
      <p:sp>
        <p:nvSpPr>
          <p:cNvPr id="14"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6" name="Date Placeholder 5"/>
          <p:cNvSpPr>
            <a:spLocks noGrp="1"/>
          </p:cNvSpPr>
          <p:nvPr>
            <p:ph type="dt" idx="15"/>
          </p:nvPr>
        </p:nvSpPr>
        <p:spPr>
          <a:xfrm>
            <a:off x="696912" y="333375"/>
            <a:ext cx="1874823" cy="273050"/>
          </a:xfrm>
        </p:spPr>
        <p:txBody>
          <a:bodyPr/>
          <a:lstStyle/>
          <a:p>
            <a:r>
              <a:rPr lang="en-US" smtClean="0"/>
              <a:t>July 2018</a:t>
            </a:r>
            <a:endParaRPr lang="en-GB" dirty="0"/>
          </a:p>
        </p:txBody>
      </p:sp>
    </p:spTree>
    <p:extLst>
      <p:ext uri="{BB962C8B-B14F-4D97-AF65-F5344CB8AC3E}">
        <p14:creationId xmlns:p14="http://schemas.microsoft.com/office/powerpoint/2010/main" val="17105513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Logistics</a:t>
            </a:r>
            <a:endParaRPr lang="en-US" dirty="0"/>
          </a:p>
        </p:txBody>
      </p:sp>
      <p:sp>
        <p:nvSpPr>
          <p:cNvPr id="3" name="Content Placeholder 2"/>
          <p:cNvSpPr>
            <a:spLocks noGrp="1"/>
          </p:cNvSpPr>
          <p:nvPr>
            <p:ph idx="1"/>
          </p:nvPr>
        </p:nvSpPr>
        <p:spPr/>
        <p:txBody>
          <a:bodyPr/>
          <a:lstStyle/>
          <a:p>
            <a:pPr marL="457200" indent="-457200"/>
            <a:r>
              <a:rPr lang="en-US" altLang="en-US" dirty="0"/>
              <a:t>Attendance:</a:t>
            </a:r>
            <a:endParaRPr lang="en-US" altLang="en-US" dirty="0">
              <a:hlinkClick r:id="rId2"/>
            </a:endParaRPr>
          </a:p>
          <a:p>
            <a:pPr marL="857250" lvl="1" indent="-457200"/>
            <a:r>
              <a:rPr lang="en-US" altLang="en-US" dirty="0">
                <a:solidFill>
                  <a:schemeClr val="tx1"/>
                </a:solidFill>
                <a:ea typeface="MS PGothic" pitchFamily="34" charset="-128"/>
                <a:cs typeface="MS PGothic" charset="0"/>
                <a:hlinkClick r:id="rId3"/>
              </a:rPr>
              <a:t>https://imat.ieee.org/attendance</a:t>
            </a:r>
            <a:endParaRPr lang="en-US" altLang="en-US" dirty="0">
              <a:solidFill>
                <a:schemeClr val="tx1"/>
              </a:solidFill>
              <a:ea typeface="MS PGothic" pitchFamily="34" charset="-128"/>
              <a:cs typeface="MS PGothic" charset="0"/>
            </a:endParaRPr>
          </a:p>
          <a:p>
            <a:pPr lvl="1"/>
            <a:r>
              <a:rPr lang="en-US" altLang="en-US" dirty="0" smtClean="0"/>
              <a:t>You </a:t>
            </a:r>
            <a:r>
              <a:rPr lang="en-US" altLang="en-US" dirty="0"/>
              <a:t>must register before logging attendance.</a:t>
            </a:r>
          </a:p>
          <a:p>
            <a:pPr lvl="1"/>
            <a:r>
              <a:rPr lang="en-US" altLang="en-US" dirty="0"/>
              <a:t>You must log attendance during each 2 hour session.</a:t>
            </a:r>
          </a:p>
          <a:p>
            <a:r>
              <a:rPr lang="en-US" altLang="en-US" dirty="0"/>
              <a:t>Documentation</a:t>
            </a:r>
          </a:p>
          <a:p>
            <a:pPr lvl="1"/>
            <a:r>
              <a:rPr lang="en-US" altLang="en-US" dirty="0">
                <a:hlinkClick r:id="rId4"/>
              </a:rPr>
              <a:t>https://mentor.ieee.org/802.11/documents</a:t>
            </a:r>
            <a:endParaRPr lang="en-US" altLang="en-US" dirty="0"/>
          </a:p>
          <a:p>
            <a:pPr lvl="1"/>
            <a:r>
              <a:rPr lang="en-US" altLang="en-US" dirty="0"/>
              <a:t>Use “</a:t>
            </a:r>
            <a:r>
              <a:rPr lang="en-US" altLang="en-US" dirty="0" err="1"/>
              <a:t>TGaz</a:t>
            </a:r>
            <a:r>
              <a:rPr lang="en-US" altLang="en-US" dirty="0"/>
              <a:t>” folder for documents relating to the </a:t>
            </a:r>
            <a:r>
              <a:rPr lang="en-US" altLang="en-US" dirty="0" err="1"/>
              <a:t>TGaz</a:t>
            </a:r>
            <a:r>
              <a:rPr lang="en-US" altLang="en-US" dirty="0"/>
              <a:t> activity.</a:t>
            </a:r>
          </a:p>
          <a:p>
            <a:pPr lvl="1"/>
            <a:endParaRPr lang="en-US" alt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419731329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a:t>
            </a:r>
            <a:r>
              <a:rPr lang="en-US" dirty="0" smtClean="0"/>
              <a:t>11-18-xxx</a:t>
            </a:r>
            <a:endParaRPr lang="en-US" dirty="0"/>
          </a:p>
        </p:txBody>
      </p:sp>
      <p:sp>
        <p:nvSpPr>
          <p:cNvPr id="3" name="Content Placeholder 2"/>
          <p:cNvSpPr>
            <a:spLocks noGrp="1"/>
          </p:cNvSpPr>
          <p:nvPr>
            <p:ph idx="1"/>
          </p:nvPr>
        </p:nvSpPr>
        <p:spPr/>
        <p:txBody>
          <a:bodyPr/>
          <a:lstStyle/>
          <a:p>
            <a:r>
              <a:rPr lang="en-US" b="0" dirty="0"/>
              <a:t>Motion</a:t>
            </a:r>
          </a:p>
          <a:p>
            <a:r>
              <a:rPr lang="en-US" b="0" dirty="0"/>
              <a:t>Move to adopt document </a:t>
            </a:r>
            <a:r>
              <a:rPr lang="en-US" b="0" dirty="0" smtClean="0"/>
              <a:t>11-18-XXX </a:t>
            </a:r>
            <a:r>
              <a:rPr lang="en-US" b="0" dirty="0" err="1" smtClean="0"/>
              <a:t>rY</a:t>
            </a:r>
            <a:r>
              <a:rPr lang="en-US" b="0" dirty="0" smtClean="0"/>
              <a:t> </a:t>
            </a:r>
            <a:r>
              <a:rPr lang="en-US" b="0" dirty="0" smtClean="0"/>
              <a:t>to </a:t>
            </a:r>
            <a:r>
              <a:rPr lang="en-US" b="0" dirty="0"/>
              <a:t>the 802.11az draft and instruct the technical editor to incorporate it in the 802.11az draft amendment text.</a:t>
            </a:r>
          </a:p>
          <a:p>
            <a:endParaRPr lang="en-US" b="0" dirty="0" smtClean="0"/>
          </a:p>
          <a:p>
            <a:r>
              <a:rPr lang="en-US" b="0" dirty="0" smtClean="0"/>
              <a:t>Moved</a:t>
            </a:r>
            <a:r>
              <a:rPr lang="en-US" b="0" dirty="0" smtClean="0"/>
              <a:t>:</a:t>
            </a:r>
            <a:endParaRPr lang="en-US" b="0" dirty="0"/>
          </a:p>
          <a:p>
            <a:r>
              <a:rPr lang="en-US" b="0" dirty="0" smtClean="0"/>
              <a:t>Second</a:t>
            </a:r>
            <a:r>
              <a:rPr lang="en-US" b="0" dirty="0" smtClean="0"/>
              <a:t>:</a:t>
            </a:r>
            <a:endParaRPr lang="en-US" b="0" dirty="0" smtClean="0"/>
          </a:p>
          <a:p>
            <a:r>
              <a:rPr lang="en-US" b="0" dirty="0" smtClean="0"/>
              <a:t>Results </a:t>
            </a:r>
            <a:r>
              <a:rPr lang="en-US" b="0" dirty="0"/>
              <a:t>(Y/N/A</a:t>
            </a:r>
            <a:r>
              <a:rPr lang="en-US" b="0" dirty="0" smtClean="0"/>
              <a:t>):</a:t>
            </a:r>
            <a:endParaRPr lang="en-US" b="0" dirty="0" smtClean="0"/>
          </a:p>
          <a:p>
            <a:r>
              <a:rPr lang="en-US" dirty="0"/>
              <a:t/>
            </a:r>
            <a:br>
              <a:rPr lang="en-US" dirty="0"/>
            </a:b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386642146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252044423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412507672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
        <p:nvSpPr>
          <p:cNvPr id="12" name="Title 1"/>
          <p:cNvSpPr>
            <a:spLocks noGrp="1"/>
          </p:cNvSpPr>
          <p:nvPr>
            <p:ph type="title"/>
          </p:nvPr>
        </p:nvSpPr>
        <p:spPr>
          <a:xfrm>
            <a:off x="838200" y="838200"/>
            <a:ext cx="7770813" cy="1065213"/>
          </a:xfrm>
        </p:spPr>
        <p:txBody>
          <a:bodyPr/>
          <a:lstStyle/>
          <a:p>
            <a:endParaRPr lang="en-US"/>
          </a:p>
        </p:txBody>
      </p:sp>
      <p:sp>
        <p:nvSpPr>
          <p:cNvPr id="13" name="Content Placeholder 2"/>
          <p:cNvSpPr>
            <a:spLocks noGrp="1"/>
          </p:cNvSpPr>
          <p:nvPr>
            <p:ph idx="1"/>
          </p:nvPr>
        </p:nvSpPr>
        <p:spPr>
          <a:xfrm>
            <a:off x="838200" y="2133600"/>
            <a:ext cx="7770813" cy="4113213"/>
          </a:xfrm>
        </p:spPr>
        <p:txBody>
          <a:bodyPr/>
          <a:lstStyle/>
          <a:p>
            <a:r>
              <a:rPr lang="en-US" altLang="en-US" sz="3600" dirty="0"/>
              <a:t>Meeting Slot </a:t>
            </a:r>
            <a:r>
              <a:rPr lang="en-US" altLang="en-US" sz="3600" dirty="0" smtClean="0"/>
              <a:t>#3</a:t>
            </a:r>
            <a:endParaRPr lang="en-US" altLang="en-US" sz="2000" dirty="0"/>
          </a:p>
          <a:p>
            <a:endParaRPr lang="en-US" sz="3600" dirty="0"/>
          </a:p>
        </p:txBody>
      </p:sp>
    </p:spTree>
    <p:extLst>
      <p:ext uri="{BB962C8B-B14F-4D97-AF65-F5344CB8AC3E}">
        <p14:creationId xmlns:p14="http://schemas.microsoft.com/office/powerpoint/2010/main" val="40555719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Meeting Slot # </a:t>
            </a:r>
            <a:r>
              <a:rPr lang="en-US" altLang="en-US" dirty="0" smtClean="0">
                <a:solidFill>
                  <a:schemeClr val="tx2"/>
                </a:solidFill>
              </a:rPr>
              <a:t>3 </a:t>
            </a:r>
            <a:r>
              <a:rPr lang="en-US" altLang="en-US" dirty="0">
                <a:solidFill>
                  <a:schemeClr val="tx2"/>
                </a:solidFill>
              </a:rPr>
              <a:t>discussion items</a:t>
            </a:r>
            <a:endParaRPr lang="en-US" dirty="0"/>
          </a:p>
        </p:txBody>
      </p:sp>
      <p:sp>
        <p:nvSpPr>
          <p:cNvPr id="8"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(7min)</a:t>
            </a:r>
          </a:p>
          <a:p>
            <a:pPr algn="just">
              <a:spcBef>
                <a:spcPct val="20000"/>
              </a:spcBef>
              <a:buFontTx/>
              <a:buChar char="•"/>
            </a:pPr>
            <a:r>
              <a:rPr lang="en-US" altLang="en-US" sz="2000" b="0" dirty="0"/>
              <a:t>Agenda Setting (7min)</a:t>
            </a:r>
          </a:p>
          <a:p>
            <a:pPr algn="just">
              <a:spcBef>
                <a:spcPct val="20000"/>
              </a:spcBef>
              <a:buFontTx/>
              <a:buChar char="•"/>
            </a:pPr>
            <a:r>
              <a:rPr lang="en-US" altLang="en-US" sz="2000" b="0" dirty="0"/>
              <a:t>Presentations to inform the TG (as time permits).</a:t>
            </a:r>
          </a:p>
        </p:txBody>
      </p:sp>
    </p:spTree>
    <p:extLst>
      <p:ext uri="{BB962C8B-B14F-4D97-AF65-F5344CB8AC3E}">
        <p14:creationId xmlns:p14="http://schemas.microsoft.com/office/powerpoint/2010/main" val="23182563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order – Slot </a:t>
            </a:r>
            <a:r>
              <a:rPr lang="en-US" altLang="en-US" dirty="0" smtClean="0">
                <a:solidFill>
                  <a:schemeClr val="tx2"/>
                </a:solidFill>
              </a:rPr>
              <a:t>#3</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567328376"/>
              </p:ext>
            </p:extLst>
          </p:nvPr>
        </p:nvGraphicFramePr>
        <p:xfrm>
          <a:off x="251519" y="1556792"/>
          <a:ext cx="8640960" cy="2783584"/>
        </p:xfrm>
        <a:graphic>
          <a:graphicData uri="http://schemas.openxmlformats.org/drawingml/2006/table">
            <a:tbl>
              <a:tblPr firstRow="1" bandRow="1">
                <a:tableStyleId>{21E4AEA4-8DFA-4A89-87EB-49C32662AFE0}</a:tableStyleId>
              </a:tblPr>
              <a:tblGrid>
                <a:gridCol w="1200233"/>
                <a:gridCol w="1575305"/>
                <a:gridCol w="2841087"/>
                <a:gridCol w="1778192"/>
                <a:gridCol w="1246143"/>
              </a:tblGrid>
              <a:tr h="370760">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endParaRPr lang="en-US" sz="1600" dirty="0"/>
                    </a:p>
                  </a:txBody>
                  <a:tcPr marT="45712" marB="45712"/>
                </a:tc>
              </a:tr>
              <a:tr h="370760">
                <a:tc>
                  <a:txBody>
                    <a:bodyPr/>
                    <a:lstStyle/>
                    <a:p>
                      <a:r>
                        <a:rPr lang="en-US" sz="1600" dirty="0" smtClean="0"/>
                        <a:t>11-18-982</a:t>
                      </a:r>
                      <a:endParaRPr lang="en-US" sz="1600" dirty="0"/>
                    </a:p>
                  </a:txBody>
                  <a:tcPr marT="45712" marB="45712"/>
                </a:tc>
                <a:tc>
                  <a:txBody>
                    <a:bodyPr/>
                    <a:lstStyle/>
                    <a:p>
                      <a:r>
                        <a:rPr lang="en-US" sz="1600" dirty="0" smtClean="0"/>
                        <a:t>Jonathan Segev</a:t>
                      </a:r>
                      <a:endParaRPr lang="en-US" sz="1600" dirty="0"/>
                    </a:p>
                  </a:txBody>
                  <a:tcPr marT="45712" marB="45712"/>
                </a:tc>
                <a:tc>
                  <a:txBody>
                    <a:bodyPr/>
                    <a:lstStyle/>
                    <a:p>
                      <a:r>
                        <a:rPr lang="en-US" sz="1600" kern="1200" dirty="0" err="1" smtClean="0"/>
                        <a:t>TGaz</a:t>
                      </a:r>
                      <a:r>
                        <a:rPr lang="en-US" sz="1600" kern="1200" dirty="0" smtClean="0"/>
                        <a:t> May 2018 Agenda</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t>10 min</a:t>
                      </a:r>
                      <a:endParaRPr lang="en-US" sz="1600" kern="1200" dirty="0">
                        <a:solidFill>
                          <a:schemeClr val="dk1"/>
                        </a:solidFill>
                        <a:latin typeface="+mn-lt"/>
                        <a:ea typeface="+mn-ea"/>
                        <a:cs typeface="+mn-cs"/>
                      </a:endParaRPr>
                    </a:p>
                  </a:txBody>
                  <a:tcPr marT="45712" marB="45712"/>
                </a:tc>
              </a:tr>
              <a:tr h="28955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c>
                  <a:txBody>
                    <a:bodyPr/>
                    <a:lstStyle/>
                    <a:p>
                      <a:endParaRPr lang="en-US" dirty="0"/>
                    </a:p>
                  </a:txBody>
                  <a:tcPr marT="45712" marB="45712"/>
                </a:tc>
              </a:tr>
              <a:tr h="16763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r>
              <a:tr h="167632">
                <a:tc>
                  <a:txBody>
                    <a:bodyPr/>
                    <a:lstStyle/>
                    <a:p>
                      <a:endParaRPr lang="en-US" sz="1600" dirty="0"/>
                    </a:p>
                  </a:txBody>
                  <a:tcPr marT="45712" marB="45712"/>
                </a:tc>
                <a:tc>
                  <a:txBody>
                    <a:bodyPr/>
                    <a:lstStyle/>
                    <a:p>
                      <a:endParaRPr lang="en-US" sz="1600" dirty="0"/>
                    </a:p>
                  </a:txBody>
                  <a:tcPr marT="45712" marB="45712"/>
                </a:tc>
                <a:tc>
                  <a:txBody>
                    <a:bodyPr/>
                    <a:lstStyle/>
                    <a:p>
                      <a:pPr marL="0" algn="l" defTabSz="914400" rtl="0" eaLnBrk="1" latinLnBrk="0" hangingPunct="1"/>
                      <a:endParaRPr lang="en-US" sz="16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r>
              <a:tr h="167632">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r>
              <a:tr h="167632">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c>
                  <a:txBody>
                    <a:bodyPr/>
                    <a:lstStyle/>
                    <a:p>
                      <a:endParaRPr lang="en-US" sz="1600" dirty="0"/>
                    </a:p>
                  </a:txBody>
                  <a:tcPr marT="45712" marB="45712"/>
                </a:tc>
              </a:tr>
              <a:tr h="16763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strike="noStrike" kern="1200" noProof="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c>
                  <a:txBody>
                    <a:bodyPr/>
                    <a:lstStyle/>
                    <a:p>
                      <a:endParaRPr lang="en-US" sz="1600" dirty="0"/>
                    </a:p>
                  </a:txBody>
                  <a:tcPr marT="45712" marB="45712"/>
                </a:tc>
              </a:tr>
            </a:tbl>
          </a:graphicData>
        </a:graphic>
      </p:graphicFrame>
    </p:spTree>
    <p:extLst>
      <p:ext uri="{BB962C8B-B14F-4D97-AF65-F5344CB8AC3E}">
        <p14:creationId xmlns:p14="http://schemas.microsoft.com/office/powerpoint/2010/main" val="36246502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685800" y="685800"/>
            <a:ext cx="7770813" cy="1065213"/>
          </a:xfrm>
        </p:spPr>
        <p:txBody>
          <a:bodyPr/>
          <a:lstStyle/>
          <a:p>
            <a:r>
              <a:rPr lang="en-US" dirty="0"/>
              <a:t>Presentations</a:t>
            </a:r>
          </a:p>
        </p:txBody>
      </p:sp>
      <p:sp>
        <p:nvSpPr>
          <p:cNvPr id="12" name="Content Placeholder 2"/>
          <p:cNvSpPr>
            <a:spLocks noGrp="1"/>
          </p:cNvSpPr>
          <p:nvPr>
            <p:ph idx="1"/>
          </p:nvPr>
        </p:nvSpPr>
        <p:spPr>
          <a:xfrm>
            <a:off x="685800" y="1981200"/>
            <a:ext cx="7770813" cy="4113213"/>
          </a:xfrm>
        </p:spPr>
        <p:txBody>
          <a:bodyPr/>
          <a:lstStyle/>
          <a:p>
            <a:endParaRPr lang="en-US"/>
          </a:p>
        </p:txBody>
      </p:sp>
      <p:sp>
        <p:nvSpPr>
          <p:cNvPr id="13"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46</a:t>
            </a:fld>
            <a:endParaRPr lang="en-GB" dirty="0"/>
          </a:p>
        </p:txBody>
      </p:sp>
      <p:sp>
        <p:nvSpPr>
          <p:cNvPr id="14"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6" name="Date Placeholder 5"/>
          <p:cNvSpPr>
            <a:spLocks noGrp="1"/>
          </p:cNvSpPr>
          <p:nvPr>
            <p:ph type="dt" idx="15"/>
          </p:nvPr>
        </p:nvSpPr>
        <p:spPr>
          <a:xfrm>
            <a:off x="696912" y="333375"/>
            <a:ext cx="1874823" cy="273050"/>
          </a:xfrm>
        </p:spPr>
        <p:txBody>
          <a:bodyPr/>
          <a:lstStyle/>
          <a:p>
            <a:r>
              <a:rPr lang="en-US" smtClean="0"/>
              <a:t>July 2018</a:t>
            </a:r>
            <a:endParaRPr lang="en-GB" dirty="0"/>
          </a:p>
        </p:txBody>
      </p:sp>
    </p:spTree>
    <p:extLst>
      <p:ext uri="{BB962C8B-B14F-4D97-AF65-F5344CB8AC3E}">
        <p14:creationId xmlns:p14="http://schemas.microsoft.com/office/powerpoint/2010/main" val="41929099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203387676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4559866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14095569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Patent Policy</a:t>
            </a:r>
            <a:endParaRPr lang="en-US" dirty="0"/>
          </a:p>
        </p:txBody>
      </p:sp>
      <p:sp>
        <p:nvSpPr>
          <p:cNvPr id="3" name="Content Placeholder 2"/>
          <p:cNvSpPr>
            <a:spLocks noGrp="1"/>
          </p:cNvSpPr>
          <p:nvPr>
            <p:ph idx="1"/>
          </p:nvPr>
        </p:nvSpPr>
        <p:spPr/>
        <p:txBody>
          <a:bodyPr/>
          <a:lstStyle/>
          <a:p>
            <a:r>
              <a:rPr lang="en-US" altLang="en-US" dirty="0"/>
              <a:t>Following 5 slides</a:t>
            </a:r>
          </a:p>
          <a:p>
            <a:endParaRPr 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156616262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
        <p:nvSpPr>
          <p:cNvPr id="12" name="Title 1"/>
          <p:cNvSpPr>
            <a:spLocks noGrp="1"/>
          </p:cNvSpPr>
          <p:nvPr>
            <p:ph type="title"/>
          </p:nvPr>
        </p:nvSpPr>
        <p:spPr>
          <a:xfrm>
            <a:off x="838200" y="838200"/>
            <a:ext cx="7770813" cy="1065213"/>
          </a:xfrm>
        </p:spPr>
        <p:txBody>
          <a:bodyPr/>
          <a:lstStyle/>
          <a:p>
            <a:endParaRPr lang="en-US"/>
          </a:p>
        </p:txBody>
      </p:sp>
      <p:sp>
        <p:nvSpPr>
          <p:cNvPr id="13" name="Content Placeholder 2"/>
          <p:cNvSpPr>
            <a:spLocks noGrp="1"/>
          </p:cNvSpPr>
          <p:nvPr>
            <p:ph idx="1"/>
          </p:nvPr>
        </p:nvSpPr>
        <p:spPr>
          <a:xfrm>
            <a:off x="838200" y="2133600"/>
            <a:ext cx="7770813" cy="4113213"/>
          </a:xfrm>
        </p:spPr>
        <p:txBody>
          <a:bodyPr/>
          <a:lstStyle/>
          <a:p>
            <a:r>
              <a:rPr lang="en-US" altLang="en-US" sz="3600" dirty="0"/>
              <a:t>Meeting Slot </a:t>
            </a:r>
            <a:r>
              <a:rPr lang="en-US" altLang="en-US" sz="3600" dirty="0" smtClean="0"/>
              <a:t>#4</a:t>
            </a:r>
            <a:endParaRPr lang="en-US" altLang="en-US" sz="2000" dirty="0"/>
          </a:p>
          <a:p>
            <a:endParaRPr lang="en-US" sz="3600" dirty="0"/>
          </a:p>
        </p:txBody>
      </p:sp>
    </p:spTree>
    <p:extLst>
      <p:ext uri="{BB962C8B-B14F-4D97-AF65-F5344CB8AC3E}">
        <p14:creationId xmlns:p14="http://schemas.microsoft.com/office/powerpoint/2010/main" val="38334905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Meeting Slot # 4</a:t>
            </a:r>
            <a:r>
              <a:rPr lang="en-US" altLang="en-US" dirty="0" smtClean="0">
                <a:solidFill>
                  <a:schemeClr val="tx2"/>
                </a:solidFill>
              </a:rPr>
              <a:t> </a:t>
            </a:r>
            <a:r>
              <a:rPr lang="en-US" altLang="en-US" dirty="0">
                <a:solidFill>
                  <a:schemeClr val="tx2"/>
                </a:solidFill>
              </a:rPr>
              <a:t>discussion items</a:t>
            </a:r>
            <a:endParaRPr lang="en-US" dirty="0"/>
          </a:p>
        </p:txBody>
      </p:sp>
      <p:sp>
        <p:nvSpPr>
          <p:cNvPr id="8"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(7min)</a:t>
            </a:r>
          </a:p>
          <a:p>
            <a:pPr algn="just">
              <a:spcBef>
                <a:spcPct val="20000"/>
              </a:spcBef>
              <a:buFontTx/>
              <a:buChar char="•"/>
            </a:pPr>
            <a:r>
              <a:rPr lang="en-US" altLang="en-US" sz="2000" b="0" dirty="0"/>
              <a:t>Agenda Setting (7min)</a:t>
            </a:r>
          </a:p>
          <a:p>
            <a:pPr algn="just">
              <a:spcBef>
                <a:spcPct val="20000"/>
              </a:spcBef>
              <a:buFontTx/>
              <a:buChar char="•"/>
            </a:pPr>
            <a:r>
              <a:rPr lang="en-US" altLang="en-US" sz="2000" b="0" dirty="0"/>
              <a:t>Presentations to inform the TG (as time permits</a:t>
            </a:r>
            <a:r>
              <a:rPr lang="en-US" altLang="en-US" sz="2000" b="0" dirty="0" smtClean="0"/>
              <a:t>).</a:t>
            </a:r>
          </a:p>
          <a:p>
            <a:pPr algn="just">
              <a:spcBef>
                <a:spcPct val="20000"/>
              </a:spcBef>
              <a:buFontTx/>
              <a:buChar char="•"/>
            </a:pPr>
            <a:r>
              <a:rPr lang="en-US" altLang="en-US" sz="2000" b="0" dirty="0" smtClean="0"/>
              <a:t>Group management (as time permits)</a:t>
            </a:r>
          </a:p>
          <a:p>
            <a:pPr lvl="1" algn="just">
              <a:spcBef>
                <a:spcPct val="20000"/>
              </a:spcBef>
              <a:buFontTx/>
              <a:buChar char="•"/>
            </a:pPr>
            <a:r>
              <a:rPr lang="en-US" altLang="en-US" sz="1600" b="0" dirty="0" smtClean="0"/>
              <a:t>Review </a:t>
            </a:r>
            <a:r>
              <a:rPr lang="en-US" altLang="en-US" sz="1600" b="0" dirty="0"/>
              <a:t>TG </a:t>
            </a:r>
            <a:r>
              <a:rPr lang="en-US" altLang="en-US" sz="1600" b="0" dirty="0" smtClean="0"/>
              <a:t>timelines</a:t>
            </a:r>
            <a:endParaRPr lang="en-US" altLang="en-US" sz="1600" b="0" dirty="0"/>
          </a:p>
          <a:p>
            <a:pPr lvl="1" algn="just">
              <a:spcBef>
                <a:spcPct val="20000"/>
              </a:spcBef>
              <a:buFontTx/>
              <a:buChar char="•"/>
            </a:pPr>
            <a:r>
              <a:rPr lang="en-US" altLang="en-US" sz="1600" b="0" dirty="0"/>
              <a:t>Set goals for </a:t>
            </a:r>
            <a:r>
              <a:rPr lang="en-US" altLang="en-US" sz="1600" b="0" dirty="0" smtClean="0"/>
              <a:t>July meeting</a:t>
            </a:r>
            <a:endParaRPr lang="en-US" altLang="en-US" sz="1600" b="0" dirty="0"/>
          </a:p>
          <a:p>
            <a:pPr lvl="1" algn="just">
              <a:spcBef>
                <a:spcPct val="20000"/>
              </a:spcBef>
              <a:buFontTx/>
              <a:buChar char="•"/>
            </a:pPr>
            <a:r>
              <a:rPr lang="en-US" altLang="en-US" sz="1600" b="0" dirty="0"/>
              <a:t>Set teleconference </a:t>
            </a:r>
            <a:r>
              <a:rPr lang="en-US" altLang="en-US" sz="1600" b="0" dirty="0" smtClean="0"/>
              <a:t>times</a:t>
            </a:r>
          </a:p>
          <a:p>
            <a:pPr algn="just">
              <a:spcBef>
                <a:spcPct val="20000"/>
              </a:spcBef>
              <a:buFontTx/>
              <a:buChar char="•"/>
            </a:pPr>
            <a:endParaRPr lang="en-US" altLang="en-US" sz="2000" b="0" dirty="0"/>
          </a:p>
        </p:txBody>
      </p:sp>
    </p:spTree>
    <p:extLst>
      <p:ext uri="{BB962C8B-B14F-4D97-AF65-F5344CB8AC3E}">
        <p14:creationId xmlns:p14="http://schemas.microsoft.com/office/powerpoint/2010/main" val="42838429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order – Slot </a:t>
            </a:r>
            <a:r>
              <a:rPr lang="en-US" altLang="en-US" dirty="0" smtClean="0">
                <a:solidFill>
                  <a:schemeClr val="tx2"/>
                </a:solidFill>
              </a:rPr>
              <a:t>#4</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1450104480"/>
              </p:ext>
            </p:extLst>
          </p:nvPr>
        </p:nvGraphicFramePr>
        <p:xfrm>
          <a:off x="251519" y="1556792"/>
          <a:ext cx="8640960" cy="2113056"/>
        </p:xfrm>
        <a:graphic>
          <a:graphicData uri="http://schemas.openxmlformats.org/drawingml/2006/table">
            <a:tbl>
              <a:tblPr firstRow="1" bandRow="1">
                <a:tableStyleId>{21E4AEA4-8DFA-4A89-87EB-49C32662AFE0}</a:tableStyleId>
              </a:tblPr>
              <a:tblGrid>
                <a:gridCol w="1200233"/>
                <a:gridCol w="1575305"/>
                <a:gridCol w="2841087"/>
                <a:gridCol w="1778192"/>
                <a:gridCol w="1246143"/>
              </a:tblGrid>
              <a:tr h="370760">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endParaRPr lang="en-US" sz="1600" dirty="0"/>
                    </a:p>
                  </a:txBody>
                  <a:tcPr marT="45712" marB="45712"/>
                </a:tc>
              </a:tr>
              <a:tr h="370760">
                <a:tc>
                  <a:txBody>
                    <a:bodyPr/>
                    <a:lstStyle/>
                    <a:p>
                      <a:r>
                        <a:rPr lang="en-US" sz="1600" dirty="0" smtClean="0"/>
                        <a:t>11-18-982</a:t>
                      </a:r>
                      <a:endParaRPr lang="en-US" sz="1600" dirty="0"/>
                    </a:p>
                  </a:txBody>
                  <a:tcPr marT="45712" marB="45712"/>
                </a:tc>
                <a:tc>
                  <a:txBody>
                    <a:bodyPr/>
                    <a:lstStyle/>
                    <a:p>
                      <a:r>
                        <a:rPr lang="en-US" sz="1600" dirty="0" smtClean="0"/>
                        <a:t>Jonathan Segev</a:t>
                      </a:r>
                      <a:endParaRPr lang="en-US" sz="1600" dirty="0"/>
                    </a:p>
                  </a:txBody>
                  <a:tcPr marT="45712" marB="45712"/>
                </a:tc>
                <a:tc>
                  <a:txBody>
                    <a:bodyPr/>
                    <a:lstStyle/>
                    <a:p>
                      <a:r>
                        <a:rPr lang="en-US" sz="1600" kern="1200" dirty="0" err="1" smtClean="0"/>
                        <a:t>TGaz</a:t>
                      </a:r>
                      <a:r>
                        <a:rPr lang="en-US" sz="1600" kern="1200" dirty="0" smtClean="0"/>
                        <a:t> May 2018 Agenda</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t>10 min</a:t>
                      </a:r>
                      <a:endParaRPr lang="en-US" sz="1600" kern="1200" dirty="0">
                        <a:solidFill>
                          <a:schemeClr val="dk1"/>
                        </a:solidFill>
                        <a:latin typeface="+mn-lt"/>
                        <a:ea typeface="+mn-ea"/>
                        <a:cs typeface="+mn-cs"/>
                      </a:endParaRPr>
                    </a:p>
                  </a:txBody>
                  <a:tcPr marT="45712" marB="45712"/>
                </a:tc>
              </a:tr>
              <a:tr h="167632">
                <a:tc>
                  <a:txBody>
                    <a:bodyPr/>
                    <a:lstStyle/>
                    <a:p>
                      <a:endParaRPr lang="en-US" sz="1600" strike="noStrike" dirty="0"/>
                    </a:p>
                  </a:txBody>
                  <a:tcPr marT="45712" marB="45712"/>
                </a:tc>
                <a:tc>
                  <a:txBody>
                    <a:bodyPr/>
                    <a:lstStyle/>
                    <a:p>
                      <a:endParaRPr lang="en-US" sz="1600" strike="noStrike" dirty="0"/>
                    </a:p>
                  </a:txBody>
                  <a:tcPr marT="45712" marB="45712"/>
                </a:tc>
                <a:tc>
                  <a:txBody>
                    <a:bodyPr/>
                    <a:lstStyle/>
                    <a:p>
                      <a:endParaRPr lang="en-US" sz="1600" strike="noStrike" dirty="0"/>
                    </a:p>
                  </a:txBody>
                  <a:tcPr marT="45712" marB="45712"/>
                </a:tc>
                <a:tc>
                  <a:txBody>
                    <a:bodyPr/>
                    <a:lstStyle/>
                    <a:p>
                      <a:endParaRPr lang="en-US" sz="1600" strike="noStrike" dirty="0"/>
                    </a:p>
                  </a:txBody>
                  <a:tcPr marT="45712" marB="45712"/>
                </a:tc>
                <a:tc>
                  <a:txBody>
                    <a:bodyPr/>
                    <a:lstStyle/>
                    <a:p>
                      <a:endParaRPr lang="en-US" sz="1600" strike="noStrike" dirty="0"/>
                    </a:p>
                  </a:txBody>
                  <a:tcPr marT="45712" marB="45712"/>
                </a:tc>
              </a:tr>
              <a:tr h="167632">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c>
                  <a:txBody>
                    <a:bodyPr/>
                    <a:lstStyle/>
                    <a:p>
                      <a:endParaRPr lang="en-US" sz="1600" dirty="0"/>
                    </a:p>
                  </a:txBody>
                  <a:tcPr marT="45712" marB="45712"/>
                </a:tc>
              </a:tr>
              <a:tr h="16763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strike="noStrike" kern="1200" noProof="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c>
                  <a:txBody>
                    <a:bodyPr/>
                    <a:lstStyle/>
                    <a:p>
                      <a:endParaRPr lang="en-US" sz="1600" dirty="0"/>
                    </a:p>
                  </a:txBody>
                  <a:tcPr marT="45712" marB="45712"/>
                </a:tc>
              </a:tr>
              <a:tr h="167632">
                <a:tc>
                  <a:txBody>
                    <a:bodyPr/>
                    <a:lstStyle/>
                    <a:p>
                      <a:endParaRPr lang="en-US" dirty="0"/>
                    </a:p>
                  </a:txBody>
                  <a:tcPr marT="45712" marB="45712"/>
                </a:tc>
                <a:tc>
                  <a:txBody>
                    <a:bodyPr/>
                    <a:lstStyle/>
                    <a:p>
                      <a:endParaRPr lang="en-US" dirty="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37187669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685800" y="685800"/>
            <a:ext cx="7770813" cy="1065213"/>
          </a:xfrm>
        </p:spPr>
        <p:txBody>
          <a:bodyPr/>
          <a:lstStyle/>
          <a:p>
            <a:r>
              <a:rPr lang="en-US" dirty="0"/>
              <a:t>Presentations</a:t>
            </a:r>
          </a:p>
        </p:txBody>
      </p:sp>
      <p:sp>
        <p:nvSpPr>
          <p:cNvPr id="12" name="Content Placeholder 2"/>
          <p:cNvSpPr>
            <a:spLocks noGrp="1"/>
          </p:cNvSpPr>
          <p:nvPr>
            <p:ph idx="1"/>
          </p:nvPr>
        </p:nvSpPr>
        <p:spPr>
          <a:xfrm>
            <a:off x="685800" y="1981200"/>
            <a:ext cx="7770813" cy="4113213"/>
          </a:xfrm>
        </p:spPr>
        <p:txBody>
          <a:bodyPr/>
          <a:lstStyle/>
          <a:p>
            <a:endParaRPr lang="en-US"/>
          </a:p>
        </p:txBody>
      </p:sp>
      <p:sp>
        <p:nvSpPr>
          <p:cNvPr id="13"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53</a:t>
            </a:fld>
            <a:endParaRPr lang="en-GB" dirty="0"/>
          </a:p>
        </p:txBody>
      </p:sp>
      <p:sp>
        <p:nvSpPr>
          <p:cNvPr id="14"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6" name="Date Placeholder 5"/>
          <p:cNvSpPr>
            <a:spLocks noGrp="1"/>
          </p:cNvSpPr>
          <p:nvPr>
            <p:ph type="dt" idx="15"/>
          </p:nvPr>
        </p:nvSpPr>
        <p:spPr>
          <a:xfrm>
            <a:off x="696912" y="333375"/>
            <a:ext cx="1874823" cy="273050"/>
          </a:xfrm>
        </p:spPr>
        <p:txBody>
          <a:bodyPr/>
          <a:lstStyle/>
          <a:p>
            <a:r>
              <a:rPr lang="en-US" smtClean="0"/>
              <a:t>July 2018</a:t>
            </a:r>
            <a:endParaRPr lang="en-GB" dirty="0"/>
          </a:p>
        </p:txBody>
      </p:sp>
    </p:spTree>
    <p:extLst>
      <p:ext uri="{BB962C8B-B14F-4D97-AF65-F5344CB8AC3E}">
        <p14:creationId xmlns:p14="http://schemas.microsoft.com/office/powerpoint/2010/main" val="24531920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Text Box 24"/>
          <p:cNvSpPr txBox="1">
            <a:spLocks noChangeArrowheads="1"/>
          </p:cNvSpPr>
          <p:nvPr/>
        </p:nvSpPr>
        <p:spPr bwMode="auto">
          <a:xfrm>
            <a:off x="3144537" y="2221522"/>
            <a:ext cx="73110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a:t>
            </a:r>
            <a:r>
              <a:rPr lang="en-US" altLang="en-US" sz="600" dirty="0" smtClean="0">
                <a:latin typeface="Arial" panose="020B0604020202020204" pitchFamily="34" charset="0"/>
                <a:cs typeface="Arial" panose="020B0604020202020204" pitchFamily="34" charset="0"/>
              </a:rPr>
              <a:t>requirement freeze</a:t>
            </a:r>
          </a:p>
          <a:p>
            <a:pPr algn="ctr"/>
            <a:r>
              <a:rPr lang="en-US" altLang="en-US" sz="600" dirty="0" smtClean="0">
                <a:latin typeface="Arial" panose="020B0604020202020204" pitchFamily="34" charset="0"/>
                <a:cs typeface="Arial" panose="020B0604020202020204" pitchFamily="34" charset="0"/>
              </a:rPr>
              <a:t>5-2017</a:t>
            </a:r>
            <a:endParaRPr lang="en-US" altLang="en-US" sz="6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
        <p:nvSpPr>
          <p:cNvPr id="8" name="Text Box 24"/>
          <p:cNvSpPr txBox="1">
            <a:spLocks noChangeArrowheads="1"/>
          </p:cNvSpPr>
          <p:nvPr/>
        </p:nvSpPr>
        <p:spPr bwMode="auto">
          <a:xfrm>
            <a:off x="74364" y="2232113"/>
            <a:ext cx="855796"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11" name="Rectangle 10"/>
          <p:cNvSpPr>
            <a:spLocks noChangeArrowheads="1"/>
          </p:cNvSpPr>
          <p:nvPr/>
        </p:nvSpPr>
        <p:spPr bwMode="auto">
          <a:xfrm>
            <a:off x="119990" y="1844824"/>
            <a:ext cx="8989276"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2" name="Rectangle 11"/>
          <p:cNvSpPr>
            <a:spLocks noChangeArrowheads="1"/>
          </p:cNvSpPr>
          <p:nvPr/>
        </p:nvSpPr>
        <p:spPr bwMode="auto">
          <a:xfrm>
            <a:off x="6511536" y="1851491"/>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3" name="Rectangle 12"/>
          <p:cNvSpPr>
            <a:spLocks noChangeArrowheads="1"/>
          </p:cNvSpPr>
          <p:nvPr/>
        </p:nvSpPr>
        <p:spPr bwMode="auto">
          <a:xfrm>
            <a:off x="5246042" y="1844824"/>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4" name="Rectangle 13"/>
          <p:cNvSpPr>
            <a:spLocks noChangeArrowheads="1"/>
          </p:cNvSpPr>
          <p:nvPr/>
        </p:nvSpPr>
        <p:spPr bwMode="auto">
          <a:xfrm>
            <a:off x="2707935" y="1844824"/>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5" name="Rectangle 14"/>
          <p:cNvSpPr>
            <a:spLocks noChangeArrowheads="1"/>
          </p:cNvSpPr>
          <p:nvPr/>
        </p:nvSpPr>
        <p:spPr bwMode="auto">
          <a:xfrm>
            <a:off x="1392602" y="1844823"/>
            <a:ext cx="131533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6" name="Rectangle 15"/>
          <p:cNvSpPr>
            <a:spLocks noChangeArrowheads="1"/>
          </p:cNvSpPr>
          <p:nvPr/>
        </p:nvSpPr>
        <p:spPr bwMode="auto">
          <a:xfrm>
            <a:off x="119990" y="1844823"/>
            <a:ext cx="127261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7" name="Rectangle 16"/>
          <p:cNvSpPr>
            <a:spLocks noChangeArrowheads="1"/>
          </p:cNvSpPr>
          <p:nvPr/>
        </p:nvSpPr>
        <p:spPr bwMode="auto">
          <a:xfrm>
            <a:off x="3971649" y="1844823"/>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8" name="Text Box 29"/>
          <p:cNvSpPr txBox="1">
            <a:spLocks noChangeArrowheads="1"/>
          </p:cNvSpPr>
          <p:nvPr/>
        </p:nvSpPr>
        <p:spPr bwMode="auto">
          <a:xfrm flipH="1">
            <a:off x="8052350" y="2221522"/>
            <a:ext cx="78263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Final</a:t>
            </a:r>
          </a:p>
          <a:p>
            <a:r>
              <a:rPr lang="en-US" altLang="en-US" b="0" dirty="0" smtClean="0"/>
              <a:t>3-2021</a:t>
            </a:r>
            <a:endParaRPr lang="en-US" altLang="en-US" b="0" dirty="0"/>
          </a:p>
        </p:txBody>
      </p:sp>
      <p:sp>
        <p:nvSpPr>
          <p:cNvPr id="19" name="Isosceles Triangle 18"/>
          <p:cNvSpPr>
            <a:spLocks noChangeArrowheads="1"/>
          </p:cNvSpPr>
          <p:nvPr/>
        </p:nvSpPr>
        <p:spPr bwMode="auto">
          <a:xfrm>
            <a:off x="167026" y="2247011"/>
            <a:ext cx="2032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Isosceles Triangle 19"/>
          <p:cNvSpPr>
            <a:spLocks noChangeArrowheads="1"/>
          </p:cNvSpPr>
          <p:nvPr/>
        </p:nvSpPr>
        <p:spPr bwMode="auto">
          <a:xfrm>
            <a:off x="8029176" y="2261942"/>
            <a:ext cx="174796"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1" name="Isosceles Triangle 20"/>
          <p:cNvSpPr>
            <a:spLocks noChangeArrowheads="1"/>
          </p:cNvSpPr>
          <p:nvPr/>
        </p:nvSpPr>
        <p:spPr bwMode="auto">
          <a:xfrm>
            <a:off x="866400" y="2252737"/>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2" name="Rectangle 21"/>
          <p:cNvSpPr/>
          <p:nvPr/>
        </p:nvSpPr>
        <p:spPr>
          <a:xfrm>
            <a:off x="2513659" y="2871112"/>
            <a:ext cx="2483778" cy="156338"/>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3" name="Rectangle 22"/>
          <p:cNvSpPr/>
          <p:nvPr/>
        </p:nvSpPr>
        <p:spPr>
          <a:xfrm>
            <a:off x="475194" y="2683662"/>
            <a:ext cx="710728"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4" name="Rectangle 23"/>
          <p:cNvSpPr/>
          <p:nvPr/>
        </p:nvSpPr>
        <p:spPr>
          <a:xfrm>
            <a:off x="3187445" y="3030271"/>
            <a:ext cx="4892101" cy="18628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Amendment text</a:t>
            </a:r>
          </a:p>
        </p:txBody>
      </p:sp>
      <p:sp>
        <p:nvSpPr>
          <p:cNvPr id="25" name="Rectangle 24"/>
          <p:cNvSpPr/>
          <p:nvPr/>
        </p:nvSpPr>
        <p:spPr>
          <a:xfrm>
            <a:off x="1185921" y="2683663"/>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6" name="Text Box 24"/>
          <p:cNvSpPr txBox="1">
            <a:spLocks noChangeArrowheads="1"/>
          </p:cNvSpPr>
          <p:nvPr/>
        </p:nvSpPr>
        <p:spPr bwMode="auto">
          <a:xfrm>
            <a:off x="98149" y="2681837"/>
            <a:ext cx="659530"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7" name="Rectangle 26"/>
          <p:cNvSpPr>
            <a:spLocks noChangeArrowheads="1"/>
          </p:cNvSpPr>
          <p:nvPr/>
        </p:nvSpPr>
        <p:spPr bwMode="auto">
          <a:xfrm>
            <a:off x="7804614" y="1851491"/>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8" name="Group 27"/>
          <p:cNvGrpSpPr/>
          <p:nvPr/>
        </p:nvGrpSpPr>
        <p:grpSpPr>
          <a:xfrm>
            <a:off x="1339290" y="1844824"/>
            <a:ext cx="6503157" cy="4176464"/>
            <a:chOff x="1339290" y="1268760"/>
            <a:chExt cx="6503157" cy="3782041"/>
          </a:xfrm>
        </p:grpSpPr>
        <p:sp>
          <p:nvSpPr>
            <p:cNvPr id="70"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1"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2"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3"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4"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5"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29" name="Text Box 26"/>
          <p:cNvSpPr txBox="1">
            <a:spLocks noChangeArrowheads="1"/>
          </p:cNvSpPr>
          <p:nvPr/>
        </p:nvSpPr>
        <p:spPr bwMode="auto">
          <a:xfrm flipH="1">
            <a:off x="6029548" y="2271910"/>
            <a:ext cx="703263"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Draft 2.0</a:t>
            </a:r>
            <a:br>
              <a:rPr lang="en-US" altLang="en-US" sz="800" dirty="0">
                <a:latin typeface="Arial" panose="020B0604020202020204" pitchFamily="34" charset="0"/>
                <a:cs typeface="Arial" panose="020B0604020202020204" pitchFamily="34" charset="0"/>
              </a:rPr>
            </a:br>
            <a:r>
              <a:rPr lang="en-US" altLang="en-US" sz="800" dirty="0" smtClean="0">
                <a:latin typeface="Arial" panose="020B0604020202020204" pitchFamily="34" charset="0"/>
                <a:cs typeface="Arial" panose="020B0604020202020204" pitchFamily="34" charset="0"/>
              </a:rPr>
              <a:t>5-2019</a:t>
            </a:r>
            <a:endParaRPr lang="en-US" altLang="en-US" sz="800" dirty="0">
              <a:latin typeface="Arial" panose="020B0604020202020204" pitchFamily="34" charset="0"/>
              <a:cs typeface="Arial" panose="020B0604020202020204" pitchFamily="34" charset="0"/>
            </a:endParaRPr>
          </a:p>
        </p:txBody>
      </p:sp>
      <p:sp>
        <p:nvSpPr>
          <p:cNvPr id="30" name="Isosceles Triangle 29"/>
          <p:cNvSpPr>
            <a:spLocks noChangeArrowheads="1"/>
          </p:cNvSpPr>
          <p:nvPr/>
        </p:nvSpPr>
        <p:spPr bwMode="auto">
          <a:xfrm flipH="1">
            <a:off x="5887977" y="2264324"/>
            <a:ext cx="190500"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1" name="Text Box 24"/>
          <p:cNvSpPr txBox="1">
            <a:spLocks noChangeArrowheads="1"/>
          </p:cNvSpPr>
          <p:nvPr/>
        </p:nvSpPr>
        <p:spPr bwMode="auto">
          <a:xfrm>
            <a:off x="5199338" y="2272091"/>
            <a:ext cx="5616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Draft 1.0</a:t>
            </a:r>
            <a:br>
              <a:rPr lang="en-US" altLang="en-US" sz="800" dirty="0">
                <a:latin typeface="Arial" panose="020B0604020202020204" pitchFamily="34" charset="0"/>
                <a:cs typeface="Arial" panose="020B0604020202020204" pitchFamily="34" charset="0"/>
              </a:rPr>
            </a:br>
            <a:r>
              <a:rPr lang="en-US" altLang="en-US" sz="800" dirty="0" smtClean="0">
                <a:latin typeface="Arial" panose="020B0604020202020204" pitchFamily="34" charset="0"/>
                <a:cs typeface="Arial" panose="020B0604020202020204" pitchFamily="34" charset="0"/>
              </a:rPr>
              <a:t>11-2018</a:t>
            </a:r>
            <a:endParaRPr lang="en-US" altLang="en-US" sz="800" dirty="0">
              <a:latin typeface="Arial" panose="020B0604020202020204" pitchFamily="34" charset="0"/>
              <a:cs typeface="Arial" panose="020B0604020202020204" pitchFamily="34" charset="0"/>
            </a:endParaRPr>
          </a:p>
        </p:txBody>
      </p:sp>
      <p:sp>
        <p:nvSpPr>
          <p:cNvPr id="32" name="Isosceles Triangle 31"/>
          <p:cNvSpPr>
            <a:spLocks noChangeArrowheads="1"/>
          </p:cNvSpPr>
          <p:nvPr/>
        </p:nvSpPr>
        <p:spPr bwMode="auto">
          <a:xfrm>
            <a:off x="5032526" y="2259562"/>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3" name="Isosceles Triangle 32"/>
          <p:cNvSpPr>
            <a:spLocks noChangeArrowheads="1"/>
          </p:cNvSpPr>
          <p:nvPr/>
        </p:nvSpPr>
        <p:spPr bwMode="auto">
          <a:xfrm>
            <a:off x="2441683" y="2275890"/>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4" name="Text Box 24"/>
          <p:cNvSpPr txBox="1">
            <a:spLocks noChangeArrowheads="1"/>
          </p:cNvSpPr>
          <p:nvPr/>
        </p:nvSpPr>
        <p:spPr bwMode="auto">
          <a:xfrm>
            <a:off x="1849178" y="2230830"/>
            <a:ext cx="731105"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smtClean="0">
                <a:latin typeface="Arial" panose="020B0604020202020204" pitchFamily="34" charset="0"/>
                <a:cs typeface="Arial" panose="020B0604020202020204" pitchFamily="34" charset="0"/>
              </a:rPr>
              <a:t>11-2016</a:t>
            </a:r>
            <a:endParaRPr lang="en-US" altLang="en-US" sz="800" dirty="0">
              <a:latin typeface="Arial" panose="020B0604020202020204" pitchFamily="34" charset="0"/>
              <a:cs typeface="Arial" panose="020B0604020202020204" pitchFamily="34" charset="0"/>
            </a:endParaRPr>
          </a:p>
        </p:txBody>
      </p:sp>
      <p:grpSp>
        <p:nvGrpSpPr>
          <p:cNvPr id="35" name="Group 34"/>
          <p:cNvGrpSpPr/>
          <p:nvPr/>
        </p:nvGrpSpPr>
        <p:grpSpPr>
          <a:xfrm>
            <a:off x="4139952" y="2244287"/>
            <a:ext cx="699794" cy="359852"/>
            <a:chOff x="3349527" y="1607958"/>
            <a:chExt cx="699794" cy="359852"/>
          </a:xfrm>
        </p:grpSpPr>
        <p:sp>
          <p:nvSpPr>
            <p:cNvPr id="68" name="Text Box 24"/>
            <p:cNvSpPr txBox="1">
              <a:spLocks noChangeArrowheads="1"/>
            </p:cNvSpPr>
            <p:nvPr/>
          </p:nvSpPr>
          <p:spPr bwMode="auto">
            <a:xfrm>
              <a:off x="3474848" y="1607958"/>
              <a:ext cx="574473"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0.1</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March 2018</a:t>
              </a:r>
              <a:endParaRPr lang="en-US" altLang="en-US" sz="600" dirty="0">
                <a:latin typeface="Arial" panose="020B0604020202020204" pitchFamily="34" charset="0"/>
                <a:cs typeface="Arial" panose="020B0604020202020204" pitchFamily="34" charset="0"/>
              </a:endParaRPr>
            </a:p>
          </p:txBody>
        </p:sp>
        <p:sp>
          <p:nvSpPr>
            <p:cNvPr id="69" name="Isosceles Triangle 68"/>
            <p:cNvSpPr>
              <a:spLocks noChangeArrowheads="1"/>
            </p:cNvSpPr>
            <p:nvPr/>
          </p:nvSpPr>
          <p:spPr bwMode="auto">
            <a:xfrm>
              <a:off x="3349527" y="1624182"/>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sp>
        <p:nvSpPr>
          <p:cNvPr id="36" name="Text Box 24"/>
          <p:cNvSpPr txBox="1">
            <a:spLocks noChangeArrowheads="1"/>
          </p:cNvSpPr>
          <p:nvPr/>
        </p:nvSpPr>
        <p:spPr bwMode="auto">
          <a:xfrm>
            <a:off x="4080240" y="3027450"/>
            <a:ext cx="110266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5/17-3/21</a:t>
            </a:r>
            <a:endParaRPr lang="en-US" altLang="en-US" sz="700" dirty="0">
              <a:latin typeface="Arial" panose="020B0604020202020204" pitchFamily="34" charset="0"/>
              <a:cs typeface="Arial" panose="020B0604020202020204" pitchFamily="34" charset="0"/>
            </a:endParaRPr>
          </a:p>
        </p:txBody>
      </p:sp>
      <p:sp>
        <p:nvSpPr>
          <p:cNvPr id="37" name="Text Box 24"/>
          <p:cNvSpPr txBox="1">
            <a:spLocks noChangeArrowheads="1"/>
          </p:cNvSpPr>
          <p:nvPr/>
        </p:nvSpPr>
        <p:spPr bwMode="auto">
          <a:xfrm>
            <a:off x="1096725" y="2675472"/>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11/15-5/17</a:t>
            </a:r>
            <a:endParaRPr lang="en-US" altLang="en-US" sz="700" dirty="0">
              <a:latin typeface="Arial" panose="020B0604020202020204" pitchFamily="34" charset="0"/>
              <a:cs typeface="Arial" panose="020B0604020202020204" pitchFamily="34" charset="0"/>
            </a:endParaRPr>
          </a:p>
        </p:txBody>
      </p:sp>
      <p:sp>
        <p:nvSpPr>
          <p:cNvPr id="38" name="Text Box 24"/>
          <p:cNvSpPr txBox="1">
            <a:spLocks noChangeArrowheads="1"/>
          </p:cNvSpPr>
          <p:nvPr/>
        </p:nvSpPr>
        <p:spPr bwMode="auto">
          <a:xfrm>
            <a:off x="2339752" y="2860718"/>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9/16-5/18</a:t>
            </a:r>
            <a:endParaRPr lang="en-US" altLang="en-US" sz="700" dirty="0">
              <a:latin typeface="Arial" panose="020B0604020202020204" pitchFamily="34" charset="0"/>
              <a:cs typeface="Arial" panose="020B0604020202020204" pitchFamily="34" charset="0"/>
            </a:endParaRPr>
          </a:p>
        </p:txBody>
      </p:sp>
      <p:sp>
        <p:nvSpPr>
          <p:cNvPr id="39" name="TextBox 38"/>
          <p:cNvSpPr txBox="1"/>
          <p:nvPr/>
        </p:nvSpPr>
        <p:spPr>
          <a:xfrm>
            <a:off x="209157" y="3140968"/>
            <a:ext cx="974511" cy="351026"/>
          </a:xfrm>
          <a:prstGeom prst="rect">
            <a:avLst/>
          </a:prstGeom>
          <a:noFill/>
        </p:spPr>
        <p:txBody>
          <a:bodyPr wrap="square" lIns="0" tIns="0" rIns="0" bIns="0" rtlCol="0">
            <a:noAutofit/>
          </a:bodyPr>
          <a:lstStyle/>
          <a:p>
            <a:r>
              <a:rPr lang="en-US" sz="1100" dirty="0" smtClean="0">
                <a:solidFill>
                  <a:schemeClr val="tx1"/>
                </a:solidFill>
              </a:rPr>
              <a:t>Range Accuracy</a:t>
            </a:r>
          </a:p>
          <a:p>
            <a:r>
              <a:rPr lang="en-US" sz="1100" dirty="0" smtClean="0">
                <a:solidFill>
                  <a:schemeClr val="tx1"/>
                </a:solidFill>
              </a:rPr>
              <a:t>Coverage in &lt;6Ghz</a:t>
            </a:r>
            <a:endParaRPr lang="en-US" sz="1100" dirty="0">
              <a:solidFill>
                <a:schemeClr val="tx1"/>
              </a:solidFill>
            </a:endParaRPr>
          </a:p>
        </p:txBody>
      </p:sp>
      <p:sp>
        <p:nvSpPr>
          <p:cNvPr id="40" name="Rectangle 39"/>
          <p:cNvSpPr/>
          <p:nvPr/>
        </p:nvSpPr>
        <p:spPr>
          <a:xfrm>
            <a:off x="1185921" y="3216773"/>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1" name="TextBox 40"/>
          <p:cNvSpPr txBox="1"/>
          <p:nvPr/>
        </p:nvSpPr>
        <p:spPr>
          <a:xfrm>
            <a:off x="218568" y="3763924"/>
            <a:ext cx="926442" cy="169132"/>
          </a:xfrm>
          <a:prstGeom prst="rect">
            <a:avLst/>
          </a:prstGeom>
          <a:noFill/>
        </p:spPr>
        <p:txBody>
          <a:bodyPr wrap="square" lIns="0" tIns="0" rIns="0" bIns="0" rtlCol="0">
            <a:noAutofit/>
          </a:bodyPr>
          <a:lstStyle/>
          <a:p>
            <a:r>
              <a:rPr lang="en-US" sz="1100" dirty="0" smtClean="0">
                <a:solidFill>
                  <a:schemeClr val="tx1"/>
                </a:solidFill>
              </a:rPr>
              <a:t>Security</a:t>
            </a:r>
            <a:endParaRPr lang="en-US" sz="1100" dirty="0">
              <a:solidFill>
                <a:schemeClr val="tx1"/>
              </a:solidFill>
            </a:endParaRPr>
          </a:p>
        </p:txBody>
      </p:sp>
      <p:sp>
        <p:nvSpPr>
          <p:cNvPr id="42" name="TextBox 41"/>
          <p:cNvSpPr txBox="1"/>
          <p:nvPr/>
        </p:nvSpPr>
        <p:spPr>
          <a:xfrm>
            <a:off x="208283" y="4238344"/>
            <a:ext cx="926442" cy="169132"/>
          </a:xfrm>
          <a:prstGeom prst="rect">
            <a:avLst/>
          </a:prstGeom>
          <a:noFill/>
        </p:spPr>
        <p:txBody>
          <a:bodyPr wrap="square" lIns="0" tIns="0" rIns="0" bIns="0" rtlCol="0">
            <a:noAutofit/>
          </a:bodyPr>
          <a:lstStyle/>
          <a:p>
            <a:r>
              <a:rPr lang="en-US" sz="1100" dirty="0" smtClean="0">
                <a:solidFill>
                  <a:schemeClr val="tx1"/>
                </a:solidFill>
              </a:rPr>
              <a:t>60Ghz</a:t>
            </a:r>
            <a:endParaRPr lang="en-US" sz="1100" dirty="0">
              <a:solidFill>
                <a:schemeClr val="tx1"/>
              </a:solidFill>
            </a:endParaRPr>
          </a:p>
        </p:txBody>
      </p:sp>
      <p:sp>
        <p:nvSpPr>
          <p:cNvPr id="43" name="TextBox 42"/>
          <p:cNvSpPr txBox="1"/>
          <p:nvPr/>
        </p:nvSpPr>
        <p:spPr>
          <a:xfrm>
            <a:off x="204625" y="4794948"/>
            <a:ext cx="926442" cy="169132"/>
          </a:xfrm>
          <a:prstGeom prst="rect">
            <a:avLst/>
          </a:prstGeom>
          <a:noFill/>
        </p:spPr>
        <p:txBody>
          <a:bodyPr wrap="square" lIns="0" tIns="0" rIns="0" bIns="0" rtlCol="0">
            <a:noAutofit/>
          </a:bodyPr>
          <a:lstStyle/>
          <a:p>
            <a:r>
              <a:rPr lang="en-US" sz="1100" dirty="0" smtClean="0">
                <a:solidFill>
                  <a:schemeClr val="tx1"/>
                </a:solidFill>
              </a:rPr>
              <a:t>Scalability</a:t>
            </a:r>
            <a:endParaRPr lang="en-US" sz="1100" dirty="0">
              <a:solidFill>
                <a:schemeClr val="tx1"/>
              </a:solidFill>
            </a:endParaRPr>
          </a:p>
        </p:txBody>
      </p:sp>
      <p:sp>
        <p:nvSpPr>
          <p:cNvPr id="44" name="Rectangle 43"/>
          <p:cNvSpPr/>
          <p:nvPr/>
        </p:nvSpPr>
        <p:spPr>
          <a:xfrm>
            <a:off x="2005377" y="3754382"/>
            <a:ext cx="1211685"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     FRD</a:t>
            </a:r>
            <a:endParaRPr lang="en-US" sz="1100" dirty="0">
              <a:solidFill>
                <a:schemeClr val="tx1"/>
              </a:solidFill>
            </a:endParaRPr>
          </a:p>
        </p:txBody>
      </p:sp>
      <p:sp>
        <p:nvSpPr>
          <p:cNvPr id="45" name="Rectangle 44"/>
          <p:cNvSpPr/>
          <p:nvPr/>
        </p:nvSpPr>
        <p:spPr>
          <a:xfrm>
            <a:off x="2006377" y="3753749"/>
            <a:ext cx="644461"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Threat model</a:t>
            </a:r>
            <a:endParaRPr lang="en-US" sz="600" dirty="0">
              <a:solidFill>
                <a:schemeClr val="tx1"/>
              </a:solidFill>
            </a:endParaRPr>
          </a:p>
        </p:txBody>
      </p:sp>
      <p:sp>
        <p:nvSpPr>
          <p:cNvPr id="46" name="Rectangle 45"/>
          <p:cNvSpPr/>
          <p:nvPr/>
        </p:nvSpPr>
        <p:spPr>
          <a:xfrm>
            <a:off x="2513659" y="4407475"/>
            <a:ext cx="2483778"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47" name="Rectangle 46"/>
          <p:cNvSpPr/>
          <p:nvPr/>
        </p:nvSpPr>
        <p:spPr>
          <a:xfrm>
            <a:off x="1185921" y="4220027"/>
            <a:ext cx="2033064"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8" name="Rectangle 47"/>
          <p:cNvSpPr/>
          <p:nvPr/>
        </p:nvSpPr>
        <p:spPr>
          <a:xfrm>
            <a:off x="2513659" y="4982396"/>
            <a:ext cx="2483778"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49" name="Rectangle 48"/>
          <p:cNvSpPr/>
          <p:nvPr/>
        </p:nvSpPr>
        <p:spPr>
          <a:xfrm>
            <a:off x="1184525" y="4794948"/>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0" name="Rectangle 49"/>
          <p:cNvSpPr/>
          <p:nvPr/>
        </p:nvSpPr>
        <p:spPr>
          <a:xfrm>
            <a:off x="3187446" y="3943095"/>
            <a:ext cx="1809991" cy="166793"/>
          </a:xfrm>
          <a:prstGeom prst="rect">
            <a:avLst/>
          </a:prstGeom>
          <a:solidFill>
            <a:schemeClr val="accent1">
              <a:alpha val="5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51" name="Straight Connector 50"/>
          <p:cNvCxnSpPr/>
          <p:nvPr/>
        </p:nvCxnSpPr>
        <p:spPr bwMode="auto">
          <a:xfrm>
            <a:off x="467447" y="2899544"/>
            <a:ext cx="72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Straight Connector 52"/>
          <p:cNvCxnSpPr/>
          <p:nvPr/>
        </p:nvCxnSpPr>
        <p:spPr bwMode="auto">
          <a:xfrm>
            <a:off x="1184524" y="4434263"/>
            <a:ext cx="2052000"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Straight Connector 53"/>
          <p:cNvCxnSpPr/>
          <p:nvPr/>
        </p:nvCxnSpPr>
        <p:spPr bwMode="auto">
          <a:xfrm>
            <a:off x="1199765" y="3429000"/>
            <a:ext cx="20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Straight Connector 54"/>
          <p:cNvCxnSpPr/>
          <p:nvPr/>
        </p:nvCxnSpPr>
        <p:spPr bwMode="auto">
          <a:xfrm>
            <a:off x="1200323" y="2899544"/>
            <a:ext cx="20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170516" y="4996494"/>
            <a:ext cx="2052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8" name="Rectangle 57"/>
          <p:cNvSpPr/>
          <p:nvPr/>
        </p:nvSpPr>
        <p:spPr>
          <a:xfrm>
            <a:off x="2513659" y="5485977"/>
            <a:ext cx="2483778" cy="20208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59" name="TextBox 58"/>
          <p:cNvSpPr txBox="1"/>
          <p:nvPr/>
        </p:nvSpPr>
        <p:spPr>
          <a:xfrm>
            <a:off x="269862" y="5266822"/>
            <a:ext cx="878097" cy="351026"/>
          </a:xfrm>
          <a:prstGeom prst="rect">
            <a:avLst/>
          </a:prstGeom>
          <a:noFill/>
        </p:spPr>
        <p:txBody>
          <a:bodyPr wrap="square" lIns="0" tIns="0" rIns="0" bIns="0" rtlCol="0">
            <a:noAutofit/>
          </a:bodyPr>
          <a:lstStyle/>
          <a:p>
            <a:r>
              <a:rPr lang="en-US" sz="1100" dirty="0" smtClean="0">
                <a:solidFill>
                  <a:schemeClr val="tx1"/>
                </a:solidFill>
              </a:rPr>
              <a:t>Angular in</a:t>
            </a:r>
          </a:p>
          <a:p>
            <a:r>
              <a:rPr lang="en-US" sz="1100" dirty="0" smtClean="0">
                <a:solidFill>
                  <a:schemeClr val="tx1"/>
                </a:solidFill>
              </a:rPr>
              <a:t> &lt;6Ghz</a:t>
            </a:r>
            <a:endParaRPr lang="en-US" sz="1100" dirty="0">
              <a:solidFill>
                <a:schemeClr val="tx1"/>
              </a:solidFill>
            </a:endParaRPr>
          </a:p>
        </p:txBody>
      </p:sp>
      <p:sp>
        <p:nvSpPr>
          <p:cNvPr id="60" name="Rectangle 59"/>
          <p:cNvSpPr/>
          <p:nvPr/>
        </p:nvSpPr>
        <p:spPr>
          <a:xfrm>
            <a:off x="2003247" y="5296357"/>
            <a:ext cx="127591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61" name="Oval Callout 60"/>
          <p:cNvSpPr/>
          <p:nvPr/>
        </p:nvSpPr>
        <p:spPr bwMode="auto">
          <a:xfrm>
            <a:off x="5348681" y="3356364"/>
            <a:ext cx="729796" cy="324478"/>
          </a:xfrm>
          <a:prstGeom prst="wedgeEllipseCallout">
            <a:avLst>
              <a:gd name="adj1" fmla="val -340286"/>
              <a:gd name="adj2" fmla="val -23275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1" i="0" u="none" strike="noStrike" cap="none" normalizeH="0" baseline="0" dirty="0" smtClean="0">
                <a:ln>
                  <a:noFill/>
                </a:ln>
                <a:solidFill>
                  <a:schemeClr val="tx1"/>
                </a:solidFill>
                <a:effectLst/>
                <a:latin typeface="Times New Roman" pitchFamily="16" charset="0"/>
                <a:ea typeface="MS Gothic" charset="-128"/>
              </a:rPr>
              <a:t>FRD Freeze</a:t>
            </a:r>
          </a:p>
        </p:txBody>
      </p:sp>
      <p:sp>
        <p:nvSpPr>
          <p:cNvPr id="62" name="Oval Callout 61"/>
          <p:cNvSpPr/>
          <p:nvPr/>
        </p:nvSpPr>
        <p:spPr bwMode="auto">
          <a:xfrm>
            <a:off x="6418793" y="3403699"/>
            <a:ext cx="729796" cy="350050"/>
          </a:xfrm>
          <a:prstGeom prst="wedgeEllipseCallout">
            <a:avLst>
              <a:gd name="adj1" fmla="val -243182"/>
              <a:gd name="adj2" fmla="val -185326"/>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smtClean="0">
                <a:solidFill>
                  <a:schemeClr val="tx1"/>
                </a:solidFill>
              </a:rPr>
              <a:t>SF</a:t>
            </a:r>
            <a:r>
              <a:rPr kumimoji="0" lang="en-US" sz="900" b="1" i="0" u="none" strike="noStrike" cap="none" normalizeH="0" baseline="0" dirty="0" smtClean="0">
                <a:ln>
                  <a:noFill/>
                </a:ln>
                <a:solidFill>
                  <a:schemeClr val="tx1"/>
                </a:solidFill>
                <a:effectLst/>
                <a:latin typeface="Times New Roman" pitchFamily="16" charset="0"/>
                <a:ea typeface="MS Gothic" charset="-128"/>
              </a:rPr>
              <a:t>D Freeze</a:t>
            </a:r>
          </a:p>
        </p:txBody>
      </p:sp>
      <p:sp>
        <p:nvSpPr>
          <p:cNvPr id="63" name="Isosceles Triangle 62"/>
          <p:cNvSpPr>
            <a:spLocks noChangeArrowheads="1"/>
          </p:cNvSpPr>
          <p:nvPr/>
        </p:nvSpPr>
        <p:spPr bwMode="auto">
          <a:xfrm>
            <a:off x="3101732" y="2284722"/>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65" name="Text Box 24"/>
          <p:cNvSpPr txBox="1">
            <a:spLocks noChangeArrowheads="1"/>
          </p:cNvSpPr>
          <p:nvPr/>
        </p:nvSpPr>
        <p:spPr bwMode="auto">
          <a:xfrm>
            <a:off x="1013037" y="2234095"/>
            <a:ext cx="81011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6" name="Straight Connector 65"/>
          <p:cNvCxnSpPr/>
          <p:nvPr/>
        </p:nvCxnSpPr>
        <p:spPr bwMode="auto">
          <a:xfrm>
            <a:off x="2003247" y="3977809"/>
            <a:ext cx="122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2521867" y="4618712"/>
            <a:ext cx="39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2" name="Straight Connector 81"/>
          <p:cNvCxnSpPr/>
          <p:nvPr/>
        </p:nvCxnSpPr>
        <p:spPr bwMode="auto">
          <a:xfrm>
            <a:off x="2002572" y="5517232"/>
            <a:ext cx="18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3" name="Straight Connector 82"/>
          <p:cNvCxnSpPr/>
          <p:nvPr/>
        </p:nvCxnSpPr>
        <p:spPr bwMode="auto">
          <a:xfrm>
            <a:off x="2519150" y="3059295"/>
            <a:ext cx="129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Title 1"/>
          <p:cNvSpPr>
            <a:spLocks noGrp="1"/>
          </p:cNvSpPr>
          <p:nvPr>
            <p:ph type="title"/>
          </p:nvPr>
        </p:nvSpPr>
        <p:spPr/>
        <p:txBody>
          <a:bodyPr/>
          <a:lstStyle/>
          <a:p>
            <a:r>
              <a:rPr lang="en-US" dirty="0" smtClean="0"/>
              <a:t>Current Previous Timelines</a:t>
            </a:r>
            <a:endParaRPr lang="en-US" dirty="0"/>
          </a:p>
        </p:txBody>
      </p:sp>
      <p:sp>
        <p:nvSpPr>
          <p:cNvPr id="88" name="Rectangle 87"/>
          <p:cNvSpPr/>
          <p:nvPr/>
        </p:nvSpPr>
        <p:spPr>
          <a:xfrm>
            <a:off x="3799051" y="3940038"/>
            <a:ext cx="616233"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Unassociated neg.</a:t>
            </a:r>
            <a:endParaRPr lang="en-US" sz="600" dirty="0">
              <a:solidFill>
                <a:schemeClr val="tx1"/>
              </a:solidFill>
            </a:endParaRPr>
          </a:p>
        </p:txBody>
      </p:sp>
      <p:sp>
        <p:nvSpPr>
          <p:cNvPr id="91" name="Rectangle 90"/>
          <p:cNvSpPr/>
          <p:nvPr/>
        </p:nvSpPr>
        <p:spPr>
          <a:xfrm>
            <a:off x="4427985" y="3933056"/>
            <a:ext cx="563806"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600" dirty="0" smtClean="0">
                <a:solidFill>
                  <a:schemeClr val="tx1"/>
                </a:solidFill>
              </a:rPr>
              <a:t>associated </a:t>
            </a:r>
          </a:p>
          <a:p>
            <a:pPr algn="ctr">
              <a:defRPr/>
            </a:pPr>
            <a:r>
              <a:rPr lang="en-US" sz="600" dirty="0" smtClean="0">
                <a:solidFill>
                  <a:schemeClr val="tx1"/>
                </a:solidFill>
              </a:rPr>
              <a:t>neg.</a:t>
            </a:r>
            <a:endParaRPr lang="en-US" sz="600" dirty="0">
              <a:solidFill>
                <a:schemeClr val="tx1"/>
              </a:solidFill>
            </a:endParaRPr>
          </a:p>
        </p:txBody>
      </p:sp>
      <p:cxnSp>
        <p:nvCxnSpPr>
          <p:cNvPr id="92" name="Straight Connector 91"/>
          <p:cNvCxnSpPr/>
          <p:nvPr/>
        </p:nvCxnSpPr>
        <p:spPr bwMode="auto">
          <a:xfrm>
            <a:off x="4427984" y="4134478"/>
            <a:ext cx="32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6" name="Rectangle 85"/>
          <p:cNvSpPr/>
          <p:nvPr/>
        </p:nvSpPr>
        <p:spPr>
          <a:xfrm>
            <a:off x="3194458" y="3940038"/>
            <a:ext cx="605774"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PHY waveform</a:t>
            </a:r>
            <a:endParaRPr lang="en-US" sz="600" dirty="0">
              <a:solidFill>
                <a:schemeClr val="tx1"/>
              </a:solidFill>
            </a:endParaRPr>
          </a:p>
        </p:txBody>
      </p:sp>
      <p:cxnSp>
        <p:nvCxnSpPr>
          <p:cNvPr id="85" name="Straight Connector 84"/>
          <p:cNvCxnSpPr/>
          <p:nvPr/>
        </p:nvCxnSpPr>
        <p:spPr bwMode="auto">
          <a:xfrm>
            <a:off x="3187445" y="4141460"/>
            <a:ext cx="288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Straight Connector 88"/>
          <p:cNvCxnSpPr/>
          <p:nvPr/>
        </p:nvCxnSpPr>
        <p:spPr bwMode="auto">
          <a:xfrm>
            <a:off x="3779928" y="4141460"/>
            <a:ext cx="32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 name="Rectangle 8"/>
          <p:cNvSpPr/>
          <p:nvPr/>
        </p:nvSpPr>
        <p:spPr>
          <a:xfrm>
            <a:off x="2507489" y="3406394"/>
            <a:ext cx="2489948" cy="252610"/>
          </a:xfrm>
          <a:prstGeom prst="rect">
            <a:avLst/>
          </a:prstGeom>
          <a:solidFill>
            <a:schemeClr val="accent1">
              <a:alpha val="6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52" name="Straight Connector 51"/>
          <p:cNvCxnSpPr/>
          <p:nvPr/>
        </p:nvCxnSpPr>
        <p:spPr bwMode="auto">
          <a:xfrm>
            <a:off x="2506801" y="3685282"/>
            <a:ext cx="68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6" name="Straight Connector 55"/>
          <p:cNvCxnSpPr/>
          <p:nvPr/>
        </p:nvCxnSpPr>
        <p:spPr bwMode="auto">
          <a:xfrm>
            <a:off x="4402600" y="3680842"/>
            <a:ext cx="32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1" name="Straight Connector 80"/>
          <p:cNvCxnSpPr/>
          <p:nvPr/>
        </p:nvCxnSpPr>
        <p:spPr bwMode="auto">
          <a:xfrm>
            <a:off x="3800232" y="3680842"/>
            <a:ext cx="54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4" name="Straight Connector 83"/>
          <p:cNvCxnSpPr/>
          <p:nvPr/>
        </p:nvCxnSpPr>
        <p:spPr bwMode="auto">
          <a:xfrm>
            <a:off x="3203848" y="3680842"/>
            <a:ext cx="50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0" name="Group 9"/>
          <p:cNvGrpSpPr/>
          <p:nvPr/>
        </p:nvGrpSpPr>
        <p:grpSpPr>
          <a:xfrm>
            <a:off x="2515384" y="3403855"/>
            <a:ext cx="2482054" cy="257760"/>
            <a:chOff x="2515383" y="2827791"/>
            <a:chExt cx="2920713" cy="187855"/>
          </a:xfrm>
        </p:grpSpPr>
        <p:sp>
          <p:nvSpPr>
            <p:cNvPr id="76" name="Rectangle 75"/>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 sequence</a:t>
              </a:r>
              <a:endParaRPr lang="en-US" sz="600" dirty="0">
                <a:solidFill>
                  <a:schemeClr val="tx1"/>
                </a:solidFill>
              </a:endParaRPr>
            </a:p>
          </p:txBody>
        </p:sp>
        <p:sp>
          <p:nvSpPr>
            <p:cNvPr id="77" name="Rectangle 76"/>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a:t>
              </a:r>
            </a:p>
            <a:p>
              <a:pPr algn="ctr">
                <a:defRPr/>
              </a:pPr>
              <a:r>
                <a:rPr lang="en-US" sz="600" dirty="0" smtClean="0">
                  <a:solidFill>
                    <a:schemeClr val="tx1"/>
                  </a:solidFill>
                </a:rPr>
                <a:t>Resource all.</a:t>
              </a:r>
              <a:endParaRPr lang="en-US" sz="600" dirty="0">
                <a:solidFill>
                  <a:schemeClr val="tx1"/>
                </a:solidFill>
              </a:endParaRPr>
            </a:p>
          </p:txBody>
        </p:sp>
        <p:sp>
          <p:nvSpPr>
            <p:cNvPr id="78" name="Rectangle 77"/>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SU sequence</a:t>
              </a:r>
              <a:endParaRPr lang="en-US" sz="600" dirty="0">
                <a:solidFill>
                  <a:schemeClr val="tx1"/>
                </a:solidFill>
              </a:endParaRPr>
            </a:p>
          </p:txBody>
        </p:sp>
        <p:sp>
          <p:nvSpPr>
            <p:cNvPr id="79" name="Rectangle 78"/>
            <p:cNvSpPr/>
            <p:nvPr/>
          </p:nvSpPr>
          <p:spPr>
            <a:xfrm>
              <a:off x="4730632"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Capability ex. and negotiation</a:t>
              </a:r>
              <a:endParaRPr lang="en-US" sz="600" dirty="0">
                <a:solidFill>
                  <a:schemeClr val="tx1"/>
                </a:solidFill>
              </a:endParaRPr>
            </a:p>
          </p:txBody>
        </p:sp>
      </p:grpSp>
    </p:spTree>
    <p:extLst>
      <p:ext uri="{BB962C8B-B14F-4D97-AF65-F5344CB8AC3E}">
        <p14:creationId xmlns:p14="http://schemas.microsoft.com/office/powerpoint/2010/main" val="7630100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Text Box 24"/>
          <p:cNvSpPr txBox="1">
            <a:spLocks noChangeArrowheads="1"/>
          </p:cNvSpPr>
          <p:nvPr/>
        </p:nvSpPr>
        <p:spPr bwMode="auto">
          <a:xfrm>
            <a:off x="3144537" y="2221522"/>
            <a:ext cx="73110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a:t>
            </a:r>
            <a:r>
              <a:rPr lang="en-US" altLang="en-US" sz="600" dirty="0" smtClean="0">
                <a:latin typeface="Arial" panose="020B0604020202020204" pitchFamily="34" charset="0"/>
                <a:cs typeface="Arial" panose="020B0604020202020204" pitchFamily="34" charset="0"/>
              </a:rPr>
              <a:t>requirement freeze</a:t>
            </a:r>
          </a:p>
          <a:p>
            <a:pPr algn="ctr"/>
            <a:r>
              <a:rPr lang="en-US" altLang="en-US" sz="600" dirty="0" smtClean="0">
                <a:latin typeface="Arial" panose="020B0604020202020204" pitchFamily="34" charset="0"/>
                <a:cs typeface="Arial" panose="020B0604020202020204" pitchFamily="34" charset="0"/>
              </a:rPr>
              <a:t>5-2017</a:t>
            </a:r>
            <a:endParaRPr lang="en-US" altLang="en-US" sz="6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
        <p:nvSpPr>
          <p:cNvPr id="8" name="Text Box 24"/>
          <p:cNvSpPr txBox="1">
            <a:spLocks noChangeArrowheads="1"/>
          </p:cNvSpPr>
          <p:nvPr/>
        </p:nvSpPr>
        <p:spPr bwMode="auto">
          <a:xfrm>
            <a:off x="74364" y="2232113"/>
            <a:ext cx="855796"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11" name="Rectangle 10"/>
          <p:cNvSpPr>
            <a:spLocks noChangeArrowheads="1"/>
          </p:cNvSpPr>
          <p:nvPr/>
        </p:nvSpPr>
        <p:spPr bwMode="auto">
          <a:xfrm>
            <a:off x="119990" y="1844824"/>
            <a:ext cx="8989276"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2" name="Rectangle 11"/>
          <p:cNvSpPr>
            <a:spLocks noChangeArrowheads="1"/>
          </p:cNvSpPr>
          <p:nvPr/>
        </p:nvSpPr>
        <p:spPr bwMode="auto">
          <a:xfrm>
            <a:off x="6511536" y="1851491"/>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3" name="Rectangle 12"/>
          <p:cNvSpPr>
            <a:spLocks noChangeArrowheads="1"/>
          </p:cNvSpPr>
          <p:nvPr/>
        </p:nvSpPr>
        <p:spPr bwMode="auto">
          <a:xfrm>
            <a:off x="5246042" y="1844824"/>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4" name="Rectangle 13"/>
          <p:cNvSpPr>
            <a:spLocks noChangeArrowheads="1"/>
          </p:cNvSpPr>
          <p:nvPr/>
        </p:nvSpPr>
        <p:spPr bwMode="auto">
          <a:xfrm>
            <a:off x="2707935" y="1844824"/>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5" name="Rectangle 14"/>
          <p:cNvSpPr>
            <a:spLocks noChangeArrowheads="1"/>
          </p:cNvSpPr>
          <p:nvPr/>
        </p:nvSpPr>
        <p:spPr bwMode="auto">
          <a:xfrm>
            <a:off x="1392602" y="1844823"/>
            <a:ext cx="131533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6" name="Rectangle 15"/>
          <p:cNvSpPr>
            <a:spLocks noChangeArrowheads="1"/>
          </p:cNvSpPr>
          <p:nvPr/>
        </p:nvSpPr>
        <p:spPr bwMode="auto">
          <a:xfrm>
            <a:off x="119990" y="1844823"/>
            <a:ext cx="127261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7" name="Rectangle 16"/>
          <p:cNvSpPr>
            <a:spLocks noChangeArrowheads="1"/>
          </p:cNvSpPr>
          <p:nvPr/>
        </p:nvSpPr>
        <p:spPr bwMode="auto">
          <a:xfrm>
            <a:off x="3971649" y="1844823"/>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8" name="Text Box 29"/>
          <p:cNvSpPr txBox="1">
            <a:spLocks noChangeArrowheads="1"/>
          </p:cNvSpPr>
          <p:nvPr/>
        </p:nvSpPr>
        <p:spPr bwMode="auto">
          <a:xfrm flipH="1">
            <a:off x="8052350" y="2221522"/>
            <a:ext cx="78263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Final</a:t>
            </a:r>
          </a:p>
          <a:p>
            <a:r>
              <a:rPr lang="en-US" altLang="en-US" b="0" dirty="0" smtClean="0"/>
              <a:t>3-2021</a:t>
            </a:r>
            <a:endParaRPr lang="en-US" altLang="en-US" b="0" dirty="0"/>
          </a:p>
        </p:txBody>
      </p:sp>
      <p:sp>
        <p:nvSpPr>
          <p:cNvPr id="19" name="Isosceles Triangle 18"/>
          <p:cNvSpPr>
            <a:spLocks noChangeArrowheads="1"/>
          </p:cNvSpPr>
          <p:nvPr/>
        </p:nvSpPr>
        <p:spPr bwMode="auto">
          <a:xfrm>
            <a:off x="167026" y="2247011"/>
            <a:ext cx="2032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Isosceles Triangle 19"/>
          <p:cNvSpPr>
            <a:spLocks noChangeArrowheads="1"/>
          </p:cNvSpPr>
          <p:nvPr/>
        </p:nvSpPr>
        <p:spPr bwMode="auto">
          <a:xfrm>
            <a:off x="8029176" y="2261942"/>
            <a:ext cx="174796"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1" name="Isosceles Triangle 20"/>
          <p:cNvSpPr>
            <a:spLocks noChangeArrowheads="1"/>
          </p:cNvSpPr>
          <p:nvPr/>
        </p:nvSpPr>
        <p:spPr bwMode="auto">
          <a:xfrm>
            <a:off x="866400" y="2252737"/>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2" name="Rectangle 21"/>
          <p:cNvSpPr/>
          <p:nvPr/>
        </p:nvSpPr>
        <p:spPr>
          <a:xfrm>
            <a:off x="2513659" y="2863450"/>
            <a:ext cx="2359966" cy="16400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3" name="Rectangle 22"/>
          <p:cNvSpPr/>
          <p:nvPr/>
        </p:nvSpPr>
        <p:spPr>
          <a:xfrm>
            <a:off x="475194" y="2683662"/>
            <a:ext cx="710728"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4" name="Rectangle 23"/>
          <p:cNvSpPr/>
          <p:nvPr/>
        </p:nvSpPr>
        <p:spPr>
          <a:xfrm>
            <a:off x="3187445" y="3030271"/>
            <a:ext cx="4892101" cy="18628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Amendment text</a:t>
            </a:r>
          </a:p>
        </p:txBody>
      </p:sp>
      <p:sp>
        <p:nvSpPr>
          <p:cNvPr id="25" name="Rectangle 24"/>
          <p:cNvSpPr/>
          <p:nvPr/>
        </p:nvSpPr>
        <p:spPr>
          <a:xfrm>
            <a:off x="1185921" y="2683663"/>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6" name="Text Box 24"/>
          <p:cNvSpPr txBox="1">
            <a:spLocks noChangeArrowheads="1"/>
          </p:cNvSpPr>
          <p:nvPr/>
        </p:nvSpPr>
        <p:spPr bwMode="auto">
          <a:xfrm>
            <a:off x="98149" y="2681837"/>
            <a:ext cx="659530"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7" name="Rectangle 26"/>
          <p:cNvSpPr>
            <a:spLocks noChangeArrowheads="1"/>
          </p:cNvSpPr>
          <p:nvPr/>
        </p:nvSpPr>
        <p:spPr bwMode="auto">
          <a:xfrm>
            <a:off x="7804614" y="1851491"/>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8" name="Group 27"/>
          <p:cNvGrpSpPr/>
          <p:nvPr/>
        </p:nvGrpSpPr>
        <p:grpSpPr>
          <a:xfrm>
            <a:off x="1339290" y="1844824"/>
            <a:ext cx="6503157" cy="4176464"/>
            <a:chOff x="1339290" y="1268760"/>
            <a:chExt cx="6503157" cy="3782041"/>
          </a:xfrm>
        </p:grpSpPr>
        <p:sp>
          <p:nvSpPr>
            <p:cNvPr id="70"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1"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2"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3"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4"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5"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29" name="Text Box 26"/>
          <p:cNvSpPr txBox="1">
            <a:spLocks noChangeArrowheads="1"/>
          </p:cNvSpPr>
          <p:nvPr/>
        </p:nvSpPr>
        <p:spPr bwMode="auto">
          <a:xfrm flipH="1">
            <a:off x="5754649" y="2476795"/>
            <a:ext cx="538790"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5-2019</a:t>
            </a:r>
          </a:p>
        </p:txBody>
      </p:sp>
      <p:sp>
        <p:nvSpPr>
          <p:cNvPr id="30" name="Isosceles Triangle 29"/>
          <p:cNvSpPr>
            <a:spLocks noChangeArrowheads="1"/>
          </p:cNvSpPr>
          <p:nvPr/>
        </p:nvSpPr>
        <p:spPr bwMode="auto">
          <a:xfrm flipH="1">
            <a:off x="5887977" y="2264324"/>
            <a:ext cx="190500"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1" name="Text Box 24"/>
          <p:cNvSpPr txBox="1">
            <a:spLocks noChangeArrowheads="1"/>
          </p:cNvSpPr>
          <p:nvPr/>
        </p:nvSpPr>
        <p:spPr bwMode="auto">
          <a:xfrm>
            <a:off x="4969066" y="2504890"/>
            <a:ext cx="431805"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D1.0</a:t>
            </a:r>
          </a:p>
          <a:p>
            <a:pPr algn="ctr"/>
            <a:r>
              <a:rPr lang="en-US" altLang="en-US" sz="600" dirty="0" smtClean="0">
                <a:latin typeface="Arial" panose="020B0604020202020204" pitchFamily="34" charset="0"/>
                <a:cs typeface="Arial" panose="020B0604020202020204" pitchFamily="34" charset="0"/>
              </a:rPr>
              <a:t>Nov. 18</a:t>
            </a:r>
            <a:endParaRPr lang="en-US" altLang="en-US" sz="600" dirty="0">
              <a:latin typeface="Arial" panose="020B0604020202020204" pitchFamily="34" charset="0"/>
              <a:cs typeface="Arial" panose="020B0604020202020204" pitchFamily="34" charset="0"/>
            </a:endParaRPr>
          </a:p>
        </p:txBody>
      </p:sp>
      <p:sp>
        <p:nvSpPr>
          <p:cNvPr id="32" name="Isosceles Triangle 31"/>
          <p:cNvSpPr>
            <a:spLocks noChangeArrowheads="1"/>
          </p:cNvSpPr>
          <p:nvPr/>
        </p:nvSpPr>
        <p:spPr bwMode="auto">
          <a:xfrm>
            <a:off x="5103346" y="2259562"/>
            <a:ext cx="130791"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3" name="Isosceles Triangle 32"/>
          <p:cNvSpPr>
            <a:spLocks noChangeArrowheads="1"/>
          </p:cNvSpPr>
          <p:nvPr/>
        </p:nvSpPr>
        <p:spPr bwMode="auto">
          <a:xfrm>
            <a:off x="2441683" y="2275890"/>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4" name="Text Box 24"/>
          <p:cNvSpPr txBox="1">
            <a:spLocks noChangeArrowheads="1"/>
          </p:cNvSpPr>
          <p:nvPr/>
        </p:nvSpPr>
        <p:spPr bwMode="auto">
          <a:xfrm>
            <a:off x="1849178" y="2230830"/>
            <a:ext cx="731105"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smtClean="0">
                <a:latin typeface="Arial" panose="020B0604020202020204" pitchFamily="34" charset="0"/>
                <a:cs typeface="Arial" panose="020B0604020202020204" pitchFamily="34" charset="0"/>
              </a:rPr>
              <a:t>11-2016</a:t>
            </a:r>
            <a:endParaRPr lang="en-US" altLang="en-US" sz="800" dirty="0">
              <a:latin typeface="Arial" panose="020B0604020202020204" pitchFamily="34" charset="0"/>
              <a:cs typeface="Arial" panose="020B0604020202020204" pitchFamily="34" charset="0"/>
            </a:endParaRPr>
          </a:p>
        </p:txBody>
      </p:sp>
      <p:sp>
        <p:nvSpPr>
          <p:cNvPr id="68" name="Text Box 24"/>
          <p:cNvSpPr txBox="1">
            <a:spLocks noChangeArrowheads="1"/>
          </p:cNvSpPr>
          <p:nvPr/>
        </p:nvSpPr>
        <p:spPr bwMode="auto">
          <a:xfrm>
            <a:off x="3995936" y="2463726"/>
            <a:ext cx="426997"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D0.1</a:t>
            </a:r>
            <a:r>
              <a:rPr lang="en-US" altLang="en-US" sz="600" dirty="0">
                <a:latin typeface="Arial" panose="020B0604020202020204" pitchFamily="34" charset="0"/>
                <a:cs typeface="Arial" panose="020B0604020202020204" pitchFamily="34" charset="0"/>
              </a:rPr>
              <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Mar. 18</a:t>
            </a:r>
            <a:endParaRPr lang="en-US" altLang="en-US" sz="600" dirty="0">
              <a:latin typeface="Arial" panose="020B0604020202020204" pitchFamily="34" charset="0"/>
              <a:cs typeface="Arial" panose="020B0604020202020204" pitchFamily="34" charset="0"/>
            </a:endParaRPr>
          </a:p>
        </p:txBody>
      </p:sp>
      <p:sp>
        <p:nvSpPr>
          <p:cNvPr id="69" name="Isosceles Triangle 68"/>
          <p:cNvSpPr>
            <a:spLocks noChangeArrowheads="1"/>
          </p:cNvSpPr>
          <p:nvPr/>
        </p:nvSpPr>
        <p:spPr bwMode="auto">
          <a:xfrm>
            <a:off x="4112814" y="2260511"/>
            <a:ext cx="1344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6" name="Text Box 24"/>
          <p:cNvSpPr txBox="1">
            <a:spLocks noChangeArrowheads="1"/>
          </p:cNvSpPr>
          <p:nvPr/>
        </p:nvSpPr>
        <p:spPr bwMode="auto">
          <a:xfrm>
            <a:off x="4080240" y="3027450"/>
            <a:ext cx="110266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5/17-3/21</a:t>
            </a:r>
            <a:endParaRPr lang="en-US" altLang="en-US" sz="700" dirty="0">
              <a:latin typeface="Arial" panose="020B0604020202020204" pitchFamily="34" charset="0"/>
              <a:cs typeface="Arial" panose="020B0604020202020204" pitchFamily="34" charset="0"/>
            </a:endParaRPr>
          </a:p>
        </p:txBody>
      </p:sp>
      <p:sp>
        <p:nvSpPr>
          <p:cNvPr id="37" name="Text Box 24"/>
          <p:cNvSpPr txBox="1">
            <a:spLocks noChangeArrowheads="1"/>
          </p:cNvSpPr>
          <p:nvPr/>
        </p:nvSpPr>
        <p:spPr bwMode="auto">
          <a:xfrm>
            <a:off x="1096725" y="2675472"/>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11/15-5/17</a:t>
            </a:r>
            <a:endParaRPr lang="en-US" altLang="en-US" sz="700" dirty="0">
              <a:latin typeface="Arial" panose="020B0604020202020204" pitchFamily="34" charset="0"/>
              <a:cs typeface="Arial" panose="020B0604020202020204" pitchFamily="34" charset="0"/>
            </a:endParaRPr>
          </a:p>
        </p:txBody>
      </p:sp>
      <p:sp>
        <p:nvSpPr>
          <p:cNvPr id="38" name="Text Box 24"/>
          <p:cNvSpPr txBox="1">
            <a:spLocks noChangeArrowheads="1"/>
          </p:cNvSpPr>
          <p:nvPr/>
        </p:nvSpPr>
        <p:spPr bwMode="auto">
          <a:xfrm>
            <a:off x="2339752" y="2860718"/>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9/16-5/18</a:t>
            </a:r>
            <a:endParaRPr lang="en-US" altLang="en-US" sz="700" dirty="0">
              <a:latin typeface="Arial" panose="020B0604020202020204" pitchFamily="34" charset="0"/>
              <a:cs typeface="Arial" panose="020B0604020202020204" pitchFamily="34" charset="0"/>
            </a:endParaRPr>
          </a:p>
        </p:txBody>
      </p:sp>
      <p:sp>
        <p:nvSpPr>
          <p:cNvPr id="39" name="TextBox 38"/>
          <p:cNvSpPr txBox="1"/>
          <p:nvPr/>
        </p:nvSpPr>
        <p:spPr>
          <a:xfrm>
            <a:off x="209157" y="3140968"/>
            <a:ext cx="974511" cy="351026"/>
          </a:xfrm>
          <a:prstGeom prst="rect">
            <a:avLst/>
          </a:prstGeom>
          <a:noFill/>
        </p:spPr>
        <p:txBody>
          <a:bodyPr wrap="square" lIns="0" tIns="0" rIns="0" bIns="0" rtlCol="0">
            <a:noAutofit/>
          </a:bodyPr>
          <a:lstStyle/>
          <a:p>
            <a:r>
              <a:rPr lang="en-US" sz="1100" dirty="0" smtClean="0">
                <a:solidFill>
                  <a:schemeClr val="tx1"/>
                </a:solidFill>
              </a:rPr>
              <a:t>Range Accuracy</a:t>
            </a:r>
          </a:p>
          <a:p>
            <a:r>
              <a:rPr lang="en-US" sz="1100" dirty="0" smtClean="0">
                <a:solidFill>
                  <a:schemeClr val="tx1"/>
                </a:solidFill>
              </a:rPr>
              <a:t>Coverage in &lt;6Ghz</a:t>
            </a:r>
            <a:endParaRPr lang="en-US" sz="1100" dirty="0">
              <a:solidFill>
                <a:schemeClr val="tx1"/>
              </a:solidFill>
            </a:endParaRPr>
          </a:p>
        </p:txBody>
      </p:sp>
      <p:sp>
        <p:nvSpPr>
          <p:cNvPr id="40" name="Rectangle 39"/>
          <p:cNvSpPr/>
          <p:nvPr/>
        </p:nvSpPr>
        <p:spPr>
          <a:xfrm>
            <a:off x="1185921" y="3216773"/>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1" name="TextBox 40"/>
          <p:cNvSpPr txBox="1"/>
          <p:nvPr/>
        </p:nvSpPr>
        <p:spPr>
          <a:xfrm>
            <a:off x="218568" y="3763924"/>
            <a:ext cx="926442" cy="169132"/>
          </a:xfrm>
          <a:prstGeom prst="rect">
            <a:avLst/>
          </a:prstGeom>
          <a:noFill/>
        </p:spPr>
        <p:txBody>
          <a:bodyPr wrap="square" lIns="0" tIns="0" rIns="0" bIns="0" rtlCol="0">
            <a:noAutofit/>
          </a:bodyPr>
          <a:lstStyle/>
          <a:p>
            <a:r>
              <a:rPr lang="en-US" sz="1100" dirty="0" smtClean="0">
                <a:solidFill>
                  <a:schemeClr val="tx1"/>
                </a:solidFill>
              </a:rPr>
              <a:t>Security</a:t>
            </a:r>
            <a:endParaRPr lang="en-US" sz="1100" dirty="0">
              <a:solidFill>
                <a:schemeClr val="tx1"/>
              </a:solidFill>
            </a:endParaRPr>
          </a:p>
        </p:txBody>
      </p:sp>
      <p:sp>
        <p:nvSpPr>
          <p:cNvPr id="42" name="TextBox 41"/>
          <p:cNvSpPr txBox="1"/>
          <p:nvPr/>
        </p:nvSpPr>
        <p:spPr>
          <a:xfrm>
            <a:off x="208283" y="4238344"/>
            <a:ext cx="926442" cy="169132"/>
          </a:xfrm>
          <a:prstGeom prst="rect">
            <a:avLst/>
          </a:prstGeom>
          <a:noFill/>
        </p:spPr>
        <p:txBody>
          <a:bodyPr wrap="square" lIns="0" tIns="0" rIns="0" bIns="0" rtlCol="0">
            <a:noAutofit/>
          </a:bodyPr>
          <a:lstStyle/>
          <a:p>
            <a:r>
              <a:rPr lang="en-US" sz="1100" dirty="0" smtClean="0">
                <a:solidFill>
                  <a:schemeClr val="tx1"/>
                </a:solidFill>
              </a:rPr>
              <a:t>60Ghz</a:t>
            </a:r>
            <a:endParaRPr lang="en-US" sz="1100" dirty="0">
              <a:solidFill>
                <a:schemeClr val="tx1"/>
              </a:solidFill>
            </a:endParaRPr>
          </a:p>
        </p:txBody>
      </p:sp>
      <p:sp>
        <p:nvSpPr>
          <p:cNvPr id="43" name="TextBox 42"/>
          <p:cNvSpPr txBox="1"/>
          <p:nvPr/>
        </p:nvSpPr>
        <p:spPr>
          <a:xfrm>
            <a:off x="204625" y="4794948"/>
            <a:ext cx="926442" cy="169132"/>
          </a:xfrm>
          <a:prstGeom prst="rect">
            <a:avLst/>
          </a:prstGeom>
          <a:noFill/>
        </p:spPr>
        <p:txBody>
          <a:bodyPr wrap="square" lIns="0" tIns="0" rIns="0" bIns="0" rtlCol="0">
            <a:noAutofit/>
          </a:bodyPr>
          <a:lstStyle/>
          <a:p>
            <a:r>
              <a:rPr lang="en-US" sz="1100" dirty="0" smtClean="0">
                <a:solidFill>
                  <a:schemeClr val="tx1"/>
                </a:solidFill>
              </a:rPr>
              <a:t>Scalability</a:t>
            </a:r>
            <a:endParaRPr lang="en-US" sz="1100" dirty="0">
              <a:solidFill>
                <a:schemeClr val="tx1"/>
              </a:solidFill>
            </a:endParaRPr>
          </a:p>
        </p:txBody>
      </p:sp>
      <p:sp>
        <p:nvSpPr>
          <p:cNvPr id="44" name="Rectangle 43"/>
          <p:cNvSpPr/>
          <p:nvPr/>
        </p:nvSpPr>
        <p:spPr>
          <a:xfrm>
            <a:off x="2005377" y="3754382"/>
            <a:ext cx="1211685"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     FRD</a:t>
            </a:r>
            <a:endParaRPr lang="en-US" sz="1100" dirty="0">
              <a:solidFill>
                <a:schemeClr val="tx1"/>
              </a:solidFill>
            </a:endParaRPr>
          </a:p>
        </p:txBody>
      </p:sp>
      <p:sp>
        <p:nvSpPr>
          <p:cNvPr id="45" name="Rectangle 44"/>
          <p:cNvSpPr/>
          <p:nvPr/>
        </p:nvSpPr>
        <p:spPr>
          <a:xfrm>
            <a:off x="2006377" y="3753749"/>
            <a:ext cx="644461"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Threat model</a:t>
            </a:r>
            <a:endParaRPr lang="en-US" sz="600" dirty="0">
              <a:solidFill>
                <a:schemeClr val="tx1"/>
              </a:solidFill>
            </a:endParaRPr>
          </a:p>
        </p:txBody>
      </p:sp>
      <p:sp>
        <p:nvSpPr>
          <p:cNvPr id="46" name="Rectangle 45"/>
          <p:cNvSpPr/>
          <p:nvPr/>
        </p:nvSpPr>
        <p:spPr>
          <a:xfrm>
            <a:off x="2513659" y="4407475"/>
            <a:ext cx="2483778"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47" name="Rectangle 46"/>
          <p:cNvSpPr/>
          <p:nvPr/>
        </p:nvSpPr>
        <p:spPr>
          <a:xfrm>
            <a:off x="1185921" y="4220027"/>
            <a:ext cx="2033064"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8" name="Rectangle 47"/>
          <p:cNvSpPr/>
          <p:nvPr/>
        </p:nvSpPr>
        <p:spPr>
          <a:xfrm>
            <a:off x="2513659" y="4982396"/>
            <a:ext cx="2483778"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49" name="Rectangle 48"/>
          <p:cNvSpPr/>
          <p:nvPr/>
        </p:nvSpPr>
        <p:spPr>
          <a:xfrm>
            <a:off x="1184525" y="4794948"/>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0" name="Rectangle 49"/>
          <p:cNvSpPr/>
          <p:nvPr/>
        </p:nvSpPr>
        <p:spPr>
          <a:xfrm>
            <a:off x="3187446" y="3943095"/>
            <a:ext cx="1809991" cy="166793"/>
          </a:xfrm>
          <a:prstGeom prst="rect">
            <a:avLst/>
          </a:prstGeom>
          <a:solidFill>
            <a:schemeClr val="accent1">
              <a:alpha val="5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51" name="Straight Connector 50"/>
          <p:cNvCxnSpPr/>
          <p:nvPr/>
        </p:nvCxnSpPr>
        <p:spPr bwMode="auto">
          <a:xfrm>
            <a:off x="467447" y="2899544"/>
            <a:ext cx="72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Straight Connector 52"/>
          <p:cNvCxnSpPr/>
          <p:nvPr/>
        </p:nvCxnSpPr>
        <p:spPr bwMode="auto">
          <a:xfrm>
            <a:off x="1184524" y="4434263"/>
            <a:ext cx="2052000"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Straight Connector 53"/>
          <p:cNvCxnSpPr/>
          <p:nvPr/>
        </p:nvCxnSpPr>
        <p:spPr bwMode="auto">
          <a:xfrm>
            <a:off x="1199765" y="3429000"/>
            <a:ext cx="20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Straight Connector 54"/>
          <p:cNvCxnSpPr/>
          <p:nvPr/>
        </p:nvCxnSpPr>
        <p:spPr bwMode="auto">
          <a:xfrm>
            <a:off x="1200323" y="2899544"/>
            <a:ext cx="20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170516" y="4996494"/>
            <a:ext cx="2052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1" name="Oval Callout 60"/>
          <p:cNvSpPr/>
          <p:nvPr/>
        </p:nvSpPr>
        <p:spPr bwMode="auto">
          <a:xfrm>
            <a:off x="5348681" y="3356364"/>
            <a:ext cx="729796" cy="324478"/>
          </a:xfrm>
          <a:prstGeom prst="wedgeEllipseCallout">
            <a:avLst>
              <a:gd name="adj1" fmla="val -340286"/>
              <a:gd name="adj2" fmla="val -23275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1" i="0" u="none" strike="noStrike" cap="none" normalizeH="0" baseline="0" dirty="0" smtClean="0">
                <a:ln>
                  <a:noFill/>
                </a:ln>
                <a:solidFill>
                  <a:schemeClr val="tx1"/>
                </a:solidFill>
                <a:effectLst/>
                <a:latin typeface="Times New Roman" pitchFamily="16" charset="0"/>
                <a:ea typeface="MS Gothic" charset="-128"/>
              </a:rPr>
              <a:t>FRD Freeze</a:t>
            </a:r>
          </a:p>
        </p:txBody>
      </p:sp>
      <p:sp>
        <p:nvSpPr>
          <p:cNvPr id="62" name="Oval Callout 61"/>
          <p:cNvSpPr/>
          <p:nvPr/>
        </p:nvSpPr>
        <p:spPr bwMode="auto">
          <a:xfrm>
            <a:off x="6418793" y="3403699"/>
            <a:ext cx="729796" cy="350050"/>
          </a:xfrm>
          <a:prstGeom prst="wedgeEllipseCallout">
            <a:avLst>
              <a:gd name="adj1" fmla="val -273114"/>
              <a:gd name="adj2" fmla="val -18822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smtClean="0">
                <a:solidFill>
                  <a:schemeClr val="tx1"/>
                </a:solidFill>
              </a:rPr>
              <a:t>SF</a:t>
            </a:r>
            <a:r>
              <a:rPr kumimoji="0" lang="en-US" sz="900" b="1" i="0" u="none" strike="noStrike" cap="none" normalizeH="0" baseline="0" dirty="0" smtClean="0">
                <a:ln>
                  <a:noFill/>
                </a:ln>
                <a:solidFill>
                  <a:schemeClr val="tx1"/>
                </a:solidFill>
                <a:effectLst/>
                <a:latin typeface="Times New Roman" pitchFamily="16" charset="0"/>
                <a:ea typeface="MS Gothic" charset="-128"/>
              </a:rPr>
              <a:t>D Freeze</a:t>
            </a:r>
          </a:p>
        </p:txBody>
      </p:sp>
      <p:sp>
        <p:nvSpPr>
          <p:cNvPr id="63" name="Isosceles Triangle 62"/>
          <p:cNvSpPr>
            <a:spLocks noChangeArrowheads="1"/>
          </p:cNvSpPr>
          <p:nvPr/>
        </p:nvSpPr>
        <p:spPr bwMode="auto">
          <a:xfrm>
            <a:off x="3101732" y="2284722"/>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65" name="Text Box 24"/>
          <p:cNvSpPr txBox="1">
            <a:spLocks noChangeArrowheads="1"/>
          </p:cNvSpPr>
          <p:nvPr/>
        </p:nvSpPr>
        <p:spPr bwMode="auto">
          <a:xfrm>
            <a:off x="1013037" y="2234095"/>
            <a:ext cx="81011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6" name="Straight Connector 65"/>
          <p:cNvCxnSpPr/>
          <p:nvPr/>
        </p:nvCxnSpPr>
        <p:spPr bwMode="auto">
          <a:xfrm>
            <a:off x="2003247" y="3977809"/>
            <a:ext cx="122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2521867" y="4618712"/>
            <a:ext cx="1728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3" name="Straight Connector 82"/>
          <p:cNvCxnSpPr/>
          <p:nvPr/>
        </p:nvCxnSpPr>
        <p:spPr bwMode="auto">
          <a:xfrm>
            <a:off x="2519150" y="3059295"/>
            <a:ext cx="129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Title 1"/>
          <p:cNvSpPr>
            <a:spLocks noGrp="1"/>
          </p:cNvSpPr>
          <p:nvPr>
            <p:ph type="title"/>
          </p:nvPr>
        </p:nvSpPr>
        <p:spPr/>
        <p:txBody>
          <a:bodyPr/>
          <a:lstStyle/>
          <a:p>
            <a:r>
              <a:rPr lang="en-US" dirty="0" smtClean="0"/>
              <a:t>Current Approved Timelines</a:t>
            </a:r>
            <a:endParaRPr lang="en-US" dirty="0"/>
          </a:p>
        </p:txBody>
      </p:sp>
      <p:sp>
        <p:nvSpPr>
          <p:cNvPr id="88" name="Rectangle 87"/>
          <p:cNvSpPr/>
          <p:nvPr/>
        </p:nvSpPr>
        <p:spPr>
          <a:xfrm>
            <a:off x="3799051" y="3940038"/>
            <a:ext cx="616233"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Unassociated neg.</a:t>
            </a:r>
            <a:endParaRPr lang="en-US" sz="600" dirty="0">
              <a:solidFill>
                <a:schemeClr val="tx1"/>
              </a:solidFill>
            </a:endParaRPr>
          </a:p>
        </p:txBody>
      </p:sp>
      <p:sp>
        <p:nvSpPr>
          <p:cNvPr id="91" name="Rectangle 90"/>
          <p:cNvSpPr/>
          <p:nvPr/>
        </p:nvSpPr>
        <p:spPr>
          <a:xfrm>
            <a:off x="4427985" y="3933056"/>
            <a:ext cx="563806"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600" dirty="0" smtClean="0">
                <a:solidFill>
                  <a:schemeClr val="tx1"/>
                </a:solidFill>
              </a:rPr>
              <a:t>associated </a:t>
            </a:r>
          </a:p>
          <a:p>
            <a:pPr algn="ctr">
              <a:defRPr/>
            </a:pPr>
            <a:r>
              <a:rPr lang="en-US" sz="600" dirty="0" smtClean="0">
                <a:solidFill>
                  <a:schemeClr val="tx1"/>
                </a:solidFill>
              </a:rPr>
              <a:t>neg.</a:t>
            </a:r>
            <a:endParaRPr lang="en-US" sz="600" dirty="0">
              <a:solidFill>
                <a:schemeClr val="tx1"/>
              </a:solidFill>
            </a:endParaRPr>
          </a:p>
        </p:txBody>
      </p:sp>
      <p:cxnSp>
        <p:nvCxnSpPr>
          <p:cNvPr id="92" name="Straight Connector 91"/>
          <p:cNvCxnSpPr/>
          <p:nvPr/>
        </p:nvCxnSpPr>
        <p:spPr bwMode="auto">
          <a:xfrm>
            <a:off x="4427984" y="4134478"/>
            <a:ext cx="57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6" name="Rectangle 85"/>
          <p:cNvSpPr/>
          <p:nvPr/>
        </p:nvSpPr>
        <p:spPr>
          <a:xfrm>
            <a:off x="3194458" y="3940038"/>
            <a:ext cx="605774"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PHY waveform</a:t>
            </a:r>
            <a:endParaRPr lang="en-US" sz="600" dirty="0">
              <a:solidFill>
                <a:schemeClr val="tx1"/>
              </a:solidFill>
            </a:endParaRPr>
          </a:p>
        </p:txBody>
      </p:sp>
      <p:cxnSp>
        <p:nvCxnSpPr>
          <p:cNvPr id="85" name="Straight Connector 84"/>
          <p:cNvCxnSpPr/>
          <p:nvPr/>
        </p:nvCxnSpPr>
        <p:spPr bwMode="auto">
          <a:xfrm>
            <a:off x="3187445" y="4141460"/>
            <a:ext cx="432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Straight Connector 88"/>
          <p:cNvCxnSpPr/>
          <p:nvPr/>
        </p:nvCxnSpPr>
        <p:spPr bwMode="auto">
          <a:xfrm>
            <a:off x="3779928" y="4141460"/>
            <a:ext cx="612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 name="Rectangle 8"/>
          <p:cNvSpPr/>
          <p:nvPr/>
        </p:nvSpPr>
        <p:spPr>
          <a:xfrm>
            <a:off x="2507489" y="3406394"/>
            <a:ext cx="2489948" cy="252610"/>
          </a:xfrm>
          <a:prstGeom prst="rect">
            <a:avLst/>
          </a:prstGeom>
          <a:solidFill>
            <a:schemeClr val="accent1">
              <a:alpha val="6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52" name="Straight Connector 51"/>
          <p:cNvCxnSpPr/>
          <p:nvPr/>
        </p:nvCxnSpPr>
        <p:spPr bwMode="auto">
          <a:xfrm>
            <a:off x="2506801" y="3685282"/>
            <a:ext cx="68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6" name="Straight Connector 55"/>
          <p:cNvCxnSpPr/>
          <p:nvPr/>
        </p:nvCxnSpPr>
        <p:spPr bwMode="auto">
          <a:xfrm>
            <a:off x="4402600" y="3680842"/>
            <a:ext cx="52944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1" name="Straight Connector 80"/>
          <p:cNvCxnSpPr/>
          <p:nvPr/>
        </p:nvCxnSpPr>
        <p:spPr bwMode="auto">
          <a:xfrm>
            <a:off x="3800232" y="3680842"/>
            <a:ext cx="54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4" name="Straight Connector 83"/>
          <p:cNvCxnSpPr/>
          <p:nvPr/>
        </p:nvCxnSpPr>
        <p:spPr bwMode="auto">
          <a:xfrm>
            <a:off x="3203848" y="3680842"/>
            <a:ext cx="50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0" name="Group 9"/>
          <p:cNvGrpSpPr/>
          <p:nvPr/>
        </p:nvGrpSpPr>
        <p:grpSpPr>
          <a:xfrm>
            <a:off x="2515384" y="3403855"/>
            <a:ext cx="2482054" cy="257760"/>
            <a:chOff x="2515383" y="2827791"/>
            <a:chExt cx="2920713" cy="187855"/>
          </a:xfrm>
        </p:grpSpPr>
        <p:sp>
          <p:nvSpPr>
            <p:cNvPr id="76" name="Rectangle 75"/>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 sequence</a:t>
              </a:r>
              <a:endParaRPr lang="en-US" sz="600" dirty="0">
                <a:solidFill>
                  <a:schemeClr val="tx1"/>
                </a:solidFill>
              </a:endParaRPr>
            </a:p>
          </p:txBody>
        </p:sp>
        <p:sp>
          <p:nvSpPr>
            <p:cNvPr id="77" name="Rectangle 76"/>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a:t>
              </a:r>
            </a:p>
            <a:p>
              <a:pPr algn="ctr">
                <a:defRPr/>
              </a:pPr>
              <a:r>
                <a:rPr lang="en-US" sz="600" dirty="0" smtClean="0">
                  <a:solidFill>
                    <a:schemeClr val="tx1"/>
                  </a:solidFill>
                </a:rPr>
                <a:t>Resource all.</a:t>
              </a:r>
              <a:endParaRPr lang="en-US" sz="600" dirty="0">
                <a:solidFill>
                  <a:schemeClr val="tx1"/>
                </a:solidFill>
              </a:endParaRPr>
            </a:p>
          </p:txBody>
        </p:sp>
        <p:sp>
          <p:nvSpPr>
            <p:cNvPr id="78" name="Rectangle 77"/>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SU sequence</a:t>
              </a:r>
              <a:endParaRPr lang="en-US" sz="600" dirty="0">
                <a:solidFill>
                  <a:schemeClr val="tx1"/>
                </a:solidFill>
              </a:endParaRPr>
            </a:p>
          </p:txBody>
        </p:sp>
        <p:sp>
          <p:nvSpPr>
            <p:cNvPr id="79" name="Rectangle 78"/>
            <p:cNvSpPr/>
            <p:nvPr/>
          </p:nvSpPr>
          <p:spPr>
            <a:xfrm>
              <a:off x="4730632"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Capability ex. and negotiation</a:t>
              </a:r>
              <a:endParaRPr lang="en-US" sz="600" dirty="0">
                <a:solidFill>
                  <a:schemeClr val="tx1"/>
                </a:solidFill>
              </a:endParaRPr>
            </a:p>
          </p:txBody>
        </p:sp>
      </p:grpSp>
      <p:sp>
        <p:nvSpPr>
          <p:cNvPr id="94" name="Text Box 24"/>
          <p:cNvSpPr txBox="1">
            <a:spLocks noChangeArrowheads="1"/>
          </p:cNvSpPr>
          <p:nvPr/>
        </p:nvSpPr>
        <p:spPr bwMode="auto">
          <a:xfrm>
            <a:off x="4508075" y="2451979"/>
            <a:ext cx="54683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July 18</a:t>
            </a:r>
          </a:p>
          <a:p>
            <a:pPr algn="ctr"/>
            <a:r>
              <a:rPr lang="en-US" altLang="en-US" sz="600" dirty="0" smtClean="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a:t>
            </a:r>
            <a:r>
              <a:rPr lang="en-US" altLang="en-US" sz="600" dirty="0" smtClean="0">
                <a:latin typeface="Arial" panose="020B0604020202020204" pitchFamily="34" charset="0"/>
                <a:cs typeface="Arial" panose="020B0604020202020204" pitchFamily="34" charset="0"/>
              </a:rPr>
              <a:t>omment</a:t>
            </a:r>
          </a:p>
          <a:p>
            <a:pPr algn="ctr"/>
            <a:r>
              <a:rPr lang="en-US" altLang="en-US" sz="600" dirty="0" smtClean="0">
                <a:latin typeface="Arial" panose="020B0604020202020204" pitchFamily="34" charset="0"/>
                <a:cs typeface="Arial" panose="020B0604020202020204" pitchFamily="34" charset="0"/>
              </a:rPr>
              <a:t>collection</a:t>
            </a:r>
            <a:endParaRPr lang="en-US" altLang="en-US" sz="600" dirty="0">
              <a:latin typeface="Arial" panose="020B0604020202020204" pitchFamily="34" charset="0"/>
              <a:cs typeface="Arial" panose="020B0604020202020204" pitchFamily="34" charset="0"/>
            </a:endParaRPr>
          </a:p>
        </p:txBody>
      </p:sp>
      <p:sp>
        <p:nvSpPr>
          <p:cNvPr id="95" name="Isosceles Triangle 94"/>
          <p:cNvSpPr>
            <a:spLocks noChangeArrowheads="1"/>
          </p:cNvSpPr>
          <p:nvPr/>
        </p:nvSpPr>
        <p:spPr bwMode="auto">
          <a:xfrm>
            <a:off x="4711277" y="2267130"/>
            <a:ext cx="130791"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96" name="Isosceles Triangle 95"/>
          <p:cNvSpPr>
            <a:spLocks noChangeArrowheads="1"/>
          </p:cNvSpPr>
          <p:nvPr/>
        </p:nvSpPr>
        <p:spPr bwMode="auto">
          <a:xfrm>
            <a:off x="4752036" y="2265883"/>
            <a:ext cx="130791"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97" name="Text Box 24"/>
          <p:cNvSpPr txBox="1">
            <a:spLocks noChangeArrowheads="1"/>
          </p:cNvSpPr>
          <p:nvPr/>
        </p:nvSpPr>
        <p:spPr bwMode="auto">
          <a:xfrm>
            <a:off x="4442008" y="2219847"/>
            <a:ext cx="33402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SFD</a:t>
            </a:r>
          </a:p>
          <a:p>
            <a:pPr algn="ctr"/>
            <a:r>
              <a:rPr lang="en-US" altLang="en-US" sz="600" dirty="0" smtClean="0">
                <a:latin typeface="Arial" panose="020B0604020202020204" pitchFamily="34" charset="0"/>
                <a:cs typeface="Arial" panose="020B0604020202020204" pitchFamily="34" charset="0"/>
              </a:rPr>
              <a:t>Final</a:t>
            </a:r>
            <a:endParaRPr lang="en-US" altLang="en-US" sz="600" dirty="0">
              <a:latin typeface="Arial" panose="020B0604020202020204" pitchFamily="34" charset="0"/>
              <a:cs typeface="Arial" panose="020B0604020202020204" pitchFamily="34" charset="0"/>
            </a:endParaRPr>
          </a:p>
        </p:txBody>
      </p:sp>
      <p:cxnSp>
        <p:nvCxnSpPr>
          <p:cNvPr id="98" name="Straight Connector 97"/>
          <p:cNvCxnSpPr/>
          <p:nvPr/>
        </p:nvCxnSpPr>
        <p:spPr bwMode="auto">
          <a:xfrm>
            <a:off x="3178592" y="3236877"/>
            <a:ext cx="129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9" name="Straight Connector 98"/>
          <p:cNvCxnSpPr/>
          <p:nvPr/>
        </p:nvCxnSpPr>
        <p:spPr bwMode="auto">
          <a:xfrm>
            <a:off x="2521867" y="5197573"/>
            <a:ext cx="1728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0" name="Isosceles Triangle 99"/>
          <p:cNvSpPr>
            <a:spLocks noChangeArrowheads="1"/>
          </p:cNvSpPr>
          <p:nvPr/>
        </p:nvSpPr>
        <p:spPr bwMode="auto">
          <a:xfrm>
            <a:off x="5146951" y="2255153"/>
            <a:ext cx="130791"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01" name="Text Box 24"/>
          <p:cNvSpPr txBox="1">
            <a:spLocks noChangeArrowheads="1"/>
          </p:cNvSpPr>
          <p:nvPr/>
        </p:nvSpPr>
        <p:spPr bwMode="auto">
          <a:xfrm>
            <a:off x="5220187" y="2235384"/>
            <a:ext cx="50394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Initial</a:t>
            </a:r>
          </a:p>
          <a:p>
            <a:pPr algn="ctr"/>
            <a:r>
              <a:rPr lang="en-US" altLang="en-US" sz="600" dirty="0" smtClean="0">
                <a:latin typeface="Arial" panose="020B0604020202020204" pitchFamily="34" charset="0"/>
                <a:cs typeface="Arial" panose="020B0604020202020204" pitchFamily="34" charset="0"/>
              </a:rPr>
              <a:t>WG ballot</a:t>
            </a:r>
            <a:endParaRPr lang="en-US" altLang="en-US" sz="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0730630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Timelines Approval</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smtClean="0"/>
              <a:t>We commit to the timelines depicted by slide </a:t>
            </a:r>
            <a:r>
              <a:rPr lang="en-US" b="0" dirty="0" smtClean="0"/>
              <a:t>#??? of submission 11-18-982-??.</a:t>
            </a:r>
            <a:endParaRPr lang="en-US" b="0" dirty="0" smtClean="0"/>
          </a:p>
          <a:p>
            <a:pPr marL="0" indent="0"/>
            <a:r>
              <a:rPr lang="en-US" b="0" dirty="0" smtClean="0"/>
              <a:t>Moved</a:t>
            </a:r>
            <a:r>
              <a:rPr lang="en-US" b="0" dirty="0" smtClean="0"/>
              <a:t>:</a:t>
            </a:r>
            <a:endParaRPr lang="en-US" b="0" dirty="0" smtClean="0"/>
          </a:p>
          <a:p>
            <a:pPr marL="0" indent="0"/>
            <a:r>
              <a:rPr lang="en-US" b="0" dirty="0" smtClean="0"/>
              <a:t>Second</a:t>
            </a:r>
            <a:r>
              <a:rPr lang="en-US" b="0" dirty="0" smtClean="0"/>
              <a:t>:</a:t>
            </a:r>
            <a:endParaRPr lang="en-US" b="0" dirty="0" smtClean="0"/>
          </a:p>
          <a:p>
            <a:pPr marL="0" indent="0"/>
            <a:r>
              <a:rPr lang="en-US" b="0" dirty="0" smtClean="0"/>
              <a:t>Results (Y/N/A</a:t>
            </a:r>
            <a:r>
              <a:rPr lang="en-US" b="0" dirty="0" smtClean="0"/>
              <a:t>):</a:t>
            </a:r>
            <a:endParaRPr lang="en-US"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27720788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July Meeting </a:t>
            </a:r>
            <a:r>
              <a:rPr lang="en-US" dirty="0" smtClean="0"/>
              <a:t>Achievements</a:t>
            </a:r>
            <a:endParaRPr lang="en-US" dirty="0"/>
          </a:p>
        </p:txBody>
      </p:sp>
      <p:sp>
        <p:nvSpPr>
          <p:cNvPr id="3" name="Content Placeholder 2"/>
          <p:cNvSpPr>
            <a:spLocks noGrp="1"/>
          </p:cNvSpPr>
          <p:nvPr>
            <p:ph idx="1"/>
          </p:nvPr>
        </p:nvSpPr>
        <p:spPr>
          <a:xfrm>
            <a:off x="251520" y="1628800"/>
            <a:ext cx="8568952" cy="4465614"/>
          </a:xfrm>
        </p:spPr>
        <p:txBody>
          <a:bodyPr/>
          <a:lstStyle/>
          <a:p>
            <a:pPr>
              <a:buFont typeface="Arial" panose="020B0604020202020204" pitchFamily="34" charset="0"/>
              <a:buChar char="•"/>
            </a:pPr>
            <a:r>
              <a:rPr lang="en-US" b="0" dirty="0" smtClean="0"/>
              <a:t>Published new draft, P802.11az </a:t>
            </a:r>
            <a:r>
              <a:rPr lang="en-US" b="0" dirty="0" smtClean="0"/>
              <a:t>D0.3.</a:t>
            </a:r>
            <a:endParaRPr lang="en-US" b="0" dirty="0" smtClean="0"/>
          </a:p>
          <a:p>
            <a:pPr>
              <a:buFont typeface="Arial" panose="020B0604020202020204" pitchFamily="34" charset="0"/>
              <a:buChar char="•"/>
            </a:pPr>
            <a:r>
              <a:rPr lang="en-US" b="0" dirty="0" smtClean="0"/>
              <a:t>Adopted roughly </a:t>
            </a:r>
            <a:r>
              <a:rPr lang="en-US" b="0" dirty="0" smtClean="0"/>
              <a:t>XX </a:t>
            </a:r>
            <a:r>
              <a:rPr lang="en-US" b="0" dirty="0" smtClean="0"/>
              <a:t>additional pages of amendment text (</a:t>
            </a:r>
            <a:r>
              <a:rPr lang="en-US" b="0" dirty="0"/>
              <a:t>PHY frame formats, pre-association </a:t>
            </a:r>
            <a:r>
              <a:rPr lang="en-US" b="0" dirty="0" smtClean="0"/>
              <a:t>security context establishment </a:t>
            </a:r>
            <a:r>
              <a:rPr lang="en-US" b="0" dirty="0"/>
              <a:t>and </a:t>
            </a:r>
            <a:r>
              <a:rPr lang="en-US" b="0" dirty="0" smtClean="0"/>
              <a:t>MAC security signaling).</a:t>
            </a:r>
          </a:p>
          <a:p>
            <a:pPr>
              <a:buFont typeface="Arial" panose="020B0604020202020204" pitchFamily="34" charset="0"/>
              <a:buChar char="•"/>
            </a:pPr>
            <a:r>
              <a:rPr lang="en-US" b="0" dirty="0" smtClean="0"/>
              <a:t>Adopted YY new entries to SFD document.</a:t>
            </a:r>
          </a:p>
          <a:p>
            <a:pPr>
              <a:buFont typeface="Arial" panose="020B0604020202020204" pitchFamily="34" charset="0"/>
              <a:buChar char="•"/>
            </a:pPr>
            <a:r>
              <a:rPr lang="en-US" b="0" dirty="0" smtClean="0"/>
              <a:t>Performed SFD freeze. </a:t>
            </a:r>
          </a:p>
          <a:p>
            <a:pPr>
              <a:buFont typeface="Arial" panose="020B0604020202020204" pitchFamily="34" charset="0"/>
              <a:buChar char="•"/>
            </a:pPr>
            <a:r>
              <a:rPr lang="en-US" b="0" dirty="0" smtClean="0"/>
              <a:t>Approved internal comment collection out of July meeting. </a:t>
            </a:r>
          </a:p>
          <a:p>
            <a:pPr>
              <a:buFont typeface="Arial" panose="020B0604020202020204" pitchFamily="34" charset="0"/>
              <a:buChar char="•"/>
            </a:pPr>
            <a:r>
              <a:rPr lang="en-US" b="0" dirty="0" smtClean="0"/>
              <a:t>Reviewed ?? </a:t>
            </a:r>
            <a:r>
              <a:rPr lang="en-US" b="0" dirty="0" smtClean="0"/>
              <a:t>submissions and met for </a:t>
            </a:r>
            <a:r>
              <a:rPr lang="en-US" b="0" dirty="0" smtClean="0"/>
              <a:t>? </a:t>
            </a:r>
            <a:r>
              <a:rPr lang="en-US" b="0" dirty="0" smtClean="0"/>
              <a:t>slots during the week.</a:t>
            </a:r>
          </a:p>
          <a:p>
            <a:pPr>
              <a:buFont typeface="Arial" panose="020B0604020202020204" pitchFamily="34" charset="0"/>
              <a:buChar char="•"/>
            </a:pPr>
            <a:r>
              <a:rPr lang="en-US" b="0" dirty="0" smtClean="0"/>
              <a:t>Group </a:t>
            </a:r>
            <a:r>
              <a:rPr lang="en-US" b="0" dirty="0" smtClean="0"/>
              <a:t>has been maintaining its timeline for more than a year.</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14726223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Sep. Meeting </a:t>
            </a:r>
            <a:r>
              <a:rPr lang="en-US" dirty="0" smtClean="0"/>
              <a:t>Goals</a:t>
            </a:r>
            <a:endParaRPr lang="en-US" dirty="0"/>
          </a:p>
        </p:txBody>
      </p:sp>
      <p:sp>
        <p:nvSpPr>
          <p:cNvPr id="3" name="Content Placeholder 2"/>
          <p:cNvSpPr>
            <a:spLocks noGrp="1"/>
          </p:cNvSpPr>
          <p:nvPr>
            <p:ph idx="1"/>
          </p:nvPr>
        </p:nvSpPr>
        <p:spPr>
          <a:xfrm>
            <a:off x="685800" y="1628800"/>
            <a:ext cx="8062664" cy="4465613"/>
          </a:xfrm>
        </p:spPr>
        <p:txBody>
          <a:bodyPr/>
          <a:lstStyle/>
          <a:p>
            <a:pPr>
              <a:buFont typeface="Arial" panose="020B0604020202020204" pitchFamily="34" charset="0"/>
              <a:buChar char="•"/>
            </a:pPr>
            <a:r>
              <a:rPr lang="en-US" b="0" dirty="0" smtClean="0"/>
              <a:t>Perform internal comment assignment.</a:t>
            </a:r>
          </a:p>
          <a:p>
            <a:pPr>
              <a:buFont typeface="Arial" panose="020B0604020202020204" pitchFamily="34" charset="0"/>
              <a:buChar char="•"/>
            </a:pPr>
            <a:r>
              <a:rPr lang="en-US" b="0" dirty="0" smtClean="0"/>
              <a:t>Initiate internal comment resolution.</a:t>
            </a:r>
          </a:p>
          <a:p>
            <a:pPr>
              <a:buFont typeface="Arial" panose="020B0604020202020204" pitchFamily="34" charset="0"/>
              <a:buChar char="•"/>
            </a:pPr>
            <a:endParaRPr lang="en-US"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12334096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approval of </a:t>
            </a:r>
            <a:r>
              <a:rPr lang="en-US" dirty="0" smtClean="0"/>
              <a:t>Sep. meeting </a:t>
            </a:r>
            <a:r>
              <a:rPr lang="en-US" dirty="0" smtClean="0"/>
              <a:t>Goals</a:t>
            </a:r>
            <a:endParaRPr lang="en-US" dirty="0"/>
          </a:p>
        </p:txBody>
      </p:sp>
      <p:sp>
        <p:nvSpPr>
          <p:cNvPr id="3" name="Content Placeholder 2"/>
          <p:cNvSpPr>
            <a:spLocks noGrp="1"/>
          </p:cNvSpPr>
          <p:nvPr>
            <p:ph idx="1"/>
          </p:nvPr>
        </p:nvSpPr>
        <p:spPr/>
        <p:txBody>
          <a:bodyPr/>
          <a:lstStyle/>
          <a:p>
            <a:pPr marL="0" indent="0"/>
            <a:r>
              <a:rPr lang="en-US" dirty="0" smtClean="0"/>
              <a:t>We commit for the </a:t>
            </a:r>
            <a:r>
              <a:rPr lang="en-US" dirty="0" smtClean="0"/>
              <a:t>Sep. meeting </a:t>
            </a:r>
            <a:r>
              <a:rPr lang="en-US" dirty="0" smtClean="0"/>
              <a:t>goals depicted in slide </a:t>
            </a:r>
            <a:r>
              <a:rPr lang="en-US" dirty="0" smtClean="0"/>
              <a:t>?? </a:t>
            </a:r>
            <a:r>
              <a:rPr lang="en-US" dirty="0" smtClean="0"/>
              <a:t>as the TG Plan Of Record.</a:t>
            </a:r>
          </a:p>
          <a:p>
            <a:endParaRPr lang="en-US" dirty="0" smtClean="0"/>
          </a:p>
          <a:p>
            <a:r>
              <a:rPr lang="en-US" dirty="0" smtClean="0"/>
              <a:t>Moved</a:t>
            </a:r>
            <a:r>
              <a:rPr lang="en-US" dirty="0" smtClean="0"/>
              <a:t>:</a:t>
            </a:r>
            <a:endParaRPr lang="en-US" dirty="0" smtClean="0"/>
          </a:p>
          <a:p>
            <a:r>
              <a:rPr lang="en-US" dirty="0" smtClean="0"/>
              <a:t>Second:</a:t>
            </a:r>
            <a:endParaRPr lang="en-US" dirty="0" smtClean="0"/>
          </a:p>
          <a:p>
            <a:r>
              <a:rPr lang="en-US" dirty="0" smtClean="0"/>
              <a:t>Results (Y/N/A</a:t>
            </a:r>
            <a:r>
              <a:rPr lang="en-US" dirty="0" smtClean="0"/>
              <a:t>):</a:t>
            </a:r>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5385003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01623"/>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179512" y="1124744"/>
            <a:ext cx="8856984" cy="4969670"/>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smtClean="0">
                <a:latin typeface="Calibri" panose="020F0502020204030204" pitchFamily="34" charset="0"/>
                <a:cs typeface="Calibri" panose="020F0502020204030204" pitchFamily="34" charset="0"/>
              </a:rPr>
              <a:t>The </a:t>
            </a:r>
            <a:r>
              <a:rPr lang="en-US" altLang="en-US" sz="1800" dirty="0">
                <a:latin typeface="Calibri" panose="020F0502020204030204" pitchFamily="34" charset="0"/>
                <a:cs typeface="Calibri" panose="020F0502020204030204" pitchFamily="34" charset="0"/>
              </a:rPr>
              <a:t>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102817896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Teleconference </a:t>
            </a:r>
            <a:r>
              <a:rPr lang="en-US" altLang="en-US" dirty="0" smtClean="0">
                <a:solidFill>
                  <a:schemeClr val="tx2"/>
                </a:solidFill>
              </a:rPr>
              <a:t>Schedule</a:t>
            </a:r>
            <a:endParaRPr lang="en-US" dirty="0"/>
          </a:p>
        </p:txBody>
      </p:sp>
      <p:sp>
        <p:nvSpPr>
          <p:cNvPr id="3" name="Content Placeholder 2"/>
          <p:cNvSpPr>
            <a:spLocks noGrp="1"/>
          </p:cNvSpPr>
          <p:nvPr>
            <p:ph idx="1"/>
          </p:nvPr>
        </p:nvSpPr>
        <p:spPr>
          <a:xfrm>
            <a:off x="685800" y="1981201"/>
            <a:ext cx="7770813" cy="1375792"/>
          </a:xfrm>
        </p:spPr>
        <p:txBody>
          <a:bodyPr/>
          <a:lstStyle/>
          <a:p>
            <a:pPr algn="just">
              <a:spcBef>
                <a:spcPct val="20000"/>
              </a:spcBef>
              <a:buFontTx/>
              <a:buChar char="•"/>
            </a:pPr>
            <a:r>
              <a:rPr lang="en-US" altLang="en-US" dirty="0" smtClean="0"/>
              <a:t>Aug. 8</a:t>
            </a:r>
            <a:r>
              <a:rPr lang="en-US" altLang="en-US" baseline="30000" dirty="0" smtClean="0"/>
              <a:t>th</a:t>
            </a:r>
            <a:r>
              <a:rPr lang="en-US" altLang="en-US" dirty="0" smtClean="0"/>
              <a:t> , 29</a:t>
            </a:r>
            <a:r>
              <a:rPr lang="en-US" altLang="en-US" baseline="30000" dirty="0" smtClean="0"/>
              <a:t>th</a:t>
            </a:r>
            <a:r>
              <a:rPr lang="en-US" altLang="en-US" dirty="0" smtClean="0"/>
              <a:t> (Wed</a:t>
            </a:r>
            <a:r>
              <a:rPr lang="en-US" altLang="en-US" dirty="0"/>
              <a:t>.) 11:00AM ET for 1hr. </a:t>
            </a:r>
            <a:endParaRPr lang="en-US" altLang="en-US" dirty="0" smtClean="0"/>
          </a:p>
          <a:p>
            <a:pPr algn="just">
              <a:spcBef>
                <a:spcPct val="20000"/>
              </a:spcBef>
              <a:buFontTx/>
              <a:buChar char="•"/>
            </a:pPr>
            <a:r>
              <a:rPr lang="en-US" altLang="en-US" dirty="0" smtClean="0"/>
              <a:t>Do </a:t>
            </a:r>
            <a:r>
              <a:rPr lang="en-US" altLang="en-US" dirty="0"/>
              <a:t>we need </a:t>
            </a:r>
            <a:r>
              <a:rPr lang="en-US" altLang="en-US" dirty="0" smtClean="0"/>
              <a:t>additional calls?</a:t>
            </a:r>
            <a:endParaRPr lang="en-US" altLang="en-US" dirty="0"/>
          </a:p>
          <a:p>
            <a:endParaRPr 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13809068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6991125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13504150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Adjourn</a:t>
            </a:r>
          </a:p>
        </p:txBody>
      </p:sp>
      <p:sp>
        <p:nvSpPr>
          <p:cNvPr id="3" name="Content Placeholder 2"/>
          <p:cNvSpPr>
            <a:spLocks noGrp="1"/>
          </p:cNvSpPr>
          <p:nvPr>
            <p:ph idx="1"/>
          </p:nvPr>
        </p:nvSpPr>
        <p:spPr/>
        <p:txBody>
          <a:bodyPr/>
          <a:lstStyle/>
          <a:p>
            <a:pPr algn="ctr"/>
            <a:endParaRPr lang="en-US" sz="5400" dirty="0">
              <a:solidFill>
                <a:srgbClr val="FF0000"/>
              </a:solidFill>
            </a:endParaRPr>
          </a:p>
          <a:p>
            <a:pPr algn="ctr"/>
            <a:r>
              <a:rPr lang="en-US" sz="5400" dirty="0" smtClean="0">
                <a:solidFill>
                  <a:srgbClr val="FF0000"/>
                </a:solidFill>
              </a:rPr>
              <a:t>Thank </a:t>
            </a:r>
            <a:r>
              <a:rPr lang="en-US" sz="5400" dirty="0">
                <a:solidFill>
                  <a:srgbClr val="FF0000"/>
                </a:solidFill>
              </a:rPr>
              <a:t>you </a:t>
            </a:r>
          </a:p>
          <a:p>
            <a:pPr algn="ctr"/>
            <a:endParaRPr lang="en-US" sz="540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34348471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ctr"/>
            <a:r>
              <a:rPr lang="en-US" sz="6600" dirty="0" smtClean="0"/>
              <a:t>Backup</a:t>
            </a:r>
            <a:endParaRPr lang="en-US" sz="66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3208228384"/>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
        <p:nvSpPr>
          <p:cNvPr id="9" name="Title 1"/>
          <p:cNvSpPr>
            <a:spLocks noGrp="1"/>
          </p:cNvSpPr>
          <p:nvPr>
            <p:ph type="title"/>
          </p:nvPr>
        </p:nvSpPr>
        <p:spPr>
          <a:xfrm>
            <a:off x="685800" y="685800"/>
            <a:ext cx="7770813" cy="1065213"/>
          </a:xfrm>
        </p:spPr>
        <p:txBody>
          <a:bodyPr/>
          <a:lstStyle/>
          <a:p>
            <a:r>
              <a:rPr lang="en-US" altLang="en-US" b="0" dirty="0"/>
              <a:t>Approval of </a:t>
            </a:r>
            <a:r>
              <a:rPr lang="en-US" altLang="en-US" b="0" dirty="0" err="1"/>
              <a:t>Telecon</a:t>
            </a:r>
            <a:r>
              <a:rPr lang="en-US" altLang="en-US" b="0" dirty="0"/>
              <a:t> Minutes</a:t>
            </a:r>
            <a:endParaRPr lang="en-US" dirty="0"/>
          </a:p>
        </p:txBody>
      </p:sp>
      <p:sp>
        <p:nvSpPr>
          <p:cNvPr id="10" name="Content Placeholder 2"/>
          <p:cNvSpPr>
            <a:spLocks noGrp="1"/>
          </p:cNvSpPr>
          <p:nvPr>
            <p:ph idx="1"/>
          </p:nvPr>
        </p:nvSpPr>
        <p:spPr>
          <a:xfrm>
            <a:off x="685800" y="1981200"/>
            <a:ext cx="7770813" cy="4113213"/>
          </a:xfrm>
        </p:spPr>
        <p:txBody>
          <a:bodyPr/>
          <a:lstStyle/>
          <a:p>
            <a:r>
              <a:rPr lang="en-US" b="0" dirty="0"/>
              <a:t>Document 11-16/xxxr0 “</a:t>
            </a:r>
            <a:r>
              <a:rPr lang="en-US" b="0" dirty="0" err="1"/>
              <a:t>TGaz</a:t>
            </a:r>
            <a:r>
              <a:rPr lang="en-US" b="0" dirty="0"/>
              <a:t> teleconference minutes - February 17th, 2016” posted to Mentor ???.</a:t>
            </a:r>
          </a:p>
          <a:p>
            <a:endParaRPr lang="en-US" sz="1100" b="0" dirty="0"/>
          </a:p>
          <a:p>
            <a:r>
              <a:rPr lang="en-US" dirty="0"/>
              <a:t>Motion:</a:t>
            </a:r>
          </a:p>
          <a:p>
            <a:pPr marL="0" indent="0"/>
            <a:r>
              <a:rPr lang="en-US" b="0" dirty="0"/>
              <a:t>To approve document 11-16/267r0 as TG minutes for the Feb. 17</a:t>
            </a:r>
            <a:r>
              <a:rPr lang="en-US" b="0" baseline="30000" dirty="0"/>
              <a:t>th</a:t>
            </a:r>
            <a:r>
              <a:rPr lang="en-US" b="0" dirty="0"/>
              <a:t> teleconference. </a:t>
            </a:r>
          </a:p>
          <a:p>
            <a:pPr marL="0" indent="0"/>
            <a:endParaRPr lang="en-US" b="0" dirty="0"/>
          </a:p>
          <a:p>
            <a:r>
              <a:rPr lang="en-US" b="0" dirty="0"/>
              <a:t>Moved by:  </a:t>
            </a:r>
          </a:p>
          <a:p>
            <a:r>
              <a:rPr lang="en-US" b="0" dirty="0"/>
              <a:t>Seconded by:</a:t>
            </a:r>
          </a:p>
          <a:p>
            <a:r>
              <a:rPr lang="en-US" b="0" dirty="0"/>
              <a:t>Results (Y/N/A):</a:t>
            </a:r>
          </a:p>
          <a:p>
            <a:endParaRPr lang="en-US" b="0" dirty="0"/>
          </a:p>
          <a:p>
            <a:endParaRPr lang="en-US" b="0" dirty="0"/>
          </a:p>
          <a:p>
            <a:endParaRPr lang="en-US" dirty="0"/>
          </a:p>
        </p:txBody>
      </p:sp>
    </p:spTree>
    <p:extLst>
      <p:ext uri="{BB962C8B-B14F-4D97-AF65-F5344CB8AC3E}">
        <p14:creationId xmlns:p14="http://schemas.microsoft.com/office/powerpoint/2010/main" val="3043682711"/>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
        <p:nvSpPr>
          <p:cNvPr id="7" name="Title 1"/>
          <p:cNvSpPr>
            <a:spLocks noGrp="1"/>
          </p:cNvSpPr>
          <p:nvPr>
            <p:ph type="title"/>
          </p:nvPr>
        </p:nvSpPr>
        <p:spPr>
          <a:xfrm>
            <a:off x="685800" y="685800"/>
            <a:ext cx="7770813" cy="1065213"/>
          </a:xfrm>
        </p:spPr>
        <p:txBody>
          <a:bodyPr/>
          <a:lstStyle/>
          <a:p>
            <a:r>
              <a:rPr lang="en-US" dirty="0" smtClean="0"/>
              <a:t>Motion to Adopt Text to SFD/FRD</a:t>
            </a:r>
            <a:endParaRPr lang="en-US" dirty="0"/>
          </a:p>
        </p:txBody>
      </p:sp>
      <p:sp>
        <p:nvSpPr>
          <p:cNvPr id="8" name="Content Placeholder 2"/>
          <p:cNvSpPr>
            <a:spLocks noGrp="1"/>
          </p:cNvSpPr>
          <p:nvPr>
            <p:ph idx="1"/>
          </p:nvPr>
        </p:nvSpPr>
        <p:spPr>
          <a:xfrm>
            <a:off x="685800" y="1981200"/>
            <a:ext cx="7770813" cy="4113213"/>
          </a:xfrm>
        </p:spPr>
        <p:txBody>
          <a:bodyPr/>
          <a:lstStyle/>
          <a:p>
            <a:pPr marL="0" indent="0"/>
            <a:r>
              <a:rPr lang="en-US" dirty="0"/>
              <a:t>Move to adopt the set of </a:t>
            </a:r>
            <a:r>
              <a:rPr lang="en-US" dirty="0" smtClean="0"/>
              <a:t>functional/spec framework requirements listed </a:t>
            </a:r>
            <a:r>
              <a:rPr lang="en-US" dirty="0"/>
              <a:t>in slide </a:t>
            </a:r>
            <a:r>
              <a:rPr lang="en-US" dirty="0" smtClean="0"/>
              <a:t>#XYZ </a:t>
            </a:r>
            <a:r>
              <a:rPr lang="en-US" dirty="0"/>
              <a:t>and </a:t>
            </a:r>
            <a:r>
              <a:rPr lang="en-US" dirty="0" smtClean="0"/>
              <a:t>instruct the FRD/SFD??? editor to include it in </a:t>
            </a:r>
            <a:r>
              <a:rPr lang="en-US" dirty="0"/>
              <a:t>the </a:t>
            </a:r>
            <a:r>
              <a:rPr lang="en-US" dirty="0" err="1"/>
              <a:t>TGaz</a:t>
            </a:r>
            <a:r>
              <a:rPr lang="en-US" dirty="0"/>
              <a:t> </a:t>
            </a:r>
            <a:r>
              <a:rPr lang="en-US" dirty="0" smtClean="0"/>
              <a:t>FRD/SFD under </a:t>
            </a:r>
            <a:r>
              <a:rPr lang="en-US" dirty="0"/>
              <a:t>the </a:t>
            </a:r>
            <a:r>
              <a:rPr lang="en-US" dirty="0" smtClean="0"/>
              <a:t>sub-section ????? for </a:t>
            </a:r>
            <a:r>
              <a:rPr lang="en-US" dirty="0"/>
              <a:t>the .</a:t>
            </a:r>
            <a:r>
              <a:rPr lang="en-US" dirty="0" smtClean="0"/>
              <a:t>11az protocol . </a:t>
            </a:r>
            <a:endParaRPr lang="en-US" dirty="0"/>
          </a:p>
          <a:p>
            <a:pPr marL="0" indent="0"/>
            <a:endParaRPr lang="en-US" dirty="0"/>
          </a:p>
          <a:p>
            <a:pPr marL="0" indent="0"/>
            <a:r>
              <a:rPr lang="en-US" dirty="0"/>
              <a:t>Moved: </a:t>
            </a:r>
            <a:r>
              <a:rPr lang="en-US" dirty="0" smtClean="0"/>
              <a:t>XXX</a:t>
            </a:r>
            <a:endParaRPr lang="en-US" dirty="0"/>
          </a:p>
          <a:p>
            <a:pPr marL="0" indent="0"/>
            <a:r>
              <a:rPr lang="en-US" dirty="0"/>
              <a:t>Seconded: </a:t>
            </a:r>
            <a:r>
              <a:rPr lang="en-US" dirty="0" smtClean="0"/>
              <a:t>YYY</a:t>
            </a:r>
            <a:endParaRPr lang="en-US" dirty="0"/>
          </a:p>
          <a:p>
            <a:pPr marL="0" indent="0"/>
            <a:r>
              <a:rPr lang="en-US" dirty="0"/>
              <a:t>Result: </a:t>
            </a:r>
            <a:r>
              <a:rPr lang="en-US" dirty="0" smtClean="0"/>
              <a:t>x/y/z</a:t>
            </a:r>
            <a:endParaRPr lang="en-US" dirty="0"/>
          </a:p>
          <a:p>
            <a:endParaRPr lang="en-US" dirty="0"/>
          </a:p>
        </p:txBody>
      </p:sp>
    </p:spTree>
    <p:extLst>
      <p:ext uri="{BB962C8B-B14F-4D97-AF65-F5344CB8AC3E}">
        <p14:creationId xmlns:p14="http://schemas.microsoft.com/office/powerpoint/2010/main" val="2552671998"/>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Release </a:t>
            </a:r>
            <a:r>
              <a:rPr lang="en-US" dirty="0" smtClean="0"/>
              <a:t>Liaison to WG</a:t>
            </a:r>
            <a:endParaRPr lang="en-US" dirty="0"/>
          </a:p>
        </p:txBody>
      </p:sp>
      <p:sp>
        <p:nvSpPr>
          <p:cNvPr id="3" name="Content Placeholder 2"/>
          <p:cNvSpPr>
            <a:spLocks noGrp="1"/>
          </p:cNvSpPr>
          <p:nvPr>
            <p:ph idx="1"/>
          </p:nvPr>
        </p:nvSpPr>
        <p:spPr/>
        <p:txBody>
          <a:bodyPr/>
          <a:lstStyle/>
          <a:p>
            <a:r>
              <a:rPr lang="en-US" dirty="0"/>
              <a:t>Motion</a:t>
            </a:r>
          </a:p>
          <a:p>
            <a:pPr marL="0" indent="0"/>
            <a:r>
              <a:rPr lang="en-US" dirty="0"/>
              <a:t>Approve document 11-16-1535-01-00az-response-to-RAN4-liaison-on-RTT-accuracy.doc as the IEEE 802.11 response to 3GPP RAN 4 request for RTT accuracy and grant the 802.11 chair editorial license. </a:t>
            </a:r>
          </a:p>
          <a:p>
            <a:endParaRPr lang="en-US" dirty="0"/>
          </a:p>
          <a:p>
            <a:r>
              <a:rPr lang="en-US" dirty="0"/>
              <a:t>Moved:</a:t>
            </a:r>
          </a:p>
          <a:p>
            <a:r>
              <a:rPr lang="en-US" dirty="0"/>
              <a:t>2nd: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1627489575"/>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Approve PAR Change</a:t>
            </a:r>
            <a:endParaRPr lang="en-US" dirty="0"/>
          </a:p>
        </p:txBody>
      </p:sp>
      <p:sp>
        <p:nvSpPr>
          <p:cNvPr id="3" name="Content Placeholder 2"/>
          <p:cNvSpPr>
            <a:spLocks noGrp="1"/>
          </p:cNvSpPr>
          <p:nvPr>
            <p:ph idx="1"/>
          </p:nvPr>
        </p:nvSpPr>
        <p:spPr/>
        <p:txBody>
          <a:bodyPr/>
          <a:lstStyle/>
          <a:p>
            <a:r>
              <a:rPr lang="en-GB" dirty="0" smtClean="0"/>
              <a:t>Motion</a:t>
            </a:r>
            <a:r>
              <a:rPr lang="en-GB" dirty="0"/>
              <a:t>: </a:t>
            </a:r>
            <a:endParaRPr lang="en-US" dirty="0"/>
          </a:p>
          <a:p>
            <a:pPr marL="0" lvl="0" indent="0"/>
            <a:r>
              <a:rPr lang="en-GB" dirty="0"/>
              <a:t>Believing that the PAR contained in the document referenced below meets IEEE-SA guidelines,</a:t>
            </a:r>
            <a:endParaRPr lang="en-US" dirty="0"/>
          </a:p>
          <a:p>
            <a:pPr marL="0" lvl="0" indent="0"/>
            <a:r>
              <a:rPr lang="en-GB" dirty="0"/>
              <a:t>Request that the PAR contained in &lt;document-reference&gt; be posted to the IEEE 802 Executive Committee (EC) agenda for WG 802 preview and EC approval to submit to </a:t>
            </a:r>
            <a:r>
              <a:rPr lang="en-GB" dirty="0" err="1"/>
              <a:t>NesCom</a:t>
            </a:r>
            <a:r>
              <a:rPr lang="en-GB" dirty="0"/>
              <a:t>.</a:t>
            </a:r>
            <a:endParaRPr lang="en-US" dirty="0"/>
          </a:p>
          <a:p>
            <a:pPr marL="0" indent="0"/>
            <a:r>
              <a:rPr lang="en-GB" dirty="0"/>
              <a:t> </a:t>
            </a:r>
            <a:endParaRPr lang="en-US" dirty="0"/>
          </a:p>
          <a:p>
            <a:pPr lvl="0"/>
            <a:r>
              <a:rPr lang="en-GB" dirty="0"/>
              <a:t>[Moved by &lt;name&gt; on behalf of &lt;group&gt;</a:t>
            </a:r>
            <a:endParaRPr lang="en-US" dirty="0"/>
          </a:p>
          <a:p>
            <a:pPr lvl="0"/>
            <a:r>
              <a:rPr lang="en-GB" dirty="0"/>
              <a:t>&lt;group&gt; vote: </a:t>
            </a:r>
            <a:endParaRPr lang="en-US" dirty="0"/>
          </a:p>
          <a:p>
            <a:pPr lvl="0"/>
            <a:r>
              <a:rPr lang="en-GB" dirty="0"/>
              <a:t>Moved: &lt;name&gt;,  Seconded: &lt;name&gt;, Result: y-n-a]</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749519189"/>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Approve CSD Change</a:t>
            </a:r>
            <a:endParaRPr lang="en-US" dirty="0"/>
          </a:p>
        </p:txBody>
      </p:sp>
      <p:sp>
        <p:nvSpPr>
          <p:cNvPr id="3" name="Content Placeholder 2"/>
          <p:cNvSpPr>
            <a:spLocks noGrp="1"/>
          </p:cNvSpPr>
          <p:nvPr>
            <p:ph idx="1"/>
          </p:nvPr>
        </p:nvSpPr>
        <p:spPr/>
        <p:txBody>
          <a:bodyPr/>
          <a:lstStyle/>
          <a:p>
            <a:pPr marL="0" lvl="0" indent="0"/>
            <a:r>
              <a:rPr lang="en-GB" dirty="0"/>
              <a:t>Believing that the </a:t>
            </a:r>
            <a:r>
              <a:rPr lang="en-GB" dirty="0" smtClean="0"/>
              <a:t>CSD contained </a:t>
            </a:r>
            <a:r>
              <a:rPr lang="en-GB" dirty="0"/>
              <a:t>in the document referenced below meets IEEE 802 guidelines,</a:t>
            </a:r>
            <a:endParaRPr lang="en-US" dirty="0"/>
          </a:p>
          <a:p>
            <a:pPr marL="0" lvl="0" indent="0"/>
            <a:r>
              <a:rPr lang="en-GB" dirty="0"/>
              <a:t>Request that the </a:t>
            </a:r>
            <a:r>
              <a:rPr lang="en-GB" dirty="0" smtClean="0"/>
              <a:t>CSD contained </a:t>
            </a:r>
            <a:r>
              <a:rPr lang="en-GB" dirty="0"/>
              <a:t>in &lt;document-reference&gt; be posted to the IEEE 802 Executive Committee (EC) agenda for WG 802 preview and EC approval.</a:t>
            </a:r>
            <a:endParaRPr lang="en-US" dirty="0"/>
          </a:p>
          <a:p>
            <a:pPr marL="0" indent="0"/>
            <a:r>
              <a:rPr lang="en-GB" dirty="0"/>
              <a:t> </a:t>
            </a:r>
            <a:endParaRPr lang="en-US" dirty="0"/>
          </a:p>
          <a:p>
            <a:pPr marL="0" lvl="0" indent="0"/>
            <a:r>
              <a:rPr lang="en-GB" dirty="0"/>
              <a:t>[Moved by &lt;name&gt; on behalf of &lt;group&gt;</a:t>
            </a:r>
            <a:endParaRPr lang="en-US" dirty="0"/>
          </a:p>
          <a:p>
            <a:pPr marL="0" lvl="0" indent="0"/>
            <a:r>
              <a:rPr lang="en-GB" dirty="0"/>
              <a:t>&lt;group&gt; vote: </a:t>
            </a:r>
            <a:endParaRPr lang="en-US" dirty="0"/>
          </a:p>
          <a:p>
            <a:pPr marL="0" lvl="0" indent="0"/>
            <a:r>
              <a:rPr lang="en-GB" dirty="0"/>
              <a:t>Moved: &lt;name&gt;,  Seconded: &lt;name&gt;, Result: y-n-a]</a:t>
            </a:r>
            <a:endParaRPr lang="en-US" dirty="0"/>
          </a:p>
          <a:p>
            <a:pPr marL="0" indent="0"/>
            <a:r>
              <a:rPr lang="en-GB" dirty="0"/>
              <a:t> </a:t>
            </a:r>
            <a:endParaRPr lang="en-US" dirty="0"/>
          </a:p>
          <a:p>
            <a:pPr marL="0" indent="0"/>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13255584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438944"/>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685800" y="1268760"/>
            <a:ext cx="7770813" cy="4825653"/>
          </a:xfrm>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2470617654"/>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July 2018</a:t>
            </a:r>
            <a:endParaRPr lang="en-GB"/>
          </a:p>
        </p:txBody>
      </p:sp>
      <p:sp>
        <p:nvSpPr>
          <p:cNvPr id="5" name="Footer Placeholder 4"/>
          <p:cNvSpPr>
            <a:spLocks noGrp="1"/>
          </p:cNvSpPr>
          <p:nvPr>
            <p:ph type="ftr" idx="14"/>
          </p:nvPr>
        </p:nvSpPr>
        <p:spPr>
          <a:xfrm>
            <a:off x="6000760" y="6475413"/>
            <a:ext cx="2541578" cy="168297"/>
          </a:xfrm>
        </p:spPr>
        <p:txBody>
          <a:body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70</a:t>
            </a:fld>
            <a:endParaRPr lang="en-GB"/>
          </a:p>
        </p:txBody>
      </p:sp>
      <p:sp>
        <p:nvSpPr>
          <p:cNvPr id="5121"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1/4</a:t>
            </a:r>
          </a:p>
        </p:txBody>
      </p:sp>
      <p:sp>
        <p:nvSpPr>
          <p:cNvPr id="5122" name="Rectangle 2"/>
          <p:cNvSpPr>
            <a:spLocks noGrp="1" noChangeArrowheads="1"/>
          </p:cNvSpPr>
          <p:nvPr>
            <p:ph type="body" idx="1"/>
          </p:nvPr>
        </p:nvSpPr>
        <p:spPr>
          <a:xfrm>
            <a:off x="685800" y="1981200"/>
            <a:ext cx="7772400" cy="4305320"/>
          </a:xfrm>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To properly identify your PowerPoint presentation as an IEEE 802.11 Submission there are </a:t>
            </a:r>
            <a:r>
              <a:rPr lang="en-US" u="sng" dirty="0"/>
              <a:t>7 steps</a:t>
            </a:r>
            <a:r>
              <a:rPr lang="en-US" dirty="0"/>
              <a:t> that you must complete, and </a:t>
            </a:r>
            <a:r>
              <a:rPr lang="en-US" u="sng" dirty="0"/>
              <a:t>12 data fields</a:t>
            </a:r>
            <a:r>
              <a:rPr lang="en-US" dirty="0"/>
              <a:t> that you must fill in.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1. Obtain a document number (has the form </a:t>
            </a:r>
            <a:r>
              <a:rPr lang="en-US" dirty="0" err="1"/>
              <a:t>yy</a:t>
            </a:r>
            <a:r>
              <a:rPr lang="en-US" dirty="0"/>
              <a:t>/</a:t>
            </a:r>
            <a:r>
              <a:rPr lang="en-US" dirty="0" err="1"/>
              <a:t>xxxx</a:t>
            </a:r>
            <a:r>
              <a:rPr lang="en-US" dirty="0"/>
              <a:t>).</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2. Title slide: Fill in the presentation subject title text, the full date (in ISO 8601 format of YYYY-MM-DD), and the complete author(s) details (a total of 3 data fields).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3. Abstract slide: Fill in the abstract text</a:t>
            </a:r>
            <a:r>
              <a:rPr lang="en-US" dirty="0" smtClean="0"/>
              <a:t>.</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Step 4. Press “Office” button, Prepare / Properties.  </a:t>
            </a:r>
            <a:r>
              <a:rPr lang="en-US" dirty="0" smtClean="0"/>
              <a:t>Fill </a:t>
            </a:r>
            <a:r>
              <a:rPr lang="en-US" dirty="0"/>
              <a:t>in the 2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Author field = first author's </a:t>
            </a:r>
            <a:r>
              <a:rPr lang="en-US" dirty="0" smtClean="0"/>
              <a:t>name</a:t>
            </a:r>
            <a:endParaRPr lang="en-US" dirty="0"/>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Title field = Title of presentation</a:t>
            </a:r>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July 2018</a:t>
            </a:r>
            <a:endParaRPr lang="en-GB"/>
          </a:p>
        </p:txBody>
      </p:sp>
      <p:sp>
        <p:nvSpPr>
          <p:cNvPr id="5" name="Footer Placeholder 4"/>
          <p:cNvSpPr>
            <a:spLocks noGrp="1"/>
          </p:cNvSpPr>
          <p:nvPr>
            <p:ph type="ftr" idx="14"/>
          </p:nvPr>
        </p:nvSpPr>
        <p:spPr>
          <a:xfrm>
            <a:off x="6572264" y="6475413"/>
            <a:ext cx="1970074"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71</a:t>
            </a:fld>
            <a:endParaRPr lang="en-GB"/>
          </a:p>
        </p:txBody>
      </p:sp>
      <p:sp>
        <p:nvSpPr>
          <p:cNvPr id="614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type="body" idx="1"/>
          </p:nvPr>
        </p:nvSpPr>
        <p:spPr>
          <a:xfrm>
            <a:off x="642910" y="1571612"/>
            <a:ext cx="7772400" cy="4929222"/>
          </a:xfrm>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a:t>
            </a:r>
            <a:r>
              <a:rPr lang="en-GB" dirty="0" smtClean="0"/>
              <a:t>Master, select the top master page (theme slide master).  </a:t>
            </a:r>
            <a:r>
              <a:rPr lang="en-GB" dirty="0"/>
              <a:t>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a:t>
            </a:r>
            <a:r>
              <a:rPr lang="en-GB" dirty="0" smtClean="0"/>
              <a:t>Insert, </a:t>
            </a:r>
            <a:r>
              <a:rPr lang="en-GB" dirty="0"/>
              <a:t>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Date &amp; Time, Fixed </a:t>
            </a:r>
            <a:r>
              <a:rPr lang="en-GB" dirty="0"/>
              <a:t>=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July 2018</a:t>
            </a:r>
            <a:endParaRPr lang="en-GB"/>
          </a:p>
        </p:txBody>
      </p:sp>
      <p:sp>
        <p:nvSpPr>
          <p:cNvPr id="5" name="Footer Placeholder 4"/>
          <p:cNvSpPr>
            <a:spLocks noGrp="1"/>
          </p:cNvSpPr>
          <p:nvPr>
            <p:ph type="ftr" idx="14"/>
          </p:nvPr>
        </p:nvSpPr>
        <p:spPr>
          <a:xfrm>
            <a:off x="6500826" y="6475413"/>
            <a:ext cx="2041512"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72</a:t>
            </a:fld>
            <a:endParaRPr lang="en-GB"/>
          </a:p>
        </p:txBody>
      </p:sp>
      <p:sp>
        <p:nvSpPr>
          <p:cNvPr id="7169"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type="body" idx="1"/>
          </p:nvPr>
        </p:nvSpPr>
        <p:spPr>
          <a:xfrm>
            <a:off x="685800" y="1981200"/>
            <a:ext cx="7772400" cy="4114800"/>
          </a:xfrm>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July 2018</a:t>
            </a:r>
            <a:endParaRPr lang="en-GB"/>
          </a:p>
        </p:txBody>
      </p:sp>
      <p:sp>
        <p:nvSpPr>
          <p:cNvPr id="5" name="Footer Placeholder 4"/>
          <p:cNvSpPr>
            <a:spLocks noGrp="1"/>
          </p:cNvSpPr>
          <p:nvPr>
            <p:ph type="ftr" idx="14"/>
          </p:nvPr>
        </p:nvSpPr>
        <p:spPr>
          <a:xfrm>
            <a:off x="6072198" y="6475413"/>
            <a:ext cx="2470140"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73</a:t>
            </a:fld>
            <a:endParaRPr lang="en-GB"/>
          </a:p>
        </p:txBody>
      </p:sp>
      <p:sp>
        <p:nvSpPr>
          <p:cNvPr id="819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type="body" idx="1"/>
          </p:nvPr>
        </p:nvSpPr>
        <p:spPr>
          <a:xfrm>
            <a:off x="685800" y="1981200"/>
            <a:ext cx="7772400" cy="4332288"/>
          </a:xfrm>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a:t>
            </a:r>
            <a:r>
              <a:rPr lang="en-GB" dirty="0" smtClean="0"/>
              <a:t>2010-03-01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July 2018</a:t>
            </a:r>
            <a:endParaRPr lang="en-GB"/>
          </a:p>
        </p:txBody>
      </p:sp>
      <p:sp>
        <p:nvSpPr>
          <p:cNvPr id="5" name="Footer Placeholder 4"/>
          <p:cNvSpPr>
            <a:spLocks noGrp="1"/>
          </p:cNvSpPr>
          <p:nvPr>
            <p:ph type="ftr" idx="14"/>
          </p:nvPr>
        </p:nvSpPr>
        <p:spPr>
          <a:xfrm>
            <a:off x="6286512" y="6475413"/>
            <a:ext cx="2255826"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74</a:t>
            </a:fld>
            <a:endParaRPr lang="en-GB"/>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endParaRPr lang="en-US"/>
          </a:p>
        </p:txBody>
      </p:sp>
      <p:sp>
        <p:nvSpPr>
          <p:cNvPr id="9218" name="Rectangle 2"/>
          <p:cNvSpPr>
            <a:spLocks noGrp="1" noChangeArrowheads="1"/>
          </p:cNvSpPr>
          <p:nvPr>
            <p:ph type="body" idx="1"/>
          </p:nvPr>
        </p:nvSpPr>
        <p:spPr>
          <a:xfrm>
            <a:off x="685800" y="1981200"/>
            <a:ext cx="7772400" cy="4114800"/>
          </a:xfrm>
          <a:ln/>
        </p:spPr>
        <p:txBody>
          <a:bodyPr/>
          <a:lstStyle/>
          <a:p>
            <a:pPr>
              <a:buFont typeface="Times New Roman" pitchFamily="16" charset="0"/>
              <a:buChar char="•"/>
            </a:pPr>
            <a:r>
              <a:rPr lang="en-GB"/>
              <a:t>[begin placing presentation body text here]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July 2018</a:t>
            </a:r>
            <a:endParaRPr lang="en-GB"/>
          </a:p>
        </p:txBody>
      </p:sp>
      <p:sp>
        <p:nvSpPr>
          <p:cNvPr id="5" name="Footer Placeholder 4"/>
          <p:cNvSpPr>
            <a:spLocks noGrp="1"/>
          </p:cNvSpPr>
          <p:nvPr>
            <p:ph type="ftr" idx="14"/>
          </p:nvPr>
        </p:nvSpPr>
        <p:spPr>
          <a:xfrm>
            <a:off x="6143636" y="6475413"/>
            <a:ext cx="2398702"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75</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endParaRPr lang="en-US"/>
          </a:p>
        </p:txBody>
      </p:sp>
      <p:sp>
        <p:nvSpPr>
          <p:cNvPr id="10242"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July 2018</a:t>
            </a:r>
            <a:endParaRPr lang="en-GB"/>
          </a:p>
        </p:txBody>
      </p:sp>
      <p:sp>
        <p:nvSpPr>
          <p:cNvPr id="5" name="Footer Placeholder 4"/>
          <p:cNvSpPr>
            <a:spLocks noGrp="1"/>
          </p:cNvSpPr>
          <p:nvPr>
            <p:ph type="ftr" idx="14"/>
          </p:nvPr>
        </p:nvSpPr>
        <p:spPr>
          <a:xfrm>
            <a:off x="6215074" y="6475413"/>
            <a:ext cx="2327264"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76</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66936"/>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685800" y="1340768"/>
            <a:ext cx="7770813" cy="4753645"/>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sz="2000"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sz="2000"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sz="2000"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sz="2000"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sz="2000"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2000" b="0" dirty="0" smtClean="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sz="2000" b="0" dirty="0" smtClean="0">
                <a:latin typeface="Calibri" pitchFamily="34" charset="0"/>
                <a:cs typeface="Calibri" pitchFamily="34" charset="0"/>
              </a:rPr>
              <a:t>If </a:t>
            </a:r>
            <a:r>
              <a:rPr lang="en-US" altLang="en-US" sz="2000" b="0" dirty="0">
                <a:latin typeface="Calibri" pitchFamily="34" charset="0"/>
                <a:cs typeface="Calibri" pitchFamily="34" charset="0"/>
              </a:rPr>
              <a:t>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b="0" dirty="0">
                <a:latin typeface="Calibri" pitchFamily="34" charset="0"/>
                <a:cs typeface="Calibri" pitchFamily="34" charset="0"/>
              </a:rPr>
            </a:br>
            <a:endParaRPr lang="en-US" altLang="en-US" sz="2000" dirty="0">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16532265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68760"/>
            <a:ext cx="7770813" cy="4825653"/>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a:t>
            </a:r>
            <a:r>
              <a:rPr lang="en-US" altLang="en-US" sz="1400" dirty="0" smtClean="0">
                <a:latin typeface="Calibri" panose="020F0502020204030204" pitchFamily="34" charset="0"/>
                <a:cs typeface="Calibri" panose="020F0502020204030204" pitchFamily="34" charset="0"/>
                <a:hlinkClick r:id="rId2"/>
              </a:rPr>
              <a:t>standards.ieee.org/develop/policies/antitrust.pdf</a:t>
            </a:r>
            <a:r>
              <a:rPr lang="en-US" altLang="en-US" sz="1400" dirty="0" smtClean="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1371114550"/>
      </p:ext>
    </p:extLst>
  </p:cSld>
  <p:clrMapOvr>
    <a:masterClrMapping/>
  </p:clrMapOvr>
</p:sld>
</file>

<file path=ppt/theme/theme1.xml><?xml version="1.0" encoding="utf-8"?>
<a:theme xmlns:a="http://schemas.openxmlformats.org/drawingml/2006/main" name="Office Them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59420</TotalTime>
  <Words>3851</Words>
  <Application>Microsoft Office PowerPoint</Application>
  <PresentationFormat>On-screen Show (4:3)</PresentationFormat>
  <Paragraphs>963</Paragraphs>
  <Slides>76</Slides>
  <Notes>22</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76</vt:i4>
      </vt:variant>
    </vt:vector>
  </HeadingPairs>
  <TitlesOfParts>
    <vt:vector size="87" baseType="lpstr">
      <vt:lpstr>Arial Unicode MS</vt:lpstr>
      <vt:lpstr>MS Gothic</vt:lpstr>
      <vt:lpstr>MS PGothic</vt:lpstr>
      <vt:lpstr>Arial</vt:lpstr>
      <vt:lpstr>Calibri</vt:lpstr>
      <vt:lpstr>DejaVu Sans</vt:lpstr>
      <vt:lpstr>Monotype Sorts</vt:lpstr>
      <vt:lpstr>Times</vt:lpstr>
      <vt:lpstr>Times New Roman</vt:lpstr>
      <vt:lpstr>Office Theme</vt:lpstr>
      <vt:lpstr>Document</vt:lpstr>
      <vt:lpstr>TGaz Next Generation Positioning  May Meeting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802 Ground rules </vt:lpstr>
      <vt:lpstr>IEEE-SA policy documents</vt:lpstr>
      <vt:lpstr>PowerPoint Presentation</vt:lpstr>
      <vt:lpstr>TGaz Schedule at a glance</vt:lpstr>
      <vt:lpstr>Agenda for the Week</vt:lpstr>
      <vt:lpstr>Agenda for the Week (con.)</vt:lpstr>
      <vt:lpstr>Submission List for the week (1)</vt:lpstr>
      <vt:lpstr>Submission List for the week (2)</vt:lpstr>
      <vt:lpstr>TG Process</vt:lpstr>
      <vt:lpstr>PowerPoint Presentation</vt:lpstr>
      <vt:lpstr>Meeting Slot # 1 discussion items</vt:lpstr>
      <vt:lpstr>Submission order – Slot #1</vt:lpstr>
      <vt:lpstr>Approval of previous meeting minutes</vt:lpstr>
      <vt:lpstr>Approval of previous telecon minutes</vt:lpstr>
      <vt:lpstr>TGaz Approved Plan</vt:lpstr>
      <vt:lpstr>Current Approved Timelines</vt:lpstr>
      <vt:lpstr>Review Of Plans Towards D1.0 Approval</vt:lpstr>
      <vt:lpstr>SFD Working Draft Approval</vt:lpstr>
      <vt:lpstr>Working Draft Approval</vt:lpstr>
      <vt:lpstr>Presentations</vt:lpstr>
      <vt:lpstr>Attendance reminder</vt:lpstr>
      <vt:lpstr>Recess</vt:lpstr>
      <vt:lpstr>PowerPoint Presentation</vt:lpstr>
      <vt:lpstr>Meeting Slot # 2 discussion items</vt:lpstr>
      <vt:lpstr>Submission order – Slot # 2</vt:lpstr>
      <vt:lpstr>Vice Chair Elections</vt:lpstr>
      <vt:lpstr>Vice Chair Elections</vt:lpstr>
      <vt:lpstr>Presentations</vt:lpstr>
      <vt:lpstr>Submission 11-18-xxx</vt:lpstr>
      <vt:lpstr>Reminder to do attendance</vt:lpstr>
      <vt:lpstr>Recess</vt:lpstr>
      <vt:lpstr>PowerPoint Presentation</vt:lpstr>
      <vt:lpstr>Meeting Slot # 3 discussion items</vt:lpstr>
      <vt:lpstr>Submission order – Slot #3</vt:lpstr>
      <vt:lpstr>Presentations</vt:lpstr>
      <vt:lpstr>PowerPoint Presentation</vt:lpstr>
      <vt:lpstr>Reminder to do attendance</vt:lpstr>
      <vt:lpstr>Recess</vt:lpstr>
      <vt:lpstr>PowerPoint Presentation</vt:lpstr>
      <vt:lpstr>Meeting Slot # 4 discussion items</vt:lpstr>
      <vt:lpstr>Submission order – Slot #4</vt:lpstr>
      <vt:lpstr>Presentations</vt:lpstr>
      <vt:lpstr>Current Previous Timelines</vt:lpstr>
      <vt:lpstr>Current Approved Timelines</vt:lpstr>
      <vt:lpstr>Timelines Approval</vt:lpstr>
      <vt:lpstr>July Meeting Achievements</vt:lpstr>
      <vt:lpstr>Sep. Meeting Goals</vt:lpstr>
      <vt:lpstr>Motion – approval of Sep. meeting Goals</vt:lpstr>
      <vt:lpstr>Teleconference Schedule</vt:lpstr>
      <vt:lpstr>Reminder to do attendance</vt:lpstr>
      <vt:lpstr>AOB?</vt:lpstr>
      <vt:lpstr>Adjourn</vt:lpstr>
      <vt:lpstr>PowerPoint Presentation</vt:lpstr>
      <vt:lpstr>Approval of Telecon Minutes</vt:lpstr>
      <vt:lpstr>Motion to Adopt Text to SFD/FRD</vt:lpstr>
      <vt:lpstr>Motion to Release Liaison to WG</vt:lpstr>
      <vt:lpstr>Motion – Approve PAR Change</vt:lpstr>
      <vt:lpstr>Motion – Approve CSD Change</vt:lpstr>
      <vt:lpstr>802.11 Template Instructions 1/4</vt:lpstr>
      <vt:lpstr>802.11 Template Instructions 2/4</vt:lpstr>
      <vt:lpstr>802.11 Template Instructions 3/4</vt:lpstr>
      <vt:lpstr>802.11 Template Instructions 4/4 Recommendations</vt:lpstr>
      <vt:lpstr>PowerPoint Presentation</vt:lpstr>
      <vt:lpstr>PowerPoint Presentation</vt:lpstr>
      <vt:lpstr>References</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TGaz Agenda</dc:title>
  <dc:subject>TG AZ Meeting Agenda</dc:subject>
  <dc:creator>Segev, Jonathan (Intel Corporation)</dc:creator>
  <cp:keywords>CTPClassification=CTP_IC:VisualMarkings=, CTPClassification=CTP_IC</cp:keywords>
  <cp:lastModifiedBy>Segev, Jonathan</cp:lastModifiedBy>
  <cp:revision>623</cp:revision>
  <cp:lastPrinted>1601-01-01T00:00:00Z</cp:lastPrinted>
  <dcterms:created xsi:type="dcterms:W3CDTF">2017-01-29T08:57:00Z</dcterms:created>
  <dcterms:modified xsi:type="dcterms:W3CDTF">2018-05-31T07:42:17Z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6b2c137c-b969-4863-b02d-5f218ee6db3e</vt:lpwstr>
  </property>
  <property fmtid="{D5CDD505-2E9C-101B-9397-08002B2CF9AE}" pid="3" name="CTP_BU">
    <vt:lpwstr>NEXT GEN AND STANDARDS GROUP</vt:lpwstr>
  </property>
  <property fmtid="{D5CDD505-2E9C-101B-9397-08002B2CF9AE}" pid="4" name="CTP_TimeStamp">
    <vt:lpwstr>2018-05-31 07:42:17Z</vt:lpwstr>
  </property>
  <property fmtid="{D5CDD505-2E9C-101B-9397-08002B2CF9AE}" pid="5" name="CTPClassification">
    <vt:lpwstr>CTP_IC</vt:lpwstr>
  </property>
</Properties>
</file>