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89" d="100"/>
          <a:sy n="89" d="100"/>
        </p:scale>
        <p:origin x="46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79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802.11-18/0968r0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TGax timeline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Milestones for the current TGax timeline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TGax timeline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14401" y="3810000"/>
            <a:ext cx="10361084" cy="2542612"/>
          </a:xfrm>
        </p:spPr>
        <p:txBody>
          <a:bodyPr/>
          <a:lstStyle/>
          <a:p>
            <a:pPr marL="0" indent="0"/>
            <a:r>
              <a:rPr lang="en-US" sz="2000" dirty="0"/>
              <a:t>Pass WG letter ballot with D3.0 release</a:t>
            </a:r>
          </a:p>
          <a:p>
            <a:pPr marL="457200" lvl="1" indent="0"/>
            <a:r>
              <a:rPr lang="en-US" sz="1800" dirty="0"/>
              <a:t>The higher the approval rate the better</a:t>
            </a:r>
          </a:p>
          <a:p>
            <a:pPr marL="0" indent="0"/>
            <a:r>
              <a:rPr lang="en-US" sz="2000" dirty="0"/>
              <a:t>Turn around D4.0 in 3 meeting cycles (vs 4 for D3.0 and 5 for D2.0)</a:t>
            </a:r>
          </a:p>
          <a:p>
            <a:pPr marL="0" indent="0"/>
            <a:r>
              <a:rPr lang="en-US" sz="2000" dirty="0"/>
              <a:t>Turn around D5.0 in 2 meeting cycles</a:t>
            </a:r>
          </a:p>
          <a:p>
            <a:pPr marL="0" indent="0"/>
            <a:r>
              <a:rPr lang="en-US" sz="2000" dirty="0"/>
              <a:t>Go to sponsor ballot in May 2019</a:t>
            </a:r>
          </a:p>
          <a:p>
            <a:pPr marL="457200" lvl="1" indent="0"/>
            <a:r>
              <a:rPr lang="en-US" sz="1800" dirty="0"/>
              <a:t>Need a high approval rate (95%+) on D5.0</a:t>
            </a:r>
          </a:p>
          <a:p>
            <a:pPr marL="0" indent="0"/>
            <a:r>
              <a:rPr lang="en-US" sz="2000" dirty="0"/>
              <a:t>Publish Dec 2019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7EF013A-390E-492B-85E8-C8FA66245DB1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1594182" y="2124450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1" name="Isosceles Triangle 10"/>
          <p:cNvSpPr/>
          <p:nvPr/>
        </p:nvSpPr>
        <p:spPr>
          <a:xfrm>
            <a:off x="4026099" y="2124448"/>
            <a:ext cx="919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2" name="Isosceles Triangle 11"/>
          <p:cNvSpPr/>
          <p:nvPr/>
        </p:nvSpPr>
        <p:spPr>
          <a:xfrm>
            <a:off x="6023279" y="2134468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3" name="Isosceles Triangle 12"/>
          <p:cNvSpPr/>
          <p:nvPr/>
        </p:nvSpPr>
        <p:spPr>
          <a:xfrm>
            <a:off x="7513347" y="2124448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644778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134767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2624757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114746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604735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094725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584714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74703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564693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054682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6544672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034661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524650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014640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504629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994618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9484608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974597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0464586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10954565" y="1764127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Isosceles Triangle 34"/>
          <p:cNvSpPr/>
          <p:nvPr/>
        </p:nvSpPr>
        <p:spPr>
          <a:xfrm>
            <a:off x="7999091" y="2124448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36" name="Isosceles Triangle 35"/>
          <p:cNvSpPr/>
          <p:nvPr/>
        </p:nvSpPr>
        <p:spPr>
          <a:xfrm>
            <a:off x="8505058" y="2122893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37" name="Isosceles Triangle 36"/>
          <p:cNvSpPr/>
          <p:nvPr/>
        </p:nvSpPr>
        <p:spPr>
          <a:xfrm>
            <a:off x="8974825" y="2122893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38" name="Isosceles Triangle 37"/>
          <p:cNvSpPr/>
          <p:nvPr/>
        </p:nvSpPr>
        <p:spPr>
          <a:xfrm>
            <a:off x="1594182" y="2624212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39" name="Isosceles Triangle 38"/>
          <p:cNvSpPr/>
          <p:nvPr/>
        </p:nvSpPr>
        <p:spPr>
          <a:xfrm>
            <a:off x="3557634" y="2624210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0" name="Isosceles Triangle 39"/>
          <p:cNvSpPr/>
          <p:nvPr/>
        </p:nvSpPr>
        <p:spPr>
          <a:xfrm>
            <a:off x="4498557" y="2624210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1" name="Isosceles Triangle 40"/>
          <p:cNvSpPr/>
          <p:nvPr/>
        </p:nvSpPr>
        <p:spPr>
          <a:xfrm>
            <a:off x="5500962" y="2624210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2" name="Isosceles Triangle 41"/>
          <p:cNvSpPr/>
          <p:nvPr/>
        </p:nvSpPr>
        <p:spPr>
          <a:xfrm>
            <a:off x="6498138" y="2624209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3" name="Isosceles Triangle 42"/>
          <p:cNvSpPr/>
          <p:nvPr/>
        </p:nvSpPr>
        <p:spPr>
          <a:xfrm>
            <a:off x="1594182" y="3220512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4" name="Isosceles Triangle 43"/>
          <p:cNvSpPr/>
          <p:nvPr/>
        </p:nvSpPr>
        <p:spPr>
          <a:xfrm>
            <a:off x="4082283" y="3241938"/>
            <a:ext cx="101193" cy="101193"/>
          </a:xfrm>
          <a:prstGeom prst="triangle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5" name="Isosceles Triangle 44"/>
          <p:cNvSpPr/>
          <p:nvPr/>
        </p:nvSpPr>
        <p:spPr>
          <a:xfrm>
            <a:off x="6046401" y="3241937"/>
            <a:ext cx="101193" cy="101193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6" name="Isosceles Triangle 45"/>
          <p:cNvSpPr/>
          <p:nvPr/>
        </p:nvSpPr>
        <p:spPr>
          <a:xfrm>
            <a:off x="8546562" y="3241938"/>
            <a:ext cx="101193" cy="101193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7" name="TextBox 46"/>
          <p:cNvSpPr txBox="1"/>
          <p:nvPr/>
        </p:nvSpPr>
        <p:spPr>
          <a:xfrm>
            <a:off x="1412662" y="3310723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D1.0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404421" y="2723300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D1.0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04421" y="2208460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D1.0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871032" y="2229749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D2.0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365065" y="2683639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D2.0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901309" y="3318473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D2.0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856441" y="3317783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D3.0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312414" y="2701223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D3.0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287738" y="2701223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D4.0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299672" y="2688095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D5.0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5835864" y="2221507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D3.0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31828" y="2221507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D4.0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817572" y="2221507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D5.0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323538" y="2232055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D6.0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811858" y="2208683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D7.0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368504" y="3331951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D5.0</a:t>
            </a:r>
          </a:p>
        </p:txBody>
      </p:sp>
      <p:sp>
        <p:nvSpPr>
          <p:cNvPr id="63" name="Oval 62"/>
          <p:cNvSpPr/>
          <p:nvPr/>
        </p:nvSpPr>
        <p:spPr>
          <a:xfrm>
            <a:off x="8749180" y="2598073"/>
            <a:ext cx="80325" cy="11213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525925" y="2683639"/>
            <a:ext cx="4940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Publish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625849" y="2550268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74%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3597180" y="2540719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89%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498556" y="2537111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91%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504212" y="2533247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94%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530561" y="2544465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95%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1644779" y="3132247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58%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4118205" y="3148285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63%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1625849" y="2045489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47%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4045280" y="2051692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83%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053169" y="2053644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84%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513992" y="2042975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88%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023407" y="2042973"/>
            <a:ext cx="40267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90%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271264" y="3472667"/>
            <a:ext cx="657552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Nov 2017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787183" y="3471575"/>
            <a:ext cx="631904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Sep 2017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755798" y="3470407"/>
            <a:ext cx="670376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May 2018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25296" y="2065015"/>
            <a:ext cx="433196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solidFill>
                  <a:schemeClr val="tx2"/>
                </a:solidFill>
                <a:latin typeface="+mn-lt"/>
                <a:cs typeface="Neo Sans Intel"/>
              </a:rPr>
              <a:t>11n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70557" y="2598072"/>
            <a:ext cx="498919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solidFill>
                  <a:schemeClr val="tx2"/>
                </a:solidFill>
                <a:latin typeface="+mn-lt"/>
                <a:cs typeface="Neo Sans Intel"/>
              </a:rPr>
              <a:t>11ac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88626" y="3192207"/>
            <a:ext cx="508537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solidFill>
                  <a:schemeClr val="tx2"/>
                </a:solidFill>
                <a:latin typeface="+mn-lt"/>
                <a:cs typeface="Neo Sans Intel"/>
              </a:rPr>
              <a:t>11ax</a:t>
            </a:r>
          </a:p>
        </p:txBody>
      </p:sp>
      <p:sp>
        <p:nvSpPr>
          <p:cNvPr id="83" name="Oval 82"/>
          <p:cNvSpPr/>
          <p:nvPr/>
        </p:nvSpPr>
        <p:spPr>
          <a:xfrm>
            <a:off x="10733661" y="3230998"/>
            <a:ext cx="80325" cy="11213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10510406" y="3316564"/>
            <a:ext cx="4940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Publish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1526433" y="2354902"/>
            <a:ext cx="665567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 smtClean="0">
                <a:solidFill>
                  <a:schemeClr val="tx2"/>
                </a:solidFill>
                <a:latin typeface="+mn-lt"/>
                <a:cs typeface="Neo Sans Intel"/>
              </a:rPr>
              <a:t>Sept 2009</a:t>
            </a:r>
            <a:endParaRPr lang="en-US" sz="933" dirty="0">
              <a:solidFill>
                <a:schemeClr val="tx2"/>
              </a:solidFill>
              <a:latin typeface="+mn-lt"/>
              <a:cs typeface="Neo Sans Intel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218635" y="3470407"/>
            <a:ext cx="651140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Mar 2019</a:t>
            </a:r>
          </a:p>
        </p:txBody>
      </p:sp>
      <p:sp>
        <p:nvSpPr>
          <p:cNvPr id="87" name="Isosceles Triangle 86"/>
          <p:cNvSpPr/>
          <p:nvPr/>
        </p:nvSpPr>
        <p:spPr>
          <a:xfrm>
            <a:off x="7462907" y="3241938"/>
            <a:ext cx="101193" cy="101193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88" name="TextBox 87"/>
          <p:cNvSpPr txBox="1"/>
          <p:nvPr/>
        </p:nvSpPr>
        <p:spPr>
          <a:xfrm>
            <a:off x="7284849" y="3331951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D4.0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134964" y="3470407"/>
            <a:ext cx="657552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Nov 2018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190055" y="2320841"/>
            <a:ext cx="651140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Mar 2008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295354" y="2326177"/>
            <a:ext cx="651140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Mar 2006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71264" y="2842971"/>
            <a:ext cx="670376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May 2011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162730" y="2808633"/>
            <a:ext cx="651140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Mar 2013</a:t>
            </a:r>
          </a:p>
        </p:txBody>
      </p:sp>
      <p:cxnSp>
        <p:nvCxnSpPr>
          <p:cNvPr id="94" name="Straight Connector 93"/>
          <p:cNvCxnSpPr/>
          <p:nvPr/>
        </p:nvCxnSpPr>
        <p:spPr>
          <a:xfrm flipV="1">
            <a:off x="7061994" y="2655452"/>
            <a:ext cx="1454866" cy="11169"/>
          </a:xfrm>
          <a:prstGeom prst="line">
            <a:avLst/>
          </a:prstGeom>
          <a:ln>
            <a:solidFill>
              <a:srgbClr val="92D050"/>
            </a:solidFill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7288196" y="2664687"/>
            <a:ext cx="899605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Sponsor Ballot</a:t>
            </a:r>
          </a:p>
        </p:txBody>
      </p:sp>
      <p:cxnSp>
        <p:nvCxnSpPr>
          <p:cNvPr id="96" name="Straight Connector 95"/>
          <p:cNvCxnSpPr/>
          <p:nvPr/>
        </p:nvCxnSpPr>
        <p:spPr>
          <a:xfrm flipV="1">
            <a:off x="9057638" y="3281040"/>
            <a:ext cx="1485557" cy="12304"/>
          </a:xfrm>
          <a:prstGeom prst="line">
            <a:avLst/>
          </a:prstGeom>
          <a:ln>
            <a:solidFill>
              <a:srgbClr val="92D050"/>
            </a:solidFill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9283840" y="3291409"/>
            <a:ext cx="899605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Sponsor Ballot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70532" y="1676400"/>
            <a:ext cx="1252331" cy="2974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33" dirty="0">
                <a:solidFill>
                  <a:schemeClr val="tx2"/>
                </a:solidFill>
                <a:latin typeface="+mn-lt"/>
                <a:cs typeface="Neo Sans Intel"/>
              </a:rPr>
              <a:t>802.11 sessions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8443502" y="2790443"/>
            <a:ext cx="644728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Dec 2013</a:t>
            </a:r>
          </a:p>
        </p:txBody>
      </p:sp>
      <p:cxnSp>
        <p:nvCxnSpPr>
          <p:cNvPr id="100" name="Straight Connector 99"/>
          <p:cNvCxnSpPr/>
          <p:nvPr/>
        </p:nvCxnSpPr>
        <p:spPr>
          <a:xfrm flipV="1">
            <a:off x="9451288" y="2160797"/>
            <a:ext cx="1973044" cy="10778"/>
          </a:xfrm>
          <a:prstGeom prst="line">
            <a:avLst/>
          </a:prstGeom>
          <a:ln>
            <a:solidFill>
              <a:srgbClr val="92D050"/>
            </a:solidFill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10039549" y="2183986"/>
            <a:ext cx="899605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Sponsor Ballot</a:t>
            </a:r>
          </a:p>
        </p:txBody>
      </p:sp>
      <p:cxnSp>
        <p:nvCxnSpPr>
          <p:cNvPr id="102" name="Straight Connector 101"/>
          <p:cNvCxnSpPr/>
          <p:nvPr/>
        </p:nvCxnSpPr>
        <p:spPr>
          <a:xfrm>
            <a:off x="11424332" y="1751014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Oval 102"/>
          <p:cNvSpPr/>
          <p:nvPr/>
        </p:nvSpPr>
        <p:spPr>
          <a:xfrm>
            <a:off x="11836156" y="2122894"/>
            <a:ext cx="80325" cy="112132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1612901" y="2208460"/>
            <a:ext cx="4940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2"/>
                </a:solidFill>
                <a:latin typeface="+mn-lt"/>
                <a:cs typeface="Neo Sans Intel"/>
              </a:rPr>
              <a:t>Publish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0449501" y="3427571"/>
            <a:ext cx="644728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>
                <a:solidFill>
                  <a:schemeClr val="tx2"/>
                </a:solidFill>
                <a:latin typeface="+mn-lt"/>
                <a:cs typeface="Neo Sans Intel"/>
              </a:rPr>
              <a:t>Dec 2019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8665984" y="2330890"/>
            <a:ext cx="665567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 smtClean="0">
                <a:solidFill>
                  <a:schemeClr val="tx2"/>
                </a:solidFill>
                <a:latin typeface="+mn-lt"/>
                <a:cs typeface="Neo Sans Intel"/>
              </a:rPr>
              <a:t>Sept 2008</a:t>
            </a:r>
            <a:endParaRPr lang="en-US" sz="933" dirty="0">
              <a:solidFill>
                <a:schemeClr val="tx2"/>
              </a:solidFill>
              <a:latin typeface="+mn-lt"/>
              <a:cs typeface="Neo Sans Intel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732335" y="2336019"/>
            <a:ext cx="611065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 smtClean="0">
                <a:solidFill>
                  <a:schemeClr val="tx2"/>
                </a:solidFill>
                <a:latin typeface="+mn-lt"/>
                <a:cs typeface="Neo Sans Intel"/>
              </a:rPr>
              <a:t>Jan 2007</a:t>
            </a:r>
            <a:endParaRPr lang="en-US" sz="933" dirty="0">
              <a:solidFill>
                <a:schemeClr val="tx2"/>
              </a:solidFill>
              <a:latin typeface="+mn-lt"/>
              <a:cs typeface="Neo Sans Intel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709887" y="2327244"/>
            <a:ext cx="665567" cy="2358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33" dirty="0" smtClean="0">
                <a:solidFill>
                  <a:schemeClr val="tx2"/>
                </a:solidFill>
                <a:latin typeface="+mn-lt"/>
                <a:cs typeface="Neo Sans Intel"/>
              </a:rPr>
              <a:t>Sept 2007</a:t>
            </a:r>
            <a:endParaRPr lang="en-US" sz="933" dirty="0">
              <a:solidFill>
                <a:schemeClr val="tx2"/>
              </a:solidFill>
              <a:latin typeface="+mn-lt"/>
              <a:cs typeface="Neo Sans Intel"/>
            </a:endParaRPr>
          </a:p>
        </p:txBody>
      </p:sp>
      <p:cxnSp>
        <p:nvCxnSpPr>
          <p:cNvPr id="109" name="Straight Connector 108"/>
          <p:cNvCxnSpPr/>
          <p:nvPr/>
        </p:nvCxnSpPr>
        <p:spPr>
          <a:xfrm>
            <a:off x="11881532" y="1757069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653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details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914401" y="3611700"/>
            <a:ext cx="10361084" cy="2482713"/>
          </a:xfrm>
        </p:spPr>
        <p:txBody>
          <a:bodyPr/>
          <a:lstStyle/>
          <a:p>
            <a:pPr marL="0" indent="0"/>
            <a:r>
              <a:rPr lang="en-US" dirty="0" smtClean="0"/>
              <a:t>30 day ballot coming out of May 2018 session</a:t>
            </a:r>
          </a:p>
          <a:p>
            <a:pPr marL="457200" lvl="1" indent="0"/>
            <a:r>
              <a:rPr lang="en-US" dirty="0" smtClean="0"/>
              <a:t>Leaves little time for comment resolution preparation for July 2018</a:t>
            </a:r>
          </a:p>
          <a:p>
            <a:pPr marL="0" indent="0"/>
            <a:r>
              <a:rPr lang="en-US" dirty="0" smtClean="0"/>
              <a:t>15 day ballot coming out of Nov 2018 session</a:t>
            </a:r>
          </a:p>
          <a:p>
            <a:pPr marL="457200" lvl="1" indent="0"/>
            <a:r>
              <a:rPr lang="en-US" dirty="0" smtClean="0"/>
              <a:t>Holiday season will impact comment resolution preparation for January 2019</a:t>
            </a:r>
          </a:p>
          <a:p>
            <a:pPr marL="0" indent="0"/>
            <a:r>
              <a:rPr lang="en-US" dirty="0" smtClean="0"/>
              <a:t>15 day ballot coming out of March 2019 session</a:t>
            </a:r>
          </a:p>
          <a:p>
            <a:pPr marL="0" indent="0"/>
            <a:r>
              <a:rPr lang="en-US" dirty="0" smtClean="0"/>
              <a:t>Go to sponsor ballot  July 2019 plenary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7EF013A-390E-492B-85E8-C8FA66245DB1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Robert Stacey, Intel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365638" y="2185645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335509" y="2185645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03701" y="2185645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253861" y="2183965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8237784" y="2193012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9207655" y="2193011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0204089" y="2193011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1152696" y="2193010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395767" y="2185645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Isosceles Triangle 36"/>
          <p:cNvSpPr/>
          <p:nvPr/>
        </p:nvSpPr>
        <p:spPr>
          <a:xfrm>
            <a:off x="1352721" y="2462362"/>
            <a:ext cx="101193" cy="101193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39" name="TextBox 38"/>
          <p:cNvSpPr txBox="1"/>
          <p:nvPr/>
        </p:nvSpPr>
        <p:spPr>
          <a:xfrm>
            <a:off x="1222430" y="2538208"/>
            <a:ext cx="453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latin typeface="Neo Sans Intel"/>
                <a:cs typeface="Neo Sans Intel"/>
              </a:rPr>
              <a:t>D3.0</a:t>
            </a:r>
          </a:p>
        </p:txBody>
      </p:sp>
      <p:grpSp>
        <p:nvGrpSpPr>
          <p:cNvPr id="72" name="Group 71"/>
          <p:cNvGrpSpPr/>
          <p:nvPr/>
        </p:nvGrpSpPr>
        <p:grpSpPr>
          <a:xfrm>
            <a:off x="10317343" y="2526048"/>
            <a:ext cx="700833" cy="455208"/>
            <a:chOff x="10553053" y="2528322"/>
            <a:chExt cx="700833" cy="455208"/>
          </a:xfrm>
        </p:grpSpPr>
        <p:sp>
          <p:nvSpPr>
            <p:cNvPr id="53" name="Oval 52"/>
            <p:cNvSpPr/>
            <p:nvPr/>
          </p:nvSpPr>
          <p:spPr>
            <a:xfrm>
              <a:off x="10861062" y="2528322"/>
              <a:ext cx="80325" cy="11213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200">
                <a:solidFill>
                  <a:srgbClr val="FF00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637807" y="2613888"/>
              <a:ext cx="52290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>
                  <a:solidFill>
                    <a:schemeClr val="tx2"/>
                  </a:solidFill>
                  <a:latin typeface="Neo Sans Intel"/>
                  <a:cs typeface="Neo Sans Intel"/>
                </a:rPr>
                <a:t>Publish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0553053" y="2747632"/>
              <a:ext cx="700833" cy="2358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33" dirty="0">
                  <a:solidFill>
                    <a:schemeClr val="tx2"/>
                  </a:solidFill>
                  <a:latin typeface="Neo Sans Intel"/>
                  <a:cs typeface="Neo Sans Intel"/>
                </a:rPr>
                <a:t>Dec 2019</a:t>
              </a:r>
            </a:p>
          </p:txBody>
        </p:sp>
      </p:grpSp>
      <p:cxnSp>
        <p:nvCxnSpPr>
          <p:cNvPr id="27" name="Straight Connector 26"/>
          <p:cNvCxnSpPr/>
          <p:nvPr/>
        </p:nvCxnSpPr>
        <p:spPr>
          <a:xfrm>
            <a:off x="6281996" y="2193012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Isosceles Triangle 37"/>
          <p:cNvSpPr/>
          <p:nvPr/>
        </p:nvSpPr>
        <p:spPr>
          <a:xfrm>
            <a:off x="6239546" y="2469729"/>
            <a:ext cx="101193" cy="101193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46" name="TextBox 45"/>
          <p:cNvSpPr txBox="1"/>
          <p:nvPr/>
        </p:nvSpPr>
        <p:spPr>
          <a:xfrm>
            <a:off x="6072208" y="2559742"/>
            <a:ext cx="453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latin typeface="Neo Sans Intel"/>
                <a:cs typeface="Neo Sans Intel"/>
              </a:rPr>
              <a:t>D5.0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4311521" y="2193012"/>
            <a:ext cx="0" cy="15379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Isosceles Triangle 56"/>
          <p:cNvSpPr/>
          <p:nvPr/>
        </p:nvSpPr>
        <p:spPr>
          <a:xfrm>
            <a:off x="4249778" y="2469730"/>
            <a:ext cx="101193" cy="101193"/>
          </a:xfrm>
          <a:prstGeom prst="triangle">
            <a:avLst/>
          </a:prstGeom>
          <a:solidFill>
            <a:srgbClr val="FFC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58" name="TextBox 57"/>
          <p:cNvSpPr txBox="1"/>
          <p:nvPr/>
        </p:nvSpPr>
        <p:spPr>
          <a:xfrm>
            <a:off x="4071720" y="2559743"/>
            <a:ext cx="453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2"/>
                </a:solidFill>
                <a:latin typeface="Neo Sans Intel"/>
                <a:cs typeface="Neo Sans Intel"/>
              </a:rPr>
              <a:t>D4.0</a:t>
            </a:r>
          </a:p>
        </p:txBody>
      </p:sp>
      <p:cxnSp>
        <p:nvCxnSpPr>
          <p:cNvPr id="64" name="Straight Connector 63"/>
          <p:cNvCxnSpPr/>
          <p:nvPr/>
        </p:nvCxnSpPr>
        <p:spPr>
          <a:xfrm flipV="1">
            <a:off x="7248997" y="2532406"/>
            <a:ext cx="3242212" cy="13739"/>
          </a:xfrm>
          <a:prstGeom prst="line">
            <a:avLst/>
          </a:prstGeom>
          <a:ln>
            <a:solidFill>
              <a:srgbClr val="92D050"/>
            </a:solidFill>
            <a:headEnd type="triangl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178498" y="190082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163186" y="1900821"/>
            <a:ext cx="44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July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110669" y="1900821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Sept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105207" y="1900821"/>
            <a:ext cx="4491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106726" y="190082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Jan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972551" y="1900821"/>
            <a:ext cx="587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March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000946" y="1900821"/>
            <a:ext cx="4667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May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9889343" y="1900821"/>
            <a:ext cx="4491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Nov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001000" y="1900821"/>
            <a:ext cx="4411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July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9031731" y="1900821"/>
            <a:ext cx="4587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Sept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1272008" y="1676400"/>
            <a:ext cx="3757192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2018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5004302" y="1676400"/>
            <a:ext cx="5816098" cy="2769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2019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1621252" y="2474508"/>
            <a:ext cx="640708" cy="76900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1647352" y="2546145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30 day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4622353" y="2477250"/>
            <a:ext cx="365494" cy="72021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6498167" y="2474124"/>
            <a:ext cx="365494" cy="72021"/>
          </a:xfrm>
          <a:prstGeom prst="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495800" y="2559234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15 day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394893" y="2546145"/>
            <a:ext cx="599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15 day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8330532" y="2718612"/>
            <a:ext cx="10791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Sponsor ballot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901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14</TotalTime>
  <Words>310</Words>
  <Application>Microsoft Office PowerPoint</Application>
  <PresentationFormat>Widescreen</PresentationFormat>
  <Paragraphs>119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Neo Sans Intel</vt:lpstr>
      <vt:lpstr>Times New Roman</vt:lpstr>
      <vt:lpstr>Office Theme</vt:lpstr>
      <vt:lpstr>Document</vt:lpstr>
      <vt:lpstr>TGax timeline</vt:lpstr>
      <vt:lpstr>Abstract</vt:lpstr>
      <vt:lpstr>TGax timeline</vt:lpstr>
      <vt:lpstr>Timeline details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TGax timeline</dc:title>
  <dc:creator>Stacey, Robert</dc:creator>
  <cp:keywords>CTPClassification=CTP_PUBLIC:VisualMarkings=, CTPClassification=CTP_NT</cp:keywords>
  <cp:lastModifiedBy>Stacey, Robert</cp:lastModifiedBy>
  <cp:revision>4</cp:revision>
  <cp:lastPrinted>1601-01-01T00:00:00Z</cp:lastPrinted>
  <dcterms:created xsi:type="dcterms:W3CDTF">2018-05-10T08:43:40Z</dcterms:created>
  <dcterms:modified xsi:type="dcterms:W3CDTF">2018-05-10T08:58:30Z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eebcac61-5a5f-4e53-9471-f5273cefd678</vt:lpwstr>
  </property>
  <property fmtid="{D5CDD505-2E9C-101B-9397-08002B2CF9AE}" pid="3" name="CTP_TimeStamp">
    <vt:lpwstr>2018-05-10 08:58:30Z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