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03" r:id="rId3"/>
    <p:sldId id="299" r:id="rId4"/>
    <p:sldId id="301" r:id="rId5"/>
    <p:sldId id="306" r:id="rId6"/>
    <p:sldId id="291" r:id="rId7"/>
    <p:sldId id="308" r:id="rId8"/>
    <p:sldId id="309" r:id="rId9"/>
    <p:sldId id="310" r:id="rId10"/>
    <p:sldId id="312" r:id="rId11"/>
    <p:sldId id="318" r:id="rId12"/>
    <p:sldId id="319" r:id="rId13"/>
    <p:sldId id="320" r:id="rId14"/>
    <p:sldId id="313" r:id="rId15"/>
    <p:sldId id="314" r:id="rId16"/>
    <p:sldId id="315" r:id="rId17"/>
    <p:sldId id="304" r:id="rId18"/>
    <p:sldId id="302" r:id="rId19"/>
    <p:sldId id="321" r:id="rId20"/>
    <p:sldId id="305" r:id="rId21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/>
    <p:restoredTop sz="91443"/>
  </p:normalViewPr>
  <p:slideViewPr>
    <p:cSldViewPr>
      <p:cViewPr>
        <p:scale>
          <a:sx n="92" d="100"/>
          <a:sy n="92" d="100"/>
        </p:scale>
        <p:origin x="241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=""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=""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=""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=""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=""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=""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=""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=""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=""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=""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06003" y="6475413"/>
            <a:ext cx="8379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 err="1" smtClean="0"/>
              <a:t>Xxxx</a:t>
            </a:r>
            <a:r>
              <a:rPr lang="en-GB" dirty="0" smtClean="0"/>
              <a:t> - Apple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=""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378768"/>
            <a:ext cx="293739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 smtClean="0">
                <a:ea typeface="+mn-ea"/>
              </a:rPr>
              <a:t>doc.:</a:t>
            </a:r>
            <a:r>
              <a:rPr lang="en-GB" altLang="en-US" sz="1500" b="1" baseline="0" dirty="0" smtClean="0">
                <a:ea typeface="+mn-ea"/>
              </a:rPr>
              <a:t> IEEE </a:t>
            </a:r>
            <a:r>
              <a:rPr lang="en-GB" altLang="en-US" sz="1500" b="1" baseline="0" dirty="0" smtClean="0">
                <a:ea typeface="+mn-ea"/>
              </a:rPr>
              <a:t>802.11</a:t>
            </a:r>
            <a:r>
              <a:rPr lang="en-GB" altLang="en-US" sz="1500" b="1" dirty="0" smtClean="0">
                <a:ea typeface="+mn-ea"/>
              </a:rPr>
              <a:t>-18/0939r0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=""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=""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 smtClean="0">
                <a:ea typeface="+mn-ea"/>
              </a:rPr>
              <a:t>Submission</a:t>
            </a:r>
            <a:endParaRPr lang="en-GB" altLang="en-US" dirty="0">
              <a:ea typeface="+mn-ea"/>
            </a:endParaRPr>
          </a:p>
        </p:txBody>
      </p:sp>
      <p:sp>
        <p:nvSpPr>
          <p:cNvPr id="1033" name="Line 10">
            <a:extLst>
              <a:ext uri="{FF2B5EF4-FFF2-40B4-BE49-F238E27FC236}">
                <a16:creationId xmlns=""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378768"/>
            <a:ext cx="28803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l">
              <a:defRPr/>
            </a:pPr>
            <a:r>
              <a:rPr lang="en-GB" altLang="en-US" sz="1500" b="1" smtClean="0">
                <a:ea typeface="+mn-ea"/>
              </a:rPr>
              <a:t>May 2018</a:t>
            </a:r>
            <a:endParaRPr lang="en-GB" altLang="en-US" sz="1500" b="1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=""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=""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Clock Attack Threat Model for 11az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=""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Date:</a:t>
            </a:r>
            <a:r>
              <a:rPr lang="en-GB" altLang="en-US" sz="2000" b="0" dirty="0">
                <a:ea typeface="+mn-ea"/>
                <a:cs typeface="+mn-cs"/>
              </a:rPr>
              <a:t> </a:t>
            </a:r>
            <a:r>
              <a:rPr lang="en-GB" altLang="en-US" sz="2000" b="0" dirty="0" smtClean="0">
                <a:ea typeface="+mn-ea"/>
                <a:cs typeface="+mn-cs"/>
              </a:rPr>
              <a:t>2018-05-07</a:t>
            </a:r>
            <a:endParaRPr lang="en-GB" altLang="en-US" sz="2000" b="0" dirty="0">
              <a:ea typeface="+mn-ea"/>
              <a:cs typeface="+mn-cs"/>
            </a:endParaRPr>
          </a:p>
        </p:txBody>
      </p:sp>
      <p:sp>
        <p:nvSpPr>
          <p:cNvPr id="15365" name="Rectangle 12">
            <a:extLst>
              <a:ext uri="{FF2B5EF4-FFF2-40B4-BE49-F238E27FC236}">
                <a16:creationId xmlns=""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272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15366" name="Object 11">
            <a:extLst>
              <a:ext uri="{FF2B5EF4-FFF2-40B4-BE49-F238E27FC236}">
                <a16:creationId xmlns="" xmlns:a16="http://schemas.microsoft.com/office/drawing/2014/main" id="{CD3B773D-1721-7A41-B34A-568584CB5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76599"/>
              </p:ext>
            </p:extLst>
          </p:nvPr>
        </p:nvGraphicFramePr>
        <p:xfrm>
          <a:off x="685802" y="2852936"/>
          <a:ext cx="8053158" cy="266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" name="Document" r:id="rId4" imgW="8255000" imgH="2743200" progId="Word.Document.8">
                  <p:embed/>
                </p:oleObj>
              </mc:Choice>
              <mc:Fallback>
                <p:oleObj name="Document" r:id="rId4" imgW="8255000" imgH="27432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2" y="2852936"/>
                        <a:ext cx="8053158" cy="2666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9551A-CDC6-1241-BD5A-76D5360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Numerical </a:t>
            </a:r>
            <a:r>
              <a:rPr lang="en-US" dirty="0" smtClean="0"/>
              <a:t>Results (1)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6626" name="Slide Number Placeholder 4">
            <a:extLst>
              <a:ext uri="{FF2B5EF4-FFF2-40B4-BE49-F238E27FC236}">
                <a16:creationId xmlns="" xmlns:a16="http://schemas.microsoft.com/office/drawing/2014/main" id="{BF263306-B632-904B-8F8A-E009A8B2E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6AD15F98-85AA-C84A-BD9D-A920C35A6DC4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 b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88ED7371-726E-3A4E-9E00-90C0FBB6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660526"/>
            <a:ext cx="7992242" cy="464879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Range error= </a:t>
            </a:r>
            <a:r>
              <a:rPr lang="en-US" dirty="0" err="1" smtClean="0"/>
              <a:t>range</a:t>
            </a:r>
            <a:r>
              <a:rPr lang="en-US" baseline="-25000" dirty="0" err="1" smtClean="0"/>
              <a:t>est</a:t>
            </a:r>
            <a:r>
              <a:rPr lang="en-US" dirty="0" err="1" smtClean="0"/>
              <a:t>-range</a:t>
            </a:r>
            <a:r>
              <a:rPr lang="en-US" baseline="-25000" dirty="0" err="1" smtClean="0"/>
              <a:t>true</a:t>
            </a:r>
            <a:endParaRPr lang="en-US" baseline="-25000" dirty="0" smtClean="0"/>
          </a:p>
          <a:p>
            <a:pPr lvl="1">
              <a:defRPr/>
            </a:pPr>
            <a:r>
              <a:rPr lang="en-US" dirty="0" smtClean="0">
                <a:cs typeface="+mn-cs"/>
              </a:rPr>
              <a:t>Note:  Attacker wants to induce a large negative range error.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HT (11n), 20MHz.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Assum</a:t>
            </a:r>
            <a:r>
              <a:rPr lang="en-US" altLang="zh-CN" dirty="0" smtClean="0">
                <a:cs typeface="+mn-cs"/>
              </a:rPr>
              <a:t>ption: </a:t>
            </a:r>
          </a:p>
          <a:p>
            <a:pPr lvl="1">
              <a:defRPr/>
            </a:pPr>
            <a:r>
              <a:rPr lang="en-US" b="0" dirty="0" smtClean="0">
                <a:cs typeface="+mn-cs"/>
              </a:rPr>
              <a:t>Case 1:</a:t>
            </a:r>
            <a:r>
              <a:rPr lang="en-US" b="0" i="1" dirty="0" smtClean="0">
                <a:cs typeface="+mn-cs"/>
              </a:rPr>
              <a:t>  </a:t>
            </a:r>
            <a:r>
              <a:rPr lang="en-US" b="0" i="1" dirty="0" err="1" smtClean="0">
                <a:cs typeface="+mn-cs"/>
              </a:rPr>
              <a:t>f</a:t>
            </a:r>
            <a:r>
              <a:rPr lang="en-US" b="0" i="1" baseline="-25000" dirty="0" err="1" smtClean="0">
                <a:cs typeface="+mn-cs"/>
              </a:rPr>
              <a:t>I</a:t>
            </a:r>
            <a:r>
              <a:rPr lang="en-US" b="0" i="1" baseline="-25000" dirty="0" smtClean="0">
                <a:cs typeface="+mn-cs"/>
              </a:rPr>
              <a:t>-STA</a:t>
            </a:r>
            <a:r>
              <a:rPr lang="en-US" b="0" i="1" dirty="0" smtClean="0">
                <a:cs typeface="+mn-cs"/>
              </a:rPr>
              <a:t>=</a:t>
            </a:r>
            <a:r>
              <a:rPr lang="en-US" b="0" i="1" dirty="0" smtClean="0"/>
              <a:t>f</a:t>
            </a:r>
            <a:r>
              <a:rPr lang="en-US" b="0" i="1" baseline="-25000" dirty="0" smtClean="0"/>
              <a:t>c</a:t>
            </a:r>
            <a:r>
              <a:rPr lang="en-US" i="1" dirty="0"/>
              <a:t>.</a:t>
            </a:r>
            <a:endParaRPr lang="en-US" b="0" i="1" dirty="0"/>
          </a:p>
          <a:p>
            <a:pPr lvl="1">
              <a:defRPr/>
            </a:pPr>
            <a:r>
              <a:rPr lang="en-US" dirty="0"/>
              <a:t>Case </a:t>
            </a:r>
            <a:r>
              <a:rPr lang="en-US" dirty="0" smtClean="0"/>
              <a:t>2:</a:t>
            </a:r>
            <a:r>
              <a:rPr lang="en-US" i="1" dirty="0" smtClean="0"/>
              <a:t> 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I</a:t>
            </a:r>
            <a:r>
              <a:rPr lang="en-US" sz="1800" i="1" baseline="-25000" dirty="0" smtClean="0"/>
              <a:t>-STA </a:t>
            </a:r>
            <a:r>
              <a:rPr lang="mr-IN" sz="1800" i="1" dirty="0"/>
              <a:t>–</a:t>
            </a:r>
            <a:r>
              <a:rPr lang="en-US" sz="1800" i="1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c  </a:t>
            </a:r>
            <a:r>
              <a:rPr lang="en-US" dirty="0" smtClean="0">
                <a:cs typeface="+mn-cs"/>
              </a:rPr>
              <a:t>= 25 ppm.</a:t>
            </a:r>
          </a:p>
          <a:p>
            <a:pPr lvl="1">
              <a:defRPr/>
            </a:pPr>
            <a:r>
              <a:rPr lang="en-US" dirty="0"/>
              <a:t>Case </a:t>
            </a:r>
            <a:r>
              <a:rPr lang="en-US" dirty="0" smtClean="0"/>
              <a:t>3:</a:t>
            </a:r>
            <a:r>
              <a:rPr lang="en-US" i="1" dirty="0" smtClean="0"/>
              <a:t> 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I</a:t>
            </a:r>
            <a:r>
              <a:rPr lang="en-US" sz="1800" i="1" baseline="-25000" dirty="0" smtClean="0"/>
              <a:t>-STA </a:t>
            </a:r>
            <a:r>
              <a:rPr lang="mr-IN" sz="1800" i="1" dirty="0" smtClean="0"/>
              <a:t>–</a:t>
            </a:r>
            <a:r>
              <a:rPr lang="en-US" sz="1800" i="1" dirty="0" smtClean="0"/>
              <a:t> </a:t>
            </a:r>
            <a:r>
              <a:rPr lang="en-US" i="1" dirty="0" smtClean="0"/>
              <a:t>f</a:t>
            </a:r>
            <a:r>
              <a:rPr lang="en-US" i="1" baseline="-25000" dirty="0" smtClean="0"/>
              <a:t>c  </a:t>
            </a:r>
            <a:r>
              <a:rPr lang="en-US" dirty="0"/>
              <a:t>= </a:t>
            </a:r>
            <a:r>
              <a:rPr lang="en-US" dirty="0" smtClean="0"/>
              <a:t>-25 </a:t>
            </a:r>
            <a:r>
              <a:rPr lang="en-US" dirty="0"/>
              <a:t>ppm</a:t>
            </a:r>
            <a:r>
              <a:rPr lang="en-US" dirty="0" smtClean="0"/>
              <a:t>.</a:t>
            </a:r>
            <a:endParaRPr lang="en-US" b="0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Packet duration: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MCS-1: worse-case scenario.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Distance=20m. propagation delay is negligible</a:t>
            </a:r>
            <a:r>
              <a:rPr lang="en-US" dirty="0" smtClean="0">
                <a:cs typeface="+mn-cs"/>
              </a:rPr>
              <a:t>.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Case 1: without option fields, </a:t>
            </a:r>
            <a:r>
              <a:rPr lang="en-US" dirty="0" err="1" smtClean="0">
                <a:cs typeface="+mn-cs"/>
              </a:rPr>
              <a:t>Duration</a:t>
            </a:r>
            <a:r>
              <a:rPr lang="en-US" baseline="-25000" dirty="0" err="1" smtClean="0">
                <a:cs typeface="+mn-cs"/>
              </a:rPr>
              <a:t>FTM</a:t>
            </a:r>
            <a:r>
              <a:rPr lang="en-US" baseline="-25000" dirty="0" smtClean="0">
                <a:cs typeface="+mn-cs"/>
              </a:rPr>
              <a:t> </a:t>
            </a:r>
            <a:r>
              <a:rPr lang="en-US" baseline="-25000" dirty="0" err="1" smtClean="0">
                <a:cs typeface="+mn-cs"/>
              </a:rPr>
              <a:t>pkt</a:t>
            </a:r>
            <a:r>
              <a:rPr lang="en-US" dirty="0" smtClean="0">
                <a:cs typeface="+mn-cs"/>
              </a:rPr>
              <a:t>=64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err="1" smtClean="0">
                <a:cs typeface="+mn-cs"/>
              </a:rPr>
              <a:t>s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>
                <a:cs typeface="+mn-cs"/>
              </a:rPr>
              <a:t>Case </a:t>
            </a:r>
            <a:r>
              <a:rPr lang="en-US" dirty="0" smtClean="0">
                <a:cs typeface="+mn-cs"/>
              </a:rPr>
              <a:t>2: </a:t>
            </a:r>
            <a:r>
              <a:rPr lang="en-US" dirty="0">
                <a:cs typeface="+mn-cs"/>
              </a:rPr>
              <a:t>with LCI=44Bytes, </a:t>
            </a:r>
            <a:r>
              <a:rPr lang="en-US" sz="1800" dirty="0" err="1"/>
              <a:t>Duration</a:t>
            </a:r>
            <a:r>
              <a:rPr lang="en-US" sz="1800" baseline="-25000" dirty="0" err="1"/>
              <a:t>FTM</a:t>
            </a:r>
            <a:r>
              <a:rPr lang="en-US" sz="1800" baseline="-25000" dirty="0"/>
              <a:t> </a:t>
            </a:r>
            <a:r>
              <a:rPr lang="en-US" sz="1800" baseline="-25000" dirty="0" err="1" smtClean="0"/>
              <a:t>pkt</a:t>
            </a:r>
            <a:r>
              <a:rPr lang="en-US" dirty="0" smtClean="0">
                <a:cs typeface="+mn-cs"/>
              </a:rPr>
              <a:t>=120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17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9551A-CDC6-1241-BD5A-76D5360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76672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Numerical Results </a:t>
            </a:r>
            <a:r>
              <a:rPr lang="en-US" dirty="0" smtClean="0"/>
              <a:t>(2)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6626" name="Slide Number Placeholder 4">
            <a:extLst>
              <a:ext uri="{FF2B5EF4-FFF2-40B4-BE49-F238E27FC236}">
                <a16:creationId xmlns="" xmlns:a16="http://schemas.microsoft.com/office/drawing/2014/main" id="{BF263306-B632-904B-8F8A-E009A8B2E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6AD15F98-85AA-C84A-BD9D-A920C35A6DC4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5669" y="1340768"/>
                <a:ext cx="7772400" cy="1656184"/>
              </a:xfrm>
            </p:spPr>
            <p:txBody>
              <a:bodyPr/>
              <a:lstStyle/>
              <a:p>
                <a:r>
                  <a:rPr lang="en-US" sz="1800" b="0" dirty="0" smtClean="0"/>
                  <a:t>Case 1: 0 ppm for I-STA. 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US" sz="1800" b="0" dirty="0" smtClean="0"/>
                  <a:t>Larger positive clock attack value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𝑠𝑝𝑜𝑜𝑓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b="0" dirty="0" smtClean="0"/>
                  <a:t> and longer FTM packet duration leads to larger range reduction (defined as negative range error).  </a:t>
                </a:r>
              </a:p>
              <a:p>
                <a:pPr marL="342900" lvl="1" indent="-342900">
                  <a:buFontTx/>
                  <a:buChar char="•"/>
                </a:pPr>
                <a:r>
                  <a:rPr lang="en-US" sz="1800" b="0" dirty="0" smtClean="0"/>
                  <a:t>Range reduction: </a:t>
                </a:r>
              </a:p>
              <a:p>
                <a:pPr lvl="1"/>
                <a:r>
                  <a:rPr lang="en-US" sz="1400" dirty="0" smtClean="0"/>
                  <a:t>About 1 meter if clock attack is less than 50ppm. </a:t>
                </a:r>
              </a:p>
              <a:p>
                <a:pPr lvl="1"/>
                <a:r>
                  <a:rPr lang="en-US" sz="1400" dirty="0" smtClean="0"/>
                  <a:t>Can be 4 meters if clock attack is 200 ppm.</a:t>
                </a:r>
                <a:endParaRPr lang="en-US" sz="14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669" y="1340768"/>
                <a:ext cx="7772400" cy="1656184"/>
              </a:xfrm>
              <a:blipFill rotWithShape="0">
                <a:blip r:embed="rId2"/>
                <a:stretch>
                  <a:fillRect l="-549" t="-2206" b="-1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7820"/>
            <a:ext cx="4632960" cy="3474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22632"/>
            <a:ext cx="4632960" cy="3474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37283" y="3356992"/>
            <a:ext cx="3142629" cy="24962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7283" y="5373216"/>
            <a:ext cx="3142629" cy="24962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85755" y="3356992"/>
            <a:ext cx="3142629" cy="24962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85755" y="5373216"/>
            <a:ext cx="3142629" cy="24962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30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9551A-CDC6-1241-BD5A-76D5360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Numerical Results </a:t>
            </a:r>
            <a:r>
              <a:rPr lang="en-US" dirty="0" smtClean="0"/>
              <a:t>(3)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6626" name="Slide Number Placeholder 4">
            <a:extLst>
              <a:ext uri="{FF2B5EF4-FFF2-40B4-BE49-F238E27FC236}">
                <a16:creationId xmlns="" xmlns:a16="http://schemas.microsoft.com/office/drawing/2014/main" id="{BF263306-B632-904B-8F8A-E009A8B2E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6AD15F98-85AA-C84A-BD9D-A920C35A6DC4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1008112"/>
          </a:xfrm>
        </p:spPr>
        <p:txBody>
          <a:bodyPr/>
          <a:lstStyle/>
          <a:p>
            <a:r>
              <a:rPr lang="en-US" sz="2000" b="0" dirty="0" smtClean="0"/>
              <a:t>Case 2: 25 ppm for I-STA. </a:t>
            </a:r>
          </a:p>
          <a:p>
            <a:r>
              <a:rPr lang="en-US" sz="2000" b="0" dirty="0" smtClean="0"/>
              <a:t>Similar observations as in Case 1: 0 ppm for I-STA.</a:t>
            </a:r>
            <a:endParaRPr lang="en-US" sz="1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2817813"/>
            <a:ext cx="4632960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17813"/>
            <a:ext cx="4632960" cy="347472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63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9551A-CDC6-1241-BD5A-76D5360D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Numerical Results </a:t>
            </a:r>
            <a:r>
              <a:rPr lang="en-US" dirty="0" smtClean="0"/>
              <a:t>(4)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6626" name="Slide Number Placeholder 4">
            <a:extLst>
              <a:ext uri="{FF2B5EF4-FFF2-40B4-BE49-F238E27FC236}">
                <a16:creationId xmlns="" xmlns:a16="http://schemas.microsoft.com/office/drawing/2014/main" id="{BF263306-B632-904B-8F8A-E009A8B2E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6AD15F98-85AA-C84A-BD9D-A920C35A6DC4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1008112"/>
          </a:xfrm>
        </p:spPr>
        <p:txBody>
          <a:bodyPr/>
          <a:lstStyle/>
          <a:p>
            <a:r>
              <a:rPr lang="en-US" sz="2000" b="0" dirty="0" smtClean="0"/>
              <a:t>Case 3: -25 ppm for I-STA. </a:t>
            </a:r>
          </a:p>
          <a:p>
            <a:r>
              <a:rPr lang="en-US" sz="2000" b="0" dirty="0" smtClean="0"/>
              <a:t>Similar observations as in Case 1: 0 ppm for I-STA.</a:t>
            </a:r>
            <a:endParaRPr lang="en-US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2817813"/>
            <a:ext cx="4632960" cy="347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17813"/>
            <a:ext cx="4632960" cy="347472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345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864071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(7)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Slide Number Placeholder 4">
            <a:extLst>
              <a:ext uri="{FF2B5EF4-FFF2-40B4-BE49-F238E27FC236}">
                <a16:creationId xmlns="" xmlns:a16="http://schemas.microsoft.com/office/drawing/2014/main" id="{C72BCE95-E7EB-9B4A-A506-D0D38865B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CF3FDC31-1202-964D-8BBD-25BE9B5AA2AF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id="{A5E196F5-5B24-5441-B686-B3DF51B7C5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048" y="1268289"/>
                <a:ext cx="7772400" cy="2592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92075" tIns="46038" rIns="92075" bIns="46038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cs typeface="+mn-cs"/>
                  </a:rPr>
                  <a:t>Let us consider the dual problem:</a:t>
                </a:r>
              </a:p>
              <a:p>
                <a:pPr lvl="1">
                  <a:defRPr/>
                </a:pPr>
                <a:r>
                  <a:rPr lang="en-US" dirty="0">
                    <a:cs typeface="+mn-cs"/>
                  </a:rPr>
                  <a:t>I-STA believes the clock of R-STA is perfect.</a:t>
                </a:r>
              </a:p>
              <a:p>
                <a:pPr lvl="1">
                  <a:defRPr/>
                </a:pPr>
                <a:r>
                  <a:rPr lang="en-US" dirty="0"/>
                  <a:t>I-STA </a:t>
                </a:r>
                <a:r>
                  <a:rPr lang="en-US" dirty="0">
                    <a:cs typeface="+mn-cs"/>
                  </a:rPr>
                  <a:t>‘corrects’ timing it calculated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+mn-cs"/>
                  </a:rPr>
                  <a:t> and obtains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cs typeface="+mn-cs"/>
                </a:endParaRP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>
                  <a:cs typeface="+mn-cs"/>
                </a:endParaRPr>
              </a:p>
              <a:p>
                <a:pPr lvl="1">
                  <a:defRPr/>
                </a:pPr>
                <a:r>
                  <a:rPr lang="en-US" dirty="0"/>
                  <a:t>In which: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𝑠𝑝𝑜𝑜𝑓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defRPr/>
                </a:pPr>
                <a:r>
                  <a:rPr lang="en-US" dirty="0"/>
                  <a:t>Attacker’s goal is to make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as large as possible while still believable. </a:t>
                </a:r>
              </a:p>
              <a:p>
                <a:pPr lvl="1">
                  <a:defRPr/>
                </a:pPr>
                <a:r>
                  <a:rPr lang="en-US" dirty="0"/>
                  <a:t>With definitions of time-stamps: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Therefore, attacker will use a large positive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𝑠𝑝𝑜𝑜𝑓</m:t>
                        </m:r>
                      </m:sub>
                    </m:sSub>
                  </m:oMath>
                </a14:m>
                <a:r>
                  <a:rPr lang="en-US" dirty="0"/>
                  <a:t> to accomplish the task (I-STA will think its timing </a:t>
                </a:r>
                <a:r>
                  <a:rPr lang="en-US" dirty="0" smtClean="0"/>
                  <a:t>report </a:t>
                </a:r>
                <a:r>
                  <a:rPr lang="en-US" dirty="0"/>
                  <a:t>is an underestimate).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5E196F5-5B24-5441-B686-B3DF51B7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048" y="1268289"/>
                <a:ext cx="7772400" cy="2592759"/>
              </a:xfrm>
              <a:prstGeom prst="rect">
                <a:avLst/>
              </a:prstGeom>
              <a:blipFill rotWithShape="0">
                <a:blip r:embed="rId2"/>
                <a:stretch>
                  <a:fillRect l="-1020" t="-1882" r="-627" b="-104706"/>
                </a:stretch>
              </a:blipFill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04131E7-186F-5844-ADDC-8693985543C1}"/>
                  </a:ext>
                </a:extLst>
              </p:cNvPr>
              <p:cNvSpPr/>
              <p:nvPr/>
            </p:nvSpPr>
            <p:spPr>
              <a:xfrm>
                <a:off x="1258797" y="2773499"/>
                <a:ext cx="6612516" cy="583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2→3</m:t>
                        </m:r>
                      </m:sub>
                    </m:sSub>
                    <m:r>
                      <a:rPr lang="en-US" sz="2000" i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𝑆𝑇𝐴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4131E7-186F-5844-ADDC-869398554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97" y="2773499"/>
                <a:ext cx="6612516" cy="5834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CA5C9CF-44EE-5443-A5F1-CFF382A98388}"/>
                  </a:ext>
                </a:extLst>
              </p:cNvPr>
              <p:cNvSpPr/>
              <p:nvPr/>
            </p:nvSpPr>
            <p:spPr>
              <a:xfrm>
                <a:off x="1515374" y="5013176"/>
                <a:ext cx="6099362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A5C9CF-44EE-5443-A5F1-CFF382A98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74" y="5013176"/>
                <a:ext cx="6099362" cy="6674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0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864071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(8)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Slide Number Placeholder 4">
            <a:extLst>
              <a:ext uri="{FF2B5EF4-FFF2-40B4-BE49-F238E27FC236}">
                <a16:creationId xmlns="" xmlns:a16="http://schemas.microsoft.com/office/drawing/2014/main" id="{C72BCE95-E7EB-9B4A-A506-D0D38865B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CF3FDC31-1202-964D-8BBD-25BE9B5AA2AF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id="{A5E196F5-5B24-5441-B686-B3DF51B7C5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048" y="1268289"/>
                <a:ext cx="7772400" cy="2592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92075" tIns="46038" rIns="92075" bIns="46038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cs typeface="+mn-cs"/>
                  </a:rPr>
                  <a:t>Let us consider an alternative:</a:t>
                </a:r>
              </a:p>
              <a:p>
                <a:pPr lvl="1">
                  <a:defRPr/>
                </a:pPr>
                <a:r>
                  <a:rPr lang="en-US" dirty="0">
                    <a:cs typeface="+mn-cs"/>
                  </a:rPr>
                  <a:t>I-STA believes neither clock is perfect.</a:t>
                </a:r>
              </a:p>
              <a:p>
                <a:pPr lvl="1">
                  <a:defRPr/>
                </a:pPr>
                <a:r>
                  <a:rPr lang="en-US" dirty="0"/>
                  <a:t>It estimates R-STA clock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defRPr/>
                </a:pPr>
                <a:r>
                  <a:rPr lang="en-US" dirty="0">
                    <a:cs typeface="+mn-cs"/>
                  </a:rPr>
                  <a:t>It estimates its own clock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defRPr/>
                </a:pPr>
                <a:r>
                  <a:rPr lang="en-US" dirty="0">
                    <a:cs typeface="+mn-cs"/>
                  </a:rPr>
                  <a:t>We previously considered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cs typeface="+mn-cs"/>
                  </a:rPr>
                  <a:t>. Now: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cs typeface="+mn-cs"/>
                  </a:rPr>
                  <a:t>1.</a:t>
                </a:r>
              </a:p>
              <a:p>
                <a:pPr>
                  <a:defRPr/>
                </a:pPr>
                <a:r>
                  <a:rPr lang="en-US" dirty="0"/>
                  <a:t>I-STA </a:t>
                </a:r>
                <a:r>
                  <a:rPr lang="en-US" dirty="0">
                    <a:cs typeface="+mn-cs"/>
                  </a:rPr>
                  <a:t>‘corrects’ timing reports from both R-STA and itself:</a:t>
                </a:r>
              </a:p>
              <a:p>
                <a:pPr lvl="1">
                  <a:defRPr/>
                </a:pPr>
                <a:r>
                  <a:rPr lang="en-US" dirty="0"/>
                  <a:t>Corrected R-STA timing:</a:t>
                </a:r>
                <a:endParaRPr lang="en-US" sz="1200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Corrected I-STA timing: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5E196F5-5B24-5441-B686-B3DF51B7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048" y="1268289"/>
                <a:ext cx="7772400" cy="2592759"/>
              </a:xfrm>
              <a:prstGeom prst="rect">
                <a:avLst/>
              </a:prstGeom>
              <a:blipFill>
                <a:blip r:embed="rId2"/>
                <a:stretch>
                  <a:fillRect l="-979" t="-1463" b="-66829"/>
                </a:stretch>
              </a:blipFill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CA5C9CF-44EE-5443-A5F1-CFF382A98388}"/>
                  </a:ext>
                </a:extLst>
              </p:cNvPr>
              <p:cNvSpPr/>
              <p:nvPr/>
            </p:nvSpPr>
            <p:spPr>
              <a:xfrm>
                <a:off x="755576" y="5517232"/>
                <a:ext cx="7877926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A5C9CF-44EE-5443-A5F1-CFF382A98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17232"/>
                <a:ext cx="7877926" cy="6685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F9A5DD-3FB7-4444-B2EF-4BF6ADF6A306}"/>
                  </a:ext>
                </a:extLst>
              </p:cNvPr>
              <p:cNvSpPr/>
              <p:nvPr/>
            </p:nvSpPr>
            <p:spPr>
              <a:xfrm>
                <a:off x="1475656" y="4365104"/>
                <a:ext cx="6811737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F9A5DD-3FB7-4444-B2EF-4BF6ADF6A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65104"/>
                <a:ext cx="6811737" cy="6674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0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="" xmlns:a16="http://schemas.microsoft.com/office/drawing/2014/main" id="{A5E196F5-5B24-5441-B686-B3DF51B7C5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048" y="1340297"/>
                <a:ext cx="7772400" cy="2592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92075" tIns="46038" rIns="92075" bIns="46038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cs typeface="+mn-cs"/>
                  </a:rPr>
                  <a:t>Attacker’s goal is to increase the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+mn-cs"/>
                  </a:rPr>
                  <a:t> while decreasing the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cs typeface="+mn-cs"/>
                </a:endParaRPr>
              </a:p>
              <a:p>
                <a:pPr>
                  <a:defRPr/>
                </a:pPr>
                <a:endParaRPr lang="en-US" dirty="0">
                  <a:cs typeface="+mn-cs"/>
                </a:endParaRPr>
              </a:p>
              <a:p>
                <a:pPr>
                  <a:defRPr/>
                </a:pPr>
                <a:endParaRPr lang="en-US" dirty="0">
                  <a:cs typeface="+mn-cs"/>
                </a:endParaRPr>
              </a:p>
              <a:p>
                <a:pPr>
                  <a:defRPr/>
                </a:pPr>
                <a:endParaRPr lang="en-US" dirty="0">
                  <a:cs typeface="+mn-cs"/>
                </a:endParaRPr>
              </a:p>
              <a:p>
                <a:pPr>
                  <a:defRPr/>
                </a:pPr>
                <a:endParaRPr lang="en-US" dirty="0">
                  <a:cs typeface="+mn-cs"/>
                </a:endParaRPr>
              </a:p>
              <a:p>
                <a:pPr lvl="1">
                  <a:defRPr/>
                </a:pPr>
                <a:r>
                  <a:rPr lang="en-US" dirty="0">
                    <a:cs typeface="+mn-cs"/>
                  </a:rPr>
                  <a:t>The attacker can achieve its goal (decrease R-STA timing and increase I-STA timing after </a:t>
                </a:r>
                <a:r>
                  <a:rPr lang="en-US" dirty="0"/>
                  <a:t>correction) </a:t>
                </a:r>
                <a:r>
                  <a:rPr lang="en-US" dirty="0">
                    <a:cs typeface="+mn-cs"/>
                  </a:rPr>
                  <a:t>by </a:t>
                </a:r>
                <a:r>
                  <a:rPr lang="en-US" dirty="0"/>
                  <a:t>using a large positive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𝑠𝑝𝑜𝑜𝑓</m:t>
                        </m:r>
                      </m:sub>
                    </m:sSub>
                  </m:oMath>
                </a14:m>
                <a:r>
                  <a:rPr lang="en-US" dirty="0"/>
                  <a:t> that is acceptable.</a:t>
                </a:r>
              </a:p>
              <a:p>
                <a:pPr lvl="1">
                  <a:defRPr/>
                </a:pPr>
                <a:r>
                  <a:rPr lang="en-US" dirty="0">
                    <a:cs typeface="+mn-cs"/>
                  </a:rPr>
                  <a:t>However,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+mn-cs"/>
                  </a:rPr>
                  <a:t> is larger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by definition.</a:t>
                </a:r>
              </a:p>
              <a:p>
                <a:pPr lvl="1">
                  <a:defRPr/>
                </a:pPr>
                <a:r>
                  <a:rPr lang="en-US" dirty="0"/>
                  <a:t>So choosing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0 (believing R-STA has the true clock) is more robust to attacker attempts to modify range, provided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sufficiently small.</a:t>
                </a:r>
              </a:p>
              <a:p>
                <a:pPr>
                  <a:defRPr/>
                </a:pPr>
                <a:endParaRPr lang="en-US" dirty="0">
                  <a:cs typeface="+mn-cs"/>
                </a:endParaRPr>
              </a:p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E196F5-5B24-5441-B686-B3DF51B7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048" y="1340297"/>
                <a:ext cx="7772400" cy="2592759"/>
              </a:xfrm>
              <a:prstGeom prst="rect">
                <a:avLst/>
              </a:prstGeom>
              <a:blipFill rotWithShape="0">
                <a:blip r:embed="rId2"/>
                <a:stretch>
                  <a:fillRect l="-1020" t="-1882" r="-1020" b="-94118"/>
                </a:stretch>
              </a:blipFill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864071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(9)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Slide Number Placeholder 4">
            <a:extLst>
              <a:ext uri="{FF2B5EF4-FFF2-40B4-BE49-F238E27FC236}">
                <a16:creationId xmlns="" xmlns:a16="http://schemas.microsoft.com/office/drawing/2014/main" id="{C72BCE95-E7EB-9B4A-A506-D0D38865B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CF3FDC31-1202-964D-8BBD-25BE9B5AA2AF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2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03E0173A-2748-2642-9C02-E0D51757149D}"/>
                  </a:ext>
                </a:extLst>
              </p:cNvPr>
              <p:cNvSpPr/>
              <p:nvPr/>
            </p:nvSpPr>
            <p:spPr>
              <a:xfrm>
                <a:off x="2502571" y="3140968"/>
                <a:ext cx="4135683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E0173A-2748-2642-9C02-E0D517571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571" y="3140968"/>
                <a:ext cx="4135683" cy="668516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54BC83F5-A2E7-4B42-8976-727291DBE30F}"/>
                  </a:ext>
                </a:extLst>
              </p:cNvPr>
              <p:cNvSpPr/>
              <p:nvPr/>
            </p:nvSpPr>
            <p:spPr>
              <a:xfrm>
                <a:off x="2806051" y="2348880"/>
                <a:ext cx="3528722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BC83F5-A2E7-4B42-8976-727291DBE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51" y="2348880"/>
                <a:ext cx="3528722" cy="667490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50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DD48F0-48D6-AA4F-BC82-D6051F6A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Discussion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Slide Number Placeholder 4">
            <a:extLst>
              <a:ext uri="{FF2B5EF4-FFF2-40B4-BE49-F238E27FC236}">
                <a16:creationId xmlns="" xmlns:a16="http://schemas.microsoft.com/office/drawing/2014/main" id="{BDA497C8-5BA3-D34D-A7B5-E105254FD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F9B3734-898A-0546-9044-1B403032BB66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200" b="0"/>
          </a:p>
        </p:txBody>
      </p:sp>
      <p:sp>
        <p:nvSpPr>
          <p:cNvPr id="27651" name="Content Placeholder 3">
            <a:extLst>
              <a:ext uri="{FF2B5EF4-FFF2-40B4-BE49-F238E27FC236}">
                <a16:creationId xmlns="" xmlns:a16="http://schemas.microsoft.com/office/drawing/2014/main" id="{944AA173-3B12-014D-8DC7-114777A12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4640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ange reduction vs</a:t>
            </a:r>
            <a:r>
              <a:rPr lang="en-US" altLang="en-US" dirty="0">
                <a:ea typeface="ＭＳ Ｐゴシック" panose="020B0600070205080204" pitchFamily="34" charset="-128"/>
              </a:rPr>
              <a:t>. 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Clock attack: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ange reduction is </a:t>
            </a:r>
            <a:r>
              <a:rPr lang="en-US" altLang="en-US" dirty="0">
                <a:ea typeface="ＭＳ Ｐゴシック" panose="020B0600070205080204" pitchFamily="34" charset="-128"/>
              </a:rPr>
              <a:t>&lt;1m if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clock attack </a:t>
            </a:r>
            <a:r>
              <a:rPr lang="en-US" altLang="en-US" dirty="0">
                <a:ea typeface="ＭＳ Ｐゴシック" panose="020B0600070205080204" pitchFamily="34" charset="-128"/>
              </a:rPr>
              <a:t>is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&lt;50ppm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Range reduction is </a:t>
            </a:r>
            <a:r>
              <a:rPr lang="en-US" altLang="en-US" dirty="0">
                <a:ea typeface="ＭＳ Ｐゴシック" panose="020B0600070205080204" pitchFamily="34" charset="-128"/>
              </a:rPr>
              <a:t>~4m if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clock attack </a:t>
            </a:r>
            <a:r>
              <a:rPr lang="en-US" altLang="en-US" dirty="0">
                <a:ea typeface="ＭＳ Ｐゴシック" panose="020B0600070205080204" pitchFamily="34" charset="-128"/>
              </a:rPr>
              <a:t>is 200ppm.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Discussion: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25ppm:  802.11 spec requirement for carrier frequency accuracy (for 2.4GHz,  20ppm for 5GHz).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I-STA believes that the clock difference cannot be large than 25x2=50ppm,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Then I-STA can detect the clock attack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range reduction is </a:t>
            </a:r>
            <a:r>
              <a:rPr lang="en-US" altLang="en-US" dirty="0">
                <a:ea typeface="ＭＳ Ｐゴシック" panose="020B0600070205080204" pitchFamily="34" charset="-128"/>
              </a:rPr>
              <a:t>about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1.5 meters.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Question:  Can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I-STA discard measurements if estimated clock difference is beyond a threshold?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4AD49-8E34-F549-A6AF-B837C689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Summary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Slide Number Placeholder 4">
            <a:extLst>
              <a:ext uri="{FF2B5EF4-FFF2-40B4-BE49-F238E27FC236}">
                <a16:creationId xmlns="" xmlns:a16="http://schemas.microsoft.com/office/drawing/2014/main" id="{4B724A6F-365F-4F4B-823B-BA66597D0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4CFA83F-F0D7-174B-B2ED-376ADD78BC60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200" b="0"/>
          </a:p>
        </p:txBody>
      </p:sp>
      <p:sp>
        <p:nvSpPr>
          <p:cNvPr id="28675" name="Content Placeholder 3">
            <a:extLst>
              <a:ext uri="{FF2B5EF4-FFF2-40B4-BE49-F238E27FC236}">
                <a16:creationId xmlns="" xmlns:a16="http://schemas.microsoft.com/office/drawing/2014/main" id="{7E8F16C9-B76F-5A42-9DEF-1FBF3B4B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Clock attack is possible if attacker relays received signal with frequency offset intentionally added.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presented a threat model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titled </a:t>
            </a:r>
            <a:r>
              <a:rPr lang="en-US" altLang="en-US" dirty="0">
                <a:ea typeface="ＭＳ Ｐゴシック" panose="020B0600070205080204" pitchFamily="34" charset="-128"/>
              </a:rPr>
              <a:t>as “Clock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Attack</a:t>
            </a:r>
            <a:r>
              <a:rPr lang="en-US" altLang="en-US" dirty="0">
                <a:ea typeface="ＭＳ Ｐゴシック" panose="020B0600070205080204" pitchFamily="34" charset="-128"/>
              </a:rPr>
              <a:t>” and showed that spoofed range can be large if there is a wide range of valid clock difference.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Clock attack can be detected and avoided if there is stringent requirement on carrier frequency offset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I-STA can discard measurement if the estimated clock difference is beyond a specified threshold.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4AD49-8E34-F549-A6AF-B837C689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Recommendation to 11az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Slide Number Placeholder 4">
            <a:extLst>
              <a:ext uri="{FF2B5EF4-FFF2-40B4-BE49-F238E27FC236}">
                <a16:creationId xmlns="" xmlns:a16="http://schemas.microsoft.com/office/drawing/2014/main" id="{4B724A6F-365F-4F4B-823B-BA66597D0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4CFA83F-F0D7-174B-B2ED-376ADD78BC60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200" b="0"/>
          </a:p>
        </p:txBody>
      </p:sp>
      <p:sp>
        <p:nvSpPr>
          <p:cNvPr id="28675" name="Content Placeholder 3">
            <a:extLst>
              <a:ext uri="{FF2B5EF4-FFF2-40B4-BE49-F238E27FC236}">
                <a16:creationId xmlns="" xmlns:a16="http://schemas.microsoft.com/office/drawing/2014/main" id="{7E8F16C9-B76F-5A42-9DEF-1FBF3B4B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en-US" b="0" dirty="0" smtClean="0"/>
              <a:t>Add </a:t>
            </a:r>
            <a:r>
              <a:rPr lang="en-US" b="0" dirty="0"/>
              <a:t>an informative note </a:t>
            </a:r>
            <a:r>
              <a:rPr lang="en-US" b="0" dirty="0" smtClean="0"/>
              <a:t>on </a:t>
            </a:r>
            <a:r>
              <a:rPr lang="en-US" b="0" dirty="0"/>
              <a:t>receiver behavior </a:t>
            </a:r>
            <a:r>
              <a:rPr lang="en-US" b="0" dirty="0" smtClean="0"/>
              <a:t>in </a:t>
            </a:r>
            <a:r>
              <a:rPr lang="en-US" b="0" smtClean="0"/>
              <a:t>802.11az spec.</a:t>
            </a:r>
            <a:endParaRPr lang="en-US" b="0" dirty="0" smtClean="0"/>
          </a:p>
          <a:p>
            <a:r>
              <a:rPr lang="en-US" b="0" dirty="0" smtClean="0"/>
              <a:t>To state that an </a:t>
            </a:r>
            <a:r>
              <a:rPr lang="en-US" b="0" dirty="0"/>
              <a:t>I-STA </a:t>
            </a:r>
            <a:r>
              <a:rPr lang="en-US" b="0" dirty="0" smtClean="0"/>
              <a:t>should discard ranging measurements or terminate </a:t>
            </a:r>
            <a:r>
              <a:rPr lang="en-US" b="0" dirty="0"/>
              <a:t>a range session when it detects an unacceptable amount of clock </a:t>
            </a:r>
            <a:r>
              <a:rPr lang="en-US" b="0" dirty="0" smtClean="0"/>
              <a:t>error.</a:t>
            </a:r>
          </a:p>
          <a:p>
            <a:r>
              <a:rPr lang="en-US" b="0" dirty="0" smtClean="0"/>
              <a:t>Suggested text: </a:t>
            </a:r>
          </a:p>
          <a:p>
            <a:pPr lvl="1"/>
            <a:r>
              <a:rPr lang="en-US" b="0" dirty="0" smtClean="0"/>
              <a:t>“Note</a:t>
            </a:r>
            <a:r>
              <a:rPr lang="en-US" b="0" dirty="0"/>
              <a:t>: A device </a:t>
            </a:r>
            <a:r>
              <a:rPr lang="en-US" dirty="0"/>
              <a:t>should</a:t>
            </a:r>
            <a:r>
              <a:rPr lang="en-US" b="0" dirty="0"/>
              <a:t> </a:t>
            </a:r>
            <a:r>
              <a:rPr lang="en-US" b="0" dirty="0" smtClean="0"/>
              <a:t>discard ranging measurements </a:t>
            </a:r>
            <a:r>
              <a:rPr lang="en-US" b="0" dirty="0"/>
              <a:t>when it detects </a:t>
            </a:r>
            <a:r>
              <a:rPr lang="en-US" b="0" dirty="0" smtClean="0"/>
              <a:t>that its </a:t>
            </a:r>
            <a:r>
              <a:rPr lang="en-US" b="0" dirty="0"/>
              <a:t>ranging peer’s clock </a:t>
            </a:r>
            <a:r>
              <a:rPr lang="en-US" b="0" dirty="0" smtClean="0"/>
              <a:t>drift exceeds </a:t>
            </a:r>
            <a:r>
              <a:rPr lang="en-US" b="0" dirty="0"/>
              <a:t>the values specified in </a:t>
            </a:r>
            <a:r>
              <a:rPr lang="en-US" b="0" dirty="0" smtClean="0"/>
              <a:t>802.11”.</a:t>
            </a:r>
            <a:endParaRPr lang="en-US" b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95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9925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Abstract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=""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206500"/>
            <a:ext cx="8280400" cy="45275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11az FRD [1] describes Type A and Type B adversaries that are characterized according to attacker’s response time. </a:t>
            </a:r>
          </a:p>
          <a:p>
            <a:pPr lvl="1"/>
            <a:r>
              <a:rPr lang="en-US" altLang="en-US" sz="1800" dirty="0">
                <a:ea typeface="ＭＳ Ｐゴシック" charset="-128"/>
              </a:rPr>
              <a:t>Type A:  1 </a:t>
            </a:r>
            <a:r>
              <a:rPr lang="en-US" altLang="en-US" sz="1800" dirty="0" err="1" smtClean="0">
                <a:ea typeface="ＭＳ Ｐゴシック" charset="-128"/>
              </a:rPr>
              <a:t>ms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response time.</a:t>
            </a:r>
          </a:p>
          <a:p>
            <a:pPr lvl="1"/>
            <a:r>
              <a:rPr lang="en-US" altLang="en-US" sz="1800" dirty="0">
                <a:ea typeface="ＭＳ Ｐゴシック" charset="-128"/>
              </a:rPr>
              <a:t>VHT/HE Type B:  1 </a:t>
            </a:r>
            <a:r>
              <a:rPr lang="en-US" sz="18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err="1" smtClean="0"/>
              <a:t>s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response time.</a:t>
            </a:r>
          </a:p>
          <a:p>
            <a:pPr lvl="1"/>
            <a:r>
              <a:rPr lang="en-US" altLang="en-US" sz="1800" dirty="0">
                <a:ea typeface="ＭＳ Ｐゴシック" charset="-128"/>
              </a:rPr>
              <a:t>DMG/EDMG Type B:  10 </a:t>
            </a:r>
            <a:r>
              <a:rPr lang="en-US" altLang="en-US" sz="1800" dirty="0" smtClean="0">
                <a:ea typeface="ＭＳ Ｐゴシック" charset="-128"/>
              </a:rPr>
              <a:t>ns </a:t>
            </a:r>
            <a:r>
              <a:rPr lang="en-US" altLang="en-US" sz="1800" dirty="0">
                <a:ea typeface="ＭＳ Ｐゴシック" charset="-128"/>
              </a:rPr>
              <a:t>response time.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 few security threat models are listed in [2][3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][4].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Another threat model,  “clock attack” is presented in this submission.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We consider an I-STA which attempts to estimate the frequency offset between its own clock and that of R-STA and uses this estimate to correct timing information reported by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R-STA.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Attacker exploits the estimation and correction process performed by the I-STA to decrease the estimated range between I-STA and R-STA.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Can be realized by a Type B adversary.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=""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5B7578-AF48-8A46-BD49-6C612F05E11A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References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="" xmlns:a16="http://schemas.microsoft.com/office/drawing/2014/main" id="{CF48C5EE-D9DB-734F-AF76-C04B8C1608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0" y="1844675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0" dirty="0">
                <a:ea typeface="ＭＳ Ｐゴシック" panose="020B0600070205080204" pitchFamily="34" charset="-128"/>
              </a:rPr>
              <a:t>[1] 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IEEE </a:t>
            </a:r>
            <a:r>
              <a:rPr lang="en-US" altLang="en-US" sz="2000" b="0" i="1" dirty="0" smtClean="0">
                <a:ea typeface="ＭＳ Ｐゴシック" panose="020B0600070205080204" pitchFamily="34" charset="-128"/>
              </a:rPr>
              <a:t>802.11-16/424r11</a:t>
            </a:r>
            <a:r>
              <a:rPr lang="en-US" altLang="en-US" sz="2000" b="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11az FRD.</a:t>
            </a:r>
          </a:p>
          <a:p>
            <a:pPr marL="0" indent="0">
              <a:buNone/>
            </a:pPr>
            <a:r>
              <a:rPr lang="en-US" altLang="en-US" sz="2000" b="0" dirty="0">
                <a:ea typeface="ＭＳ Ｐゴシック" panose="020B0600070205080204" pitchFamily="34" charset="-128"/>
              </a:rPr>
              <a:t>[2] 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IEEE 802.11-17/0120r2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: “Intel secured location threat model”,  B.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Abramovsky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, O. Bar-Shalom, and C. Ghosh,  January 2017.</a:t>
            </a:r>
          </a:p>
          <a:p>
            <a:pPr marL="0" indent="0">
              <a:buNone/>
            </a:pPr>
            <a:r>
              <a:rPr lang="en-US" altLang="en-US" sz="2000" b="0" dirty="0">
                <a:ea typeface="ＭＳ Ｐゴシック" panose="020B0600070205080204" pitchFamily="34" charset="-128"/>
              </a:rPr>
              <a:t>[3] </a:t>
            </a:r>
            <a:r>
              <a:rPr lang="en-US" altLang="en-US" sz="2000" b="0" i="1" dirty="0">
                <a:ea typeface="ＭＳ Ｐゴシック" panose="020B0600070205080204" pitchFamily="34" charset="-128"/>
              </a:rPr>
              <a:t>IEEE 802.11-17/0612r0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: “CP-replay attack threat model”,  M. Xu, J. </a:t>
            </a:r>
            <a:r>
              <a:rPr lang="en-US" altLang="en-US" sz="2000" b="0" dirty="0" err="1">
                <a:ea typeface="ＭＳ Ｐゴシック" panose="020B0600070205080204" pitchFamily="34" charset="-128"/>
              </a:rPr>
              <a:t>Dogan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, K. </a:t>
            </a:r>
            <a:r>
              <a:rPr lang="en-US" altLang="en-US" sz="2000" b="0" dirty="0" err="1" smtClean="0">
                <a:ea typeface="ＭＳ Ｐゴシック" panose="020B0600070205080204" pitchFamily="34" charset="-128"/>
              </a:rPr>
              <a:t>Brogle</a:t>
            </a:r>
            <a:r>
              <a:rPr lang="en-US" altLang="en-US" sz="2000" b="0" dirty="0">
                <a:ea typeface="ＭＳ Ｐゴシック" panose="020B0600070205080204" pitchFamily="34" charset="-128"/>
              </a:rPr>
              <a:t>, AJ Ringer, SK Yong, and Q. Wang,  June 2017</a:t>
            </a:r>
            <a:r>
              <a:rPr lang="en-US" altLang="en-US" sz="2000" b="0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None/>
            </a:pPr>
            <a:r>
              <a:rPr lang="en-US" altLang="en-US" sz="2000" b="0" dirty="0" smtClean="0">
                <a:ea typeface="ＭＳ Ｐゴシック" panose="020B0600070205080204" pitchFamily="34" charset="-128"/>
              </a:rPr>
              <a:t>[4] “Secure LTF processing”, C. Berger,  N. </a:t>
            </a:r>
            <a:r>
              <a:rPr lang="en-US" altLang="en-US" sz="2000" b="0" dirty="0" err="1" smtClean="0">
                <a:ea typeface="ＭＳ Ｐゴシック" panose="020B0600070205080204" pitchFamily="34" charset="-128"/>
              </a:rPr>
              <a:t>Grandhe</a:t>
            </a:r>
            <a:r>
              <a:rPr lang="en-US" altLang="en-US" sz="2000" b="0" dirty="0" smtClean="0">
                <a:ea typeface="ＭＳ Ｐゴシック" panose="020B0600070205080204" pitchFamily="34" charset="-128"/>
              </a:rPr>
              <a:t>, and L. Chu,  February 2018. </a:t>
            </a:r>
            <a:endParaRPr lang="en-US" altLang="en-US" sz="2000" b="0" dirty="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4">
            <a:extLst>
              <a:ext uri="{FF2B5EF4-FFF2-40B4-BE49-F238E27FC236}">
                <a16:creationId xmlns="" xmlns:a16="http://schemas.microsoft.com/office/drawing/2014/main" id="{A928E3C8-66F1-F140-993E-18AAFB2BE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10C03AF-F64A-7E4B-A441-772C87AB8AC6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341381-4628-1F45-B99A-B1DCDBD3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Round Trip Time (RTT)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="" xmlns:a16="http://schemas.microsoft.com/office/drawing/2014/main" id="{173BFF5A-D6E9-7B41-816E-86A77960C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700213"/>
            <a:ext cx="4464050" cy="446405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b="0" i="1" dirty="0">
                <a:ea typeface="ＭＳ Ｐゴシック" panose="020B0600070205080204" pitchFamily="34" charset="-128"/>
              </a:rPr>
              <a:t> t</a:t>
            </a:r>
            <a:r>
              <a:rPr lang="en-US" altLang="en-US" b="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b="0" i="1" baseline="30000" dirty="0">
                <a:ea typeface="ＭＳ Ｐゴシック" panose="020B0600070205080204" pitchFamily="34" charset="-128"/>
              </a:rPr>
              <a:t>’</a:t>
            </a:r>
            <a:r>
              <a:rPr lang="en-US" altLang="ja-JP" b="0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ja-JP" b="0" i="1" dirty="0">
                <a:ea typeface="ＭＳ Ｐゴシック" panose="020B0600070205080204" pitchFamily="34" charset="-128"/>
              </a:rPr>
              <a:t>, t</a:t>
            </a:r>
            <a:r>
              <a:rPr lang="en-US" altLang="ja-JP" b="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b="0" i="1" baseline="30000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: determined by I-STA from </a:t>
            </a:r>
            <a:r>
              <a:rPr lang="en-US" altLang="ja-JP" b="0" dirty="0">
                <a:ea typeface="ＭＳ Ｐゴシック" panose="020B0600070205080204" pitchFamily="34" charset="-128"/>
              </a:rPr>
              <a:t>(</a:t>
            </a:r>
            <a:r>
              <a:rPr lang="en-US" altLang="en-US" b="0" i="1" dirty="0">
                <a:ea typeface="ＭＳ Ｐゴシック" panose="020B0600070205080204" pitchFamily="34" charset="-128"/>
              </a:rPr>
              <a:t>t</a:t>
            </a:r>
            <a:r>
              <a:rPr lang="en-US" altLang="en-US" b="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b="0" dirty="0">
                <a:ea typeface="ＭＳ Ｐゴシック" panose="020B0600070205080204" pitchFamily="34" charset="-128"/>
              </a:rPr>
              <a:t>, </a:t>
            </a:r>
            <a:r>
              <a:rPr lang="en-US" altLang="en-US" b="0" i="1" dirty="0">
                <a:ea typeface="ＭＳ Ｐゴシック" panose="020B0600070205080204" pitchFamily="34" charset="-128"/>
              </a:rPr>
              <a:t>t</a:t>
            </a:r>
            <a:r>
              <a:rPr lang="en-US" altLang="en-US" b="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b="0" dirty="0">
                <a:ea typeface="ＭＳ Ｐゴシック" panose="020B0600070205080204" pitchFamily="34" charset="-128"/>
              </a:rPr>
              <a:t>) </a:t>
            </a:r>
            <a:r>
              <a:rPr lang="en-US" altLang="ja-JP" dirty="0">
                <a:ea typeface="ＭＳ Ｐゴシック" panose="020B0600070205080204" pitchFamily="34" charset="-128"/>
              </a:rPr>
              <a:t>reported by R-STA.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R-STA reports (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) based on its clock and time-of-arrival and departure of packets (see figure).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Transformation of (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) to         (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i="1" baseline="30000" dirty="0">
                <a:ea typeface="ＭＳ Ｐゴシック" panose="020B0600070205080204" pitchFamily="34" charset="-128"/>
              </a:rPr>
              <a:t>’</a:t>
            </a:r>
            <a:r>
              <a:rPr lang="en-US" altLang="ja-JP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, t</a:t>
            </a:r>
            <a:r>
              <a:rPr lang="en-US" altLang="ja-JP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i="1" baseline="30000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Wingdings" pitchFamily="2" charset="2"/>
              </a:rPr>
              <a:t>)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requires an estimate of clock difference            between R-STA and I-STA.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I-STA can reduce the ranging error by utilizing the clock difference in certain cases.  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="" xmlns:a16="http://schemas.microsoft.com/office/drawing/2014/main" id="{7874075A-B766-8A4C-9701-D50CA9AF9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7E83CDCD-199F-F640-9B0B-0D38C034CE6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b="0"/>
          </a:p>
        </p:txBody>
      </p:sp>
      <p:graphicFrame>
        <p:nvGraphicFramePr>
          <p:cNvPr id="18436" name="Object 8">
            <a:extLst>
              <a:ext uri="{FF2B5EF4-FFF2-40B4-BE49-F238E27FC236}">
                <a16:creationId xmlns="" xmlns:a16="http://schemas.microsoft.com/office/drawing/2014/main" id="{379A4797-F150-7140-9E9A-C64130FAE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4535488"/>
          <a:ext cx="6842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" name="Equation" r:id="rId3" imgW="203200" imgH="120650" progId="Equation.DSMT4">
                  <p:embed/>
                </p:oleObj>
              </mc:Choice>
              <mc:Fallback>
                <p:oleObj name="Equation" r:id="rId3" imgW="203200" imgH="12065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35488"/>
                        <a:ext cx="6842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3">
            <a:extLst>
              <a:ext uri="{FF2B5EF4-FFF2-40B4-BE49-F238E27FC236}">
                <a16:creationId xmlns="" xmlns:a16="http://schemas.microsoft.com/office/drawing/2014/main" id="{9C4180B8-9653-FB43-8B2B-7BA4D869C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989138"/>
            <a:ext cx="30813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ontent Placeholder 2">
            <a:extLst>
              <a:ext uri="{FF2B5EF4-FFF2-40B4-BE49-F238E27FC236}">
                <a16:creationId xmlns="" xmlns:a16="http://schemas.microsoft.com/office/drawing/2014/main" id="{1D671926-171C-5943-B3BB-0AFFDDD847EE}"/>
              </a:ext>
            </a:extLst>
          </p:cNvPr>
          <p:cNvSpPr txBox="1">
            <a:spLocks/>
          </p:cNvSpPr>
          <p:nvPr/>
        </p:nvSpPr>
        <p:spPr bwMode="auto">
          <a:xfrm>
            <a:off x="1116013" y="1628775"/>
            <a:ext cx="41036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b="0" i="1"/>
              <a:t>RTT</a:t>
            </a:r>
            <a:r>
              <a:rPr lang="en-US" altLang="en-US" b="0"/>
              <a:t> = (</a:t>
            </a:r>
            <a:r>
              <a:rPr lang="en-US" altLang="en-US" b="0" i="1"/>
              <a:t>t</a:t>
            </a:r>
            <a:r>
              <a:rPr lang="en-US" altLang="en-US" b="0" i="1" baseline="-25000"/>
              <a:t>4</a:t>
            </a:r>
            <a:r>
              <a:rPr lang="en-US" altLang="en-US" b="0" i="1" baseline="30000"/>
              <a:t>’</a:t>
            </a:r>
            <a:r>
              <a:rPr lang="en-US" altLang="ja-JP" b="0" baseline="-25000"/>
              <a:t> </a:t>
            </a:r>
            <a:r>
              <a:rPr lang="en-US" altLang="ja-JP" b="0"/>
              <a:t>- </a:t>
            </a:r>
            <a:r>
              <a:rPr lang="en-US" altLang="ja-JP" b="0" i="1"/>
              <a:t>t</a:t>
            </a:r>
            <a:r>
              <a:rPr lang="en-US" altLang="ja-JP" b="0" i="1" baseline="-25000"/>
              <a:t>1</a:t>
            </a:r>
            <a:r>
              <a:rPr lang="en-US" altLang="en-US" b="0" i="1" baseline="30000"/>
              <a:t>’</a:t>
            </a:r>
            <a:r>
              <a:rPr lang="en-US" altLang="ja-JP" b="0"/>
              <a:t>) - (</a:t>
            </a:r>
            <a:r>
              <a:rPr lang="en-US" altLang="ja-JP" b="0" i="1"/>
              <a:t>t</a:t>
            </a:r>
            <a:r>
              <a:rPr lang="en-US" altLang="ja-JP" b="0" i="1" baseline="-25000"/>
              <a:t>3</a:t>
            </a:r>
            <a:r>
              <a:rPr lang="en-US" altLang="ja-JP" b="0" baseline="-25000"/>
              <a:t> </a:t>
            </a:r>
            <a:r>
              <a:rPr lang="en-US" altLang="ja-JP" b="0"/>
              <a:t>- </a:t>
            </a:r>
            <a:r>
              <a:rPr lang="en-US" altLang="ja-JP" b="0" i="1"/>
              <a:t>t</a:t>
            </a:r>
            <a:r>
              <a:rPr lang="en-US" altLang="ja-JP" b="0" i="1" baseline="-25000"/>
              <a:t>2</a:t>
            </a:r>
            <a:r>
              <a:rPr lang="en-US" altLang="ja-JP" b="0"/>
              <a:t>)</a:t>
            </a:r>
            <a:endParaRPr lang="en-US" altLang="en-US" b="0"/>
          </a:p>
        </p:txBody>
      </p:sp>
      <p:sp>
        <p:nvSpPr>
          <p:cNvPr id="3" name="Oval 2"/>
          <p:cNvSpPr/>
          <p:nvPr/>
        </p:nvSpPr>
        <p:spPr bwMode="auto">
          <a:xfrm>
            <a:off x="5436096" y="3212976"/>
            <a:ext cx="2895104" cy="132251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CB0654-514B-D04B-B5EE-4C68554F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9699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(1)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B1900E-4AE7-BC49-AA7E-899133F3A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052513"/>
            <a:ext cx="7848600" cy="331152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Method of attack: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Isolate I-STA and R-STA involved in FTM (either opportunistically as in figure below or by amplifying the modified signal).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Attacker relays the received signal by intentionally mixing the signal from R-STA to a slightly different frequency.</a:t>
            </a:r>
          </a:p>
          <a:p>
            <a:pPr lvl="2">
              <a:defRPr/>
            </a:pPr>
            <a:r>
              <a:rPr lang="en-US" dirty="0"/>
              <a:t>Introduced frequency offset affects estimated range by I-STA. </a:t>
            </a:r>
            <a:endParaRPr lang="en-US" dirty="0">
              <a:cs typeface="+mn-cs"/>
            </a:endParaRPr>
          </a:p>
          <a:p>
            <a:pPr lvl="2">
              <a:defRPr/>
            </a:pPr>
            <a:r>
              <a:rPr lang="en-US" dirty="0"/>
              <a:t>Attacker capability: </a:t>
            </a:r>
          </a:p>
          <a:p>
            <a:pPr lvl="3">
              <a:defRPr/>
            </a:pPr>
            <a:r>
              <a:rPr lang="en-US" dirty="0"/>
              <a:t>Mixing can be performed by analog components with nanosecond delay.</a:t>
            </a:r>
          </a:p>
          <a:p>
            <a:pPr lvl="3">
              <a:defRPr/>
            </a:pPr>
            <a:r>
              <a:rPr lang="en-US" dirty="0"/>
              <a:t>Attacker does not necessarily have to operate in full-duplex mode; it can use two co-located hardware for Rx and Tx, respectively.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As a result, the processing delay of the attacker is ignored. 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="" xmlns:a16="http://schemas.microsoft.com/office/drawing/2014/main" id="{6F1784BD-0D4F-AA47-9302-52FFFD6F9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ED110F5-643B-624C-93E0-0CAD3C875DEC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 b="0"/>
          </a:p>
        </p:txBody>
      </p:sp>
      <p:pic>
        <p:nvPicPr>
          <p:cNvPr id="19461" name="Picture 4">
            <a:extLst>
              <a:ext uri="{FF2B5EF4-FFF2-40B4-BE49-F238E27FC236}">
                <a16:creationId xmlns="" xmlns:a16="http://schemas.microsoft.com/office/drawing/2014/main" id="{A8022973-2DAD-7D43-A08D-F72A3EFA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652963"/>
            <a:ext cx="5048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2" name="Object 5">
            <a:extLst>
              <a:ext uri="{FF2B5EF4-FFF2-40B4-BE49-F238E27FC236}">
                <a16:creationId xmlns="" xmlns:a16="http://schemas.microsoft.com/office/drawing/2014/main" id="{6F03D07E-E906-EF4D-AE3C-7FD6C6960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5837238"/>
          <a:ext cx="4318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5" name="Equation" r:id="rId4" imgW="133350" imgH="101600" progId="Equation.DSMT4">
                  <p:embed/>
                </p:oleObj>
              </mc:Choice>
              <mc:Fallback>
                <p:oleObj name="Equation" r:id="rId4" imgW="133350" imgH="101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37238"/>
                        <a:ext cx="4318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>
            <a:extLst>
              <a:ext uri="{FF2B5EF4-FFF2-40B4-BE49-F238E27FC236}">
                <a16:creationId xmlns="" xmlns:a16="http://schemas.microsoft.com/office/drawing/2014/main" id="{1654DE25-AD7D-C746-9B30-D952929D1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4425" y="5732463"/>
          <a:ext cx="1087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6" name="Equation" r:id="rId6" imgW="336550" imgH="133350" progId="Equation.DSMT4">
                  <p:embed/>
                </p:oleObj>
              </mc:Choice>
              <mc:Fallback>
                <p:oleObj name="Equation" r:id="rId6" imgW="336550" imgH="13335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5732463"/>
                        <a:ext cx="10874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F850AD-7D2C-F34D-A33B-E26532D5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(2)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853D4A58-4F98-B245-B71B-A94A5A3BDD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100" y="1485230"/>
            <a:ext cx="4241800" cy="44640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1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1-&gt;4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= SIFS + Duration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FTM_pkt</a:t>
            </a:r>
            <a:r>
              <a:rPr lang="en-US" altLang="en-US" sz="1800" dirty="0">
                <a:ea typeface="ＭＳ Ｐゴシック" panose="020B0600070205080204" pitchFamily="34" charset="-128"/>
              </a:rPr>
              <a:t> + 2 x propagation_delay.</a:t>
            </a:r>
          </a:p>
          <a:p>
            <a:pPr lvl="2"/>
            <a:r>
              <a:rPr lang="en-US" altLang="en-US" sz="1600" b="1" dirty="0">
                <a:ea typeface="ＭＳ Ｐゴシック" panose="020B0600070205080204" pitchFamily="34" charset="-128"/>
              </a:rPr>
              <a:t>True</a:t>
            </a:r>
            <a:r>
              <a:rPr lang="en-US" altLang="en-US" sz="1600" dirty="0">
                <a:ea typeface="ＭＳ Ｐゴシック" panose="020B0600070205080204" pitchFamily="34" charset="-128"/>
              </a:rPr>
              <a:t> time between FTM is transmitted and ACK is received. </a:t>
            </a:r>
          </a:p>
          <a:p>
            <a:pPr lvl="1"/>
            <a:r>
              <a:rPr lang="en-US" altLang="en-US" sz="1800" i="1" dirty="0">
                <a:ea typeface="ＭＳ Ｐゴシック" panose="020B0600070205080204" pitchFamily="34" charset="-128"/>
              </a:rPr>
              <a:t>T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2-&gt;3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= SIFS + Duration</a:t>
            </a:r>
            <a:r>
              <a:rPr lang="en-US" altLang="en-US" sz="1800" baseline="-25000" dirty="0">
                <a:ea typeface="ＭＳ Ｐゴシック" panose="020B0600070205080204" pitchFamily="34" charset="-128"/>
              </a:rPr>
              <a:t>FTM_pkt</a:t>
            </a:r>
            <a:r>
              <a:rPr lang="en-US" altLang="en-US" sz="1800" dirty="0">
                <a:ea typeface="ＭＳ Ｐゴシック" panose="020B0600070205080204" pitchFamily="34" charset="-128"/>
              </a:rPr>
              <a:t>.</a:t>
            </a:r>
          </a:p>
          <a:p>
            <a:pPr lvl="2"/>
            <a:r>
              <a:rPr lang="en-US" altLang="en-US" sz="1600" b="1" dirty="0">
                <a:ea typeface="ＭＳ Ｐゴシック" panose="020B0600070205080204" pitchFamily="34" charset="-128"/>
              </a:rPr>
              <a:t>True</a:t>
            </a:r>
            <a:r>
              <a:rPr lang="en-US" altLang="en-US" sz="1600" dirty="0">
                <a:ea typeface="ＭＳ Ｐゴシック" panose="020B0600070205080204" pitchFamily="34" charset="-128"/>
              </a:rPr>
              <a:t> time between FTM is received and ACK is transmitted. </a:t>
            </a:r>
          </a:p>
          <a:p>
            <a:pPr lvl="1"/>
            <a:r>
              <a:rPr lang="en-US" altLang="en-US" sz="18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R-STA</a:t>
            </a:r>
            <a:r>
              <a:rPr lang="en-US" altLang="en-US" sz="1800" dirty="0">
                <a:ea typeface="ＭＳ Ｐゴシック" panose="020B0600070205080204" pitchFamily="34" charset="-128"/>
              </a:rPr>
              <a:t>:  Clock at R-STA.</a:t>
            </a:r>
          </a:p>
          <a:p>
            <a:pPr lvl="1"/>
            <a:r>
              <a:rPr lang="en-US" altLang="en-US" sz="18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I-STA</a:t>
            </a:r>
            <a:r>
              <a:rPr lang="en-US" altLang="en-US" sz="1800" dirty="0">
                <a:ea typeface="ＭＳ Ｐゴシック" panose="020B0600070205080204" pitchFamily="34" charset="-128"/>
              </a:rPr>
              <a:t>:  Clock at I-STA</a:t>
            </a:r>
          </a:p>
          <a:p>
            <a:pPr lvl="1"/>
            <a:r>
              <a:rPr lang="en-US" altLang="en-US" sz="1800" i="1" dirty="0">
                <a:ea typeface="ＭＳ Ｐゴシック" panose="020B0600070205080204" pitchFamily="34" charset="-128"/>
              </a:rPr>
              <a:t>Δf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spoof</a:t>
            </a:r>
            <a:r>
              <a:rPr lang="en-US" altLang="en-US" sz="1800" dirty="0">
                <a:ea typeface="ＭＳ Ｐゴシック" panose="020B0600070205080204" pitchFamily="34" charset="-128"/>
              </a:rPr>
              <a:t>: Spoofed clock offset, i.e., the amount of frequency offset introduced by attacker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.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i="1" dirty="0">
                <a:ea typeface="ＭＳ Ｐゴシック" panose="020B0600070205080204" pitchFamily="34" charset="-128"/>
              </a:rPr>
              <a:t>Duration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FTM_pkt</a:t>
            </a:r>
            <a:r>
              <a:rPr lang="en-US" altLang="en-US" sz="1800" dirty="0">
                <a:ea typeface="ＭＳ Ｐゴシック" panose="020B0600070205080204" pitchFamily="34" charset="-128"/>
              </a:rPr>
              <a:t>:  Depends on MCS and payload size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="" xmlns:a16="http://schemas.microsoft.com/office/drawing/2014/main" id="{D8753726-F5EA-6041-9313-04744ED46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3B3C457-78B1-CC4F-AB0E-5342882E4A47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 b="0"/>
          </a:p>
        </p:txBody>
      </p:sp>
      <p:grpSp>
        <p:nvGrpSpPr>
          <p:cNvPr id="20484" name="Group 3">
            <a:extLst>
              <a:ext uri="{FF2B5EF4-FFF2-40B4-BE49-F238E27FC236}">
                <a16:creationId xmlns="" xmlns:a16="http://schemas.microsoft.com/office/drawing/2014/main" id="{D303DAB5-2E24-FE4E-817A-6798CCF89CB3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989138"/>
            <a:ext cx="4238625" cy="3816350"/>
            <a:chOff x="4823569" y="1196975"/>
            <a:chExt cx="4310906" cy="3598863"/>
          </a:xfrm>
        </p:grpSpPr>
        <p:pic>
          <p:nvPicPr>
            <p:cNvPr id="20486" name="Picture 3">
              <a:extLst>
                <a:ext uri="{FF2B5EF4-FFF2-40B4-BE49-F238E27FC236}">
                  <a16:creationId xmlns="" xmlns:a16="http://schemas.microsoft.com/office/drawing/2014/main" id="{876D9D89-969B-D441-9392-41F4E0417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1196975"/>
              <a:ext cx="3135313" cy="35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Up-Down Arrow 10">
              <a:extLst>
                <a:ext uri="{FF2B5EF4-FFF2-40B4-BE49-F238E27FC236}">
                  <a16:creationId xmlns="" xmlns:a16="http://schemas.microsoft.com/office/drawing/2014/main" id="{5B8A358E-FE7B-5542-90F8-CABB67678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7988" y="2565400"/>
              <a:ext cx="144462" cy="822325"/>
            </a:xfrm>
            <a:prstGeom prst="upDownArrow">
              <a:avLst>
                <a:gd name="adj1" fmla="val 50000"/>
                <a:gd name="adj2" fmla="val 4980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b="0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="" xmlns:a16="http://schemas.microsoft.com/office/drawing/2014/main" id="{065A2E48-C474-E74A-8E46-266EAA0DE6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89848" y="2707479"/>
              <a:ext cx="1044627" cy="505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92075" tIns="46038" rIns="92075" bIns="4603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  <a:defRPr/>
              </a:pPr>
              <a:r>
                <a:rPr lang="en-US" dirty="0">
                  <a:cs typeface="+mn-cs"/>
                </a:rPr>
                <a:t>T</a:t>
              </a:r>
              <a:r>
                <a:rPr lang="en-US" baseline="-25000" dirty="0">
                  <a:cs typeface="+mn-cs"/>
                </a:rPr>
                <a:t>1-&gt;4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="" xmlns:a16="http://schemas.microsoft.com/office/drawing/2014/main" id="{A6F9F164-DD14-5342-90F9-FFAE68DB15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3569" y="2780834"/>
              <a:ext cx="900931" cy="50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92075" tIns="46038" rIns="92075" bIns="4603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085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4287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7716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288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  <a:defRPr/>
              </a:pPr>
              <a:r>
                <a:rPr lang="en-US" dirty="0">
                  <a:cs typeface="+mn-cs"/>
                </a:rPr>
                <a:t>T</a:t>
              </a:r>
              <a:r>
                <a:rPr lang="en-US" baseline="-25000" dirty="0">
                  <a:cs typeface="+mn-cs"/>
                </a:rPr>
                <a:t>2-&gt;3</a:t>
              </a:r>
            </a:p>
          </p:txBody>
        </p:sp>
        <p:sp>
          <p:nvSpPr>
            <p:cNvPr id="20490" name="Up-Down Arrow 10">
              <a:extLst>
                <a:ext uri="{FF2B5EF4-FFF2-40B4-BE49-F238E27FC236}">
                  <a16:creationId xmlns="" xmlns:a16="http://schemas.microsoft.com/office/drawing/2014/main" id="{5174EB3C-EEEF-854A-98DE-CECC9C49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104" y="2924944"/>
              <a:ext cx="144016" cy="216024"/>
            </a:xfrm>
            <a:prstGeom prst="upDownArrow">
              <a:avLst>
                <a:gd name="adj1" fmla="val 50000"/>
                <a:gd name="adj2" fmla="val 4980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200" b="0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853D4A58-4F98-B245-B71B-A94A5A3B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" y="6021288"/>
            <a:ext cx="7883525" cy="30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1600" kern="0" dirty="0" smtClean="0">
                <a:ea typeface="ＭＳ Ｐゴシック" panose="020B0600070205080204" pitchFamily="34" charset="-128"/>
              </a:rPr>
              <a:t>Note: </a:t>
            </a:r>
            <a:r>
              <a:rPr lang="en-US" altLang="en-US" sz="1200" b="0" kern="0" dirty="0" smtClean="0"/>
              <a:t>T</a:t>
            </a:r>
            <a:r>
              <a:rPr lang="en-US" sz="1200" b="0" kern="0" dirty="0" smtClean="0"/>
              <a:t>he attack is illustrated using the FTM packet sequence, but it is also applicable to </a:t>
            </a:r>
            <a:r>
              <a:rPr lang="en-US" sz="1200" b="0" kern="0" dirty="0" err="1" smtClean="0"/>
              <a:t>HEz</a:t>
            </a:r>
            <a:r>
              <a:rPr lang="en-US" sz="1200" b="0" kern="0" dirty="0" smtClean="0"/>
              <a:t> and </a:t>
            </a:r>
            <a:r>
              <a:rPr lang="en-US" sz="1200" b="0" kern="0" dirty="0" err="1" smtClean="0"/>
              <a:t>VHTz</a:t>
            </a:r>
            <a:r>
              <a:rPr lang="en-US" sz="1200" b="0" kern="0" dirty="0" smtClean="0"/>
              <a:t>.</a:t>
            </a:r>
            <a:endParaRPr lang="en-US" altLang="en-US" sz="1200" kern="0" dirty="0">
              <a:ea typeface="ＭＳ Ｐゴシック" panose="020B0600070205080204" pitchFamily="34" charset="-128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(3)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6" name="Slide Number Placeholder 4">
            <a:extLst>
              <a:ext uri="{FF2B5EF4-FFF2-40B4-BE49-F238E27FC236}">
                <a16:creationId xmlns="" xmlns:a16="http://schemas.microsoft.com/office/drawing/2014/main" id="{53A63010-EB02-584F-8DA2-19F7355DC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A9413E0-6E55-8245-B605-EE0F6265AA0D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b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C331E36-1061-004F-B80F-8D7A3AA0017E}"/>
              </a:ext>
            </a:extLst>
          </p:cNvPr>
          <p:cNvSpPr txBox="1">
            <a:spLocks/>
          </p:cNvSpPr>
          <p:nvPr/>
        </p:nvSpPr>
        <p:spPr bwMode="auto">
          <a:xfrm>
            <a:off x="827088" y="1484313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>
                <a:cs typeface="+mn-cs"/>
              </a:rPr>
              <a:t>Relationship between reported and true elapsed time:</a:t>
            </a:r>
          </a:p>
          <a:p>
            <a:pPr lvl="1">
              <a:defRPr/>
            </a:pPr>
            <a:r>
              <a:rPr lang="en-US" dirty="0"/>
              <a:t>The following expressions represent the relationship between true and reported values (on the left hand side):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sz="800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When a device’s clock is operating at a lower rate than nominal value, the reported elapsed time is smaller than true elapsed time.</a:t>
            </a:r>
          </a:p>
          <a:p>
            <a:pPr>
              <a:defRPr/>
            </a:pPr>
            <a:r>
              <a:rPr lang="en-US" dirty="0"/>
              <a:t>I-STA estimates the frequency offset (</a:t>
            </a:r>
            <a:r>
              <a:rPr lang="en-US" sz="1400" dirty="0"/>
              <a:t> </a:t>
            </a:r>
            <a:r>
              <a:rPr lang="en-US" b="0" dirty="0">
                <a:latin typeface="Symbol" pitchFamily="2" charset="2"/>
              </a:rPr>
              <a:t>D</a:t>
            </a:r>
            <a:r>
              <a:rPr lang="en-US" b="0" i="1" dirty="0"/>
              <a:t>f</a:t>
            </a:r>
            <a:r>
              <a:rPr lang="en-US" sz="1800" b="0" i="1" dirty="0"/>
              <a:t> </a:t>
            </a:r>
            <a:r>
              <a:rPr lang="en-US" dirty="0"/>
              <a:t>) between the received R-STA waveform and its own clock: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           is the amount of frequency offset introduced by attacker.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21511" name="Picture 9">
            <a:extLst>
              <a:ext uri="{FF2B5EF4-FFF2-40B4-BE49-F238E27FC236}">
                <a16:creationId xmlns="" xmlns:a16="http://schemas.microsoft.com/office/drawing/2014/main" id="{0D70464A-CE7B-A240-B86F-66DC063E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59487"/>
            <a:ext cx="6397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75EDDB1F-0A7C-EF40-A2AD-B35AB2883F46}"/>
                  </a:ext>
                </a:extLst>
              </p:cNvPr>
              <p:cNvSpPr/>
              <p:nvPr/>
            </p:nvSpPr>
            <p:spPr>
              <a:xfrm>
                <a:off x="1157341" y="5197658"/>
                <a:ext cx="7111894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𝑠𝑝𝑜𝑜𝑓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 sz="1800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𝑠𝑝𝑜𝑜𝑓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EDDB1F-0A7C-EF40-A2AD-B35AB2883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41" y="5197658"/>
                <a:ext cx="7111894" cy="391582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147C978B-77EC-C648-A4E1-99575EC12284}"/>
                  </a:ext>
                </a:extLst>
              </p:cNvPr>
              <p:cNvSpPr/>
              <p:nvPr/>
            </p:nvSpPr>
            <p:spPr>
              <a:xfrm>
                <a:off x="1604584" y="2708920"/>
                <a:ext cx="2895408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7C978B-77EC-C648-A4E1-99575EC12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84" y="2708920"/>
                <a:ext cx="2895408" cy="667490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DDDED7F-119D-C948-A430-FE39CA0D83A7}"/>
                  </a:ext>
                </a:extLst>
              </p:cNvPr>
              <p:cNvSpPr/>
              <p:nvPr/>
            </p:nvSpPr>
            <p:spPr>
              <a:xfrm>
                <a:off x="4931230" y="2713401"/>
                <a:ext cx="2861424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2→3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DDED7F-119D-C948-A430-FE39CA0D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30" y="2713401"/>
                <a:ext cx="2861424" cy="66749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(4)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Slide Number Placeholder 4">
            <a:extLst>
              <a:ext uri="{FF2B5EF4-FFF2-40B4-BE49-F238E27FC236}">
                <a16:creationId xmlns="" xmlns:a16="http://schemas.microsoft.com/office/drawing/2014/main" id="{C72BCE95-E7EB-9B4A-A506-D0D38865B7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CF3FDC31-1202-964D-8BBD-25BE9B5AA2AF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 b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A5E196F5-5B24-5441-B686-B3DF51B7C503}"/>
              </a:ext>
            </a:extLst>
          </p:cNvPr>
          <p:cNvSpPr txBox="1">
            <a:spLocks/>
          </p:cNvSpPr>
          <p:nvPr/>
        </p:nvSpPr>
        <p:spPr bwMode="auto">
          <a:xfrm>
            <a:off x="832048" y="1484784"/>
            <a:ext cx="7772400" cy="25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>
                <a:cs typeface="+mn-cs"/>
              </a:rPr>
              <a:t>I-STA ‘corrects’ the timing reported by R-STA assuming its own clock is perfect (i.e., equal to </a:t>
            </a:r>
            <a:r>
              <a:rPr lang="en-US" b="0" i="1" dirty="0">
                <a:cs typeface="+mn-cs"/>
              </a:rPr>
              <a:t>f</a:t>
            </a:r>
            <a:r>
              <a:rPr lang="en-US" i="1" baseline="-25000" dirty="0">
                <a:cs typeface="+mn-cs"/>
              </a:rPr>
              <a:t>c </a:t>
            </a:r>
            <a:r>
              <a:rPr lang="en-US" dirty="0">
                <a:cs typeface="+mn-cs"/>
              </a:rPr>
              <a:t>):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Since true value of elapsed time is related to reported time as: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And estimated R-STA clock frequency by I-STA is:</a:t>
            </a:r>
          </a:p>
          <a:p>
            <a:pPr>
              <a:defRPr/>
            </a:pPr>
            <a:r>
              <a:rPr lang="en-US" dirty="0"/>
              <a:t>By substitution: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           is the amount of frequency offset introduced by attacker.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CDB7F5-D013-0B44-B153-B092783F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226952"/>
            <a:ext cx="720080" cy="30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5A722C2C-C023-1740-BC0C-73FC20623EC0}"/>
                  </a:ext>
                </a:extLst>
              </p:cNvPr>
              <p:cNvSpPr/>
              <p:nvPr/>
            </p:nvSpPr>
            <p:spPr>
              <a:xfrm>
                <a:off x="2883539" y="2257454"/>
                <a:ext cx="3373744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722C2C-C023-1740-BC0C-73FC20623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39" y="2257454"/>
                <a:ext cx="3373744" cy="6674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8BA14C94-73D9-C441-A2D1-2A5979A0C54F}"/>
                  </a:ext>
                </a:extLst>
              </p:cNvPr>
              <p:cNvSpPr/>
              <p:nvPr/>
            </p:nvSpPr>
            <p:spPr>
              <a:xfrm>
                <a:off x="3122707" y="3356992"/>
                <a:ext cx="2895408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A14C94-73D9-C441-A2D1-2A5979A0C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07" y="3356992"/>
                <a:ext cx="2895408" cy="6674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>
            <a:extLst>
              <a:ext uri="{FF2B5EF4-FFF2-40B4-BE49-F238E27FC236}">
                <a16:creationId xmlns="" xmlns:a16="http://schemas.microsoft.com/office/drawing/2014/main" id="{E6848444-D8C1-A446-A025-61F88C2A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59487"/>
            <a:ext cx="6397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C43E0CC3-759F-6C49-ADF7-98544E75343F}"/>
                  </a:ext>
                </a:extLst>
              </p:cNvPr>
              <p:cNvSpPr/>
              <p:nvPr/>
            </p:nvSpPr>
            <p:spPr>
              <a:xfrm>
                <a:off x="325624" y="5066249"/>
                <a:ext cx="8568952" cy="720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𝑠𝑝𝑜𝑜𝑓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3E0CC3-759F-6C49-ADF7-98544E753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4" y="5066249"/>
                <a:ext cx="8568952" cy="7205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(5)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4" name="Slide Number Placeholder 4">
            <a:extLst>
              <a:ext uri="{FF2B5EF4-FFF2-40B4-BE49-F238E27FC236}">
                <a16:creationId xmlns="" xmlns:a16="http://schemas.microsoft.com/office/drawing/2014/main" id="{31686D71-DC82-1D43-880E-CB186F15C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F511529-7C87-0F4F-AFBF-CA0768BF903C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="" xmlns:a16="http://schemas.microsoft.com/office/drawing/2014/main" id="{FE647F10-9FE3-024B-9025-33CB29A214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048" y="1412776"/>
                <a:ext cx="7772400" cy="2592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92075" tIns="46038" rIns="92075" bIns="46038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dirty="0"/>
                  <a:t>We can approximate the previous expression:</a:t>
                </a:r>
              </a:p>
              <a:p>
                <a:pPr lvl="1">
                  <a:defRPr/>
                </a:pPr>
                <a:r>
                  <a:rPr lang="en-US" dirty="0"/>
                  <a:t>By noting that all of frequency differences are in the order of parts per million of the nominal frequency </a:t>
                </a:r>
                <a:r>
                  <a:rPr lang="en-US" i="1" dirty="0"/>
                  <a:t>f</a:t>
                </a:r>
                <a:r>
                  <a:rPr lang="en-US" i="1" baseline="-25000" dirty="0"/>
                  <a:t>c</a:t>
                </a:r>
                <a:r>
                  <a:rPr lang="en-US" dirty="0"/>
                  <a:t>.</a:t>
                </a:r>
              </a:p>
              <a:p>
                <a:pPr lvl="1">
                  <a:defRPr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1+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≈1−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≪1</m:t>
                    </m:r>
                  </m:oMath>
                </a14:m>
                <a:r>
                  <a:rPr lang="en-US" dirty="0"/>
                  <a:t>, we simplify the following expression: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sz="1000" dirty="0"/>
              </a:p>
              <a:p>
                <a:pPr lvl="1">
                  <a:defRPr/>
                </a:pPr>
                <a:r>
                  <a:rPr lang="en-US" dirty="0"/>
                  <a:t>Into the following result:</a:t>
                </a:r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sz="1600" dirty="0"/>
              </a:p>
              <a:p>
                <a:pPr lvl="1">
                  <a:defRPr/>
                </a:pPr>
                <a:endParaRPr lang="en-US" sz="900" dirty="0"/>
              </a:p>
              <a:p>
                <a:pPr lvl="1">
                  <a:defRPr/>
                </a:pPr>
                <a:r>
                  <a:rPr lang="en-US" dirty="0"/>
                  <a:t>In terms of the estimated frequency 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I-STA:</a:t>
                </a:r>
              </a:p>
              <a:p>
                <a:pPr lvl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FE647F10-9FE3-024B-9025-33CB29A21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048" y="1412776"/>
                <a:ext cx="7772400" cy="2592759"/>
              </a:xfrm>
              <a:prstGeom prst="rect">
                <a:avLst/>
              </a:prstGeom>
              <a:blipFill>
                <a:blip r:embed="rId2"/>
                <a:stretch>
                  <a:fillRect l="-979" t="-1463" r="-163" b="-62927"/>
                </a:stretch>
              </a:blipFill>
              <a:ln>
                <a:noFill/>
              </a:ln>
              <a:effectLst/>
              <a:extLst>
                <a:ext uri="{FAA26D3D-D897-4be2-8F04-BA451C77F1D7}"/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42F72DE8-FD2A-5945-80FC-2ED1471FE50F}"/>
                  </a:ext>
                </a:extLst>
              </p:cNvPr>
              <p:cNvSpPr/>
              <p:nvPr/>
            </p:nvSpPr>
            <p:spPr>
              <a:xfrm>
                <a:off x="1325807" y="4244166"/>
                <a:ext cx="6489212" cy="895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endChr m:val=""/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𝑆𝑇𝐴</m:t>
                                      </m:r>
                                    </m:sub>
                                  </m:s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𝑆𝑇𝐴</m:t>
                                      </m:r>
                                    </m:sub>
                                  </m:s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𝑠𝑝𝑜𝑜𝑓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F72DE8-FD2A-5945-80FC-2ED1471FE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07" y="4244166"/>
                <a:ext cx="6489212" cy="8958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A7123ED5-80D0-7C46-B826-9947BF445C93}"/>
                  </a:ext>
                </a:extLst>
              </p:cNvPr>
              <p:cNvSpPr/>
              <p:nvPr/>
            </p:nvSpPr>
            <p:spPr>
              <a:xfrm>
                <a:off x="325624" y="3139016"/>
                <a:ext cx="8568952" cy="720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𝑠𝑝𝑜𝑜𝑓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123ED5-80D0-7C46-B826-9947BF445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4" y="3139016"/>
                <a:ext cx="8568952" cy="7205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7DAB1850-40B9-9B4E-A82A-AC837C483BF8}"/>
                  </a:ext>
                </a:extLst>
              </p:cNvPr>
              <p:cNvSpPr/>
              <p:nvPr/>
            </p:nvSpPr>
            <p:spPr>
              <a:xfrm>
                <a:off x="5220072" y="6165304"/>
                <a:ext cx="2350964" cy="29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𝑠𝑝𝑜𝑜𝑓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AB1850-40B9-9B4E-A82A-AC837C483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165304"/>
                <a:ext cx="2350964" cy="291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1B2F1AA-1B06-734F-B07E-05FC6BEEA184}"/>
              </a:ext>
            </a:extLst>
          </p:cNvPr>
          <p:cNvCxnSpPr>
            <a:cxnSpLocks/>
          </p:cNvCxnSpPr>
          <p:nvPr/>
        </p:nvCxnSpPr>
        <p:spPr bwMode="auto">
          <a:xfrm>
            <a:off x="4788024" y="5733256"/>
            <a:ext cx="476881" cy="4506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1C4E9FC2-F86B-FB4A-B196-F3457C10DC71}"/>
                  </a:ext>
                </a:extLst>
              </p:cNvPr>
              <p:cNvSpPr/>
              <p:nvPr/>
            </p:nvSpPr>
            <p:spPr>
              <a:xfrm>
                <a:off x="1118853" y="5517232"/>
                <a:ext cx="6189451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C4E9FC2-F86B-FB4A-B196-F3457C10D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53" y="5517232"/>
                <a:ext cx="6189451" cy="667490"/>
              </a:xfrm>
              <a:prstGeom prst="rect">
                <a:avLst/>
              </a:prstGeom>
              <a:blipFill>
                <a:blip r:embed="rId6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FF2C5-9A6D-D443-AC39-EBE853FB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/>
              <a:t>Clock Attack (6)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Slide Number Placeholder 4">
            <a:extLst>
              <a:ext uri="{FF2B5EF4-FFF2-40B4-BE49-F238E27FC236}">
                <a16:creationId xmlns="" xmlns:a16="http://schemas.microsoft.com/office/drawing/2014/main" id="{A14710C8-82C1-E047-92BA-22F4DB24F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F1CDE75E-5333-4845-8E61-A064D0494BED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 b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C331E36-1061-004F-B80F-8D7A3AA0017E}"/>
              </a:ext>
            </a:extLst>
          </p:cNvPr>
          <p:cNvSpPr txBox="1">
            <a:spLocks/>
          </p:cNvSpPr>
          <p:nvPr/>
        </p:nvSpPr>
        <p:spPr bwMode="auto">
          <a:xfrm>
            <a:off x="827088" y="1484313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id="{845E65B1-4E46-074F-AABB-324903BED8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048" y="1484784"/>
                <a:ext cx="7772400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lIns="92075" tIns="46038" rIns="92075" bIns="46038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228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en-US" dirty="0"/>
                  <a:t>Error in estimated range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dirty="0"/>
                  <a:t> due to I-STA ‘correction’ attempt under clock attack: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Attacker’s goal is to make the range error negative so that R-STA appears closer to the I-STA than it actually is.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is open to manipulation, and attacker </a:t>
                </a:r>
                <a:r>
                  <a:rPr lang="en-US" dirty="0"/>
                  <a:t>will try to make this as small as </a:t>
                </a:r>
                <a:r>
                  <a:rPr lang="en-US" dirty="0" smtClean="0"/>
                  <a:t>possible to reduce range.</a:t>
                </a: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It is possible to do so by introducing a large (but tolerable) positive frequency offset on R-STA transmissions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𝑠𝑝𝑜𝑜𝑓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5E65B1-4E46-074F-AABB-324903BE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048" y="1484784"/>
                <a:ext cx="7772400" cy="4824536"/>
              </a:xfrm>
              <a:prstGeom prst="rect">
                <a:avLst/>
              </a:prstGeom>
              <a:blipFill rotWithShape="0">
                <a:blip r:embed="rId2"/>
                <a:stretch>
                  <a:fillRect l="-1020" t="-1011" r="-1255" b="-2023"/>
                </a:stretch>
              </a:blipFill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19F1523E-2DBD-6547-B358-7B9DF37B3594}"/>
                  </a:ext>
                </a:extLst>
              </p:cNvPr>
              <p:cNvSpPr/>
              <p:nvPr/>
            </p:nvSpPr>
            <p:spPr>
              <a:xfrm>
                <a:off x="1763249" y="2405581"/>
                <a:ext cx="5900077" cy="617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1→4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2→3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F1523E-2DBD-6547-B358-7B9DF37B3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249" y="2405581"/>
                <a:ext cx="5900077" cy="617285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370A93B-1483-F940-B3F5-6433486EE6B6}"/>
                  </a:ext>
                </a:extLst>
              </p:cNvPr>
              <p:cNvSpPr/>
              <p:nvPr/>
            </p:nvSpPr>
            <p:spPr>
              <a:xfrm>
                <a:off x="1648459" y="4581128"/>
                <a:ext cx="5843907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1→4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𝑆𝑇𝐴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70A93B-1483-F940-B3F5-6433486EE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59" y="4581128"/>
                <a:ext cx="5843907" cy="6674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06EB4BF-E821-EC4C-A579-330AB9D299C6}"/>
                  </a:ext>
                </a:extLst>
              </p:cNvPr>
              <p:cNvSpPr/>
              <p:nvPr/>
            </p:nvSpPr>
            <p:spPr>
              <a:xfrm>
                <a:off x="4555845" y="5248618"/>
                <a:ext cx="2350964" cy="29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𝑠𝑝𝑜𝑜𝑓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6EB4BF-E821-EC4C-A579-330AB9D29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845" y="5248618"/>
                <a:ext cx="2350964" cy="291811"/>
              </a:xfrm>
              <a:prstGeom prst="rect">
                <a:avLst/>
              </a:prstGeom>
              <a:blipFill rotWithShape="0">
                <a:blip r:embed="rId5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89F644C-799B-804C-8C3E-D0F410C82367}"/>
              </a:ext>
            </a:extLst>
          </p:cNvPr>
          <p:cNvCxnSpPr>
            <a:cxnSpLocks/>
          </p:cNvCxnSpPr>
          <p:nvPr/>
        </p:nvCxnSpPr>
        <p:spPr bwMode="auto">
          <a:xfrm>
            <a:off x="4283968" y="5210571"/>
            <a:ext cx="360040" cy="1626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53379ADC-CFF9-234A-8D0C-4DE76FA05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33400" y="6475413"/>
            <a:ext cx="2993063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Xu, Dogan, Wang, Yong, Brogle, </a:t>
            </a:r>
            <a:r>
              <a:rPr lang="en-GB" altLang="en-US" dirty="0" smtClean="0"/>
              <a:t>Ringer - Apple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29777</TotalTime>
  <Words>1569</Words>
  <Application>Microsoft Macintosh PowerPoint</Application>
  <PresentationFormat>On-screen Show (4:3)</PresentationFormat>
  <Paragraphs>233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Cambria Math</vt:lpstr>
      <vt:lpstr>ＭＳ Ｐゴシック</vt:lpstr>
      <vt:lpstr>Symbol</vt:lpstr>
      <vt:lpstr>Wingdings</vt:lpstr>
      <vt:lpstr>Times New Roman</vt:lpstr>
      <vt:lpstr>ACcord-Submission</vt:lpstr>
      <vt:lpstr>Document</vt:lpstr>
      <vt:lpstr>Equation</vt:lpstr>
      <vt:lpstr>Clock Attack Threat Model for 11az</vt:lpstr>
      <vt:lpstr>Abstract</vt:lpstr>
      <vt:lpstr>Round Trip Time (RTT)</vt:lpstr>
      <vt:lpstr>Clock Attack (1)</vt:lpstr>
      <vt:lpstr>Clock Attack (2)</vt:lpstr>
      <vt:lpstr>Clock Attack (3)</vt:lpstr>
      <vt:lpstr>Clock Attack (4)</vt:lpstr>
      <vt:lpstr>Clock Attack (5)</vt:lpstr>
      <vt:lpstr>Clock Attack (6)</vt:lpstr>
      <vt:lpstr>Numerical Results (1)</vt:lpstr>
      <vt:lpstr>Numerical Results (2)</vt:lpstr>
      <vt:lpstr>Numerical Results (3)</vt:lpstr>
      <vt:lpstr>Numerical Results (4)</vt:lpstr>
      <vt:lpstr>Clock Attack (7)</vt:lpstr>
      <vt:lpstr>Clock Attack (8)</vt:lpstr>
      <vt:lpstr>Clock Attack (9)</vt:lpstr>
      <vt:lpstr>Discussion</vt:lpstr>
      <vt:lpstr>Summary</vt:lpstr>
      <vt:lpstr>Recommendation to 11az</vt:lpstr>
      <vt:lpstr>References</vt:lpstr>
    </vt:vector>
  </TitlesOfParts>
  <Company>Intel Corporation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559</cp:revision>
  <cp:lastPrinted>1998-02-10T13:28:06Z</cp:lastPrinted>
  <dcterms:created xsi:type="dcterms:W3CDTF">2009-11-13T19:11:16Z</dcterms:created>
  <dcterms:modified xsi:type="dcterms:W3CDTF">2018-05-09T11:47:38Z</dcterms:modified>
</cp:coreProperties>
</file>