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9" r:id="rId3"/>
    <p:sldId id="400" r:id="rId4"/>
    <p:sldId id="403" r:id="rId5"/>
    <p:sldId id="405" r:id="rId6"/>
    <p:sldId id="402" r:id="rId7"/>
    <p:sldId id="401" r:id="rId8"/>
    <p:sldId id="406" r:id="rId9"/>
    <p:sldId id="404" r:id="rId10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52" autoAdjust="0"/>
  </p:normalViewPr>
  <p:slideViewPr>
    <p:cSldViewPr>
      <p:cViewPr varScale="1">
        <p:scale>
          <a:sx n="44" d="100"/>
          <a:sy n="44" d="100"/>
        </p:scale>
        <p:origin x="12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Onn Haran, Autotalks,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802.11-18-0933r0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b="0" dirty="0"/>
              <a:t>High-level requirements of  NGV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177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</a:t>
            </a:r>
            <a:r>
              <a:rPr lang="en-GB" dirty="0" err="1"/>
              <a:t>Autotalks</a:t>
            </a:r>
            <a:r>
              <a:rPr lang="en-GB" dirty="0"/>
              <a:t>)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070363"/>
              </p:ext>
            </p:extLst>
          </p:nvPr>
        </p:nvGraphicFramePr>
        <p:xfrm>
          <a:off x="143267" y="2298700"/>
          <a:ext cx="8879690" cy="290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0" name="Document" r:id="rId4" imgW="8506800" imgH="3024916" progId="Word.Document.8">
                  <p:embed/>
                </p:oleObj>
              </mc:Choice>
              <mc:Fallback>
                <p:oleObj name="Document" r:id="rId4" imgW="8506800" imgH="30249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267" y="2298700"/>
                        <a:ext cx="8879690" cy="2900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 with 802.11p can’t be compromised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Physical layer enhancements should be applied in very specific scenarios for assuring the backward compatibility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802.11p has a minor specification gap (diversity)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Multi-channel use-cases will expand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41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Backward Compatibility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880" y="1295401"/>
            <a:ext cx="7871733" cy="49498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802.11p vehicles and infrastructure are deployed globally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Cadillac CTS is available for purchase since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VW announced mass-scale deployment from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Toyota announced mass-scale deployment from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Some infrastructure is already deployed and will expand significantly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essence of cooperative safety communication is backward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Far more important than potential 2dB sensitivity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European Parliament voted for backward compatibility:</a:t>
            </a:r>
          </a:p>
          <a:p>
            <a:pPr marL="457200" lvl="1" indent="0"/>
            <a:r>
              <a:rPr lang="en-US" sz="1800" i="1" dirty="0"/>
              <a:t>2.  Highlights the need for a clear legal framework to support the deployment of C-ITS and welcomes a future delegated act under the ITS Directive (Directive 2010/40/EU) to ensure the continuity of services, </a:t>
            </a:r>
            <a:r>
              <a:rPr lang="en-US" sz="1800" i="1" u="sng" dirty="0"/>
              <a:t>deliver interoperability and support backward compatibility</a:t>
            </a:r>
            <a:r>
              <a:rPr lang="en-US" sz="1800" i="1" dirty="0"/>
              <a:t>;</a:t>
            </a:r>
          </a:p>
          <a:p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D4CD1-9A6D-48B2-ADE1-BAB1BBB790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00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/>
              <a:t>802.11p Specification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7770813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802.11p doesn’t specify antenna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Solutions in market do support antenna diversity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diversity: MRC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diversity: CDD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Recommendation</a:t>
            </a:r>
            <a:r>
              <a:rPr lang="en-US" dirty="0"/>
              <a:t>: 802.11ngv specification should formalize the de-facto implementations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91CA6-2642-41D7-A8FF-C14A0367FE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42257" y="295798"/>
            <a:ext cx="1874823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18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/>
              <a:t>Antennas Installation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8003477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majority of vehicles have a single 802.11p antenna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OEMs will try to avoid a second antenna due to cost implications: cabling, amplification,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second antenna will be used only when absolutely needed to assure 360°coverage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Recommendation</a:t>
            </a:r>
            <a:r>
              <a:rPr lang="en-US" dirty="0"/>
              <a:t>: don’t impose two antennas 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Correlation between two 802.11p antennas is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MIMO for V2V is likely unfeasible, but might be feasible for I2V (when RSU is tall)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STBC for V2V would improve link budget, yet not backward compatible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Recommendation</a:t>
            </a:r>
            <a:r>
              <a:rPr lang="en-US" dirty="0"/>
              <a:t>: consider STBC, but not MIMO, as part of PHY enhancements</a:t>
            </a:r>
          </a:p>
          <a:p>
            <a:pPr marL="57150" indent="0"/>
            <a:endParaRPr lang="en-US" sz="1600" b="0" i="1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2E72D-249D-4293-92B4-CE9C75F2166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83323" y="295798"/>
            <a:ext cx="1874823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269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/>
              <a:t>7 Channels Are Allocated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B983E3E-3A24-4537-8A46-24B0161FC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0968"/>
              </p:ext>
            </p:extLst>
          </p:nvPr>
        </p:nvGraphicFramePr>
        <p:xfrm>
          <a:off x="459293" y="1371600"/>
          <a:ext cx="8412480" cy="457003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75822338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640246235"/>
                    </a:ext>
                  </a:extLst>
                </a:gridCol>
                <a:gridCol w="4846320">
                  <a:extLst>
                    <a:ext uri="{9D8B030D-6E8A-4147-A177-3AD203B41FA5}">
                      <a16:colId xmlns:a16="http://schemas.microsoft.com/office/drawing/2014/main" val="1463665377"/>
                    </a:ext>
                  </a:extLst>
                </a:gridCol>
              </a:tblGrid>
              <a:tr h="363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Channel Number</a:t>
                      </a: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Src</a:t>
                      </a:r>
                      <a:r>
                        <a:rPr lang="en-US" sz="1800" dirty="0">
                          <a:effectLst/>
                        </a:rPr>
                        <a:t>. and </a:t>
                      </a:r>
                      <a:r>
                        <a:rPr lang="en-US" sz="1800" dirty="0" err="1">
                          <a:effectLst/>
                        </a:rPr>
                        <a:t>dest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Application Types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1607707071"/>
                  </a:ext>
                </a:extLst>
              </a:tr>
              <a:tr h="155914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Reserved: 5 MHz (lower 5 MHz of DSRC spectrum)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96291"/>
                  </a:ext>
                </a:extLst>
              </a:tr>
              <a:tr h="363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(5.855 to 5.865 GHz)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V2V safety, situational awareness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Intersection safety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2285215939"/>
                  </a:ext>
                </a:extLst>
              </a:tr>
              <a:tr h="363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 safety and mobility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Miscellaneous/private use (non-priority)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4181564692"/>
                  </a:ext>
                </a:extLst>
              </a:tr>
              <a:tr h="5456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r>
                        <a:rPr lang="en-US" sz="1600" dirty="0">
                          <a:effectLst/>
                        </a:rPr>
                        <a:t>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VRU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SCMS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2842030010"/>
                  </a:ext>
                </a:extLst>
              </a:tr>
              <a:tr h="363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WAVE Service Advertisements 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Broadcast-based applications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2308201889"/>
                  </a:ext>
                </a:extLst>
              </a:tr>
              <a:tr h="4743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r>
                        <a:rPr lang="en-US" sz="1600">
                          <a:effectLst/>
                        </a:rPr>
                        <a:t>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r>
                        <a:rPr lang="en-US" sz="1600">
                          <a:effectLst/>
                        </a:rPr>
                        <a:t>V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Future non BSM-based V2V safety (e.g. CACC)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Mobility applications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3272557551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I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Miscellaneous/private use (non-priority) </a:t>
                      </a:r>
                    </a:p>
                    <a:p>
                      <a:pPr marL="342900" marR="0" lvl="0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SCMS </a:t>
                      </a:r>
                    </a:p>
                    <a:p>
                      <a:pPr marL="342900" marR="0" lvl="0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safety and mobility applications </a:t>
                      </a: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3011598388"/>
                  </a:ext>
                </a:extLst>
              </a:tr>
              <a:tr h="363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(5.915 to 5.925 GHz)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I/V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</a:t>
                      </a:r>
                      <a:r>
                        <a:rPr lang="en-US" sz="1600" dirty="0">
                          <a:effectLst/>
                          <a:sym typeface="Symbol" panose="05050102010706020507" pitchFamily="18" charset="2"/>
                        </a:rPr>
                        <a:t>I/V</a:t>
                      </a:r>
                      <a:endParaRPr lang="en-US" sz="1600" dirty="0">
                        <a:effectLst/>
                      </a:endParaRPr>
                    </a:p>
                  </a:txBody>
                  <a:tcPr marL="18417" marR="1841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Public Safety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effectLst/>
                        </a:rPr>
                        <a:t>Public Transit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7" marR="18417" marT="0" marB="0" anchor="ctr"/>
                </a:tc>
                <a:extLst>
                  <a:ext uri="{0D108BD9-81ED-4DB2-BD59-A6C34878D82A}">
                    <a16:rowId xmlns:a16="http://schemas.microsoft.com/office/drawing/2014/main" val="416247706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4017AEB9-37B8-4773-B1C8-FB851AE9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338" y="-7218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0A292D-2095-411A-A8FD-99764B47999F}"/>
              </a:ext>
            </a:extLst>
          </p:cNvPr>
          <p:cNvSpPr/>
          <p:nvPr/>
        </p:nvSpPr>
        <p:spPr>
          <a:xfrm>
            <a:off x="3014522" y="5941639"/>
            <a:ext cx="311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SAE J2945/0 Channel List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33F1C-0C64-4508-A8CE-B6A447AE464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09600" y="295798"/>
            <a:ext cx="1874823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70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/>
              <a:t>Physical Layer Compatibility Suggestion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0852BAA-29EE-4F1A-83CD-F7CCE86E29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960403"/>
              </p:ext>
            </p:extLst>
          </p:nvPr>
        </p:nvGraphicFramePr>
        <p:xfrm>
          <a:off x="304800" y="1665771"/>
          <a:ext cx="8710841" cy="39319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04201">
                  <a:extLst>
                    <a:ext uri="{9D8B030D-6E8A-4147-A177-3AD203B41FA5}">
                      <a16:colId xmlns:a16="http://schemas.microsoft.com/office/drawing/2014/main" val="355144509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9260071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331145644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1463814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Use-case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of 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453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Legacy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Channel is used</a:t>
                      </a:r>
                    </a:p>
                    <a:p>
                      <a:r>
                        <a:rPr lang="en-US" u="none" dirty="0"/>
                        <a:t>Existing broadcast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172, 178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802.11p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761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Greenfield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Channel is currently unused</a:t>
                      </a:r>
                    </a:p>
                    <a:p>
                      <a:r>
                        <a:rPr lang="en-US" dirty="0"/>
                        <a:t>Expecting new broadcast and unicast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174, 180, 182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802.11ngv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13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/>
                        <a:t>Channel is partially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Existing broadcast services continue to use 802.11p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Unicast and new services will use 802.11ngv (with fallback option to 802.11p)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39075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4017AEB9-37B8-4773-B1C8-FB851AE9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338" y="-7218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1F7D5A-C553-46C8-B023-13DFDE091F2B}"/>
              </a:ext>
            </a:extLst>
          </p:cNvPr>
          <p:cNvSpPr/>
          <p:nvPr/>
        </p:nvSpPr>
        <p:spPr>
          <a:xfrm>
            <a:off x="0" y="5638800"/>
            <a:ext cx="908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Table is subject to change as new DSRC services can be introduced before 802.11ngv </a:t>
            </a:r>
            <a:b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</a:b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specification is completed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6EFACC-436D-4E38-94F6-2E070F5BDC9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20486" y="295798"/>
            <a:ext cx="1874823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56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/>
              <a:t>Multi-channel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7770813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Multi-channel use-cases will expand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channels shall not harm safety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IEEE1609.4 defines multi-channel operation but doesn’t consider cross-channel interferences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While transmitting, vehicle reception might be disabled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Transmitting vehicle might harm nearby vehicles reception of other channels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pic>
        <p:nvPicPr>
          <p:cNvPr id="6146" name="Picture 2" descr="Image result for vehicle free line">
            <a:extLst>
              <a:ext uri="{FF2B5EF4-FFF2-40B4-BE49-F238E27FC236}">
                <a16:creationId xmlns:a16="http://schemas.microsoft.com/office/drawing/2014/main" id="{6EB973B4-4D54-44D0-988C-93D500175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253" y="3662563"/>
            <a:ext cx="1666474" cy="83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vehicle free line">
            <a:extLst>
              <a:ext uri="{FF2B5EF4-FFF2-40B4-BE49-F238E27FC236}">
                <a16:creationId xmlns:a16="http://schemas.microsoft.com/office/drawing/2014/main" id="{BE0E8D94-8885-4FEA-8801-789E71639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653" y="3662563"/>
            <a:ext cx="1666474" cy="83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Related image">
            <a:extLst>
              <a:ext uri="{FF2B5EF4-FFF2-40B4-BE49-F238E27FC236}">
                <a16:creationId xmlns:a16="http://schemas.microsoft.com/office/drawing/2014/main" id="{AA4DA7CF-A2B1-4042-BAF3-885450FB7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94210">
            <a:off x="5296572" y="3370358"/>
            <a:ext cx="41148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elated image">
            <a:extLst>
              <a:ext uri="{FF2B5EF4-FFF2-40B4-BE49-F238E27FC236}">
                <a16:creationId xmlns:a16="http://schemas.microsoft.com/office/drawing/2014/main" id="{37416107-ADD5-43F3-8C45-16891F825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37659">
            <a:off x="2793662" y="3364162"/>
            <a:ext cx="41148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radio waves free line">
            <a:extLst>
              <a:ext uri="{FF2B5EF4-FFF2-40B4-BE49-F238E27FC236}">
                <a16:creationId xmlns:a16="http://schemas.microsoft.com/office/drawing/2014/main" id="{53BEA012-B8FB-4C07-A4A4-F99870972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33769" y="3492537"/>
            <a:ext cx="133374" cy="25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382EFF-9F25-4F4C-A484-D74BBE2BD0B9}"/>
              </a:ext>
            </a:extLst>
          </p:cNvPr>
          <p:cNvSpPr txBox="1"/>
          <p:nvPr/>
        </p:nvSpPr>
        <p:spPr>
          <a:xfrm>
            <a:off x="3380567" y="3444193"/>
            <a:ext cx="248006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pic>
        <p:nvPicPr>
          <p:cNvPr id="14" name="Picture 2" descr="Image result for vehicle free line">
            <a:extLst>
              <a:ext uri="{FF2B5EF4-FFF2-40B4-BE49-F238E27FC236}">
                <a16:creationId xmlns:a16="http://schemas.microsoft.com/office/drawing/2014/main" id="{9AD0946A-64C3-45B7-ADAD-D130BC53E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716" y="52589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vehicle free line">
            <a:extLst>
              <a:ext uri="{FF2B5EF4-FFF2-40B4-BE49-F238E27FC236}">
                <a16:creationId xmlns:a16="http://schemas.microsoft.com/office/drawing/2014/main" id="{0F73DF63-35FF-41BF-A73A-90311F1D5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540" y="52589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lated image">
            <a:extLst>
              <a:ext uri="{FF2B5EF4-FFF2-40B4-BE49-F238E27FC236}">
                <a16:creationId xmlns:a16="http://schemas.microsoft.com/office/drawing/2014/main" id="{D2F73A19-56EC-4C74-92A2-00EE65AE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94210">
            <a:off x="7585974" y="4935719"/>
            <a:ext cx="41148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lated image">
            <a:extLst>
              <a:ext uri="{FF2B5EF4-FFF2-40B4-BE49-F238E27FC236}">
                <a16:creationId xmlns:a16="http://schemas.microsoft.com/office/drawing/2014/main" id="{965B0D68-F4E7-4F9D-99C3-D205B65A1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37659">
            <a:off x="533423" y="4939744"/>
            <a:ext cx="41148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Image result for radio waves free line">
            <a:extLst>
              <a:ext uri="{FF2B5EF4-FFF2-40B4-BE49-F238E27FC236}">
                <a16:creationId xmlns:a16="http://schemas.microsoft.com/office/drawing/2014/main" id="{B13657C9-5105-4316-8413-619AFDB84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85063" y="5088170"/>
            <a:ext cx="133982" cy="26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93F6814-8FBC-45C7-AC4C-6C3EA6D9444D}"/>
              </a:ext>
            </a:extLst>
          </p:cNvPr>
          <p:cNvSpPr txBox="1"/>
          <p:nvPr/>
        </p:nvSpPr>
        <p:spPr>
          <a:xfrm>
            <a:off x="2831619" y="5039605"/>
            <a:ext cx="249135" cy="32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pic>
        <p:nvPicPr>
          <p:cNvPr id="20" name="Picture 2" descr="Image result for vehicle free line">
            <a:extLst>
              <a:ext uri="{FF2B5EF4-FFF2-40B4-BE49-F238E27FC236}">
                <a16:creationId xmlns:a16="http://schemas.microsoft.com/office/drawing/2014/main" id="{36D3EE0F-93BC-4948-B26E-4E8B660C8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27" y="52589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68F7F-0D81-42F4-949E-69ED542E1B2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39163" y="300615"/>
            <a:ext cx="1874823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69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/>
              <a:t>Multi-channel Operation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7770813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nothing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Control timing of service channel transmissions to avoid missing important safety messages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concurrent transmission of safety and non-safety messages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Other?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400" u="sng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u="sng" dirty="0">
                <a:cs typeface="+mn-cs"/>
              </a:rPr>
              <a:t>Recommendation</a:t>
            </a:r>
            <a:r>
              <a:rPr lang="en-US" sz="2400" dirty="0">
                <a:cs typeface="+mn-cs"/>
              </a:rPr>
              <a:t>: study limitations of multi-channel operation, and potential mitigation mechanisms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Study is in 802.11 domain even if specification might eventually fall within IEEE1609 scope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AB9AC-7716-4319-B8CD-8ABD9B0D0A0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83323" y="295798"/>
            <a:ext cx="1874823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209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64731</TotalTime>
  <Words>663</Words>
  <Application>Microsoft Office PowerPoint</Application>
  <PresentationFormat>On-screen Show (4:3)</PresentationFormat>
  <Paragraphs>152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Symbol</vt:lpstr>
      <vt:lpstr>Times New Roman</vt:lpstr>
      <vt:lpstr>Office Theme</vt:lpstr>
      <vt:lpstr>Microsoft Word 97 - 2003 Document</vt:lpstr>
      <vt:lpstr>High-level requirements of  NGV</vt:lpstr>
      <vt:lpstr>Abstract</vt:lpstr>
      <vt:lpstr>Backward Compatibility</vt:lpstr>
      <vt:lpstr>802.11p Specification Gap</vt:lpstr>
      <vt:lpstr>Antennas Installation Considerations</vt:lpstr>
      <vt:lpstr>7 Channels Are Allocated</vt:lpstr>
      <vt:lpstr>Physical Layer Compatibility Suggestion</vt:lpstr>
      <vt:lpstr>Multi-channel Operation</vt:lpstr>
      <vt:lpstr>Multi-channel Operation Options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High-level requirements of 802.11ngv</dc:title>
  <dc:creator>Onn Haran</dc:creator>
  <cp:lastModifiedBy>Jon Rosdahl</cp:lastModifiedBy>
  <cp:revision>1078</cp:revision>
  <cp:lastPrinted>2018-03-03T00:02:44Z</cp:lastPrinted>
  <dcterms:created xsi:type="dcterms:W3CDTF">2015-10-31T00:33:08Z</dcterms:created>
  <dcterms:modified xsi:type="dcterms:W3CDTF">2018-05-08T09:31:17Z</dcterms:modified>
</cp:coreProperties>
</file>