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577" r:id="rId3"/>
    <p:sldId id="576" r:id="rId4"/>
    <p:sldId id="578" r:id="rId5"/>
    <p:sldId id="581" r:id="rId6"/>
    <p:sldId id="583" r:id="rId7"/>
    <p:sldId id="584" r:id="rId8"/>
    <p:sldId id="579" r:id="rId9"/>
    <p:sldId id="580" r:id="rId10"/>
    <p:sldId id="582" r:id="rId11"/>
    <p:sldId id="572"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98" autoAdjust="0"/>
    <p:restoredTop sz="94660"/>
  </p:normalViewPr>
  <p:slideViewPr>
    <p:cSldViewPr>
      <p:cViewPr varScale="1">
        <p:scale>
          <a:sx n="90" d="100"/>
          <a:sy n="90" d="100"/>
        </p:scale>
        <p:origin x="120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8" d="100"/>
          <a:sy n="68" d="100"/>
        </p:scale>
        <p:origin x="3270"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algn="r" defTabSz="938677"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doc.: IEEE 802.11-yy/xxxxr0</a:t>
            </a:r>
          </a:p>
        </p:txBody>
      </p:sp>
      <p:sp>
        <p:nvSpPr>
          <p:cNvPr id="5" name="Date Placeholder 4"/>
          <p:cNvSpPr>
            <a:spLocks noGrp="1"/>
          </p:cNvSpPr>
          <p:nvPr>
            <p:ph type="dt" idx="11"/>
          </p:nvPr>
        </p:nvSpPr>
        <p:spPr/>
        <p:txBody>
          <a:bodyPr/>
          <a:lstStyle/>
          <a:p>
            <a:pPr marL="0" marR="0" lvl="0" indent="0" algn="l" defTabSz="938677"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Month Year</a:t>
            </a:r>
          </a:p>
        </p:txBody>
      </p:sp>
      <p:sp>
        <p:nvSpPr>
          <p:cNvPr id="6" name="Footer Placeholder 5"/>
          <p:cNvSpPr>
            <a:spLocks noGrp="1"/>
          </p:cNvSpPr>
          <p:nvPr>
            <p:ph type="ftr" sz="quarter" idx="12"/>
          </p:nvPr>
        </p:nvSpPr>
        <p:spPr/>
        <p:txBody>
          <a:bodyPr/>
          <a:lstStyle/>
          <a:p>
            <a:pPr marL="459760" marR="0" lvl="4" indent="0" algn="r" defTabSz="938677"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Jonathan Segev, Intel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p:txBody>
          <a:bodyPr/>
          <a:lstStyle/>
          <a:p>
            <a:pPr marL="0" marR="0" lvl="0" indent="0" algn="r" defTabSz="938677"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Page </a:t>
            </a:r>
            <a:fld id="{D2D11A6C-B4D3-4B35-9488-F1E9620A2584}"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8677" rtl="0" eaLnBrk="0" fontAlgn="base" latinLnBrk="0" hangingPunct="0">
                <a:lnSpc>
                  <a:spcPct val="100000"/>
                </a:lnSpc>
                <a:spcBef>
                  <a:spcPct val="0"/>
                </a:spcBef>
                <a:spcAft>
                  <a:spcPct val="0"/>
                </a:spcAft>
                <a:buClrTx/>
                <a:buSzTx/>
                <a:buFontTx/>
                <a:buNone/>
                <a:tabLst/>
                <a:defRPr/>
              </a:pPr>
              <a:t>3</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838528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76148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da-DK"/>
              <a:t>Erik Lindskog, Qualcomm,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a-DK"/>
              <a:t>Erik Lindskog, Qualcomm,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da-DK"/>
              <a:t>Erik Lindskog, Qualcomm,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da-DK"/>
              <a:t>Erik Lindskog, Qualcomm,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684213" y="357166"/>
            <a:ext cx="781687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2018                                                                        doc.: IEEE 802.11-18/928r0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82"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 Id="rId5" Type="http://schemas.openxmlformats.org/officeDocument/2006/relationships/image" Target="../media/image5.emf"/><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da-DK"/>
              <a:t>Erik Lindskog, Qualcomm,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HEz Ranging Sequence for Passive Location Support</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2018-05-08</a:t>
            </a:r>
          </a:p>
        </p:txBody>
      </p:sp>
      <p:graphicFrame>
        <p:nvGraphicFramePr>
          <p:cNvPr id="3075" name="Object 3"/>
          <p:cNvGraphicFramePr>
            <a:graphicFrameLocks noChangeAspect="1"/>
          </p:cNvGraphicFramePr>
          <p:nvPr>
            <p:extLst>
              <p:ext uri="{D42A27DB-BD31-4B8C-83A1-F6EECF244321}">
                <p14:modId xmlns:p14="http://schemas.microsoft.com/office/powerpoint/2010/main" val="1286059319"/>
              </p:ext>
            </p:extLst>
          </p:nvPr>
        </p:nvGraphicFramePr>
        <p:xfrm>
          <a:off x="514350" y="2274888"/>
          <a:ext cx="7715250" cy="2365375"/>
        </p:xfrm>
        <a:graphic>
          <a:graphicData uri="http://schemas.openxmlformats.org/presentationml/2006/ole">
            <mc:AlternateContent xmlns:mc="http://schemas.openxmlformats.org/markup-compatibility/2006">
              <mc:Choice xmlns:v="urn:schemas-microsoft-com:vml" Requires="v">
                <p:oleObj spid="_x0000_s3474" name="Document" r:id="rId4" imgW="8267030" imgH="2537736" progId="Word.Document.8">
                  <p:embed/>
                </p:oleObj>
              </mc:Choice>
              <mc:Fallback>
                <p:oleObj name="Document" r:id="rId4" imgW="8267030" imgH="2537736" progId="Word.Document.8">
                  <p:embed/>
                  <p:pic>
                    <p:nvPicPr>
                      <p:cNvPr id="0" name="Picture 3"/>
                      <p:cNvPicPr>
                        <a:picLocks noChangeAspect="1" noChangeArrowheads="1"/>
                      </p:cNvPicPr>
                      <p:nvPr/>
                    </p:nvPicPr>
                    <p:blipFill>
                      <a:blip r:embed="rId5"/>
                      <a:srcRect/>
                      <a:stretch>
                        <a:fillRect/>
                      </a:stretch>
                    </p:blipFill>
                    <p:spPr bwMode="auto">
                      <a:xfrm>
                        <a:off x="514350" y="2274888"/>
                        <a:ext cx="7715250"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6474-633F-4A74-BEC9-26DD027A4615}"/>
              </a:ext>
            </a:extLst>
          </p:cNvPr>
          <p:cNvSpPr>
            <a:spLocks noGrp="1"/>
          </p:cNvSpPr>
          <p:nvPr>
            <p:ph type="title"/>
          </p:nvPr>
        </p:nvSpPr>
        <p:spPr>
          <a:xfrm>
            <a:off x="685800" y="685800"/>
            <a:ext cx="7772400" cy="687387"/>
          </a:xfrm>
        </p:spPr>
        <p:txBody>
          <a:bodyPr/>
          <a:lstStyle/>
          <a:p>
            <a:r>
              <a:rPr lang="en-US" dirty="0"/>
              <a:t>Motion</a:t>
            </a:r>
          </a:p>
        </p:txBody>
      </p:sp>
      <p:sp>
        <p:nvSpPr>
          <p:cNvPr id="3" name="Content Placeholder 2">
            <a:extLst>
              <a:ext uri="{FF2B5EF4-FFF2-40B4-BE49-F238E27FC236}">
                <a16:creationId xmlns:a16="http://schemas.microsoft.com/office/drawing/2014/main" id="{8C61C9F9-DB44-4C6B-BDC4-04D80CD6E737}"/>
              </a:ext>
            </a:extLst>
          </p:cNvPr>
          <p:cNvSpPr>
            <a:spLocks noGrp="1"/>
          </p:cNvSpPr>
          <p:nvPr>
            <p:ph idx="1"/>
          </p:nvPr>
        </p:nvSpPr>
        <p:spPr>
          <a:xfrm>
            <a:off x="723900" y="1741487"/>
            <a:ext cx="7772400" cy="4343400"/>
          </a:xfrm>
        </p:spPr>
        <p:txBody>
          <a:bodyPr>
            <a:normAutofit fontScale="92500"/>
          </a:bodyPr>
          <a:lstStyle/>
          <a:p>
            <a:pPr marL="0" indent="0">
              <a:buNone/>
            </a:pPr>
            <a:r>
              <a:rPr lang="en-US" dirty="0"/>
              <a:t>Instruct the TGaz SFD editor… for Passive Location to have two broadcast frames for broadcasting of information such as LCI, MAC address tables and measurement results of the current round (N) or the last round (N-1):</a:t>
            </a:r>
          </a:p>
          <a:p>
            <a:pPr marL="0" indent="0">
              <a:buNone/>
            </a:pPr>
            <a:r>
              <a:rPr lang="en-US" dirty="0"/>
              <a:t>•	The first frame to contain information known early by the Responder, e.g. LCI info, MAC address tables and DL measurement results.</a:t>
            </a:r>
          </a:p>
          <a:p>
            <a:pPr marL="0" indent="0">
              <a:buNone/>
            </a:pPr>
            <a:r>
              <a:rPr lang="en-US" dirty="0"/>
              <a:t>•	The second frame to contain information available late in the opportunity, e.g. the UL measurement results</a:t>
            </a:r>
          </a:p>
          <a:p>
            <a:pPr marL="0" indent="0">
              <a:buNone/>
            </a:pPr>
            <a:r>
              <a:rPr lang="en-US" dirty="0"/>
              <a:t> </a:t>
            </a:r>
          </a:p>
          <a:p>
            <a:pPr marL="0" indent="0">
              <a:buNone/>
            </a:pPr>
            <a:r>
              <a:rPr lang="en-US" dirty="0"/>
              <a:t>Y:  		N:		A:  </a:t>
            </a:r>
          </a:p>
        </p:txBody>
      </p:sp>
      <p:sp>
        <p:nvSpPr>
          <p:cNvPr id="5" name="Slide Number Placeholder 4">
            <a:extLst>
              <a:ext uri="{FF2B5EF4-FFF2-40B4-BE49-F238E27FC236}">
                <a16:creationId xmlns:a16="http://schemas.microsoft.com/office/drawing/2014/main" id="{81428924-8DA2-48E4-A6FE-8D4E158F3301}"/>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10</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04129C3D-BE04-4012-A3DE-61D5E13067EB}"/>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622215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ED8753C-80D1-4568-9DEE-EA6763E58CD4}"/>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4" name="Slide Number Placeholder 3">
            <a:extLst>
              <a:ext uri="{FF2B5EF4-FFF2-40B4-BE49-F238E27FC236}">
                <a16:creationId xmlns:a16="http://schemas.microsoft.com/office/drawing/2014/main" id="{7CD5D7D2-8AF1-4CDE-9F55-1A1263DF85B9}"/>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11</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 name="TextBox 4">
            <a:extLst>
              <a:ext uri="{FF2B5EF4-FFF2-40B4-BE49-F238E27FC236}">
                <a16:creationId xmlns:a16="http://schemas.microsoft.com/office/drawing/2014/main" id="{8B1B91C7-9DA6-4DB6-ACA9-65AE5B42D821}"/>
              </a:ext>
            </a:extLst>
          </p:cNvPr>
          <p:cNvSpPr txBox="1"/>
          <p:nvPr/>
        </p:nvSpPr>
        <p:spPr>
          <a:xfrm>
            <a:off x="2882127" y="2780928"/>
            <a:ext cx="3455946" cy="923330"/>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rgbClr val="000000"/>
                </a:solidFill>
                <a:effectLst/>
                <a:uLnTx/>
                <a:uFillTx/>
                <a:latin typeface="Times New Roman" pitchFamily="18" charset="0"/>
                <a:ea typeface="+mn-ea"/>
                <a:cs typeface="+mn-cs"/>
              </a:rPr>
              <a:t>Thank You!</a:t>
            </a:r>
          </a:p>
        </p:txBody>
      </p:sp>
    </p:spTree>
    <p:extLst>
      <p:ext uri="{BB962C8B-B14F-4D97-AF65-F5344CB8AC3E}">
        <p14:creationId xmlns:p14="http://schemas.microsoft.com/office/powerpoint/2010/main" val="4109136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9F313A6-8FAD-441C-A5DB-513D1CD3CF02}"/>
              </a:ext>
            </a:extLst>
          </p:cNvPr>
          <p:cNvSpPr>
            <a:spLocks noGrp="1"/>
          </p:cNvSpPr>
          <p:nvPr>
            <p:ph type="title"/>
          </p:nvPr>
        </p:nvSpPr>
        <p:spPr>
          <a:xfrm>
            <a:off x="771525" y="624641"/>
            <a:ext cx="7772400" cy="597402"/>
          </a:xfrm>
        </p:spPr>
        <p:txBody>
          <a:bodyPr/>
          <a:lstStyle/>
          <a:p>
            <a:r>
              <a:rPr lang="en-US" sz="2800" dirty="0"/>
              <a:t>HEz-Ranging Sequence for Passive Location</a:t>
            </a:r>
          </a:p>
        </p:txBody>
      </p:sp>
      <p:sp>
        <p:nvSpPr>
          <p:cNvPr id="4" name="Footer Placeholder 3">
            <a:extLst>
              <a:ext uri="{FF2B5EF4-FFF2-40B4-BE49-F238E27FC236}">
                <a16:creationId xmlns:a16="http://schemas.microsoft.com/office/drawing/2014/main" id="{646741AA-80A3-4400-982C-AF6F7BA3DAA9}"/>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Slide Number Placeholder 4">
            <a:extLst>
              <a:ext uri="{FF2B5EF4-FFF2-40B4-BE49-F238E27FC236}">
                <a16:creationId xmlns:a16="http://schemas.microsoft.com/office/drawing/2014/main" id="{0CB852F5-A8D4-40FB-8DB2-972A9BC8E9AC}"/>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 name="Line 30">
            <a:extLst>
              <a:ext uri="{FF2B5EF4-FFF2-40B4-BE49-F238E27FC236}">
                <a16:creationId xmlns:a16="http://schemas.microsoft.com/office/drawing/2014/main" id="{F6A41C99-43FF-493B-A969-636AA063042F}"/>
              </a:ext>
            </a:extLst>
          </p:cNvPr>
          <p:cNvSpPr>
            <a:spLocks noChangeShapeType="1"/>
          </p:cNvSpPr>
          <p:nvPr/>
        </p:nvSpPr>
        <p:spPr bwMode="auto">
          <a:xfrm flipV="1">
            <a:off x="1148495" y="2841034"/>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 name="Line 33">
            <a:extLst>
              <a:ext uri="{FF2B5EF4-FFF2-40B4-BE49-F238E27FC236}">
                <a16:creationId xmlns:a16="http://schemas.microsoft.com/office/drawing/2014/main" id="{58D697DB-8B64-4CEA-B525-F67FB58A5C5D}"/>
              </a:ext>
            </a:extLst>
          </p:cNvPr>
          <p:cNvSpPr>
            <a:spLocks noChangeShapeType="1"/>
          </p:cNvSpPr>
          <p:nvPr/>
        </p:nvSpPr>
        <p:spPr bwMode="auto">
          <a:xfrm flipV="1">
            <a:off x="1148495" y="3777138"/>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1" name="Rectangle 52">
            <a:extLst>
              <a:ext uri="{FF2B5EF4-FFF2-40B4-BE49-F238E27FC236}">
                <a16:creationId xmlns:a16="http://schemas.microsoft.com/office/drawing/2014/main" id="{8CC8B88F-778B-4246-A3B1-A23169EC2651}"/>
              </a:ext>
            </a:extLst>
          </p:cNvPr>
          <p:cNvSpPr>
            <a:spLocks noChangeArrowheads="1"/>
          </p:cNvSpPr>
          <p:nvPr/>
        </p:nvSpPr>
        <p:spPr bwMode="auto">
          <a:xfrm>
            <a:off x="5323296" y="2027980"/>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2" name="Rectangle 53">
            <a:extLst>
              <a:ext uri="{FF2B5EF4-FFF2-40B4-BE49-F238E27FC236}">
                <a16:creationId xmlns:a16="http://schemas.microsoft.com/office/drawing/2014/main" id="{FC20DC54-EAED-4156-9C8D-9A8D0D08D9ED}"/>
              </a:ext>
            </a:extLst>
          </p:cNvPr>
          <p:cNvSpPr>
            <a:spLocks noChangeArrowheads="1"/>
          </p:cNvSpPr>
          <p:nvPr/>
        </p:nvSpPr>
        <p:spPr bwMode="auto">
          <a:xfrm>
            <a:off x="5373300" y="2236664"/>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13" name="Picture 60">
            <a:extLst>
              <a:ext uri="{FF2B5EF4-FFF2-40B4-BE49-F238E27FC236}">
                <a16:creationId xmlns:a16="http://schemas.microsoft.com/office/drawing/2014/main" id="{606FFE1C-DCCE-48A1-B446-EDC90E1381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562" y="2948344"/>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a16="http://schemas.microsoft.com/office/drawing/2014/main" id="{BB458C49-EB0F-471D-AD92-46DAC3A4FD89}"/>
              </a:ext>
            </a:extLst>
          </p:cNvPr>
          <p:cNvSpPr>
            <a:spLocks noChangeArrowheads="1"/>
          </p:cNvSpPr>
          <p:nvPr/>
        </p:nvSpPr>
        <p:spPr bwMode="auto">
          <a:xfrm>
            <a:off x="3828194" y="2028340"/>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5" name="Rectangle 85">
            <a:extLst>
              <a:ext uri="{FF2B5EF4-FFF2-40B4-BE49-F238E27FC236}">
                <a16:creationId xmlns:a16="http://schemas.microsoft.com/office/drawing/2014/main" id="{86F1AFCA-D524-4E00-8F1F-21146D42210F}"/>
              </a:ext>
            </a:extLst>
          </p:cNvPr>
          <p:cNvSpPr>
            <a:spLocks noChangeArrowheads="1"/>
          </p:cNvSpPr>
          <p:nvPr/>
        </p:nvSpPr>
        <p:spPr bwMode="auto">
          <a:xfrm>
            <a:off x="2237718" y="2032713"/>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6" name="Rectangle 86">
            <a:extLst>
              <a:ext uri="{FF2B5EF4-FFF2-40B4-BE49-F238E27FC236}">
                <a16:creationId xmlns:a16="http://schemas.microsoft.com/office/drawing/2014/main" id="{964C33AD-063A-4215-A8D5-A18E6A089288}"/>
              </a:ext>
            </a:extLst>
          </p:cNvPr>
          <p:cNvSpPr>
            <a:spLocks noChangeArrowheads="1"/>
          </p:cNvSpPr>
          <p:nvPr/>
        </p:nvSpPr>
        <p:spPr bwMode="auto">
          <a:xfrm>
            <a:off x="2277593" y="2174334"/>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Line 90">
            <a:extLst>
              <a:ext uri="{FF2B5EF4-FFF2-40B4-BE49-F238E27FC236}">
                <a16:creationId xmlns:a16="http://schemas.microsoft.com/office/drawing/2014/main" id="{E66BC972-B9A3-4DAE-9732-634493D2AF9E}"/>
              </a:ext>
            </a:extLst>
          </p:cNvPr>
          <p:cNvSpPr>
            <a:spLocks noChangeShapeType="1"/>
          </p:cNvSpPr>
          <p:nvPr/>
        </p:nvSpPr>
        <p:spPr bwMode="auto">
          <a:xfrm flipV="1">
            <a:off x="1148495" y="4569226"/>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21" name="Picture 100">
            <a:extLst>
              <a:ext uri="{FF2B5EF4-FFF2-40B4-BE49-F238E27FC236}">
                <a16:creationId xmlns:a16="http://schemas.microsoft.com/office/drawing/2014/main" id="{64CED2C9-0262-420C-B626-41CE7DC14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2657" y="293146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a16="http://schemas.microsoft.com/office/drawing/2014/main" id="{F3CB0F27-B89E-4536-B362-E61D0B1CD80A}"/>
              </a:ext>
            </a:extLst>
          </p:cNvPr>
          <p:cNvSpPr>
            <a:spLocks noChangeArrowheads="1"/>
          </p:cNvSpPr>
          <p:nvPr/>
        </p:nvSpPr>
        <p:spPr bwMode="auto">
          <a:xfrm>
            <a:off x="86386" y="2331827"/>
            <a:ext cx="90608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Responder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3" name="Rectangle 108">
            <a:extLst>
              <a:ext uri="{FF2B5EF4-FFF2-40B4-BE49-F238E27FC236}">
                <a16:creationId xmlns:a16="http://schemas.microsoft.com/office/drawing/2014/main" id="{7CB4EB41-2FC8-4990-9C43-56EB432EDB6B}"/>
              </a:ext>
            </a:extLst>
          </p:cNvPr>
          <p:cNvSpPr>
            <a:spLocks noChangeArrowheads="1"/>
          </p:cNvSpPr>
          <p:nvPr/>
        </p:nvSpPr>
        <p:spPr bwMode="auto">
          <a:xfrm>
            <a:off x="122386" y="3419769"/>
            <a:ext cx="72006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Initiator ASTA 1 </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4" name="Rectangle 110">
            <a:extLst>
              <a:ext uri="{FF2B5EF4-FFF2-40B4-BE49-F238E27FC236}">
                <a16:creationId xmlns:a16="http://schemas.microsoft.com/office/drawing/2014/main" id="{D5128088-74F4-409B-9915-9AE8E2E5E8BE}"/>
              </a:ext>
            </a:extLst>
          </p:cNvPr>
          <p:cNvSpPr>
            <a:spLocks noChangeArrowheads="1"/>
          </p:cNvSpPr>
          <p:nvPr/>
        </p:nvSpPr>
        <p:spPr bwMode="auto">
          <a:xfrm>
            <a:off x="114167" y="4245759"/>
            <a:ext cx="79635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Initiator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ASTA 2</a:t>
            </a:r>
          </a:p>
        </p:txBody>
      </p:sp>
      <p:sp>
        <p:nvSpPr>
          <p:cNvPr id="26" name="Rectangle 132">
            <a:extLst>
              <a:ext uri="{FF2B5EF4-FFF2-40B4-BE49-F238E27FC236}">
                <a16:creationId xmlns:a16="http://schemas.microsoft.com/office/drawing/2014/main" id="{24B9DED6-AF07-4283-ACD8-449CAF048F90}"/>
              </a:ext>
            </a:extLst>
          </p:cNvPr>
          <p:cNvSpPr>
            <a:spLocks noChangeArrowheads="1"/>
          </p:cNvSpPr>
          <p:nvPr/>
        </p:nvSpPr>
        <p:spPr bwMode="auto">
          <a:xfrm>
            <a:off x="2872006" y="3226624"/>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7" name="Rectangle 133">
            <a:extLst>
              <a:ext uri="{FF2B5EF4-FFF2-40B4-BE49-F238E27FC236}">
                <a16:creationId xmlns:a16="http://schemas.microsoft.com/office/drawing/2014/main" id="{EF4888F9-57DB-41BB-B851-A09B9D91EADF}"/>
              </a:ext>
            </a:extLst>
          </p:cNvPr>
          <p:cNvSpPr>
            <a:spLocks noChangeArrowheads="1"/>
          </p:cNvSpPr>
          <p:nvPr/>
        </p:nvSpPr>
        <p:spPr bwMode="auto">
          <a:xfrm>
            <a:off x="2863775" y="3308566"/>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Rectangle 158">
            <a:extLst>
              <a:ext uri="{FF2B5EF4-FFF2-40B4-BE49-F238E27FC236}">
                <a16:creationId xmlns:a16="http://schemas.microsoft.com/office/drawing/2014/main" id="{1A9D9081-7B92-4E97-923A-6543FDCA7D65}"/>
              </a:ext>
            </a:extLst>
          </p:cNvPr>
          <p:cNvSpPr>
            <a:spLocks noChangeArrowheads="1"/>
          </p:cNvSpPr>
          <p:nvPr/>
        </p:nvSpPr>
        <p:spPr bwMode="auto">
          <a:xfrm>
            <a:off x="4037030" y="4040896"/>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9" name="Rectangle 159">
            <a:extLst>
              <a:ext uri="{FF2B5EF4-FFF2-40B4-BE49-F238E27FC236}">
                <a16:creationId xmlns:a16="http://schemas.microsoft.com/office/drawing/2014/main" id="{057889DB-50F4-4C90-84B9-8DC8AB83F038}"/>
              </a:ext>
            </a:extLst>
          </p:cNvPr>
          <p:cNvSpPr>
            <a:spLocks noChangeArrowheads="1"/>
          </p:cNvSpPr>
          <p:nvPr/>
        </p:nvSpPr>
        <p:spPr bwMode="auto">
          <a:xfrm>
            <a:off x="4034829" y="4094947"/>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30" name="Picture 160">
            <a:extLst>
              <a:ext uri="{FF2B5EF4-FFF2-40B4-BE49-F238E27FC236}">
                <a16:creationId xmlns:a16="http://schemas.microsoft.com/office/drawing/2014/main" id="{E8269F01-9CA9-47EE-881D-6D765046C5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61">
            <a:extLst>
              <a:ext uri="{FF2B5EF4-FFF2-40B4-BE49-F238E27FC236}">
                <a16:creationId xmlns:a16="http://schemas.microsoft.com/office/drawing/2014/main" id="{90FFDC0B-EDF2-4259-85B6-D620DF13AB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a16="http://schemas.microsoft.com/office/drawing/2014/main" id="{1B1C0EF1-A1C7-4D98-B12B-DEC91916F4D9}"/>
              </a:ext>
            </a:extLst>
          </p:cNvPr>
          <p:cNvSpPr>
            <a:spLocks noChangeArrowheads="1"/>
          </p:cNvSpPr>
          <p:nvPr/>
        </p:nvSpPr>
        <p:spPr bwMode="auto">
          <a:xfrm>
            <a:off x="4639460" y="20320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5" name="Rectangle 53">
            <a:extLst>
              <a:ext uri="{FF2B5EF4-FFF2-40B4-BE49-F238E27FC236}">
                <a16:creationId xmlns:a16="http://schemas.microsoft.com/office/drawing/2014/main" id="{15BC1A65-046C-402F-9902-A2D959115AE5}"/>
              </a:ext>
            </a:extLst>
          </p:cNvPr>
          <p:cNvSpPr>
            <a:spLocks noChangeArrowheads="1"/>
          </p:cNvSpPr>
          <p:nvPr/>
        </p:nvSpPr>
        <p:spPr bwMode="auto">
          <a:xfrm>
            <a:off x="4694270" y="2212391"/>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cxnSp>
        <p:nvCxnSpPr>
          <p:cNvPr id="36" name="Straight Arrow Connector 35">
            <a:extLst>
              <a:ext uri="{FF2B5EF4-FFF2-40B4-BE49-F238E27FC236}">
                <a16:creationId xmlns:a16="http://schemas.microsoft.com/office/drawing/2014/main" id="{A734338D-69EC-4100-B7B8-10EE30E1F37C}"/>
              </a:ext>
            </a:extLst>
          </p:cNvPr>
          <p:cNvCxnSpPr>
            <a:cxnSpLocks/>
            <a:stCxn id="26" idx="0"/>
          </p:cNvCxnSpPr>
          <p:nvPr/>
        </p:nvCxnSpPr>
        <p:spPr bwMode="auto">
          <a:xfrm flipV="1">
            <a:off x="3066450" y="2854490"/>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82E46F64-1D11-4B8C-B7F9-89A42FC5D721}"/>
              </a:ext>
            </a:extLst>
          </p:cNvPr>
          <p:cNvCxnSpPr>
            <a:cxnSpLocks/>
            <a:stCxn id="28" idx="0"/>
          </p:cNvCxnSpPr>
          <p:nvPr/>
        </p:nvCxnSpPr>
        <p:spPr bwMode="auto">
          <a:xfrm flipV="1">
            <a:off x="4230895" y="3772104"/>
            <a:ext cx="14997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a16="http://schemas.microsoft.com/office/drawing/2014/main" id="{B8713C5B-940F-458B-A7DC-BEE92C3E1CD0}"/>
              </a:ext>
            </a:extLst>
          </p:cNvPr>
          <p:cNvCxnSpPr>
            <a:cxnSpLocks/>
            <a:stCxn id="28" idx="0"/>
          </p:cNvCxnSpPr>
          <p:nvPr/>
        </p:nvCxnSpPr>
        <p:spPr bwMode="auto">
          <a:xfrm flipV="1">
            <a:off x="4230895" y="2838256"/>
            <a:ext cx="31560" cy="1202640"/>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a16="http://schemas.microsoft.com/office/drawing/2014/main" id="{24F4A985-A952-4B38-ADCC-A04E0323E2D8}"/>
              </a:ext>
            </a:extLst>
          </p:cNvPr>
          <p:cNvCxnSpPr>
            <a:cxnSpLocks/>
            <a:stCxn id="11" idx="2"/>
          </p:cNvCxnSpPr>
          <p:nvPr/>
        </p:nvCxnSpPr>
        <p:spPr bwMode="auto">
          <a:xfrm>
            <a:off x="5566580" y="2847130"/>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id="{E6C30112-8BCD-4A53-8FAB-00CDF9F86A9B}"/>
              </a:ext>
            </a:extLst>
          </p:cNvPr>
          <p:cNvCxnSpPr>
            <a:cxnSpLocks/>
            <a:stCxn id="11" idx="2"/>
          </p:cNvCxnSpPr>
          <p:nvPr/>
        </p:nvCxnSpPr>
        <p:spPr bwMode="auto">
          <a:xfrm>
            <a:off x="5566580" y="2847130"/>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a16="http://schemas.microsoft.com/office/drawing/2014/main" id="{2592C66C-CFDA-4903-B80B-2C9D284C949E}"/>
              </a:ext>
            </a:extLst>
          </p:cNvPr>
          <p:cNvSpPr>
            <a:spLocks noChangeArrowheads="1"/>
          </p:cNvSpPr>
          <p:nvPr/>
        </p:nvSpPr>
        <p:spPr bwMode="auto">
          <a:xfrm>
            <a:off x="3393901" y="2020132"/>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4" name="Rectangle 85">
            <a:extLst>
              <a:ext uri="{FF2B5EF4-FFF2-40B4-BE49-F238E27FC236}">
                <a16:creationId xmlns:a16="http://schemas.microsoft.com/office/drawing/2014/main" id="{5CE3E043-863E-4124-BDD0-D49E9901979F}"/>
              </a:ext>
            </a:extLst>
          </p:cNvPr>
          <p:cNvSpPr>
            <a:spLocks noChangeArrowheads="1"/>
          </p:cNvSpPr>
          <p:nvPr/>
        </p:nvSpPr>
        <p:spPr bwMode="auto">
          <a:xfrm>
            <a:off x="1182169" y="2032754"/>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5" name="Rectangle 86">
            <a:extLst>
              <a:ext uri="{FF2B5EF4-FFF2-40B4-BE49-F238E27FC236}">
                <a16:creationId xmlns:a16="http://schemas.microsoft.com/office/drawing/2014/main" id="{56E2105A-C50F-4349-9CA5-512A39924E6D}"/>
              </a:ext>
            </a:extLst>
          </p:cNvPr>
          <p:cNvSpPr>
            <a:spLocks noChangeArrowheads="1"/>
          </p:cNvSpPr>
          <p:nvPr/>
        </p:nvSpPr>
        <p:spPr bwMode="auto">
          <a:xfrm>
            <a:off x="1220804" y="2213581"/>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TF</a:t>
            </a:r>
          </a:p>
        </p:txBody>
      </p:sp>
      <p:sp>
        <p:nvSpPr>
          <p:cNvPr id="66" name="Rectangle 132">
            <a:extLst>
              <a:ext uri="{FF2B5EF4-FFF2-40B4-BE49-F238E27FC236}">
                <a16:creationId xmlns:a16="http://schemas.microsoft.com/office/drawing/2014/main" id="{EE1DF093-0538-458B-9755-3E0C4C5439B3}"/>
              </a:ext>
            </a:extLst>
          </p:cNvPr>
          <p:cNvSpPr>
            <a:spLocks noChangeArrowheads="1"/>
          </p:cNvSpPr>
          <p:nvPr/>
        </p:nvSpPr>
        <p:spPr bwMode="auto">
          <a:xfrm>
            <a:off x="1803469" y="3226624"/>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7" name="Rectangle 132">
            <a:extLst>
              <a:ext uri="{FF2B5EF4-FFF2-40B4-BE49-F238E27FC236}">
                <a16:creationId xmlns:a16="http://schemas.microsoft.com/office/drawing/2014/main" id="{4B81C40A-102E-4C97-BEA1-CFE815E1ADF7}"/>
              </a:ext>
            </a:extLst>
          </p:cNvPr>
          <p:cNvSpPr>
            <a:spLocks noChangeArrowheads="1"/>
          </p:cNvSpPr>
          <p:nvPr/>
        </p:nvSpPr>
        <p:spPr bwMode="auto">
          <a:xfrm>
            <a:off x="1815341" y="4050155"/>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9" name="Rectangle 133">
            <a:extLst>
              <a:ext uri="{FF2B5EF4-FFF2-40B4-BE49-F238E27FC236}">
                <a16:creationId xmlns:a16="http://schemas.microsoft.com/office/drawing/2014/main" id="{A249F3E0-9F94-4180-BE1A-3CF81DC6173F}"/>
              </a:ext>
            </a:extLst>
          </p:cNvPr>
          <p:cNvSpPr>
            <a:spLocks noChangeArrowheads="1"/>
          </p:cNvSpPr>
          <p:nvPr/>
        </p:nvSpPr>
        <p:spPr bwMode="auto">
          <a:xfrm>
            <a:off x="1854546" y="3358393"/>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0" name="Rectangle 133">
            <a:extLst>
              <a:ext uri="{FF2B5EF4-FFF2-40B4-BE49-F238E27FC236}">
                <a16:creationId xmlns:a16="http://schemas.microsoft.com/office/drawing/2014/main" id="{2C38F23E-1201-4A7F-A981-1B1AED079FC1}"/>
              </a:ext>
            </a:extLst>
          </p:cNvPr>
          <p:cNvSpPr>
            <a:spLocks noChangeArrowheads="1"/>
          </p:cNvSpPr>
          <p:nvPr/>
        </p:nvSpPr>
        <p:spPr bwMode="auto">
          <a:xfrm>
            <a:off x="1875838" y="4207997"/>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2" name="Rectangle 52">
            <a:extLst>
              <a:ext uri="{FF2B5EF4-FFF2-40B4-BE49-F238E27FC236}">
                <a16:creationId xmlns:a16="http://schemas.microsoft.com/office/drawing/2014/main" id="{F5B559FF-4016-4CCC-8242-370B99883062}"/>
              </a:ext>
            </a:extLst>
          </p:cNvPr>
          <p:cNvSpPr>
            <a:spLocks noChangeArrowheads="1"/>
          </p:cNvSpPr>
          <p:nvPr/>
        </p:nvSpPr>
        <p:spPr bwMode="auto">
          <a:xfrm>
            <a:off x="6572768" y="2023408"/>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3" name="Rectangle 52">
            <a:extLst>
              <a:ext uri="{FF2B5EF4-FFF2-40B4-BE49-F238E27FC236}">
                <a16:creationId xmlns:a16="http://schemas.microsoft.com/office/drawing/2014/main" id="{6F331C25-2F41-45FF-B891-227E1C2490CD}"/>
              </a:ext>
            </a:extLst>
          </p:cNvPr>
          <p:cNvSpPr>
            <a:spLocks noChangeArrowheads="1"/>
          </p:cNvSpPr>
          <p:nvPr/>
        </p:nvSpPr>
        <p:spPr bwMode="auto">
          <a:xfrm>
            <a:off x="7248168" y="2977858"/>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cxnSp>
        <p:nvCxnSpPr>
          <p:cNvPr id="79" name="Straight Arrow Connector 78">
            <a:extLst>
              <a:ext uri="{FF2B5EF4-FFF2-40B4-BE49-F238E27FC236}">
                <a16:creationId xmlns:a16="http://schemas.microsoft.com/office/drawing/2014/main" id="{A6558B07-9DE9-4BF9-A166-7A58D78334A7}"/>
              </a:ext>
            </a:extLst>
          </p:cNvPr>
          <p:cNvCxnSpPr/>
          <p:nvPr/>
        </p:nvCxnSpPr>
        <p:spPr bwMode="auto">
          <a:xfrm>
            <a:off x="3086764" y="3781519"/>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tangle 52">
            <a:extLst>
              <a:ext uri="{FF2B5EF4-FFF2-40B4-BE49-F238E27FC236}">
                <a16:creationId xmlns:a16="http://schemas.microsoft.com/office/drawing/2014/main" id="{5B1E0989-DA06-4552-8770-6C4AD9AA77FF}"/>
              </a:ext>
            </a:extLst>
          </p:cNvPr>
          <p:cNvSpPr>
            <a:spLocks noChangeArrowheads="1"/>
          </p:cNvSpPr>
          <p:nvPr/>
        </p:nvSpPr>
        <p:spPr bwMode="auto">
          <a:xfrm>
            <a:off x="7264331" y="3830178"/>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2" name="Rectangle 53">
            <a:extLst>
              <a:ext uri="{FF2B5EF4-FFF2-40B4-BE49-F238E27FC236}">
                <a16:creationId xmlns:a16="http://schemas.microsoft.com/office/drawing/2014/main" id="{EE898653-C426-4341-BD13-29E14C202D42}"/>
              </a:ext>
            </a:extLst>
          </p:cNvPr>
          <p:cNvSpPr>
            <a:spLocks noChangeArrowheads="1"/>
          </p:cNvSpPr>
          <p:nvPr/>
        </p:nvSpPr>
        <p:spPr bwMode="auto">
          <a:xfrm>
            <a:off x="6583100" y="2112306"/>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iSTA to </a:t>
            </a:r>
            <a:r>
              <a:rPr kumimoji="0" lang="en-US" altLang="en-US" sz="11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mn-cs"/>
              </a:rPr>
              <a:t>rSTA</a:t>
            </a:r>
            <a:endPar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93" name="Rectangle 52">
            <a:extLst>
              <a:ext uri="{FF2B5EF4-FFF2-40B4-BE49-F238E27FC236}">
                <a16:creationId xmlns:a16="http://schemas.microsoft.com/office/drawing/2014/main" id="{9EDAC50B-0260-4BEF-AE55-E730F6F08351}"/>
              </a:ext>
            </a:extLst>
          </p:cNvPr>
          <p:cNvSpPr>
            <a:spLocks noChangeArrowheads="1"/>
          </p:cNvSpPr>
          <p:nvPr/>
        </p:nvSpPr>
        <p:spPr bwMode="auto">
          <a:xfrm>
            <a:off x="5957125" y="2024932"/>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4" name="Rectangle 53">
            <a:extLst>
              <a:ext uri="{FF2B5EF4-FFF2-40B4-BE49-F238E27FC236}">
                <a16:creationId xmlns:a16="http://schemas.microsoft.com/office/drawing/2014/main" id="{0544C364-EDF9-492E-BE50-E71403FC1D2E}"/>
              </a:ext>
            </a:extLst>
          </p:cNvPr>
          <p:cNvSpPr>
            <a:spLocks noChangeArrowheads="1"/>
          </p:cNvSpPr>
          <p:nvPr/>
        </p:nvSpPr>
        <p:spPr bwMode="auto">
          <a:xfrm>
            <a:off x="5977356" y="2051149"/>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mn-cs"/>
              </a:rPr>
              <a:t>rSTA</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to</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iSTA</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96" name="Rectangle 86">
            <a:extLst>
              <a:ext uri="{FF2B5EF4-FFF2-40B4-BE49-F238E27FC236}">
                <a16:creationId xmlns:a16="http://schemas.microsoft.com/office/drawing/2014/main" id="{6552E1E5-EFEE-498A-8BB4-D8AD885EC59A}"/>
              </a:ext>
            </a:extLst>
          </p:cNvPr>
          <p:cNvSpPr>
            <a:spLocks noChangeArrowheads="1"/>
          </p:cNvSpPr>
          <p:nvPr/>
        </p:nvSpPr>
        <p:spPr bwMode="auto">
          <a:xfrm>
            <a:off x="3450242" y="2135826"/>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98" name="Rectangle 133">
            <a:extLst>
              <a:ext uri="{FF2B5EF4-FFF2-40B4-BE49-F238E27FC236}">
                <a16:creationId xmlns:a16="http://schemas.microsoft.com/office/drawing/2014/main" id="{3091DDAE-E704-4C4A-91DD-B177F6500ADD}"/>
              </a:ext>
            </a:extLst>
          </p:cNvPr>
          <p:cNvSpPr>
            <a:spLocks noChangeArrowheads="1"/>
          </p:cNvSpPr>
          <p:nvPr/>
        </p:nvSpPr>
        <p:spPr bwMode="auto">
          <a:xfrm>
            <a:off x="7297380" y="307191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100" name="Rectangle 52">
            <a:extLst>
              <a:ext uri="{FF2B5EF4-FFF2-40B4-BE49-F238E27FC236}">
                <a16:creationId xmlns:a16="http://schemas.microsoft.com/office/drawing/2014/main" id="{B825992D-8FFE-4C8D-AB76-074DAC271B0F}"/>
              </a:ext>
            </a:extLst>
          </p:cNvPr>
          <p:cNvSpPr>
            <a:spLocks noChangeArrowheads="1"/>
          </p:cNvSpPr>
          <p:nvPr/>
        </p:nvSpPr>
        <p:spPr bwMode="auto">
          <a:xfrm>
            <a:off x="7856713" y="2007398"/>
            <a:ext cx="457228" cy="834392"/>
          </a:xfrm>
          <a:prstGeom prst="rect">
            <a:avLst/>
          </a:prstGeom>
          <a:solidFill>
            <a:srgbClr val="FF9900"/>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1" name="Rectangle 52">
            <a:extLst>
              <a:ext uri="{FF2B5EF4-FFF2-40B4-BE49-F238E27FC236}">
                <a16:creationId xmlns:a16="http://schemas.microsoft.com/office/drawing/2014/main" id="{6A5EFF42-55EA-4E4C-8A2E-CC2E46F59428}"/>
              </a:ext>
            </a:extLst>
          </p:cNvPr>
          <p:cNvSpPr>
            <a:spLocks noChangeArrowheads="1"/>
          </p:cNvSpPr>
          <p:nvPr/>
        </p:nvSpPr>
        <p:spPr bwMode="auto">
          <a:xfrm>
            <a:off x="8418958" y="2007398"/>
            <a:ext cx="457228" cy="834392"/>
          </a:xfrm>
          <a:prstGeom prst="rect">
            <a:avLst/>
          </a:prstGeom>
          <a:solidFill>
            <a:srgbClr val="FF9900"/>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2" name="Rectangle 53">
            <a:extLst>
              <a:ext uri="{FF2B5EF4-FFF2-40B4-BE49-F238E27FC236}">
                <a16:creationId xmlns:a16="http://schemas.microsoft.com/office/drawing/2014/main" id="{5352F5BD-2B72-445C-AB3D-5FA839C095DF}"/>
              </a:ext>
            </a:extLst>
          </p:cNvPr>
          <p:cNvSpPr>
            <a:spLocks noChangeArrowheads="1"/>
          </p:cNvSpPr>
          <p:nvPr/>
        </p:nvSpPr>
        <p:spPr bwMode="auto">
          <a:xfrm>
            <a:off x="7919447" y="2099375"/>
            <a:ext cx="3590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LCI, DL LMR</a:t>
            </a:r>
          </a:p>
        </p:txBody>
      </p:sp>
      <p:sp>
        <p:nvSpPr>
          <p:cNvPr id="103" name="Rectangle 53">
            <a:extLst>
              <a:ext uri="{FF2B5EF4-FFF2-40B4-BE49-F238E27FC236}">
                <a16:creationId xmlns:a16="http://schemas.microsoft.com/office/drawing/2014/main" id="{FCEC3ACA-D71B-4FD1-ACB9-3DD0AB53031F}"/>
              </a:ext>
            </a:extLst>
          </p:cNvPr>
          <p:cNvSpPr>
            <a:spLocks noChangeArrowheads="1"/>
          </p:cNvSpPr>
          <p:nvPr/>
        </p:nvSpPr>
        <p:spPr bwMode="auto">
          <a:xfrm>
            <a:off x="8444957" y="2163767"/>
            <a:ext cx="43122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UL LMR</a:t>
            </a:r>
          </a:p>
        </p:txBody>
      </p:sp>
      <p:sp>
        <p:nvSpPr>
          <p:cNvPr id="68" name="Rectangle 133">
            <a:extLst>
              <a:ext uri="{FF2B5EF4-FFF2-40B4-BE49-F238E27FC236}">
                <a16:creationId xmlns:a16="http://schemas.microsoft.com/office/drawing/2014/main" id="{30A05A1E-3EF9-4239-B1F4-F901DEAA1F79}"/>
              </a:ext>
            </a:extLst>
          </p:cNvPr>
          <p:cNvSpPr>
            <a:spLocks noChangeArrowheads="1"/>
          </p:cNvSpPr>
          <p:nvPr/>
        </p:nvSpPr>
        <p:spPr bwMode="auto">
          <a:xfrm>
            <a:off x="7313543" y="389728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74" name="Left Brace 73">
            <a:extLst>
              <a:ext uri="{FF2B5EF4-FFF2-40B4-BE49-F238E27FC236}">
                <a16:creationId xmlns:a16="http://schemas.microsoft.com/office/drawing/2014/main" id="{83FAF085-D4E2-4D40-9D15-0CA6333052C2}"/>
              </a:ext>
            </a:extLst>
          </p:cNvPr>
          <p:cNvSpPr/>
          <p:nvPr/>
        </p:nvSpPr>
        <p:spPr bwMode="auto">
          <a:xfrm rot="5400000">
            <a:off x="8269136" y="1354288"/>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 name="TextBox 7">
            <a:extLst>
              <a:ext uri="{FF2B5EF4-FFF2-40B4-BE49-F238E27FC236}">
                <a16:creationId xmlns:a16="http://schemas.microsoft.com/office/drawing/2014/main" id="{1F07F36B-A5EE-4F99-8481-5CE15544FB0E}"/>
              </a:ext>
            </a:extLst>
          </p:cNvPr>
          <p:cNvSpPr txBox="1"/>
          <p:nvPr/>
        </p:nvSpPr>
        <p:spPr>
          <a:xfrm>
            <a:off x="7683910" y="1128443"/>
            <a:ext cx="1364400" cy="830997"/>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LCI/LMR broadcasting frames</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Arrow: Curved Down 6">
            <a:extLst>
              <a:ext uri="{FF2B5EF4-FFF2-40B4-BE49-F238E27FC236}">
                <a16:creationId xmlns:a16="http://schemas.microsoft.com/office/drawing/2014/main" id="{1D90568B-FEE0-4089-B44C-6CC03FE8B4D3}"/>
              </a:ext>
            </a:extLst>
          </p:cNvPr>
          <p:cNvSpPr/>
          <p:nvPr/>
        </p:nvSpPr>
        <p:spPr bwMode="auto">
          <a:xfrm>
            <a:off x="5323296" y="1730523"/>
            <a:ext cx="817752" cy="212220"/>
          </a:xfrm>
          <a:prstGeom prst="curvedDownArrow">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8" name="TextBox 17">
            <a:extLst>
              <a:ext uri="{FF2B5EF4-FFF2-40B4-BE49-F238E27FC236}">
                <a16:creationId xmlns:a16="http://schemas.microsoft.com/office/drawing/2014/main" id="{C97B9BA5-7C9A-4FFE-BC2A-884DB4E63F3D}"/>
              </a:ext>
            </a:extLst>
          </p:cNvPr>
          <p:cNvSpPr txBox="1"/>
          <p:nvPr/>
        </p:nvSpPr>
        <p:spPr>
          <a:xfrm>
            <a:off x="5987764" y="1564186"/>
            <a:ext cx="497700"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TOD</a:t>
            </a:r>
          </a:p>
        </p:txBody>
      </p:sp>
      <p:sp>
        <p:nvSpPr>
          <p:cNvPr id="20" name="Arrow: Curved Up 19">
            <a:extLst>
              <a:ext uri="{FF2B5EF4-FFF2-40B4-BE49-F238E27FC236}">
                <a16:creationId xmlns:a16="http://schemas.microsoft.com/office/drawing/2014/main" id="{3DF2B507-7C26-4A7B-B510-E31D2A1A6063}"/>
              </a:ext>
            </a:extLst>
          </p:cNvPr>
          <p:cNvSpPr/>
          <p:nvPr/>
        </p:nvSpPr>
        <p:spPr bwMode="auto">
          <a:xfrm>
            <a:off x="7800906" y="2931467"/>
            <a:ext cx="796384" cy="151846"/>
          </a:xfrm>
          <a:prstGeom prst="curvedUpArrow">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2" name="TextBox 61">
            <a:extLst>
              <a:ext uri="{FF2B5EF4-FFF2-40B4-BE49-F238E27FC236}">
                <a16:creationId xmlns:a16="http://schemas.microsoft.com/office/drawing/2014/main" id="{F64D4434-EF5F-4B28-97E6-C26F0B761E41}"/>
              </a:ext>
            </a:extLst>
          </p:cNvPr>
          <p:cNvSpPr txBox="1"/>
          <p:nvPr/>
        </p:nvSpPr>
        <p:spPr>
          <a:xfrm>
            <a:off x="7856713" y="3114353"/>
            <a:ext cx="815351"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UL LMRs</a:t>
            </a:r>
          </a:p>
        </p:txBody>
      </p:sp>
      <p:sp>
        <p:nvSpPr>
          <p:cNvPr id="75" name="Arrow: Curved Down 74">
            <a:extLst>
              <a:ext uri="{FF2B5EF4-FFF2-40B4-BE49-F238E27FC236}">
                <a16:creationId xmlns:a16="http://schemas.microsoft.com/office/drawing/2014/main" id="{7C25B632-B5B2-4FF3-85A2-F4EF9C7F687C}"/>
              </a:ext>
            </a:extLst>
          </p:cNvPr>
          <p:cNvSpPr/>
          <p:nvPr/>
        </p:nvSpPr>
        <p:spPr bwMode="auto">
          <a:xfrm>
            <a:off x="5324134" y="1463890"/>
            <a:ext cx="2579117" cy="298240"/>
          </a:xfrm>
          <a:prstGeom prst="curvedDownArrow">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6" name="TextBox 75">
            <a:extLst>
              <a:ext uri="{FF2B5EF4-FFF2-40B4-BE49-F238E27FC236}">
                <a16:creationId xmlns:a16="http://schemas.microsoft.com/office/drawing/2014/main" id="{3AF9BEDE-1450-4386-BBDD-AC0BE54A871F}"/>
              </a:ext>
            </a:extLst>
          </p:cNvPr>
          <p:cNvSpPr txBox="1"/>
          <p:nvPr/>
        </p:nvSpPr>
        <p:spPr>
          <a:xfrm>
            <a:off x="5987764" y="1158549"/>
            <a:ext cx="1274708"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Responder LMRs</a:t>
            </a:r>
          </a:p>
        </p:txBody>
      </p:sp>
      <p:sp>
        <p:nvSpPr>
          <p:cNvPr id="78" name="TextBox 77">
            <a:extLst>
              <a:ext uri="{FF2B5EF4-FFF2-40B4-BE49-F238E27FC236}">
                <a16:creationId xmlns:a16="http://schemas.microsoft.com/office/drawing/2014/main" id="{6C055D42-002B-4332-85D0-AE1018976B89}"/>
              </a:ext>
            </a:extLst>
          </p:cNvPr>
          <p:cNvSpPr txBox="1"/>
          <p:nvPr/>
        </p:nvSpPr>
        <p:spPr>
          <a:xfrm>
            <a:off x="3618829" y="5425570"/>
            <a:ext cx="1588768"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imes New Roman" pitchFamily="18" charset="0"/>
                <a:ea typeface="+mn-ea"/>
                <a:cs typeface="+mn-cs"/>
              </a:rPr>
              <a:t>HE NDP PPDU </a:t>
            </a:r>
          </a:p>
        </p:txBody>
      </p:sp>
      <p:sp>
        <p:nvSpPr>
          <p:cNvPr id="80" name="TextBox 79">
            <a:extLst>
              <a:ext uri="{FF2B5EF4-FFF2-40B4-BE49-F238E27FC236}">
                <a16:creationId xmlns:a16="http://schemas.microsoft.com/office/drawing/2014/main" id="{7559FA04-C66E-4A4A-9E7C-E90D94A092AB}"/>
              </a:ext>
            </a:extLst>
          </p:cNvPr>
          <p:cNvSpPr txBox="1"/>
          <p:nvPr/>
        </p:nvSpPr>
        <p:spPr>
          <a:xfrm>
            <a:off x="4615383" y="5829220"/>
            <a:ext cx="184731"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Times New Roman" pitchFamily="18" charset="0"/>
              <a:ea typeface="+mn-ea"/>
              <a:cs typeface="+mn-cs"/>
            </a:endParaRPr>
          </a:p>
        </p:txBody>
      </p:sp>
      <p:cxnSp>
        <p:nvCxnSpPr>
          <p:cNvPr id="25" name="Straight Arrow Connector 24">
            <a:extLst>
              <a:ext uri="{FF2B5EF4-FFF2-40B4-BE49-F238E27FC236}">
                <a16:creationId xmlns:a16="http://schemas.microsoft.com/office/drawing/2014/main" id="{219B9468-94D4-400C-BE75-17661DDAA81A}"/>
              </a:ext>
            </a:extLst>
          </p:cNvPr>
          <p:cNvCxnSpPr>
            <a:cxnSpLocks/>
          </p:cNvCxnSpPr>
          <p:nvPr/>
        </p:nvCxnSpPr>
        <p:spPr bwMode="auto">
          <a:xfrm flipV="1">
            <a:off x="4227497" y="4685967"/>
            <a:ext cx="1" cy="61901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extBox 1">
            <a:extLst>
              <a:ext uri="{FF2B5EF4-FFF2-40B4-BE49-F238E27FC236}">
                <a16:creationId xmlns:a16="http://schemas.microsoft.com/office/drawing/2014/main" id="{5D286B34-ED99-46C2-AFA8-42C1B04EF68D}"/>
              </a:ext>
            </a:extLst>
          </p:cNvPr>
          <p:cNvSpPr txBox="1"/>
          <p:nvPr/>
        </p:nvSpPr>
        <p:spPr>
          <a:xfrm>
            <a:off x="7357145" y="5190074"/>
            <a:ext cx="1742785"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imes New Roman" pitchFamily="18" charset="0"/>
                <a:ea typeface="+mn-ea"/>
                <a:cs typeface="+mn-cs"/>
              </a:rPr>
              <a:t>Example contents</a:t>
            </a:r>
          </a:p>
        </p:txBody>
      </p:sp>
      <p:cxnSp>
        <p:nvCxnSpPr>
          <p:cNvPr id="37" name="Straight Arrow Connector 36">
            <a:extLst>
              <a:ext uri="{FF2B5EF4-FFF2-40B4-BE49-F238E27FC236}">
                <a16:creationId xmlns:a16="http://schemas.microsoft.com/office/drawing/2014/main" id="{FBB7BDB7-CE9A-4CFF-A482-C2F6440EBB35}"/>
              </a:ext>
            </a:extLst>
          </p:cNvPr>
          <p:cNvCxnSpPr>
            <a:cxnSpLocks/>
            <a:stCxn id="2" idx="0"/>
          </p:cNvCxnSpPr>
          <p:nvPr/>
        </p:nvCxnSpPr>
        <p:spPr bwMode="auto">
          <a:xfrm flipH="1" flipV="1">
            <a:off x="8117965" y="2939302"/>
            <a:ext cx="110573" cy="225077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19759A65-4215-4911-9E13-3C2103146EBA}"/>
              </a:ext>
            </a:extLst>
          </p:cNvPr>
          <p:cNvCxnSpPr>
            <a:cxnSpLocks/>
            <a:stCxn id="2" idx="0"/>
          </p:cNvCxnSpPr>
          <p:nvPr/>
        </p:nvCxnSpPr>
        <p:spPr bwMode="auto">
          <a:xfrm flipV="1">
            <a:off x="8228538" y="2875536"/>
            <a:ext cx="477764" cy="231453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03867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59026-0E9E-4DD5-9AD3-5BD9A78BF49E}"/>
              </a:ext>
            </a:extLst>
          </p:cNvPr>
          <p:cNvSpPr>
            <a:spLocks noGrp="1"/>
          </p:cNvSpPr>
          <p:nvPr>
            <p:ph type="title"/>
          </p:nvPr>
        </p:nvSpPr>
        <p:spPr>
          <a:xfrm>
            <a:off x="723900" y="836712"/>
            <a:ext cx="7772400" cy="1066800"/>
          </a:xfrm>
        </p:spPr>
        <p:txBody>
          <a:bodyPr/>
          <a:lstStyle/>
          <a:p>
            <a:r>
              <a:rPr lang="en-US" dirty="0"/>
              <a:t>Trigger Subtypes for HEz Passive Location</a:t>
            </a:r>
          </a:p>
        </p:txBody>
      </p:sp>
      <p:sp>
        <p:nvSpPr>
          <p:cNvPr id="3" name="Footer Placeholder 2">
            <a:extLst>
              <a:ext uri="{FF2B5EF4-FFF2-40B4-BE49-F238E27FC236}">
                <a16:creationId xmlns:a16="http://schemas.microsoft.com/office/drawing/2014/main" id="{D6F02C35-B2AC-474D-8BF1-646DC9B70758}"/>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4" name="Slide Number Placeholder 3">
            <a:extLst>
              <a:ext uri="{FF2B5EF4-FFF2-40B4-BE49-F238E27FC236}">
                <a16:creationId xmlns:a16="http://schemas.microsoft.com/office/drawing/2014/main" id="{F50B4FD5-586A-497D-B0E3-776DF65B0FE5}"/>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6" name="Table 5">
            <a:extLst>
              <a:ext uri="{FF2B5EF4-FFF2-40B4-BE49-F238E27FC236}">
                <a16:creationId xmlns:a16="http://schemas.microsoft.com/office/drawing/2014/main" id="{EAC7F9FE-5965-43F0-B37D-1231F29F41E4}"/>
              </a:ext>
            </a:extLst>
          </p:cNvPr>
          <p:cNvGraphicFramePr>
            <a:graphicFrameLocks noGrp="1"/>
          </p:cNvGraphicFramePr>
          <p:nvPr>
            <p:extLst/>
          </p:nvPr>
        </p:nvGraphicFramePr>
        <p:xfrm>
          <a:off x="1547664" y="2204864"/>
          <a:ext cx="6480720" cy="313167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1432989455"/>
                    </a:ext>
                  </a:extLst>
                </a:gridCol>
                <a:gridCol w="4608512">
                  <a:extLst>
                    <a:ext uri="{9D8B030D-6E8A-4147-A177-3AD203B41FA5}">
                      <a16:colId xmlns:a16="http://schemas.microsoft.com/office/drawing/2014/main" val="977992291"/>
                    </a:ext>
                  </a:extLst>
                </a:gridCol>
              </a:tblGrid>
              <a:tr h="600105">
                <a:tc>
                  <a:txBody>
                    <a:bodyPr/>
                    <a:lstStyle/>
                    <a:p>
                      <a:r>
                        <a:rPr lang="en-US" dirty="0"/>
                        <a:t>Trigger SubType Field Value</a:t>
                      </a:r>
                    </a:p>
                  </a:txBody>
                  <a:tcPr/>
                </a:tc>
                <a:tc>
                  <a:txBody>
                    <a:bodyPr/>
                    <a:lstStyle/>
                    <a:p>
                      <a:r>
                        <a:rPr lang="en-US" dirty="0"/>
                        <a:t>Description</a:t>
                      </a:r>
                    </a:p>
                  </a:txBody>
                  <a:tcPr/>
                </a:tc>
                <a:extLst>
                  <a:ext uri="{0D108BD9-81ED-4DB2-BD59-A6C34878D82A}">
                    <a16:rowId xmlns:a16="http://schemas.microsoft.com/office/drawing/2014/main" val="885794148"/>
                  </a:ext>
                </a:extLst>
              </a:tr>
              <a:tr h="304094">
                <a:tc>
                  <a:txBody>
                    <a:bodyPr/>
                    <a:lstStyle/>
                    <a:p>
                      <a:r>
                        <a:rPr lang="en-US" dirty="0"/>
                        <a:t>0</a:t>
                      </a:r>
                    </a:p>
                  </a:txBody>
                  <a:tcPr/>
                </a:tc>
                <a:tc>
                  <a:txBody>
                    <a:bodyPr/>
                    <a:lstStyle/>
                    <a:p>
                      <a:r>
                        <a:rPr lang="en-US" dirty="0"/>
                        <a:t>HEz Poll</a:t>
                      </a:r>
                    </a:p>
                  </a:txBody>
                  <a:tcPr/>
                </a:tc>
                <a:extLst>
                  <a:ext uri="{0D108BD9-81ED-4DB2-BD59-A6C34878D82A}">
                    <a16:rowId xmlns:a16="http://schemas.microsoft.com/office/drawing/2014/main" val="3873854676"/>
                  </a:ext>
                </a:extLst>
              </a:tr>
              <a:tr h="388470">
                <a:tc>
                  <a:txBody>
                    <a:bodyPr/>
                    <a:lstStyle/>
                    <a:p>
                      <a:r>
                        <a:rPr lang="en-US" dirty="0"/>
                        <a:t>1</a:t>
                      </a:r>
                    </a:p>
                  </a:txBody>
                  <a:tcPr/>
                </a:tc>
                <a:tc>
                  <a:txBody>
                    <a:bodyPr/>
                    <a:lstStyle/>
                    <a:p>
                      <a:r>
                        <a:rPr lang="en-US" dirty="0"/>
                        <a:t>HEz Uplink Sounding</a:t>
                      </a:r>
                    </a:p>
                  </a:txBody>
                  <a:tcPr/>
                </a:tc>
                <a:extLst>
                  <a:ext uri="{0D108BD9-81ED-4DB2-BD59-A6C34878D82A}">
                    <a16:rowId xmlns:a16="http://schemas.microsoft.com/office/drawing/2014/main" val="3333911874"/>
                  </a:ext>
                </a:extLst>
              </a:tr>
              <a:tr h="304094">
                <a:tc>
                  <a:txBody>
                    <a:bodyPr/>
                    <a:lstStyle/>
                    <a:p>
                      <a:r>
                        <a:rPr lang="en-US" dirty="0"/>
                        <a:t>2</a:t>
                      </a:r>
                    </a:p>
                  </a:txBody>
                  <a:tcPr/>
                </a:tc>
                <a:tc>
                  <a:txBody>
                    <a:bodyPr/>
                    <a:lstStyle/>
                    <a:p>
                      <a:r>
                        <a:rPr lang="en-US" dirty="0">
                          <a:solidFill>
                            <a:schemeClr val="tx1"/>
                          </a:solidFill>
                        </a:rPr>
                        <a:t>HEz LMR</a:t>
                      </a:r>
                    </a:p>
                  </a:txBody>
                  <a:tcPr/>
                </a:tc>
                <a:extLst>
                  <a:ext uri="{0D108BD9-81ED-4DB2-BD59-A6C34878D82A}">
                    <a16:rowId xmlns:a16="http://schemas.microsoft.com/office/drawing/2014/main" val="3371583403"/>
                  </a:ext>
                </a:extLst>
              </a:tr>
              <a:tr h="304094">
                <a:tc>
                  <a:txBody>
                    <a:bodyPr/>
                    <a:lstStyle/>
                    <a:p>
                      <a:r>
                        <a:rPr lang="en-US" dirty="0"/>
                        <a:t>3</a:t>
                      </a:r>
                    </a:p>
                  </a:txBody>
                  <a:tcPr/>
                </a:tc>
                <a:tc>
                  <a:txBody>
                    <a:bodyPr/>
                    <a:lstStyle/>
                    <a:p>
                      <a:r>
                        <a:rPr lang="en-US" dirty="0"/>
                        <a:t>Location negotiation</a:t>
                      </a:r>
                    </a:p>
                  </a:txBody>
                  <a:tcPr/>
                </a:tc>
                <a:extLst>
                  <a:ext uri="{0D108BD9-81ED-4DB2-BD59-A6C34878D82A}">
                    <a16:rowId xmlns:a16="http://schemas.microsoft.com/office/drawing/2014/main" val="2409910180"/>
                  </a:ext>
                </a:extLst>
              </a:tr>
              <a:tr h="304094">
                <a:tc>
                  <a:txBody>
                    <a:bodyPr/>
                    <a:lstStyle/>
                    <a:p>
                      <a:r>
                        <a:rPr lang="en-US" dirty="0"/>
                        <a:t>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HEz Uplink Sounding for Passive Location</a:t>
                      </a:r>
                    </a:p>
                    <a:p>
                      <a:endParaRPr lang="en-US" dirty="0"/>
                    </a:p>
                  </a:txBody>
                  <a:tcPr/>
                </a:tc>
                <a:extLst>
                  <a:ext uri="{0D108BD9-81ED-4DB2-BD59-A6C34878D82A}">
                    <a16:rowId xmlns:a16="http://schemas.microsoft.com/office/drawing/2014/main" val="370354686"/>
                  </a:ext>
                </a:extLst>
              </a:tr>
              <a:tr h="304094">
                <a:tc>
                  <a:txBody>
                    <a:bodyPr/>
                    <a:lstStyle/>
                    <a:p>
                      <a:r>
                        <a:rPr lang="en-US" dirty="0"/>
                        <a:t>5-15</a:t>
                      </a:r>
                    </a:p>
                  </a:txBody>
                  <a:tcPr/>
                </a:tc>
                <a:tc>
                  <a:txBody>
                    <a:bodyPr/>
                    <a:lstStyle/>
                    <a:p>
                      <a:r>
                        <a:rPr lang="en-US" dirty="0"/>
                        <a:t>Reserved</a:t>
                      </a:r>
                    </a:p>
                  </a:txBody>
                  <a:tcPr/>
                </a:tc>
                <a:extLst>
                  <a:ext uri="{0D108BD9-81ED-4DB2-BD59-A6C34878D82A}">
                    <a16:rowId xmlns:a16="http://schemas.microsoft.com/office/drawing/2014/main" val="1113900829"/>
                  </a:ext>
                </a:extLst>
              </a:tr>
            </a:tbl>
          </a:graphicData>
        </a:graphic>
      </p:graphicFrame>
    </p:spTree>
    <p:extLst>
      <p:ext uri="{BB962C8B-B14F-4D97-AF65-F5344CB8AC3E}">
        <p14:creationId xmlns:p14="http://schemas.microsoft.com/office/powerpoint/2010/main" val="3021435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ED8753C-80D1-4568-9DEE-EA6763E58CD4}"/>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4" name="Slide Number Placeholder 3">
            <a:extLst>
              <a:ext uri="{FF2B5EF4-FFF2-40B4-BE49-F238E27FC236}">
                <a16:creationId xmlns:a16="http://schemas.microsoft.com/office/drawing/2014/main" id="{7CD5D7D2-8AF1-4CDE-9F55-1A1263DF85B9}"/>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4</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 name="TextBox 4">
            <a:extLst>
              <a:ext uri="{FF2B5EF4-FFF2-40B4-BE49-F238E27FC236}">
                <a16:creationId xmlns:a16="http://schemas.microsoft.com/office/drawing/2014/main" id="{8B1B91C7-9DA6-4DB6-ACA9-65AE5B42D821}"/>
              </a:ext>
            </a:extLst>
          </p:cNvPr>
          <p:cNvSpPr txBox="1"/>
          <p:nvPr/>
        </p:nvSpPr>
        <p:spPr>
          <a:xfrm>
            <a:off x="1368484" y="2636912"/>
            <a:ext cx="7013458" cy="923330"/>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rgbClr val="000000"/>
                </a:solidFill>
                <a:effectLst/>
                <a:uLnTx/>
                <a:uFillTx/>
                <a:latin typeface="Times New Roman" pitchFamily="18" charset="0"/>
                <a:ea typeface="+mn-ea"/>
                <a:cs typeface="+mn-cs"/>
              </a:rPr>
              <a:t>Straw Polls and Motions</a:t>
            </a:r>
          </a:p>
        </p:txBody>
      </p:sp>
    </p:spTree>
    <p:extLst>
      <p:ext uri="{BB962C8B-B14F-4D97-AF65-F5344CB8AC3E}">
        <p14:creationId xmlns:p14="http://schemas.microsoft.com/office/powerpoint/2010/main" val="581868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6474-633F-4A74-BEC9-26DD027A4615}"/>
              </a:ext>
            </a:extLst>
          </p:cNvPr>
          <p:cNvSpPr>
            <a:spLocks noGrp="1"/>
          </p:cNvSpPr>
          <p:nvPr>
            <p:ph type="title"/>
          </p:nvPr>
        </p:nvSpPr>
        <p:spPr>
          <a:xfrm>
            <a:off x="685800" y="685800"/>
            <a:ext cx="7772400" cy="687387"/>
          </a:xfrm>
        </p:spPr>
        <p:txBody>
          <a:bodyPr/>
          <a:lstStyle/>
          <a:p>
            <a:r>
              <a:rPr lang="en-US" dirty="0"/>
              <a:t>Straw Poll</a:t>
            </a:r>
          </a:p>
        </p:txBody>
      </p:sp>
      <p:sp>
        <p:nvSpPr>
          <p:cNvPr id="3" name="Content Placeholder 2">
            <a:extLst>
              <a:ext uri="{FF2B5EF4-FFF2-40B4-BE49-F238E27FC236}">
                <a16:creationId xmlns:a16="http://schemas.microsoft.com/office/drawing/2014/main" id="{8C61C9F9-DB44-4C6B-BDC4-04D80CD6E737}"/>
              </a:ext>
            </a:extLst>
          </p:cNvPr>
          <p:cNvSpPr>
            <a:spLocks noGrp="1"/>
          </p:cNvSpPr>
          <p:nvPr>
            <p:ph idx="1"/>
          </p:nvPr>
        </p:nvSpPr>
        <p:spPr>
          <a:xfrm>
            <a:off x="723900" y="1741487"/>
            <a:ext cx="7772400" cy="4343400"/>
          </a:xfrm>
        </p:spPr>
        <p:txBody>
          <a:bodyPr>
            <a:normAutofit/>
          </a:bodyPr>
          <a:lstStyle/>
          <a:p>
            <a:pPr marL="0" indent="0">
              <a:buNone/>
            </a:pPr>
            <a:r>
              <a:rPr lang="en-US" dirty="0"/>
              <a:t>We support using the ‘HEz Uplink Sounding for Passive Location’ Trigger Frame SubType, as depicted in slide 3, for sounding trigger frames in the HEz ranging sequence for passive location support.</a:t>
            </a:r>
          </a:p>
          <a:p>
            <a:pPr marL="0" indent="0">
              <a:buNone/>
            </a:pPr>
            <a:r>
              <a:rPr lang="en-US" dirty="0"/>
              <a:t> </a:t>
            </a:r>
          </a:p>
          <a:p>
            <a:pPr marL="0" indent="0">
              <a:buNone/>
            </a:pPr>
            <a:r>
              <a:rPr lang="en-US" dirty="0"/>
              <a:t>Y:  		N:		A:  </a:t>
            </a:r>
          </a:p>
        </p:txBody>
      </p:sp>
      <p:sp>
        <p:nvSpPr>
          <p:cNvPr id="5" name="Slide Number Placeholder 4">
            <a:extLst>
              <a:ext uri="{FF2B5EF4-FFF2-40B4-BE49-F238E27FC236}">
                <a16:creationId xmlns:a16="http://schemas.microsoft.com/office/drawing/2014/main" id="{81428924-8DA2-48E4-A6FE-8D4E158F3301}"/>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04129C3D-BE04-4012-A3DE-61D5E13067EB}"/>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53726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6474-633F-4A74-BEC9-26DD027A4615}"/>
              </a:ext>
            </a:extLst>
          </p:cNvPr>
          <p:cNvSpPr>
            <a:spLocks noGrp="1"/>
          </p:cNvSpPr>
          <p:nvPr>
            <p:ph type="title"/>
          </p:nvPr>
        </p:nvSpPr>
        <p:spPr>
          <a:xfrm>
            <a:off x="685800" y="685800"/>
            <a:ext cx="7772400" cy="687387"/>
          </a:xfrm>
        </p:spPr>
        <p:txBody>
          <a:bodyPr/>
          <a:lstStyle/>
          <a:p>
            <a:r>
              <a:rPr lang="en-US" dirty="0"/>
              <a:t>Motion</a:t>
            </a:r>
          </a:p>
        </p:txBody>
      </p:sp>
      <p:sp>
        <p:nvSpPr>
          <p:cNvPr id="3" name="Content Placeholder 2">
            <a:extLst>
              <a:ext uri="{FF2B5EF4-FFF2-40B4-BE49-F238E27FC236}">
                <a16:creationId xmlns:a16="http://schemas.microsoft.com/office/drawing/2014/main" id="{8C61C9F9-DB44-4C6B-BDC4-04D80CD6E737}"/>
              </a:ext>
            </a:extLst>
          </p:cNvPr>
          <p:cNvSpPr>
            <a:spLocks noGrp="1"/>
          </p:cNvSpPr>
          <p:nvPr>
            <p:ph idx="1"/>
          </p:nvPr>
        </p:nvSpPr>
        <p:spPr>
          <a:xfrm>
            <a:off x="723900" y="1741487"/>
            <a:ext cx="7772400" cy="4343400"/>
          </a:xfrm>
        </p:spPr>
        <p:txBody>
          <a:bodyPr>
            <a:normAutofit lnSpcReduction="10000"/>
          </a:bodyPr>
          <a:lstStyle/>
          <a:p>
            <a:pPr marL="0" indent="0">
              <a:buNone/>
            </a:pPr>
            <a:r>
              <a:rPr lang="en-US" dirty="0"/>
              <a:t>Move to adopt the following requirements for Passive Location operation, instruct the SFD editor to incorporate it in the SFD and empower the editor to perform editorial changes: </a:t>
            </a:r>
          </a:p>
          <a:p>
            <a:pPr marL="0" indent="0">
              <a:buNone/>
            </a:pPr>
            <a:endParaRPr lang="en-US" dirty="0"/>
          </a:p>
          <a:p>
            <a:pPr marL="0" indent="0">
              <a:buNone/>
            </a:pPr>
            <a:r>
              <a:rPr lang="en-US" dirty="0"/>
              <a:t>Use the ‘HEz Uplink Sounding for Passive Location’ Trigger Frame SubType, as depicted in slide 3, for sounding trigger frames in the HEz ranging sequence for passive location support?</a:t>
            </a:r>
          </a:p>
          <a:p>
            <a:pPr marL="0" indent="0">
              <a:buNone/>
            </a:pPr>
            <a:r>
              <a:rPr lang="en-US" dirty="0"/>
              <a:t> </a:t>
            </a:r>
          </a:p>
          <a:p>
            <a:pPr marL="0" indent="0">
              <a:buNone/>
            </a:pPr>
            <a:r>
              <a:rPr lang="en-US" dirty="0"/>
              <a:t>Y:  		N:		A:  </a:t>
            </a:r>
          </a:p>
        </p:txBody>
      </p:sp>
      <p:sp>
        <p:nvSpPr>
          <p:cNvPr id="5" name="Slide Number Placeholder 4">
            <a:extLst>
              <a:ext uri="{FF2B5EF4-FFF2-40B4-BE49-F238E27FC236}">
                <a16:creationId xmlns:a16="http://schemas.microsoft.com/office/drawing/2014/main" id="{81428924-8DA2-48E4-A6FE-8D4E158F3301}"/>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04129C3D-BE04-4012-A3DE-61D5E13067EB}"/>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219156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6474-633F-4A74-BEC9-26DD027A4615}"/>
              </a:ext>
            </a:extLst>
          </p:cNvPr>
          <p:cNvSpPr>
            <a:spLocks noGrp="1"/>
          </p:cNvSpPr>
          <p:nvPr>
            <p:ph type="title"/>
          </p:nvPr>
        </p:nvSpPr>
        <p:spPr>
          <a:xfrm>
            <a:off x="685800" y="685800"/>
            <a:ext cx="7772400" cy="687387"/>
          </a:xfrm>
        </p:spPr>
        <p:txBody>
          <a:bodyPr/>
          <a:lstStyle/>
          <a:p>
            <a:r>
              <a:rPr lang="en-US" dirty="0"/>
              <a:t>Straw Poll</a:t>
            </a:r>
          </a:p>
        </p:txBody>
      </p:sp>
      <p:sp>
        <p:nvSpPr>
          <p:cNvPr id="3" name="Content Placeholder 2">
            <a:extLst>
              <a:ext uri="{FF2B5EF4-FFF2-40B4-BE49-F238E27FC236}">
                <a16:creationId xmlns:a16="http://schemas.microsoft.com/office/drawing/2014/main" id="{8C61C9F9-DB44-4C6B-BDC4-04D80CD6E737}"/>
              </a:ext>
            </a:extLst>
          </p:cNvPr>
          <p:cNvSpPr>
            <a:spLocks noGrp="1"/>
          </p:cNvSpPr>
          <p:nvPr>
            <p:ph idx="1"/>
          </p:nvPr>
        </p:nvSpPr>
        <p:spPr>
          <a:xfrm>
            <a:off x="723900" y="1741487"/>
            <a:ext cx="7772400" cy="4343400"/>
          </a:xfrm>
        </p:spPr>
        <p:txBody>
          <a:bodyPr>
            <a:normAutofit/>
          </a:bodyPr>
          <a:lstStyle/>
          <a:p>
            <a:pPr marL="0" indent="0">
              <a:buNone/>
            </a:pPr>
            <a:r>
              <a:rPr lang="en-US" dirty="0"/>
              <a:t>We support having the UL NDP in HEz ranging for support of passive location to be of the type HE NDP PPDU.</a:t>
            </a:r>
          </a:p>
          <a:p>
            <a:pPr marL="0" indent="0">
              <a:buNone/>
            </a:pPr>
            <a:r>
              <a:rPr lang="en-US" dirty="0"/>
              <a:t> </a:t>
            </a:r>
          </a:p>
          <a:p>
            <a:pPr marL="0" indent="0">
              <a:buNone/>
            </a:pPr>
            <a:r>
              <a:rPr lang="en-US" dirty="0"/>
              <a:t>Y:  		N:		A:  </a:t>
            </a:r>
          </a:p>
        </p:txBody>
      </p:sp>
      <p:sp>
        <p:nvSpPr>
          <p:cNvPr id="5" name="Slide Number Placeholder 4">
            <a:extLst>
              <a:ext uri="{FF2B5EF4-FFF2-40B4-BE49-F238E27FC236}">
                <a16:creationId xmlns:a16="http://schemas.microsoft.com/office/drawing/2014/main" id="{81428924-8DA2-48E4-A6FE-8D4E158F3301}"/>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04129C3D-BE04-4012-A3DE-61D5E13067EB}"/>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58171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6474-633F-4A74-BEC9-26DD027A4615}"/>
              </a:ext>
            </a:extLst>
          </p:cNvPr>
          <p:cNvSpPr>
            <a:spLocks noGrp="1"/>
          </p:cNvSpPr>
          <p:nvPr>
            <p:ph type="title"/>
          </p:nvPr>
        </p:nvSpPr>
        <p:spPr>
          <a:xfrm>
            <a:off x="685800" y="685800"/>
            <a:ext cx="7772400" cy="687387"/>
          </a:xfrm>
        </p:spPr>
        <p:txBody>
          <a:bodyPr/>
          <a:lstStyle/>
          <a:p>
            <a:r>
              <a:rPr lang="en-US" dirty="0"/>
              <a:t>Motion</a:t>
            </a:r>
          </a:p>
        </p:txBody>
      </p:sp>
      <p:sp>
        <p:nvSpPr>
          <p:cNvPr id="3" name="Content Placeholder 2">
            <a:extLst>
              <a:ext uri="{FF2B5EF4-FFF2-40B4-BE49-F238E27FC236}">
                <a16:creationId xmlns:a16="http://schemas.microsoft.com/office/drawing/2014/main" id="{8C61C9F9-DB44-4C6B-BDC4-04D80CD6E737}"/>
              </a:ext>
            </a:extLst>
          </p:cNvPr>
          <p:cNvSpPr>
            <a:spLocks noGrp="1"/>
          </p:cNvSpPr>
          <p:nvPr>
            <p:ph idx="1"/>
          </p:nvPr>
        </p:nvSpPr>
        <p:spPr>
          <a:xfrm>
            <a:off x="723900" y="1741487"/>
            <a:ext cx="7772400" cy="4343400"/>
          </a:xfrm>
        </p:spPr>
        <p:txBody>
          <a:bodyPr>
            <a:normAutofit/>
          </a:bodyPr>
          <a:lstStyle/>
          <a:p>
            <a:pPr marL="0" indent="0">
              <a:buNone/>
            </a:pPr>
            <a:r>
              <a:rPr lang="en-US" dirty="0"/>
              <a:t>Move to adopt the following requirements for Passive Location operation, instruct the SFD editor to incorporate it in the SFD and empower the editor to perform editorial changes:</a:t>
            </a:r>
          </a:p>
          <a:p>
            <a:pPr marL="0" indent="0">
              <a:buNone/>
            </a:pPr>
            <a:endParaRPr lang="en-US" dirty="0"/>
          </a:p>
          <a:p>
            <a:pPr marL="0" indent="0">
              <a:buNone/>
            </a:pPr>
            <a:r>
              <a:rPr lang="en-US" dirty="0"/>
              <a:t>The UL NDP in HEz ranging for support of passive location shall be of the HE NDP PPDU type.</a:t>
            </a:r>
          </a:p>
          <a:p>
            <a:pPr marL="0" indent="0">
              <a:buNone/>
            </a:pPr>
            <a:r>
              <a:rPr lang="en-US" dirty="0"/>
              <a:t> </a:t>
            </a:r>
          </a:p>
          <a:p>
            <a:pPr marL="0" indent="0">
              <a:buNone/>
            </a:pPr>
            <a:r>
              <a:rPr lang="en-US" dirty="0"/>
              <a:t>Y:  		N:		A:  </a:t>
            </a:r>
          </a:p>
        </p:txBody>
      </p:sp>
      <p:sp>
        <p:nvSpPr>
          <p:cNvPr id="5" name="Slide Number Placeholder 4">
            <a:extLst>
              <a:ext uri="{FF2B5EF4-FFF2-40B4-BE49-F238E27FC236}">
                <a16:creationId xmlns:a16="http://schemas.microsoft.com/office/drawing/2014/main" id="{81428924-8DA2-48E4-A6FE-8D4E158F3301}"/>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8</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04129C3D-BE04-4012-A3DE-61D5E13067EB}"/>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798341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6474-633F-4A74-BEC9-26DD027A4615}"/>
              </a:ext>
            </a:extLst>
          </p:cNvPr>
          <p:cNvSpPr>
            <a:spLocks noGrp="1"/>
          </p:cNvSpPr>
          <p:nvPr>
            <p:ph type="title"/>
          </p:nvPr>
        </p:nvSpPr>
        <p:spPr>
          <a:xfrm>
            <a:off x="685800" y="685800"/>
            <a:ext cx="7772400" cy="687387"/>
          </a:xfrm>
        </p:spPr>
        <p:txBody>
          <a:bodyPr/>
          <a:lstStyle/>
          <a:p>
            <a:r>
              <a:rPr lang="en-US" dirty="0"/>
              <a:t>Straw Poll</a:t>
            </a:r>
          </a:p>
        </p:txBody>
      </p:sp>
      <p:sp>
        <p:nvSpPr>
          <p:cNvPr id="3" name="Content Placeholder 2">
            <a:extLst>
              <a:ext uri="{FF2B5EF4-FFF2-40B4-BE49-F238E27FC236}">
                <a16:creationId xmlns:a16="http://schemas.microsoft.com/office/drawing/2014/main" id="{8C61C9F9-DB44-4C6B-BDC4-04D80CD6E737}"/>
              </a:ext>
            </a:extLst>
          </p:cNvPr>
          <p:cNvSpPr>
            <a:spLocks noGrp="1"/>
          </p:cNvSpPr>
          <p:nvPr>
            <p:ph idx="1"/>
          </p:nvPr>
        </p:nvSpPr>
        <p:spPr>
          <a:xfrm>
            <a:off x="723900" y="1741487"/>
            <a:ext cx="7772400" cy="4343400"/>
          </a:xfrm>
        </p:spPr>
        <p:txBody>
          <a:bodyPr>
            <a:normAutofit lnSpcReduction="10000"/>
          </a:bodyPr>
          <a:lstStyle/>
          <a:p>
            <a:pPr marL="0" indent="0">
              <a:buNone/>
            </a:pPr>
            <a:r>
              <a:rPr lang="en-US" dirty="0"/>
              <a:t>We agree that for Passive Location to have two broadcast frames for broadcasting of information such as LCI, MAC address tables and measurement results of the current round (N) or the last round (N-1):</a:t>
            </a:r>
          </a:p>
          <a:p>
            <a:pPr marL="0" indent="0">
              <a:buNone/>
            </a:pPr>
            <a:r>
              <a:rPr lang="en-US" dirty="0"/>
              <a:t>•	The first frame to contain information known early by the Responder, e.g. LCI info, MAC address tables and DL measurement results.</a:t>
            </a:r>
          </a:p>
          <a:p>
            <a:pPr marL="0" indent="0">
              <a:buNone/>
            </a:pPr>
            <a:r>
              <a:rPr lang="en-US" dirty="0"/>
              <a:t>•	The second frame to contain information available late in the opportunity, e.g. the UL measurement results</a:t>
            </a:r>
          </a:p>
          <a:p>
            <a:pPr marL="0" indent="0">
              <a:buNone/>
            </a:pPr>
            <a:r>
              <a:rPr lang="en-US" dirty="0"/>
              <a:t> </a:t>
            </a:r>
          </a:p>
          <a:p>
            <a:pPr marL="0" indent="0">
              <a:buNone/>
            </a:pPr>
            <a:r>
              <a:rPr lang="en-US" dirty="0"/>
              <a:t>Y:  		N:		A:  </a:t>
            </a:r>
          </a:p>
        </p:txBody>
      </p:sp>
      <p:sp>
        <p:nvSpPr>
          <p:cNvPr id="5" name="Slide Number Placeholder 4">
            <a:extLst>
              <a:ext uri="{FF2B5EF4-FFF2-40B4-BE49-F238E27FC236}">
                <a16:creationId xmlns:a16="http://schemas.microsoft.com/office/drawing/2014/main" id="{81428924-8DA2-48E4-A6FE-8D4E158F3301}"/>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9</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04129C3D-BE04-4012-A3DE-61D5E13067EB}"/>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8340745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9408</TotalTime>
  <Words>540</Words>
  <Application>Microsoft Office PowerPoint</Application>
  <PresentationFormat>On-screen Show (4:3)</PresentationFormat>
  <Paragraphs>123</Paragraphs>
  <Slides>11</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MS Gothic</vt:lpstr>
      <vt:lpstr>Arial</vt:lpstr>
      <vt:lpstr>Calibri</vt:lpstr>
      <vt:lpstr>Times New Roman</vt:lpstr>
      <vt:lpstr>Office Theme</vt:lpstr>
      <vt:lpstr>Document</vt:lpstr>
      <vt:lpstr>HEz Ranging Sequence for Passive Location Support</vt:lpstr>
      <vt:lpstr>HEz-Ranging Sequence for Passive Location</vt:lpstr>
      <vt:lpstr>Trigger Subtypes for HEz Passive Location</vt:lpstr>
      <vt:lpstr>PowerPoint Presentation</vt:lpstr>
      <vt:lpstr>Straw Poll</vt:lpstr>
      <vt:lpstr>Motion</vt:lpstr>
      <vt:lpstr>Straw Poll</vt:lpstr>
      <vt:lpstr>Motion</vt:lpstr>
      <vt:lpstr>Straw Poll</vt:lpstr>
      <vt:lpstr>Motion</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HEz ranging sequence for passive location support</dc:title>
  <dc:creator>Erik Lindskog, Naveen Kakani, Ali Raissinia</dc:creator>
  <cp:lastModifiedBy>Erik Lindskog</cp:lastModifiedBy>
  <cp:revision>247</cp:revision>
  <cp:lastPrinted>1601-01-01T00:00:00Z</cp:lastPrinted>
  <dcterms:created xsi:type="dcterms:W3CDTF">2017-01-17T13:08:38Z</dcterms:created>
  <dcterms:modified xsi:type="dcterms:W3CDTF">2018-05-08T12:36:37Z</dcterms:modified>
</cp:coreProperties>
</file>