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576" r:id="rId3"/>
    <p:sldId id="577" r:id="rId4"/>
    <p:sldId id="578" r:id="rId5"/>
    <p:sldId id="579" r:id="rId6"/>
    <p:sldId id="580" r:id="rId7"/>
    <p:sldId id="581" r:id="rId8"/>
    <p:sldId id="582" r:id="rId9"/>
    <p:sldId id="583" r:id="rId10"/>
    <p:sldId id="584" r:id="rId11"/>
    <p:sldId id="585" r:id="rId12"/>
    <p:sldId id="586" r:id="rId13"/>
    <p:sldId id="587" r:id="rId14"/>
    <p:sldId id="588" r:id="rId15"/>
    <p:sldId id="589" r:id="rId16"/>
    <p:sldId id="599" r:id="rId17"/>
    <p:sldId id="590" r:id="rId18"/>
    <p:sldId id="591" r:id="rId19"/>
    <p:sldId id="592" r:id="rId20"/>
    <p:sldId id="593" r:id="rId21"/>
    <p:sldId id="594" r:id="rId22"/>
    <p:sldId id="595" r:id="rId23"/>
    <p:sldId id="596" r:id="rId24"/>
    <p:sldId id="597" r:id="rId25"/>
    <p:sldId id="598"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98" autoAdjust="0"/>
    <p:restoredTop sz="94660"/>
  </p:normalViewPr>
  <p:slideViewPr>
    <p:cSldViewPr>
      <p:cViewPr varScale="1">
        <p:scale>
          <a:sx n="90" d="100"/>
          <a:sy n="90" d="100"/>
        </p:scale>
        <p:origin x="1206"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8" d="100"/>
          <a:sy n="68" d="100"/>
        </p:scale>
        <p:origin x="3270" y="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6" Type="http://schemas.openxmlformats.org/officeDocument/2006/relationships/image" Target="../media/image16.wmf"/><Relationship Id="rId5" Type="http://schemas.openxmlformats.org/officeDocument/2006/relationships/image" Target="../media/image8.wmf"/><Relationship Id="rId4"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4" Type="http://schemas.openxmlformats.org/officeDocument/2006/relationships/image" Target="../media/image2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4" Type="http://schemas.openxmlformats.org/officeDocument/2006/relationships/image" Target="../media/image2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5/8/2018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761483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Erik Lindskog, Qualcomm, et al.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da-DK"/>
              <a:t>Erik Lindskog, Qualcomm,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a-DK"/>
              <a:t>Erik Lindskog, Qualcomm,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da-DK"/>
              <a:t>Erik Lindskog, Qualcomm,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da-DK"/>
              <a:t>Erik Lindskog, Qualcomm,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Erik Lindskog, Qualcomm,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684213" y="357166"/>
            <a:ext cx="781687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2018                                                                        doc.: IEEE 802.11-18/927r2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82"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6.xm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9.wmf"/><Relationship Id="rId11" Type="http://schemas.openxmlformats.org/officeDocument/2006/relationships/oleObject" Target="../embeddings/oleObject6.bin"/><Relationship Id="rId5" Type="http://schemas.openxmlformats.org/officeDocument/2006/relationships/oleObject" Target="../embeddings/oleObject3.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5.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14.wmf"/><Relationship Id="rId13" Type="http://schemas.openxmlformats.org/officeDocument/2006/relationships/oleObject" Target="../embeddings/oleObject12.bin"/><Relationship Id="rId3" Type="http://schemas.openxmlformats.org/officeDocument/2006/relationships/oleObject" Target="../embeddings/oleObject7.bin"/><Relationship Id="rId7" Type="http://schemas.openxmlformats.org/officeDocument/2006/relationships/oleObject" Target="../embeddings/oleObject9.bin"/><Relationship Id="rId12" Type="http://schemas.openxmlformats.org/officeDocument/2006/relationships/image" Target="../media/image8.wmf"/><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image" Target="../media/image13.wmf"/><Relationship Id="rId11" Type="http://schemas.openxmlformats.org/officeDocument/2006/relationships/oleObject" Target="../embeddings/oleObject11.bin"/><Relationship Id="rId5" Type="http://schemas.openxmlformats.org/officeDocument/2006/relationships/oleObject" Target="../embeddings/oleObject8.bin"/><Relationship Id="rId10" Type="http://schemas.openxmlformats.org/officeDocument/2006/relationships/image" Target="../media/image15.wmf"/><Relationship Id="rId4" Type="http://schemas.openxmlformats.org/officeDocument/2006/relationships/image" Target="../media/image12.wmf"/><Relationship Id="rId9" Type="http://schemas.openxmlformats.org/officeDocument/2006/relationships/oleObject" Target="../embeddings/oleObject10.bin"/><Relationship Id="rId14" Type="http://schemas.openxmlformats.org/officeDocument/2006/relationships/image" Target="../media/image16.wmf"/></Relationships>
</file>

<file path=ppt/slides/_rels/slide21.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image" Target="../media/image18.wmf"/><Relationship Id="rId5" Type="http://schemas.openxmlformats.org/officeDocument/2006/relationships/oleObject" Target="../embeddings/oleObject14.bin"/><Relationship Id="rId10" Type="http://schemas.openxmlformats.org/officeDocument/2006/relationships/image" Target="../media/image20.wmf"/><Relationship Id="rId4" Type="http://schemas.openxmlformats.org/officeDocument/2006/relationships/image" Target="../media/image17.wmf"/><Relationship Id="rId9" Type="http://schemas.openxmlformats.org/officeDocument/2006/relationships/oleObject" Target="../embeddings/oleObject16.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image" Target="../media/image22.wmf"/><Relationship Id="rId5" Type="http://schemas.openxmlformats.org/officeDocument/2006/relationships/oleObject" Target="../embeddings/oleObject18.bin"/><Relationship Id="rId4" Type="http://schemas.openxmlformats.org/officeDocument/2006/relationships/image" Target="../media/image21.wmf"/></Relationships>
</file>

<file path=ppt/slides/_rels/slide23.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19.bin"/><Relationship Id="rId7" Type="http://schemas.openxmlformats.org/officeDocument/2006/relationships/oleObject" Target="../embeddings/oleObject21.bin"/><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image" Target="../media/image24.wmf"/><Relationship Id="rId5" Type="http://schemas.openxmlformats.org/officeDocument/2006/relationships/oleObject" Target="../embeddings/oleObject20.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22.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image" Target="../media/image28.wmf"/><Relationship Id="rId5" Type="http://schemas.openxmlformats.org/officeDocument/2006/relationships/oleObject" Target="../embeddings/oleObject24.bin"/><Relationship Id="rId4" Type="http://schemas.openxmlformats.org/officeDocument/2006/relationships/image" Target="../media/image27.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6.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da-DK"/>
              <a:t>Erik Lindskog, Qualcomm,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07065" y="846931"/>
            <a:ext cx="7772400" cy="838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HEz RTT Location Using Anchor Stations and Client Cooperation</a:t>
            </a:r>
          </a:p>
        </p:txBody>
      </p:sp>
      <p:sp>
        <p:nvSpPr>
          <p:cNvPr id="3074" name="Rectangle 2"/>
          <p:cNvSpPr>
            <a:spLocks noGrp="1" noChangeArrowheads="1"/>
          </p:cNvSpPr>
          <p:nvPr>
            <p:ph type="body" idx="1"/>
          </p:nvPr>
        </p:nvSpPr>
        <p:spPr>
          <a:xfrm>
            <a:off x="685800" y="17990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2018-05-08</a:t>
            </a:r>
          </a:p>
        </p:txBody>
      </p:sp>
      <p:graphicFrame>
        <p:nvGraphicFramePr>
          <p:cNvPr id="3075" name="Object 3"/>
          <p:cNvGraphicFramePr>
            <a:graphicFrameLocks noChangeAspect="1"/>
          </p:cNvGraphicFramePr>
          <p:nvPr>
            <p:extLst>
              <p:ext uri="{D42A27DB-BD31-4B8C-83A1-F6EECF244321}">
                <p14:modId xmlns:p14="http://schemas.microsoft.com/office/powerpoint/2010/main" val="2420802798"/>
              </p:ext>
            </p:extLst>
          </p:nvPr>
        </p:nvGraphicFramePr>
        <p:xfrm>
          <a:off x="664535" y="3083719"/>
          <a:ext cx="7715250" cy="2365375"/>
        </p:xfrm>
        <a:graphic>
          <a:graphicData uri="http://schemas.openxmlformats.org/presentationml/2006/ole">
            <mc:AlternateContent xmlns:mc="http://schemas.openxmlformats.org/markup-compatibility/2006">
              <mc:Choice xmlns:v="urn:schemas-microsoft-com:vml" Requires="v">
                <p:oleObj spid="_x0000_s3483" name="Document" r:id="rId4" imgW="8267030" imgH="2537736" progId="Word.Document.8">
                  <p:embed/>
                </p:oleObj>
              </mc:Choice>
              <mc:Fallback>
                <p:oleObj name="Document" r:id="rId4" imgW="8267030" imgH="2537736" progId="Word.Document.8">
                  <p:embed/>
                  <p:pic>
                    <p:nvPicPr>
                      <p:cNvPr id="0" name="Picture 3"/>
                      <p:cNvPicPr>
                        <a:picLocks noChangeAspect="1" noChangeArrowheads="1"/>
                      </p:cNvPicPr>
                      <p:nvPr/>
                    </p:nvPicPr>
                    <p:blipFill>
                      <a:blip r:embed="rId5"/>
                      <a:srcRect/>
                      <a:stretch>
                        <a:fillRect/>
                      </a:stretch>
                    </p:blipFill>
                    <p:spPr bwMode="auto">
                      <a:xfrm>
                        <a:off x="664535" y="3083719"/>
                        <a:ext cx="7715250" cy="23653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636181" y="2193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9F313A6-8FAD-441C-A5DB-513D1CD3CF02}"/>
              </a:ext>
            </a:extLst>
          </p:cNvPr>
          <p:cNvSpPr>
            <a:spLocks noGrp="1"/>
          </p:cNvSpPr>
          <p:nvPr>
            <p:ph type="title"/>
          </p:nvPr>
        </p:nvSpPr>
        <p:spPr>
          <a:xfrm>
            <a:off x="707150" y="725694"/>
            <a:ext cx="7939098" cy="654968"/>
          </a:xfrm>
        </p:spPr>
        <p:txBody>
          <a:bodyPr/>
          <a:lstStyle/>
          <a:p>
            <a:r>
              <a:rPr lang="en-US" sz="2800" dirty="0"/>
              <a:t>HEz-Ranging Using Client Cooperation</a:t>
            </a:r>
          </a:p>
        </p:txBody>
      </p:sp>
      <p:sp>
        <p:nvSpPr>
          <p:cNvPr id="4" name="Footer Placeholder 3">
            <a:extLst>
              <a:ext uri="{FF2B5EF4-FFF2-40B4-BE49-F238E27FC236}">
                <a16:creationId xmlns:a16="http://schemas.microsoft.com/office/drawing/2014/main" id="{646741AA-80A3-4400-982C-AF6F7BA3DAA9}"/>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S Gothic"/>
              <a:cs typeface="Arial Unicode MS" charset="0"/>
            </a:endParaRPr>
          </a:p>
        </p:txBody>
      </p:sp>
      <p:sp>
        <p:nvSpPr>
          <p:cNvPr id="5" name="Slide Number Placeholder 4">
            <a:extLst>
              <a:ext uri="{FF2B5EF4-FFF2-40B4-BE49-F238E27FC236}">
                <a16:creationId xmlns:a16="http://schemas.microsoft.com/office/drawing/2014/main" id="{0CB852F5-A8D4-40FB-8DB2-972A9BC8E9AC}"/>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S Gothic"/>
                <a:cs typeface="Arial Unicode MS" charset="0"/>
              </a:rPr>
              <a:pPr marL="0" marR="0" lvl="0" indent="0" algn="ctr" defTabSz="914400" rtl="0" eaLnBrk="0" fontAlgn="base" latinLnBrk="0" hangingPunct="0">
                <a:lnSpc>
                  <a:spcPct val="100000"/>
                </a:lnSpc>
                <a:spcBef>
                  <a:spcPct val="0"/>
                </a:spcBef>
                <a:spcAft>
                  <a:spcPct val="0"/>
                </a:spcAft>
                <a:buClrTx/>
                <a:buSzTx/>
                <a:buFontTx/>
                <a:buNone/>
                <a:tabLst/>
                <a:defRPr/>
              </a:pPr>
              <a:t>10</a:t>
            </a:fld>
            <a:endPar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endParaRPr>
          </a:p>
        </p:txBody>
      </p:sp>
      <p:sp>
        <p:nvSpPr>
          <p:cNvPr id="9" name="Line 30">
            <a:extLst>
              <a:ext uri="{FF2B5EF4-FFF2-40B4-BE49-F238E27FC236}">
                <a16:creationId xmlns:a16="http://schemas.microsoft.com/office/drawing/2014/main" id="{F6A41C99-43FF-493B-A969-636AA063042F}"/>
              </a:ext>
            </a:extLst>
          </p:cNvPr>
          <p:cNvSpPr>
            <a:spLocks noChangeShapeType="1"/>
          </p:cNvSpPr>
          <p:nvPr/>
        </p:nvSpPr>
        <p:spPr bwMode="auto">
          <a:xfrm flipV="1">
            <a:off x="1148495" y="2841034"/>
            <a:ext cx="7833698" cy="11218"/>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0" name="Line 33">
            <a:extLst>
              <a:ext uri="{FF2B5EF4-FFF2-40B4-BE49-F238E27FC236}">
                <a16:creationId xmlns:a16="http://schemas.microsoft.com/office/drawing/2014/main" id="{58D697DB-8B64-4CEA-B525-F67FB58A5C5D}"/>
              </a:ext>
            </a:extLst>
          </p:cNvPr>
          <p:cNvSpPr>
            <a:spLocks noChangeShapeType="1"/>
          </p:cNvSpPr>
          <p:nvPr/>
        </p:nvSpPr>
        <p:spPr bwMode="auto">
          <a:xfrm flipV="1">
            <a:off x="1148495" y="3777138"/>
            <a:ext cx="7833698" cy="11739"/>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1" name="Rectangle 52">
            <a:extLst>
              <a:ext uri="{FF2B5EF4-FFF2-40B4-BE49-F238E27FC236}">
                <a16:creationId xmlns:a16="http://schemas.microsoft.com/office/drawing/2014/main" id="{8CC8B88F-778B-4246-A3B1-A23169EC2651}"/>
              </a:ext>
            </a:extLst>
          </p:cNvPr>
          <p:cNvSpPr>
            <a:spLocks noChangeArrowheads="1"/>
          </p:cNvSpPr>
          <p:nvPr/>
        </p:nvSpPr>
        <p:spPr bwMode="auto">
          <a:xfrm>
            <a:off x="5323296" y="2027980"/>
            <a:ext cx="48656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2" name="Rectangle 53">
            <a:extLst>
              <a:ext uri="{FF2B5EF4-FFF2-40B4-BE49-F238E27FC236}">
                <a16:creationId xmlns:a16="http://schemas.microsoft.com/office/drawing/2014/main" id="{FC20DC54-EAED-4156-9C8D-9A8D0D08D9ED}"/>
              </a:ext>
            </a:extLst>
          </p:cNvPr>
          <p:cNvSpPr>
            <a:spLocks noChangeArrowheads="1"/>
          </p:cNvSpPr>
          <p:nvPr/>
        </p:nvSpPr>
        <p:spPr bwMode="auto">
          <a:xfrm>
            <a:off x="5373300" y="2236664"/>
            <a:ext cx="4365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DL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pic>
        <p:nvPicPr>
          <p:cNvPr id="13" name="Picture 60">
            <a:extLst>
              <a:ext uri="{FF2B5EF4-FFF2-40B4-BE49-F238E27FC236}">
                <a16:creationId xmlns:a16="http://schemas.microsoft.com/office/drawing/2014/main" id="{606FFE1C-DCCE-48A1-B446-EDC90E1381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4562" y="2948344"/>
            <a:ext cx="487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69">
            <a:extLst>
              <a:ext uri="{FF2B5EF4-FFF2-40B4-BE49-F238E27FC236}">
                <a16:creationId xmlns:a16="http://schemas.microsoft.com/office/drawing/2014/main" id="{BB458C49-EB0F-471D-AD92-46DAC3A4FD89}"/>
              </a:ext>
            </a:extLst>
          </p:cNvPr>
          <p:cNvSpPr>
            <a:spLocks noChangeArrowheads="1"/>
          </p:cNvSpPr>
          <p:nvPr/>
        </p:nvSpPr>
        <p:spPr bwMode="auto">
          <a:xfrm>
            <a:off x="3828194" y="2028340"/>
            <a:ext cx="544513" cy="87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5" name="Rectangle 85">
            <a:extLst>
              <a:ext uri="{FF2B5EF4-FFF2-40B4-BE49-F238E27FC236}">
                <a16:creationId xmlns:a16="http://schemas.microsoft.com/office/drawing/2014/main" id="{86F1AFCA-D524-4E00-8F1F-21146D42210F}"/>
              </a:ext>
            </a:extLst>
          </p:cNvPr>
          <p:cNvSpPr>
            <a:spLocks noChangeArrowheads="1"/>
          </p:cNvSpPr>
          <p:nvPr/>
        </p:nvSpPr>
        <p:spPr bwMode="auto">
          <a:xfrm>
            <a:off x="2237718" y="2032713"/>
            <a:ext cx="464473"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6" name="Rectangle 86">
            <a:extLst>
              <a:ext uri="{FF2B5EF4-FFF2-40B4-BE49-F238E27FC236}">
                <a16:creationId xmlns:a16="http://schemas.microsoft.com/office/drawing/2014/main" id="{964C33AD-063A-4215-A8D5-A18E6A089288}"/>
              </a:ext>
            </a:extLst>
          </p:cNvPr>
          <p:cNvSpPr>
            <a:spLocks noChangeArrowheads="1"/>
          </p:cNvSpPr>
          <p:nvPr/>
        </p:nvSpPr>
        <p:spPr bwMode="auto">
          <a:xfrm>
            <a:off x="2277593" y="2174334"/>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 </a:t>
            </a: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TF </a:t>
            </a:r>
            <a:endPar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17" name="Line 90">
            <a:extLst>
              <a:ext uri="{FF2B5EF4-FFF2-40B4-BE49-F238E27FC236}">
                <a16:creationId xmlns:a16="http://schemas.microsoft.com/office/drawing/2014/main" id="{E66BC972-B9A3-4DAE-9732-634493D2AF9E}"/>
              </a:ext>
            </a:extLst>
          </p:cNvPr>
          <p:cNvSpPr>
            <a:spLocks noChangeShapeType="1"/>
          </p:cNvSpPr>
          <p:nvPr/>
        </p:nvSpPr>
        <p:spPr bwMode="auto">
          <a:xfrm flipV="1">
            <a:off x="1148495" y="4569226"/>
            <a:ext cx="7833698" cy="37214"/>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pic>
        <p:nvPicPr>
          <p:cNvPr id="21" name="Picture 100">
            <a:extLst>
              <a:ext uri="{FF2B5EF4-FFF2-40B4-BE49-F238E27FC236}">
                <a16:creationId xmlns:a16="http://schemas.microsoft.com/office/drawing/2014/main" id="{64CED2C9-0262-420C-B626-41CE7DC149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12657" y="2931467"/>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107">
            <a:extLst>
              <a:ext uri="{FF2B5EF4-FFF2-40B4-BE49-F238E27FC236}">
                <a16:creationId xmlns:a16="http://schemas.microsoft.com/office/drawing/2014/main" id="{F3CB0F27-B89E-4536-B362-E61D0B1CD80A}"/>
              </a:ext>
            </a:extLst>
          </p:cNvPr>
          <p:cNvSpPr>
            <a:spLocks noChangeArrowheads="1"/>
          </p:cNvSpPr>
          <p:nvPr/>
        </p:nvSpPr>
        <p:spPr bwMode="auto">
          <a:xfrm>
            <a:off x="86386" y="2331827"/>
            <a:ext cx="90608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Responder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AP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23" name="Rectangle 108">
            <a:extLst>
              <a:ext uri="{FF2B5EF4-FFF2-40B4-BE49-F238E27FC236}">
                <a16:creationId xmlns:a16="http://schemas.microsoft.com/office/drawing/2014/main" id="{7CB4EB41-2FC8-4990-9C43-56EB432EDB6B}"/>
              </a:ext>
            </a:extLst>
          </p:cNvPr>
          <p:cNvSpPr>
            <a:spLocks noChangeArrowheads="1"/>
          </p:cNvSpPr>
          <p:nvPr/>
        </p:nvSpPr>
        <p:spPr bwMode="auto">
          <a:xfrm>
            <a:off x="81500" y="3419151"/>
            <a:ext cx="964123"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Initiator Client STA 1</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24" name="Rectangle 110">
            <a:extLst>
              <a:ext uri="{FF2B5EF4-FFF2-40B4-BE49-F238E27FC236}">
                <a16:creationId xmlns:a16="http://schemas.microsoft.com/office/drawing/2014/main" id="{D5128088-74F4-409B-9915-9AE8E2E5E8BE}"/>
              </a:ext>
            </a:extLst>
          </p:cNvPr>
          <p:cNvSpPr>
            <a:spLocks noChangeArrowheads="1"/>
          </p:cNvSpPr>
          <p:nvPr/>
        </p:nvSpPr>
        <p:spPr bwMode="auto">
          <a:xfrm>
            <a:off x="59900" y="4245432"/>
            <a:ext cx="103938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Initiator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Client STA 2</a:t>
            </a:r>
          </a:p>
        </p:txBody>
      </p:sp>
      <p:sp>
        <p:nvSpPr>
          <p:cNvPr id="26" name="Rectangle 132">
            <a:extLst>
              <a:ext uri="{FF2B5EF4-FFF2-40B4-BE49-F238E27FC236}">
                <a16:creationId xmlns:a16="http://schemas.microsoft.com/office/drawing/2014/main" id="{24B9DED6-AF07-4283-ACD8-449CAF048F90}"/>
              </a:ext>
            </a:extLst>
          </p:cNvPr>
          <p:cNvSpPr>
            <a:spLocks noChangeArrowheads="1"/>
          </p:cNvSpPr>
          <p:nvPr/>
        </p:nvSpPr>
        <p:spPr bwMode="auto">
          <a:xfrm>
            <a:off x="2872006" y="3226624"/>
            <a:ext cx="388888"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27" name="Rectangle 133">
            <a:extLst>
              <a:ext uri="{FF2B5EF4-FFF2-40B4-BE49-F238E27FC236}">
                <a16:creationId xmlns:a16="http://schemas.microsoft.com/office/drawing/2014/main" id="{EF4888F9-57DB-41BB-B851-A09B9D91EADF}"/>
              </a:ext>
            </a:extLst>
          </p:cNvPr>
          <p:cNvSpPr>
            <a:spLocks noChangeArrowheads="1"/>
          </p:cNvSpPr>
          <p:nvPr/>
        </p:nvSpPr>
        <p:spPr bwMode="auto">
          <a:xfrm>
            <a:off x="2863775" y="3308566"/>
            <a:ext cx="4381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28" name="Rectangle 158">
            <a:extLst>
              <a:ext uri="{FF2B5EF4-FFF2-40B4-BE49-F238E27FC236}">
                <a16:creationId xmlns:a16="http://schemas.microsoft.com/office/drawing/2014/main" id="{1A9D9081-7B92-4E97-923A-6543FDCA7D65}"/>
              </a:ext>
            </a:extLst>
          </p:cNvPr>
          <p:cNvSpPr>
            <a:spLocks noChangeArrowheads="1"/>
          </p:cNvSpPr>
          <p:nvPr/>
        </p:nvSpPr>
        <p:spPr bwMode="auto">
          <a:xfrm>
            <a:off x="4037030" y="4040896"/>
            <a:ext cx="387729"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29" name="Rectangle 159">
            <a:extLst>
              <a:ext uri="{FF2B5EF4-FFF2-40B4-BE49-F238E27FC236}">
                <a16:creationId xmlns:a16="http://schemas.microsoft.com/office/drawing/2014/main" id="{057889DB-50F4-4C90-84B9-8DC8AB83F038}"/>
              </a:ext>
            </a:extLst>
          </p:cNvPr>
          <p:cNvSpPr>
            <a:spLocks noChangeArrowheads="1"/>
          </p:cNvSpPr>
          <p:nvPr/>
        </p:nvSpPr>
        <p:spPr bwMode="auto">
          <a:xfrm>
            <a:off x="4034829" y="4094947"/>
            <a:ext cx="3853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pic>
        <p:nvPicPr>
          <p:cNvPr id="30" name="Picture 160">
            <a:extLst>
              <a:ext uri="{FF2B5EF4-FFF2-40B4-BE49-F238E27FC236}">
                <a16:creationId xmlns:a16="http://schemas.microsoft.com/office/drawing/2014/main" id="{E8269F01-9CA9-47EE-881D-6D765046C50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31656" y="4679465"/>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Rectangle 52">
            <a:extLst>
              <a:ext uri="{FF2B5EF4-FFF2-40B4-BE49-F238E27FC236}">
                <a16:creationId xmlns:a16="http://schemas.microsoft.com/office/drawing/2014/main" id="{1B1C0EF1-A1C7-4D98-B12B-DEC91916F4D9}"/>
              </a:ext>
            </a:extLst>
          </p:cNvPr>
          <p:cNvSpPr>
            <a:spLocks noChangeArrowheads="1"/>
          </p:cNvSpPr>
          <p:nvPr/>
        </p:nvSpPr>
        <p:spPr bwMode="auto">
          <a:xfrm>
            <a:off x="4639460" y="2032044"/>
            <a:ext cx="536575"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35" name="Rectangle 53">
            <a:extLst>
              <a:ext uri="{FF2B5EF4-FFF2-40B4-BE49-F238E27FC236}">
                <a16:creationId xmlns:a16="http://schemas.microsoft.com/office/drawing/2014/main" id="{15BC1A65-046C-402F-9902-A2D959115AE5}"/>
              </a:ext>
            </a:extLst>
          </p:cNvPr>
          <p:cNvSpPr>
            <a:spLocks noChangeArrowheads="1"/>
          </p:cNvSpPr>
          <p:nvPr/>
        </p:nvSpPr>
        <p:spPr bwMode="auto">
          <a:xfrm>
            <a:off x="4694270" y="2212391"/>
            <a:ext cx="4378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DL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cxnSp>
        <p:nvCxnSpPr>
          <p:cNvPr id="36" name="Straight Arrow Connector 35">
            <a:extLst>
              <a:ext uri="{FF2B5EF4-FFF2-40B4-BE49-F238E27FC236}">
                <a16:creationId xmlns:a16="http://schemas.microsoft.com/office/drawing/2014/main" id="{A734338D-69EC-4100-B7B8-10EE30E1F37C}"/>
              </a:ext>
            </a:extLst>
          </p:cNvPr>
          <p:cNvCxnSpPr>
            <a:cxnSpLocks/>
            <a:stCxn id="26" idx="0"/>
          </p:cNvCxnSpPr>
          <p:nvPr/>
        </p:nvCxnSpPr>
        <p:spPr bwMode="auto">
          <a:xfrm flipV="1">
            <a:off x="3066450" y="2854490"/>
            <a:ext cx="0" cy="372134"/>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a:extLst>
              <a:ext uri="{FF2B5EF4-FFF2-40B4-BE49-F238E27FC236}">
                <a16:creationId xmlns:a16="http://schemas.microsoft.com/office/drawing/2014/main" id="{82E46F64-1D11-4B8C-B7F9-89A42FC5D721}"/>
              </a:ext>
            </a:extLst>
          </p:cNvPr>
          <p:cNvCxnSpPr>
            <a:cxnSpLocks/>
            <a:stCxn id="28" idx="0"/>
          </p:cNvCxnSpPr>
          <p:nvPr/>
        </p:nvCxnSpPr>
        <p:spPr bwMode="auto">
          <a:xfrm flipV="1">
            <a:off x="4230895" y="3772104"/>
            <a:ext cx="149977" cy="268792"/>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Arrow Connector 41">
            <a:extLst>
              <a:ext uri="{FF2B5EF4-FFF2-40B4-BE49-F238E27FC236}">
                <a16:creationId xmlns:a16="http://schemas.microsoft.com/office/drawing/2014/main" id="{B8713C5B-940F-458B-A7DC-BEE92C3E1CD0}"/>
              </a:ext>
            </a:extLst>
          </p:cNvPr>
          <p:cNvCxnSpPr>
            <a:cxnSpLocks/>
            <a:stCxn id="28" idx="0"/>
          </p:cNvCxnSpPr>
          <p:nvPr/>
        </p:nvCxnSpPr>
        <p:spPr bwMode="auto">
          <a:xfrm flipV="1">
            <a:off x="4230895" y="2838256"/>
            <a:ext cx="31560" cy="1202640"/>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Arrow Connector 43">
            <a:extLst>
              <a:ext uri="{FF2B5EF4-FFF2-40B4-BE49-F238E27FC236}">
                <a16:creationId xmlns:a16="http://schemas.microsoft.com/office/drawing/2014/main" id="{24F4A985-A952-4B38-ADCC-A04E0323E2D8}"/>
              </a:ext>
            </a:extLst>
          </p:cNvPr>
          <p:cNvCxnSpPr>
            <a:cxnSpLocks/>
            <a:stCxn id="11" idx="2"/>
          </p:cNvCxnSpPr>
          <p:nvPr/>
        </p:nvCxnSpPr>
        <p:spPr bwMode="auto">
          <a:xfrm>
            <a:off x="5566580" y="2847130"/>
            <a:ext cx="38932" cy="1755475"/>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Arrow Connector 45">
            <a:extLst>
              <a:ext uri="{FF2B5EF4-FFF2-40B4-BE49-F238E27FC236}">
                <a16:creationId xmlns:a16="http://schemas.microsoft.com/office/drawing/2014/main" id="{E6C30112-8BCD-4A53-8FAB-00CDF9F86A9B}"/>
              </a:ext>
            </a:extLst>
          </p:cNvPr>
          <p:cNvCxnSpPr>
            <a:cxnSpLocks/>
            <a:stCxn id="11" idx="2"/>
          </p:cNvCxnSpPr>
          <p:nvPr/>
        </p:nvCxnSpPr>
        <p:spPr bwMode="auto">
          <a:xfrm>
            <a:off x="5566580" y="2847130"/>
            <a:ext cx="242490" cy="925697"/>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Arrow Connector 46">
            <a:extLst>
              <a:ext uri="{FF2B5EF4-FFF2-40B4-BE49-F238E27FC236}">
                <a16:creationId xmlns:a16="http://schemas.microsoft.com/office/drawing/2014/main" id="{DBB29F35-A10C-4C21-829D-F1A10787AF31}"/>
              </a:ext>
            </a:extLst>
          </p:cNvPr>
          <p:cNvCxnSpPr>
            <a:cxnSpLocks/>
          </p:cNvCxnSpPr>
          <p:nvPr/>
        </p:nvCxnSpPr>
        <p:spPr bwMode="auto">
          <a:xfrm flipH="1">
            <a:off x="3086764" y="1933634"/>
            <a:ext cx="63369" cy="722953"/>
          </a:xfrm>
          <a:prstGeom prst="straightConnector1">
            <a:avLst/>
          </a:prstGeom>
          <a:solidFill>
            <a:schemeClr val="accent1"/>
          </a:solidFill>
          <a:ln w="19050" cap="flat" cmpd="sng" algn="ctr">
            <a:solidFill>
              <a:srgbClr val="00B05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TextBox 47">
            <a:extLst>
              <a:ext uri="{FF2B5EF4-FFF2-40B4-BE49-F238E27FC236}">
                <a16:creationId xmlns:a16="http://schemas.microsoft.com/office/drawing/2014/main" id="{3C1C0A49-74B1-4D9B-9DE2-6DE6BE85F350}"/>
              </a:ext>
            </a:extLst>
          </p:cNvPr>
          <p:cNvSpPr txBox="1"/>
          <p:nvPr/>
        </p:nvSpPr>
        <p:spPr>
          <a:xfrm>
            <a:off x="2056894" y="1541675"/>
            <a:ext cx="3955252" cy="27699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Times New Roman" pitchFamily="18" charset="0"/>
                <a:ea typeface="MS Gothic"/>
                <a:cs typeface="+mn-cs"/>
              </a:rPr>
              <a:t>Green arrows – Exchanges in HEz ranging protocol today.</a:t>
            </a:r>
          </a:p>
        </p:txBody>
      </p:sp>
      <p:sp>
        <p:nvSpPr>
          <p:cNvPr id="49" name="TextBox 48">
            <a:extLst>
              <a:ext uri="{FF2B5EF4-FFF2-40B4-BE49-F238E27FC236}">
                <a16:creationId xmlns:a16="http://schemas.microsoft.com/office/drawing/2014/main" id="{F68F4BA1-6362-4444-A7ED-B056820F89BA}"/>
              </a:ext>
            </a:extLst>
          </p:cNvPr>
          <p:cNvSpPr txBox="1"/>
          <p:nvPr/>
        </p:nvSpPr>
        <p:spPr>
          <a:xfrm>
            <a:off x="579591" y="4729772"/>
            <a:ext cx="5993177" cy="27699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70C0"/>
                </a:solidFill>
                <a:effectLst/>
                <a:uLnTx/>
                <a:uFillTx/>
                <a:latin typeface="Times New Roman" pitchFamily="18" charset="0"/>
                <a:ea typeface="MS Gothic"/>
                <a:cs typeface="+mn-cs"/>
              </a:rPr>
              <a:t>Exchanges not in HEz ranging protocol today, except when for support of passive location.</a:t>
            </a:r>
          </a:p>
        </p:txBody>
      </p:sp>
      <p:cxnSp>
        <p:nvCxnSpPr>
          <p:cNvPr id="50" name="Straight Arrow Connector 49">
            <a:extLst>
              <a:ext uri="{FF2B5EF4-FFF2-40B4-BE49-F238E27FC236}">
                <a16:creationId xmlns:a16="http://schemas.microsoft.com/office/drawing/2014/main" id="{FD7C5F6F-B30E-4D41-94BF-4BF430F6EDE2}"/>
              </a:ext>
            </a:extLst>
          </p:cNvPr>
          <p:cNvCxnSpPr>
            <a:cxnSpLocks/>
          </p:cNvCxnSpPr>
          <p:nvPr/>
        </p:nvCxnSpPr>
        <p:spPr bwMode="auto">
          <a:xfrm flipV="1">
            <a:off x="2670528" y="4305167"/>
            <a:ext cx="314981" cy="432708"/>
          </a:xfrm>
          <a:prstGeom prst="straightConnector1">
            <a:avLst/>
          </a:prstGeom>
          <a:solidFill>
            <a:schemeClr val="accent1"/>
          </a:solidFill>
          <a:ln w="19050" cap="flat" cmpd="sng" algn="ctr">
            <a:solidFill>
              <a:srgbClr val="0070C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Rectangle 85">
            <a:extLst>
              <a:ext uri="{FF2B5EF4-FFF2-40B4-BE49-F238E27FC236}">
                <a16:creationId xmlns:a16="http://schemas.microsoft.com/office/drawing/2014/main" id="{2592C66C-CFDA-4903-B80B-2C9D284C949E}"/>
              </a:ext>
            </a:extLst>
          </p:cNvPr>
          <p:cNvSpPr>
            <a:spLocks noChangeArrowheads="1"/>
          </p:cNvSpPr>
          <p:nvPr/>
        </p:nvSpPr>
        <p:spPr bwMode="auto">
          <a:xfrm>
            <a:off x="3393901" y="2020132"/>
            <a:ext cx="456614"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64" name="Rectangle 85">
            <a:extLst>
              <a:ext uri="{FF2B5EF4-FFF2-40B4-BE49-F238E27FC236}">
                <a16:creationId xmlns:a16="http://schemas.microsoft.com/office/drawing/2014/main" id="{5CE3E043-863E-4124-BDD0-D49E9901979F}"/>
              </a:ext>
            </a:extLst>
          </p:cNvPr>
          <p:cNvSpPr>
            <a:spLocks noChangeArrowheads="1"/>
          </p:cNvSpPr>
          <p:nvPr/>
        </p:nvSpPr>
        <p:spPr bwMode="auto">
          <a:xfrm>
            <a:off x="1182169" y="2032754"/>
            <a:ext cx="476539"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65" name="Rectangle 86">
            <a:extLst>
              <a:ext uri="{FF2B5EF4-FFF2-40B4-BE49-F238E27FC236}">
                <a16:creationId xmlns:a16="http://schemas.microsoft.com/office/drawing/2014/main" id="{56E2105A-C50F-4349-9CA5-512A39924E6D}"/>
              </a:ext>
            </a:extLst>
          </p:cNvPr>
          <p:cNvSpPr>
            <a:spLocks noChangeArrowheads="1"/>
          </p:cNvSpPr>
          <p:nvPr/>
        </p:nvSpPr>
        <p:spPr bwMode="auto">
          <a:xfrm>
            <a:off x="1220804" y="2213581"/>
            <a:ext cx="38472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Poll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 TF</a:t>
            </a:r>
          </a:p>
        </p:txBody>
      </p:sp>
      <p:sp>
        <p:nvSpPr>
          <p:cNvPr id="66" name="Rectangle 132">
            <a:extLst>
              <a:ext uri="{FF2B5EF4-FFF2-40B4-BE49-F238E27FC236}">
                <a16:creationId xmlns:a16="http://schemas.microsoft.com/office/drawing/2014/main" id="{EE1DF093-0538-458B-9755-3E0C4C5439B3}"/>
              </a:ext>
            </a:extLst>
          </p:cNvPr>
          <p:cNvSpPr>
            <a:spLocks noChangeArrowheads="1"/>
          </p:cNvSpPr>
          <p:nvPr/>
        </p:nvSpPr>
        <p:spPr bwMode="auto">
          <a:xfrm>
            <a:off x="1803469" y="3226624"/>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67" name="Rectangle 132">
            <a:extLst>
              <a:ext uri="{FF2B5EF4-FFF2-40B4-BE49-F238E27FC236}">
                <a16:creationId xmlns:a16="http://schemas.microsoft.com/office/drawing/2014/main" id="{4B81C40A-102E-4C97-BEA1-CFE815E1ADF7}"/>
              </a:ext>
            </a:extLst>
          </p:cNvPr>
          <p:cNvSpPr>
            <a:spLocks noChangeArrowheads="1"/>
          </p:cNvSpPr>
          <p:nvPr/>
        </p:nvSpPr>
        <p:spPr bwMode="auto">
          <a:xfrm>
            <a:off x="1815341" y="4050155"/>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69" name="Rectangle 133">
            <a:extLst>
              <a:ext uri="{FF2B5EF4-FFF2-40B4-BE49-F238E27FC236}">
                <a16:creationId xmlns:a16="http://schemas.microsoft.com/office/drawing/2014/main" id="{A249F3E0-9F94-4180-BE1A-3CF81DC6173F}"/>
              </a:ext>
            </a:extLst>
          </p:cNvPr>
          <p:cNvSpPr>
            <a:spLocks noChangeArrowheads="1"/>
          </p:cNvSpPr>
          <p:nvPr/>
        </p:nvSpPr>
        <p:spPr bwMode="auto">
          <a:xfrm>
            <a:off x="1854546" y="3358393"/>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PR</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70" name="Rectangle 133">
            <a:extLst>
              <a:ext uri="{FF2B5EF4-FFF2-40B4-BE49-F238E27FC236}">
                <a16:creationId xmlns:a16="http://schemas.microsoft.com/office/drawing/2014/main" id="{2C38F23E-1201-4A7F-A981-1B1AED079FC1}"/>
              </a:ext>
            </a:extLst>
          </p:cNvPr>
          <p:cNvSpPr>
            <a:spLocks noChangeArrowheads="1"/>
          </p:cNvSpPr>
          <p:nvPr/>
        </p:nvSpPr>
        <p:spPr bwMode="auto">
          <a:xfrm>
            <a:off x="1875838" y="4207997"/>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PR</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72" name="Rectangle 52">
            <a:extLst>
              <a:ext uri="{FF2B5EF4-FFF2-40B4-BE49-F238E27FC236}">
                <a16:creationId xmlns:a16="http://schemas.microsoft.com/office/drawing/2014/main" id="{F5B559FF-4016-4CCC-8242-370B99883062}"/>
              </a:ext>
            </a:extLst>
          </p:cNvPr>
          <p:cNvSpPr>
            <a:spLocks noChangeArrowheads="1"/>
          </p:cNvSpPr>
          <p:nvPr/>
        </p:nvSpPr>
        <p:spPr bwMode="auto">
          <a:xfrm>
            <a:off x="6572768" y="2023408"/>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73" name="Rectangle 52">
            <a:extLst>
              <a:ext uri="{FF2B5EF4-FFF2-40B4-BE49-F238E27FC236}">
                <a16:creationId xmlns:a16="http://schemas.microsoft.com/office/drawing/2014/main" id="{6F331C25-2F41-45FF-B891-227E1C2490CD}"/>
              </a:ext>
            </a:extLst>
          </p:cNvPr>
          <p:cNvSpPr>
            <a:spLocks noChangeArrowheads="1"/>
          </p:cNvSpPr>
          <p:nvPr/>
        </p:nvSpPr>
        <p:spPr bwMode="auto">
          <a:xfrm>
            <a:off x="7248168" y="2977858"/>
            <a:ext cx="536575" cy="788515"/>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cxnSp>
        <p:nvCxnSpPr>
          <p:cNvPr id="79" name="Straight Arrow Connector 78">
            <a:extLst>
              <a:ext uri="{FF2B5EF4-FFF2-40B4-BE49-F238E27FC236}">
                <a16:creationId xmlns:a16="http://schemas.microsoft.com/office/drawing/2014/main" id="{A6558B07-9DE9-4BF9-A166-7A58D78334A7}"/>
              </a:ext>
            </a:extLst>
          </p:cNvPr>
          <p:cNvCxnSpPr/>
          <p:nvPr/>
        </p:nvCxnSpPr>
        <p:spPr bwMode="auto">
          <a:xfrm>
            <a:off x="3086764" y="3781519"/>
            <a:ext cx="0" cy="835869"/>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Rectangle 52">
            <a:extLst>
              <a:ext uri="{FF2B5EF4-FFF2-40B4-BE49-F238E27FC236}">
                <a16:creationId xmlns:a16="http://schemas.microsoft.com/office/drawing/2014/main" id="{5B1E0989-DA06-4552-8770-6C4AD9AA77FF}"/>
              </a:ext>
            </a:extLst>
          </p:cNvPr>
          <p:cNvSpPr>
            <a:spLocks noChangeArrowheads="1"/>
          </p:cNvSpPr>
          <p:nvPr/>
        </p:nvSpPr>
        <p:spPr bwMode="auto">
          <a:xfrm>
            <a:off x="7264331" y="3830178"/>
            <a:ext cx="536575" cy="735841"/>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92" name="Rectangle 53">
            <a:extLst>
              <a:ext uri="{FF2B5EF4-FFF2-40B4-BE49-F238E27FC236}">
                <a16:creationId xmlns:a16="http://schemas.microsoft.com/office/drawing/2014/main" id="{EE898653-C426-4341-BD13-29E14C202D42}"/>
              </a:ext>
            </a:extLst>
          </p:cNvPr>
          <p:cNvSpPr>
            <a:spLocks noChangeArrowheads="1"/>
          </p:cNvSpPr>
          <p:nvPr/>
        </p:nvSpPr>
        <p:spPr bwMode="auto">
          <a:xfrm>
            <a:off x="6583100" y="2112306"/>
            <a:ext cx="436563"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iSTA to </a:t>
            </a:r>
            <a:r>
              <a:rPr kumimoji="0" lang="en-US" altLang="en-US" sz="1100" b="0" i="0" u="none" strike="noStrike" kern="1200" cap="none" spc="0" normalizeH="0" baseline="0" noProof="0" dirty="0" err="1">
                <a:ln>
                  <a:noFill/>
                </a:ln>
                <a:solidFill>
                  <a:srgbClr val="000000"/>
                </a:solidFill>
                <a:effectLst/>
                <a:uLnTx/>
                <a:uFillTx/>
                <a:latin typeface="Calibri" panose="020F0502020204030204" pitchFamily="34" charset="0"/>
                <a:ea typeface="MS Gothic"/>
                <a:cs typeface="+mn-cs"/>
              </a:rPr>
              <a:t>rSTA</a:t>
            </a:r>
            <a:endPar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LMR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TF</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93" name="Rectangle 52">
            <a:extLst>
              <a:ext uri="{FF2B5EF4-FFF2-40B4-BE49-F238E27FC236}">
                <a16:creationId xmlns:a16="http://schemas.microsoft.com/office/drawing/2014/main" id="{9EDAC50B-0260-4BEF-AE55-E730F6F08351}"/>
              </a:ext>
            </a:extLst>
          </p:cNvPr>
          <p:cNvSpPr>
            <a:spLocks noChangeArrowheads="1"/>
          </p:cNvSpPr>
          <p:nvPr/>
        </p:nvSpPr>
        <p:spPr bwMode="auto">
          <a:xfrm>
            <a:off x="5957125" y="2024932"/>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94" name="Rectangle 53">
            <a:extLst>
              <a:ext uri="{FF2B5EF4-FFF2-40B4-BE49-F238E27FC236}">
                <a16:creationId xmlns:a16="http://schemas.microsoft.com/office/drawing/2014/main" id="{0544C364-EDF9-492E-BE50-E71403FC1D2E}"/>
              </a:ext>
            </a:extLst>
          </p:cNvPr>
          <p:cNvSpPr>
            <a:spLocks noChangeArrowheads="1"/>
          </p:cNvSpPr>
          <p:nvPr/>
        </p:nvSpPr>
        <p:spPr bwMode="auto">
          <a:xfrm>
            <a:off x="5977356" y="2051149"/>
            <a:ext cx="43787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err="1">
                <a:ln>
                  <a:noFill/>
                </a:ln>
                <a:solidFill>
                  <a:srgbClr val="000000"/>
                </a:solidFill>
                <a:effectLst/>
                <a:uLnTx/>
                <a:uFillTx/>
                <a:latin typeface="Calibri" panose="020F0502020204030204" pitchFamily="34" charset="0"/>
                <a:ea typeface="MS Gothic"/>
                <a:cs typeface="+mn-cs"/>
              </a:rPr>
              <a:t>rSTA</a:t>
            </a: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 to</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iSTA</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LMR</a:t>
            </a:r>
            <a:endPar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p:txBody>
      </p:sp>
      <p:sp>
        <p:nvSpPr>
          <p:cNvPr id="96" name="Rectangle 86">
            <a:extLst>
              <a:ext uri="{FF2B5EF4-FFF2-40B4-BE49-F238E27FC236}">
                <a16:creationId xmlns:a16="http://schemas.microsoft.com/office/drawing/2014/main" id="{6552E1E5-EFEE-498A-8BB4-D8AD885EC59A}"/>
              </a:ext>
            </a:extLst>
          </p:cNvPr>
          <p:cNvSpPr>
            <a:spLocks noChangeArrowheads="1"/>
          </p:cNvSpPr>
          <p:nvPr/>
        </p:nvSpPr>
        <p:spPr bwMode="auto">
          <a:xfrm>
            <a:off x="3450242" y="2135826"/>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05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 </a:t>
            </a: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TF </a:t>
            </a:r>
            <a:endPar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98" name="Rectangle 133">
            <a:extLst>
              <a:ext uri="{FF2B5EF4-FFF2-40B4-BE49-F238E27FC236}">
                <a16:creationId xmlns:a16="http://schemas.microsoft.com/office/drawing/2014/main" id="{3091DDAE-E704-4C4A-91DD-B177F6500ADD}"/>
              </a:ext>
            </a:extLst>
          </p:cNvPr>
          <p:cNvSpPr>
            <a:spLocks noChangeArrowheads="1"/>
          </p:cNvSpPr>
          <p:nvPr/>
        </p:nvSpPr>
        <p:spPr bwMode="auto">
          <a:xfrm>
            <a:off x="7297380" y="3071913"/>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iSTA to </a:t>
            </a:r>
            <a:r>
              <a:rPr kumimoji="0" lang="en-US" altLang="en-US" sz="1200" b="0" i="0" u="none" strike="noStrike" kern="1200" cap="none" spc="0" normalizeH="0" baseline="0" noProof="0" dirty="0" err="1">
                <a:ln>
                  <a:noFill/>
                </a:ln>
                <a:solidFill>
                  <a:srgbClr val="000000"/>
                </a:solidFill>
                <a:effectLst/>
                <a:uLnTx/>
                <a:uFillTx/>
                <a:latin typeface="Calibri" panose="020F0502020204030204" pitchFamily="34" charset="0"/>
                <a:ea typeface="MS Gothic"/>
                <a:cs typeface="+mn-cs"/>
              </a:rPr>
              <a:t>rSTA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LMR</a:t>
            </a:r>
            <a:endPar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p:txBody>
      </p:sp>
      <p:sp>
        <p:nvSpPr>
          <p:cNvPr id="68" name="Rectangle 133">
            <a:extLst>
              <a:ext uri="{FF2B5EF4-FFF2-40B4-BE49-F238E27FC236}">
                <a16:creationId xmlns:a16="http://schemas.microsoft.com/office/drawing/2014/main" id="{30A05A1E-3EF9-4239-B1F4-F901DEAA1F79}"/>
              </a:ext>
            </a:extLst>
          </p:cNvPr>
          <p:cNvSpPr>
            <a:spLocks noChangeArrowheads="1"/>
          </p:cNvSpPr>
          <p:nvPr/>
        </p:nvSpPr>
        <p:spPr bwMode="auto">
          <a:xfrm>
            <a:off x="7313543" y="3897283"/>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iSTA to </a:t>
            </a:r>
            <a:r>
              <a:rPr kumimoji="0" lang="en-US" altLang="en-US" sz="1200" b="0" i="0" u="none" strike="noStrike" kern="1200" cap="none" spc="0" normalizeH="0" baseline="0" noProof="0" dirty="0" err="1">
                <a:ln>
                  <a:noFill/>
                </a:ln>
                <a:solidFill>
                  <a:srgbClr val="000000"/>
                </a:solidFill>
                <a:effectLst/>
                <a:uLnTx/>
                <a:uFillTx/>
                <a:latin typeface="Calibri" panose="020F0502020204030204" pitchFamily="34" charset="0"/>
                <a:ea typeface="MS Gothic"/>
                <a:cs typeface="+mn-cs"/>
              </a:rPr>
              <a:t>rSTA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LMR</a:t>
            </a:r>
            <a:endPar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p:txBody>
      </p:sp>
      <p:sp>
        <p:nvSpPr>
          <p:cNvPr id="71" name="TextBox 70">
            <a:extLst>
              <a:ext uri="{FF2B5EF4-FFF2-40B4-BE49-F238E27FC236}">
                <a16:creationId xmlns:a16="http://schemas.microsoft.com/office/drawing/2014/main" id="{52CFB9CD-74C0-43C3-824C-A4AB37C6640E}"/>
              </a:ext>
            </a:extLst>
          </p:cNvPr>
          <p:cNvSpPr txBox="1"/>
          <p:nvPr/>
        </p:nvSpPr>
        <p:spPr>
          <a:xfrm>
            <a:off x="524430" y="5071110"/>
            <a:ext cx="8304538" cy="116955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pitchFamily="18" charset="0"/>
                <a:ea typeface="MS Gothic"/>
                <a:cs typeface="+mn-cs"/>
              </a:rPr>
              <a:t>In this case, because of utilization and time-stamping of the ‘blue’ ranging exchanges, the client STA ranges to AP as well as to each other. With the broadcasting of the time-stamps at the end of the HEz ranging opportunity, all stations, the AP as well as the client STAs all end up with the same time-stamp information. These time stamps enables location based on the ranging to the AP (or APs assuming the above measurement is repeated to multiple APs), and ranging between the clients. This can give increased accuracy, especially in scenarios with few APs.   </a:t>
            </a:r>
          </a:p>
        </p:txBody>
      </p:sp>
    </p:spTree>
    <p:extLst>
      <p:ext uri="{BB962C8B-B14F-4D97-AF65-F5344CB8AC3E}">
        <p14:creationId xmlns:p14="http://schemas.microsoft.com/office/powerpoint/2010/main" val="309851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General Simulation Procedure</a:t>
            </a:r>
          </a:p>
        </p:txBody>
      </p:sp>
      <p:sp>
        <p:nvSpPr>
          <p:cNvPr id="3" name="Footer Placeholder 2">
            <a:extLst>
              <a:ext uri="{FF2B5EF4-FFF2-40B4-BE49-F238E27FC236}">
                <a16:creationId xmlns:a16="http://schemas.microsoft.com/office/drawing/2014/main" id="{AA0CB62A-8C63-44F6-B33D-AE5090D5EA20}"/>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C229C781-9868-4EAE-9E92-FD9A8F450C8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Hexagon 4"/>
          <p:cNvSpPr/>
          <p:nvPr/>
        </p:nvSpPr>
        <p:spPr bwMode="auto">
          <a:xfrm>
            <a:off x="7168872" y="2260962"/>
            <a:ext cx="221489" cy="193568"/>
          </a:xfrm>
          <a:prstGeom prst="hexagon">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7" name="Hexagon 6"/>
          <p:cNvSpPr/>
          <p:nvPr/>
        </p:nvSpPr>
        <p:spPr bwMode="auto">
          <a:xfrm>
            <a:off x="4762880" y="3617555"/>
            <a:ext cx="221489" cy="223537"/>
          </a:xfrm>
          <a:prstGeom prst="hexagon">
            <a:avLst/>
          </a:prstGeom>
          <a:solidFill>
            <a:schemeClr val="accent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29" name="TextBox 28"/>
          <p:cNvSpPr txBox="1"/>
          <p:nvPr/>
        </p:nvSpPr>
        <p:spPr>
          <a:xfrm>
            <a:off x="4010721" y="3520196"/>
            <a:ext cx="576526" cy="36115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AP1</a:t>
            </a:r>
          </a:p>
        </p:txBody>
      </p:sp>
      <p:sp>
        <p:nvSpPr>
          <p:cNvPr id="30" name="TextBox 29"/>
          <p:cNvSpPr txBox="1"/>
          <p:nvPr/>
        </p:nvSpPr>
        <p:spPr>
          <a:xfrm>
            <a:off x="6982098" y="1779862"/>
            <a:ext cx="595035"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AP2</a:t>
            </a:r>
          </a:p>
        </p:txBody>
      </p:sp>
      <p:sp>
        <p:nvSpPr>
          <p:cNvPr id="32" name="TextBox 31"/>
          <p:cNvSpPr txBox="1"/>
          <p:nvPr/>
        </p:nvSpPr>
        <p:spPr>
          <a:xfrm>
            <a:off x="5722419" y="2328746"/>
            <a:ext cx="838691" cy="369332"/>
          </a:xfrm>
          <a:prstGeom prst="rect">
            <a:avLst/>
          </a:prstGeom>
          <a:noFill/>
        </p:spPr>
        <p:txBody>
          <a:bodyPr wrap="non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Clients</a:t>
            </a:r>
          </a:p>
        </p:txBody>
      </p:sp>
      <p:sp>
        <p:nvSpPr>
          <p:cNvPr id="35" name="TextBox 34"/>
          <p:cNvSpPr txBox="1"/>
          <p:nvPr/>
        </p:nvSpPr>
        <p:spPr>
          <a:xfrm>
            <a:off x="421758" y="4416532"/>
            <a:ext cx="4478324" cy="1200329"/>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Modeling of imperfections:</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0.25 ns </a:t>
            </a:r>
            <a:r>
              <a:rPr kumimoji="0" lang="en-US" sz="18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stdev</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Gaussian clock </a:t>
            </a:r>
            <a:r>
              <a:rPr kumimoji="0" lang="en-US" sz="18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gitter</a:t>
            </a:r>
            <a:endPar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1 m </a:t>
            </a:r>
            <a:r>
              <a:rPr kumimoji="0" lang="en-US" sz="18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stdev</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Gaussian multipath error</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All errors independent</a:t>
            </a:r>
          </a:p>
        </p:txBody>
      </p:sp>
      <p:sp>
        <p:nvSpPr>
          <p:cNvPr id="50" name="Hexagon 49"/>
          <p:cNvSpPr/>
          <p:nvPr/>
        </p:nvSpPr>
        <p:spPr bwMode="auto">
          <a:xfrm>
            <a:off x="7306198" y="4679890"/>
            <a:ext cx="221489" cy="223537"/>
          </a:xfrm>
          <a:prstGeom prst="hexagon">
            <a:avLst/>
          </a:prstGeom>
          <a:solidFill>
            <a:schemeClr val="accent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53" name="TextBox 52"/>
          <p:cNvSpPr txBox="1"/>
          <p:nvPr/>
        </p:nvSpPr>
        <p:spPr>
          <a:xfrm>
            <a:off x="7119426" y="4903427"/>
            <a:ext cx="595035"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AP3</a:t>
            </a:r>
          </a:p>
        </p:txBody>
      </p:sp>
      <p:sp>
        <p:nvSpPr>
          <p:cNvPr id="61" name="TextBox 60"/>
          <p:cNvSpPr txBox="1"/>
          <p:nvPr/>
        </p:nvSpPr>
        <p:spPr>
          <a:xfrm>
            <a:off x="457200" y="1266156"/>
            <a:ext cx="3048000" cy="1200329"/>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Setup:</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3 APs in circle with 15 m radius</a:t>
            </a:r>
            <a:endParaRPr kumimoji="0" lang="en-US" sz="1800" b="0" i="0" u="none" strike="noStrike" kern="1200" cap="none" spc="0" normalizeH="0" baseline="-25000" noProof="0" dirty="0">
              <a:ln>
                <a:noFill/>
              </a:ln>
              <a:solidFill>
                <a:srgbClr val="000000"/>
              </a:solidFill>
              <a:effectLst/>
              <a:uLnTx/>
              <a:uFillTx/>
              <a:latin typeface="Symbol" panose="05050102010706020507" pitchFamily="18" charset="2"/>
              <a:ea typeface="MS Gothic" charset="-128"/>
              <a:cs typeface="+mn-cs"/>
            </a:endParaRP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8 clients</a:t>
            </a:r>
          </a:p>
        </p:txBody>
      </p:sp>
      <p:sp>
        <p:nvSpPr>
          <p:cNvPr id="31" name="Star: 5 Points 30">
            <a:extLst>
              <a:ext uri="{FF2B5EF4-FFF2-40B4-BE49-F238E27FC236}">
                <a16:creationId xmlns:a16="http://schemas.microsoft.com/office/drawing/2014/main" id="{E59AB54A-52FE-4834-A3DC-1EB64C21930C}"/>
              </a:ext>
            </a:extLst>
          </p:cNvPr>
          <p:cNvSpPr/>
          <p:nvPr/>
        </p:nvSpPr>
        <p:spPr bwMode="auto">
          <a:xfrm>
            <a:off x="6362945" y="2953667"/>
            <a:ext cx="192849" cy="1592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34" name="Star: 5 Points 33">
            <a:extLst>
              <a:ext uri="{FF2B5EF4-FFF2-40B4-BE49-F238E27FC236}">
                <a16:creationId xmlns:a16="http://schemas.microsoft.com/office/drawing/2014/main" id="{FEAB9849-3259-46AC-90F2-2B784D1D78BE}"/>
              </a:ext>
            </a:extLst>
          </p:cNvPr>
          <p:cNvSpPr/>
          <p:nvPr/>
        </p:nvSpPr>
        <p:spPr bwMode="auto">
          <a:xfrm>
            <a:off x="5912523" y="3331236"/>
            <a:ext cx="192849" cy="1592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36" name="Star: 5 Points 35">
            <a:extLst>
              <a:ext uri="{FF2B5EF4-FFF2-40B4-BE49-F238E27FC236}">
                <a16:creationId xmlns:a16="http://schemas.microsoft.com/office/drawing/2014/main" id="{4DEFF393-6C4A-4FD6-9F77-F519AA2802AD}"/>
              </a:ext>
            </a:extLst>
          </p:cNvPr>
          <p:cNvSpPr/>
          <p:nvPr/>
        </p:nvSpPr>
        <p:spPr bwMode="auto">
          <a:xfrm>
            <a:off x="5912523" y="4178408"/>
            <a:ext cx="192849" cy="1592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37" name="Star: 5 Points 36">
            <a:extLst>
              <a:ext uri="{FF2B5EF4-FFF2-40B4-BE49-F238E27FC236}">
                <a16:creationId xmlns:a16="http://schemas.microsoft.com/office/drawing/2014/main" id="{9CFCB713-E11D-4E56-B4E9-62B3D92C3DE5}"/>
              </a:ext>
            </a:extLst>
          </p:cNvPr>
          <p:cNvSpPr/>
          <p:nvPr/>
        </p:nvSpPr>
        <p:spPr bwMode="auto">
          <a:xfrm>
            <a:off x="6853653" y="4178408"/>
            <a:ext cx="192849" cy="1592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38" name="Star: 5 Points 37">
            <a:extLst>
              <a:ext uri="{FF2B5EF4-FFF2-40B4-BE49-F238E27FC236}">
                <a16:creationId xmlns:a16="http://schemas.microsoft.com/office/drawing/2014/main" id="{6B400751-F344-43B0-AFAD-64683DD28EFF}"/>
              </a:ext>
            </a:extLst>
          </p:cNvPr>
          <p:cNvSpPr/>
          <p:nvPr/>
        </p:nvSpPr>
        <p:spPr bwMode="auto">
          <a:xfrm>
            <a:off x="6813363" y="3339404"/>
            <a:ext cx="192849" cy="1592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39" name="Star: 5 Points 38">
            <a:extLst>
              <a:ext uri="{FF2B5EF4-FFF2-40B4-BE49-F238E27FC236}">
                <a16:creationId xmlns:a16="http://schemas.microsoft.com/office/drawing/2014/main" id="{06208B6A-37DB-4B51-903E-7E3A70F09797}"/>
              </a:ext>
            </a:extLst>
          </p:cNvPr>
          <p:cNvSpPr/>
          <p:nvPr/>
        </p:nvSpPr>
        <p:spPr bwMode="auto">
          <a:xfrm>
            <a:off x="5912523" y="3722086"/>
            <a:ext cx="192849" cy="1592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40" name="Star: 5 Points 39">
            <a:extLst>
              <a:ext uri="{FF2B5EF4-FFF2-40B4-BE49-F238E27FC236}">
                <a16:creationId xmlns:a16="http://schemas.microsoft.com/office/drawing/2014/main" id="{7DC1FC6B-5979-4442-B660-07334C61D766}"/>
              </a:ext>
            </a:extLst>
          </p:cNvPr>
          <p:cNvSpPr/>
          <p:nvPr/>
        </p:nvSpPr>
        <p:spPr bwMode="auto">
          <a:xfrm>
            <a:off x="6840677" y="3729323"/>
            <a:ext cx="192849" cy="1592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41" name="Star: 5 Points 40">
            <a:extLst>
              <a:ext uri="{FF2B5EF4-FFF2-40B4-BE49-F238E27FC236}">
                <a16:creationId xmlns:a16="http://schemas.microsoft.com/office/drawing/2014/main" id="{F08A53EC-0AB3-4AB9-BC27-0E1133BE0516}"/>
              </a:ext>
            </a:extLst>
          </p:cNvPr>
          <p:cNvSpPr/>
          <p:nvPr/>
        </p:nvSpPr>
        <p:spPr bwMode="auto">
          <a:xfrm>
            <a:off x="6362945" y="4520628"/>
            <a:ext cx="192849" cy="1592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Tree>
    <p:extLst>
      <p:ext uri="{BB962C8B-B14F-4D97-AF65-F5344CB8AC3E}">
        <p14:creationId xmlns:p14="http://schemas.microsoft.com/office/powerpoint/2010/main" val="1134952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10CB2B8-AC1C-4981-A9AA-1D72FEF1E05A}"/>
              </a:ext>
            </a:extLst>
          </p:cNvPr>
          <p:cNvSpPr>
            <a:spLocks noGrp="1"/>
          </p:cNvSpPr>
          <p:nvPr>
            <p:ph type="title"/>
          </p:nvPr>
        </p:nvSpPr>
        <p:spPr/>
        <p:txBody>
          <a:bodyPr/>
          <a:lstStyle/>
          <a:p>
            <a:r>
              <a:rPr lang="en-US" dirty="0"/>
              <a:t>Location of 8 Clients Using 3 APs</a:t>
            </a:r>
          </a:p>
        </p:txBody>
      </p:sp>
      <p:sp>
        <p:nvSpPr>
          <p:cNvPr id="2" name="Footer Placeholder 1">
            <a:extLst>
              <a:ext uri="{FF2B5EF4-FFF2-40B4-BE49-F238E27FC236}">
                <a16:creationId xmlns:a16="http://schemas.microsoft.com/office/drawing/2014/main" id="{BC7F3A31-572D-4FA3-8A68-69C513507151}"/>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3" name="Slide Number Placeholder 2">
            <a:extLst>
              <a:ext uri="{FF2B5EF4-FFF2-40B4-BE49-F238E27FC236}">
                <a16:creationId xmlns:a16="http://schemas.microsoft.com/office/drawing/2014/main" id="{EC84D8FA-D2C9-4C1E-9B46-340E709B6F56}"/>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12</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pic>
        <p:nvPicPr>
          <p:cNvPr id="5" name="Picture 4">
            <a:extLst>
              <a:ext uri="{FF2B5EF4-FFF2-40B4-BE49-F238E27FC236}">
                <a16:creationId xmlns:a16="http://schemas.microsoft.com/office/drawing/2014/main" id="{66C9F841-734E-4E06-B4E8-AC73D99859A8}"/>
              </a:ext>
            </a:extLst>
          </p:cNvPr>
          <p:cNvPicPr>
            <a:picLocks noChangeAspect="1"/>
          </p:cNvPicPr>
          <p:nvPr/>
        </p:nvPicPr>
        <p:blipFill>
          <a:blip r:embed="rId2"/>
          <a:stretch>
            <a:fillRect/>
          </a:stretch>
        </p:blipFill>
        <p:spPr>
          <a:xfrm>
            <a:off x="1272845" y="1727976"/>
            <a:ext cx="6144286" cy="4608215"/>
          </a:xfrm>
          <a:prstGeom prst="rect">
            <a:avLst/>
          </a:prstGeom>
        </p:spPr>
      </p:pic>
    </p:spTree>
    <p:extLst>
      <p:ext uri="{BB962C8B-B14F-4D97-AF65-F5344CB8AC3E}">
        <p14:creationId xmlns:p14="http://schemas.microsoft.com/office/powerpoint/2010/main" val="264167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10CB2B8-AC1C-4981-A9AA-1D72FEF1E05A}"/>
              </a:ext>
            </a:extLst>
          </p:cNvPr>
          <p:cNvSpPr>
            <a:spLocks noGrp="1"/>
          </p:cNvSpPr>
          <p:nvPr>
            <p:ph type="title"/>
          </p:nvPr>
        </p:nvSpPr>
        <p:spPr/>
        <p:txBody>
          <a:bodyPr/>
          <a:lstStyle/>
          <a:p>
            <a:r>
              <a:rPr lang="en-US" dirty="0"/>
              <a:t>Cooperative Location Among 8 Clients Using 3 APs</a:t>
            </a:r>
          </a:p>
        </p:txBody>
      </p:sp>
      <p:sp>
        <p:nvSpPr>
          <p:cNvPr id="2" name="Footer Placeholder 1">
            <a:extLst>
              <a:ext uri="{FF2B5EF4-FFF2-40B4-BE49-F238E27FC236}">
                <a16:creationId xmlns:a16="http://schemas.microsoft.com/office/drawing/2014/main" id="{BC7F3A31-572D-4FA3-8A68-69C513507151}"/>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3" name="Slide Number Placeholder 2">
            <a:extLst>
              <a:ext uri="{FF2B5EF4-FFF2-40B4-BE49-F238E27FC236}">
                <a16:creationId xmlns:a16="http://schemas.microsoft.com/office/drawing/2014/main" id="{EC84D8FA-D2C9-4C1E-9B46-340E709B6F56}"/>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13</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pic>
        <p:nvPicPr>
          <p:cNvPr id="8" name="Picture 7">
            <a:extLst>
              <a:ext uri="{FF2B5EF4-FFF2-40B4-BE49-F238E27FC236}">
                <a16:creationId xmlns:a16="http://schemas.microsoft.com/office/drawing/2014/main" id="{6169A167-4703-45B8-8489-94FA8CAB481B}"/>
              </a:ext>
            </a:extLst>
          </p:cNvPr>
          <p:cNvPicPr>
            <a:picLocks noChangeAspect="1"/>
          </p:cNvPicPr>
          <p:nvPr/>
        </p:nvPicPr>
        <p:blipFill>
          <a:blip r:embed="rId2"/>
          <a:stretch>
            <a:fillRect/>
          </a:stretch>
        </p:blipFill>
        <p:spPr>
          <a:xfrm>
            <a:off x="1523206" y="1798638"/>
            <a:ext cx="6172200" cy="4629150"/>
          </a:xfrm>
          <a:prstGeom prst="rect">
            <a:avLst/>
          </a:prstGeom>
        </p:spPr>
      </p:pic>
    </p:spTree>
    <p:extLst>
      <p:ext uri="{BB962C8B-B14F-4D97-AF65-F5344CB8AC3E}">
        <p14:creationId xmlns:p14="http://schemas.microsoft.com/office/powerpoint/2010/main" val="1155715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A825A-3BB8-4A3A-8FE5-DB7245D24509}"/>
              </a:ext>
            </a:extLst>
          </p:cNvPr>
          <p:cNvSpPr>
            <a:spLocks noGrp="1"/>
          </p:cNvSpPr>
          <p:nvPr>
            <p:ph type="title"/>
          </p:nvPr>
        </p:nvSpPr>
        <p:spPr/>
        <p:txBody>
          <a:bodyPr/>
          <a:lstStyle/>
          <a:p>
            <a:r>
              <a:rPr lang="en-US" dirty="0"/>
              <a:t>Relative Performance with Cooperative Location</a:t>
            </a:r>
          </a:p>
        </p:txBody>
      </p:sp>
      <p:sp>
        <p:nvSpPr>
          <p:cNvPr id="3" name="Footer Placeholder 2">
            <a:extLst>
              <a:ext uri="{FF2B5EF4-FFF2-40B4-BE49-F238E27FC236}">
                <a16:creationId xmlns:a16="http://schemas.microsoft.com/office/drawing/2014/main" id="{9D5965A7-F4E9-4F99-8A69-8A370D6C937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a:extLst>
              <a:ext uri="{FF2B5EF4-FFF2-40B4-BE49-F238E27FC236}">
                <a16:creationId xmlns:a16="http://schemas.microsoft.com/office/drawing/2014/main" id="{252EAEB0-2414-4DA2-9F55-55757504D61A}"/>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14</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pic>
        <p:nvPicPr>
          <p:cNvPr id="5" name="Picture 4">
            <a:extLst>
              <a:ext uri="{FF2B5EF4-FFF2-40B4-BE49-F238E27FC236}">
                <a16:creationId xmlns:a16="http://schemas.microsoft.com/office/drawing/2014/main" id="{19A0235F-729D-4880-AC05-A7A70CED6217}"/>
              </a:ext>
            </a:extLst>
          </p:cNvPr>
          <p:cNvPicPr>
            <a:picLocks noChangeAspect="1"/>
          </p:cNvPicPr>
          <p:nvPr/>
        </p:nvPicPr>
        <p:blipFill>
          <a:blip r:embed="rId2"/>
          <a:stretch>
            <a:fillRect/>
          </a:stretch>
        </p:blipFill>
        <p:spPr>
          <a:xfrm>
            <a:off x="1600200" y="1751013"/>
            <a:ext cx="6041804" cy="4536243"/>
          </a:xfrm>
          <a:prstGeom prst="rect">
            <a:avLst/>
          </a:prstGeom>
        </p:spPr>
      </p:pic>
    </p:spTree>
    <p:extLst>
      <p:ext uri="{BB962C8B-B14F-4D97-AF65-F5344CB8AC3E}">
        <p14:creationId xmlns:p14="http://schemas.microsoft.com/office/powerpoint/2010/main" val="736202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1E61BD3-10C0-4F60-B611-9FEC8FB6DF2E}"/>
              </a:ext>
            </a:extLst>
          </p:cNvPr>
          <p:cNvSpPr>
            <a:spLocks noGrp="1"/>
          </p:cNvSpPr>
          <p:nvPr>
            <p:ph type="title"/>
          </p:nvPr>
        </p:nvSpPr>
        <p:spPr>
          <a:xfrm>
            <a:off x="685800" y="837803"/>
            <a:ext cx="7772400" cy="1066800"/>
          </a:xfrm>
        </p:spPr>
        <p:txBody>
          <a:bodyPr/>
          <a:lstStyle/>
          <a:p>
            <a:r>
              <a:rPr lang="en-US" dirty="0"/>
              <a:t>Summary for HEz Ranging with Client Cooperative Locationing</a:t>
            </a:r>
          </a:p>
        </p:txBody>
      </p:sp>
      <p:sp>
        <p:nvSpPr>
          <p:cNvPr id="6" name="Content Placeholder 5">
            <a:extLst>
              <a:ext uri="{FF2B5EF4-FFF2-40B4-BE49-F238E27FC236}">
                <a16:creationId xmlns:a16="http://schemas.microsoft.com/office/drawing/2014/main" id="{1BE3CD70-F170-4997-BB29-A4FDE8FC4D22}"/>
              </a:ext>
            </a:extLst>
          </p:cNvPr>
          <p:cNvSpPr>
            <a:spLocks noGrp="1"/>
          </p:cNvSpPr>
          <p:nvPr>
            <p:ph idx="1"/>
          </p:nvPr>
        </p:nvSpPr>
        <p:spPr>
          <a:xfrm>
            <a:off x="685800" y="2056606"/>
            <a:ext cx="7772400" cy="4114800"/>
          </a:xfrm>
        </p:spPr>
        <p:txBody>
          <a:bodyPr/>
          <a:lstStyle/>
          <a:p>
            <a:pPr>
              <a:buFont typeface="Arial" panose="020B0604020202020204" pitchFamily="34" charset="0"/>
              <a:buChar char="•"/>
            </a:pPr>
            <a:r>
              <a:rPr lang="en-US" b="0" dirty="0">
                <a:solidFill>
                  <a:schemeClr val="tx1"/>
                </a:solidFill>
              </a:rPr>
              <a:t>By enabling measuring and reporting of TOAs of NDPs between client STAs in the general HEz ranging protocol, we enable client cooperative locationing. </a:t>
            </a:r>
          </a:p>
          <a:p>
            <a:pPr>
              <a:buFont typeface="Arial" panose="020B0604020202020204" pitchFamily="34" charset="0"/>
              <a:buChar char="•"/>
            </a:pPr>
            <a:r>
              <a:rPr lang="en-US" b="0" dirty="0">
                <a:solidFill>
                  <a:schemeClr val="tx1"/>
                </a:solidFill>
              </a:rPr>
              <a:t>In scenarios with a small number of APs this can give a performance improvement.</a:t>
            </a:r>
          </a:p>
          <a:p>
            <a:pPr>
              <a:buFont typeface="Arial" panose="020B0604020202020204" pitchFamily="34" charset="0"/>
              <a:buChar char="•"/>
            </a:pPr>
            <a:r>
              <a:rPr lang="en-US" b="0" dirty="0">
                <a:solidFill>
                  <a:schemeClr val="tx1"/>
                </a:solidFill>
              </a:rPr>
              <a:t>Also, not shown here, but it can enable locationing in scenarios with only two APs.</a:t>
            </a:r>
          </a:p>
        </p:txBody>
      </p:sp>
      <p:sp>
        <p:nvSpPr>
          <p:cNvPr id="4" name="Slide Number Placeholder 3">
            <a:extLst>
              <a:ext uri="{FF2B5EF4-FFF2-40B4-BE49-F238E27FC236}">
                <a16:creationId xmlns:a16="http://schemas.microsoft.com/office/drawing/2014/main" id="{850A07FC-31B8-40D6-BDFE-9B995CC3AC06}"/>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F122555B-E558-466E-8574-043BF9D9A5F0}"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15</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3" name="Footer Placeholder 2">
            <a:extLst>
              <a:ext uri="{FF2B5EF4-FFF2-40B4-BE49-F238E27FC236}">
                <a16:creationId xmlns:a16="http://schemas.microsoft.com/office/drawing/2014/main" id="{955A2D98-4964-4587-9734-5E190B57F3EC}"/>
              </a:ext>
            </a:extLst>
          </p:cNvPr>
          <p:cNvSpPr>
            <a:spLocks noGrp="1"/>
          </p:cNvSpPr>
          <p:nvPr>
            <p:ph type="ftr" idx="14"/>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313174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E2D49-7C0B-4DF5-8624-C4ED2ADC2D0A}"/>
              </a:ext>
            </a:extLst>
          </p:cNvPr>
          <p:cNvSpPr>
            <a:spLocks noGrp="1"/>
          </p:cNvSpPr>
          <p:nvPr>
            <p:ph type="title"/>
          </p:nvPr>
        </p:nvSpPr>
        <p:spPr/>
        <p:txBody>
          <a:bodyPr/>
          <a:lstStyle/>
          <a:p>
            <a:r>
              <a:rPr lang="en-US" dirty="0"/>
              <a:t>Time-Stamp Reporting and Security</a:t>
            </a:r>
          </a:p>
        </p:txBody>
      </p:sp>
      <p:sp>
        <p:nvSpPr>
          <p:cNvPr id="3" name="Content Placeholder 2">
            <a:extLst>
              <a:ext uri="{FF2B5EF4-FFF2-40B4-BE49-F238E27FC236}">
                <a16:creationId xmlns:a16="http://schemas.microsoft.com/office/drawing/2014/main" id="{01475F39-0A8C-4E28-A5EF-692A701D9411}"/>
              </a:ext>
            </a:extLst>
          </p:cNvPr>
          <p:cNvSpPr>
            <a:spLocks noGrp="1"/>
          </p:cNvSpPr>
          <p:nvPr>
            <p:ph idx="1"/>
          </p:nvPr>
        </p:nvSpPr>
        <p:spPr/>
        <p:txBody>
          <a:bodyPr/>
          <a:lstStyle/>
          <a:p>
            <a:pPr>
              <a:buFont typeface="Arial" panose="020B0604020202020204" pitchFamily="34" charset="0"/>
              <a:buChar char="•"/>
            </a:pPr>
            <a:r>
              <a:rPr lang="en-US" b="0" dirty="0"/>
              <a:t>Looks not possible to combine RTT cross reporting with PHY security.</a:t>
            </a:r>
          </a:p>
          <a:p>
            <a:pPr>
              <a:buFont typeface="Arial" panose="020B0604020202020204" pitchFamily="34" charset="0"/>
              <a:buChar char="•"/>
            </a:pPr>
            <a:r>
              <a:rPr lang="en-US" b="0" dirty="0"/>
              <a:t>However, time-stamps can be reported under MAC security.</a:t>
            </a:r>
          </a:p>
          <a:p>
            <a:pPr>
              <a:buFont typeface="Arial" panose="020B0604020202020204" pitchFamily="34" charset="0"/>
              <a:buChar char="•"/>
            </a:pPr>
            <a:r>
              <a:rPr lang="en-US" b="0" dirty="0"/>
              <a:t>Client ISTAs or Client ASTAs time stamps can be securely relayed to the client STAs via the ‘UL LMR’ and  ‘DL LMR’ reporting frames.</a:t>
            </a:r>
          </a:p>
          <a:p>
            <a:pPr>
              <a:buFont typeface="Arial" panose="020B0604020202020204" pitchFamily="34" charset="0"/>
              <a:buChar char="•"/>
            </a:pPr>
            <a:r>
              <a:rPr lang="en-US" b="0" dirty="0"/>
              <a:t>As we have the ‘DL LMR’ reporting frame prior to the ‘ ‘UL LMR’ reporting frame, a delay would be introduced in the reporting.</a:t>
            </a:r>
          </a:p>
        </p:txBody>
      </p:sp>
      <p:sp>
        <p:nvSpPr>
          <p:cNvPr id="4" name="Slide Number Placeholder 3">
            <a:extLst>
              <a:ext uri="{FF2B5EF4-FFF2-40B4-BE49-F238E27FC236}">
                <a16:creationId xmlns:a16="http://schemas.microsoft.com/office/drawing/2014/main" id="{C557879E-3E4B-4437-8E26-A7D47EFE17E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A718789-0B29-435B-B2A5-168FEE0AD257}"/>
              </a:ext>
            </a:extLst>
          </p:cNvPr>
          <p:cNvSpPr>
            <a:spLocks noGrp="1"/>
          </p:cNvSpPr>
          <p:nvPr>
            <p:ph type="ftr" idx="14"/>
          </p:nvPr>
        </p:nvSpPr>
        <p:spPr/>
        <p:txBody>
          <a:bodyPr/>
          <a:lstStyle/>
          <a:p>
            <a:r>
              <a:rPr lang="da-DK"/>
              <a:t>Erik Lindskog, Qualcomm, et al.</a:t>
            </a:r>
            <a:endParaRPr lang="en-GB" dirty="0"/>
          </a:p>
        </p:txBody>
      </p:sp>
    </p:spTree>
    <p:extLst>
      <p:ext uri="{BB962C8B-B14F-4D97-AF65-F5344CB8AC3E}">
        <p14:creationId xmlns:p14="http://schemas.microsoft.com/office/powerpoint/2010/main" val="1092002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C229C781-9868-4EAE-9E92-FD9A8F450C8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17</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TextBox 4"/>
          <p:cNvSpPr txBox="1"/>
          <p:nvPr/>
        </p:nvSpPr>
        <p:spPr>
          <a:xfrm>
            <a:off x="1187624" y="1556792"/>
            <a:ext cx="7162800" cy="3785652"/>
          </a:xfrm>
          <a:prstGeom prst="rect">
            <a:avLst/>
          </a:prstGeom>
          <a:solidFill>
            <a:srgbClr val="FFFF00"/>
          </a:solidFill>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4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Appendix:</a:t>
            </a:r>
          </a:p>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4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Example Regular RTT and Cooperative RTT Localization Estimation Calculations </a:t>
            </a:r>
          </a:p>
        </p:txBody>
      </p:sp>
    </p:spTree>
    <p:extLst>
      <p:ext uri="{BB962C8B-B14F-4D97-AF65-F5344CB8AC3E}">
        <p14:creationId xmlns:p14="http://schemas.microsoft.com/office/powerpoint/2010/main" val="3194159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439" y="766753"/>
            <a:ext cx="8229600" cy="428475"/>
          </a:xfrm>
        </p:spPr>
        <p:txBody>
          <a:bodyPr/>
          <a:lstStyle/>
          <a:p>
            <a:r>
              <a:rPr lang="en-US" sz="2400" dirty="0"/>
              <a:t>Example RTT Location Estimation Calculations</a:t>
            </a:r>
          </a:p>
        </p:txBody>
      </p:sp>
      <p:sp>
        <p:nvSpPr>
          <p:cNvPr id="4" name="Slide Number Placeholder 3"/>
          <p:cNvSpPr>
            <a:spLocks noGrp="1"/>
          </p:cNvSpPr>
          <p:nvPr>
            <p:ph type="sldNum" sz="quarter" idx="4"/>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pitchFamily="34" charset="0"/>
              </a:rPr>
              <a:t>Slide </a:t>
            </a:r>
            <a:fld id="{C229C781-9868-4EAE-9E92-FD9A8F450C8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pitchFamily="34"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18</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pitchFamily="34" charset="0"/>
            </a:endParaRPr>
          </a:p>
        </p:txBody>
      </p:sp>
      <p:grpSp>
        <p:nvGrpSpPr>
          <p:cNvPr id="34" name="Group 33"/>
          <p:cNvGrpSpPr/>
          <p:nvPr/>
        </p:nvGrpSpPr>
        <p:grpSpPr>
          <a:xfrm>
            <a:off x="3204693" y="1901835"/>
            <a:ext cx="5626822" cy="4361673"/>
            <a:chOff x="1767153" y="1840495"/>
            <a:chExt cx="5807464" cy="4460459"/>
          </a:xfrm>
        </p:grpSpPr>
        <p:sp>
          <p:nvSpPr>
            <p:cNvPr id="5" name="Hexagon 4"/>
            <p:cNvSpPr/>
            <p:nvPr/>
          </p:nvSpPr>
          <p:spPr bwMode="auto">
            <a:xfrm>
              <a:off x="2133600" y="2279073"/>
              <a:ext cx="228600" cy="228600"/>
            </a:xfrm>
            <a:prstGeom prst="hexagon">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6" name="Hexagon 5"/>
            <p:cNvSpPr/>
            <p:nvPr/>
          </p:nvSpPr>
          <p:spPr bwMode="auto">
            <a:xfrm>
              <a:off x="4760913" y="5562600"/>
              <a:ext cx="228600" cy="228600"/>
            </a:xfrm>
            <a:prstGeom prst="hexagon">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7" name="Hexagon 6"/>
            <p:cNvSpPr/>
            <p:nvPr/>
          </p:nvSpPr>
          <p:spPr bwMode="auto">
            <a:xfrm>
              <a:off x="7048500" y="2396837"/>
              <a:ext cx="228600" cy="228600"/>
            </a:xfrm>
            <a:prstGeom prst="hexagon">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8" name="Diamond 7"/>
            <p:cNvSpPr/>
            <p:nvPr/>
          </p:nvSpPr>
          <p:spPr bwMode="auto">
            <a:xfrm>
              <a:off x="5105400" y="3657600"/>
              <a:ext cx="228600" cy="228600"/>
            </a:xfrm>
            <a:prstGeom prst="diamond">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cxnSp>
          <p:nvCxnSpPr>
            <p:cNvPr id="10" name="Straight Arrow Connector 9"/>
            <p:cNvCxnSpPr/>
            <p:nvPr/>
          </p:nvCxnSpPr>
          <p:spPr bwMode="auto">
            <a:xfrm>
              <a:off x="2667000" y="2592098"/>
              <a:ext cx="2208213" cy="1065502"/>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19" name="Straight Arrow Connector 18"/>
            <p:cNvCxnSpPr/>
            <p:nvPr/>
          </p:nvCxnSpPr>
          <p:spPr bwMode="auto">
            <a:xfrm flipH="1">
              <a:off x="5486400" y="2696043"/>
              <a:ext cx="1363073" cy="961558"/>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21" name="Straight Arrow Connector 20"/>
            <p:cNvCxnSpPr/>
            <p:nvPr/>
          </p:nvCxnSpPr>
          <p:spPr bwMode="auto">
            <a:xfrm flipH="1" flipV="1">
              <a:off x="2611040" y="2706239"/>
              <a:ext cx="2149873" cy="1054514"/>
            </a:xfrm>
            <a:prstGeom prst="straightConnector1">
              <a:avLst/>
            </a:prstGeom>
            <a:solidFill>
              <a:srgbClr val="00B8FF"/>
            </a:solidFill>
            <a:ln w="19050" cap="flat" cmpd="sng" algn="ctr">
              <a:solidFill>
                <a:srgbClr val="FF0000"/>
              </a:solidFill>
              <a:prstDash val="solid"/>
              <a:round/>
              <a:headEnd type="none" w="med" len="med"/>
              <a:tailEnd type="triangle"/>
            </a:ln>
            <a:effectLst/>
          </p:spPr>
        </p:cxnSp>
        <p:cxnSp>
          <p:nvCxnSpPr>
            <p:cNvPr id="26" name="Straight Arrow Connector 25"/>
            <p:cNvCxnSpPr/>
            <p:nvPr/>
          </p:nvCxnSpPr>
          <p:spPr bwMode="auto">
            <a:xfrm flipV="1">
              <a:off x="4875213" y="3962400"/>
              <a:ext cx="230187" cy="1295400"/>
            </a:xfrm>
            <a:prstGeom prst="straightConnector1">
              <a:avLst/>
            </a:prstGeom>
            <a:solidFill>
              <a:srgbClr val="00B8FF"/>
            </a:solidFill>
            <a:ln w="19050" cap="flat" cmpd="sng" algn="ctr">
              <a:solidFill>
                <a:srgbClr val="FFC000"/>
              </a:solidFill>
              <a:prstDash val="solid"/>
              <a:round/>
              <a:headEnd type="none" w="med" len="med"/>
              <a:tailEnd type="triangle"/>
            </a:ln>
            <a:effectLst/>
          </p:spPr>
        </p:cxnSp>
        <p:sp>
          <p:nvSpPr>
            <p:cNvPr id="29" name="TextBox 28"/>
            <p:cNvSpPr txBox="1"/>
            <p:nvPr/>
          </p:nvSpPr>
          <p:spPr>
            <a:xfrm>
              <a:off x="1767153" y="1840495"/>
              <a:ext cx="595035"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AP1</a:t>
              </a:r>
            </a:p>
          </p:txBody>
        </p:sp>
        <p:sp>
          <p:nvSpPr>
            <p:cNvPr id="30" name="TextBox 29"/>
            <p:cNvSpPr txBox="1"/>
            <p:nvPr/>
          </p:nvSpPr>
          <p:spPr>
            <a:xfrm>
              <a:off x="6979582" y="1935633"/>
              <a:ext cx="595035"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AP2</a:t>
              </a:r>
            </a:p>
          </p:txBody>
        </p:sp>
        <p:sp>
          <p:nvSpPr>
            <p:cNvPr id="31" name="TextBox 30"/>
            <p:cNvSpPr txBox="1"/>
            <p:nvPr/>
          </p:nvSpPr>
          <p:spPr>
            <a:xfrm>
              <a:off x="4577695" y="5931622"/>
              <a:ext cx="595035"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AP3</a:t>
              </a:r>
            </a:p>
          </p:txBody>
        </p:sp>
        <p:sp>
          <p:nvSpPr>
            <p:cNvPr id="32" name="TextBox 31"/>
            <p:cNvSpPr txBox="1"/>
            <p:nvPr/>
          </p:nvSpPr>
          <p:spPr>
            <a:xfrm>
              <a:off x="4761684" y="3023119"/>
              <a:ext cx="806055" cy="660970"/>
            </a:xfrm>
            <a:prstGeom prst="rect">
              <a:avLst/>
            </a:prstGeom>
            <a:noFill/>
          </p:spPr>
          <p:txBody>
            <a:bodyPr wrap="non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Client</a:t>
              </a:r>
            </a:p>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grpSp>
      <p:sp>
        <p:nvSpPr>
          <p:cNvPr id="33" name="TextBox 32"/>
          <p:cNvSpPr txBox="1"/>
          <p:nvPr/>
        </p:nvSpPr>
        <p:spPr>
          <a:xfrm>
            <a:off x="304453" y="2008991"/>
            <a:ext cx="2959734" cy="1015663"/>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Unknowns:</a:t>
            </a:r>
            <a:endParaRPr kumimoji="0" lang="en-US" sz="2000" b="0" i="0" u="none" strike="noStrike" kern="1200" cap="none" spc="0" normalizeH="0" baseline="-25000" noProof="0" dirty="0">
              <a:ln>
                <a:noFill/>
              </a:ln>
              <a:solidFill>
                <a:srgbClr val="000000"/>
              </a:solidFill>
              <a:effectLst/>
              <a:uLnTx/>
              <a:uFillTx/>
              <a:latin typeface="Symbol" panose="05050102010706020507" pitchFamily="18" charset="2"/>
              <a:ea typeface="MS Gothic" charset="-128"/>
              <a:cs typeface="+mn-cs"/>
            </a:endParaRP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Client coordinates x</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2 unknowns</a:t>
            </a:r>
          </a:p>
        </p:txBody>
      </p:sp>
      <p:sp>
        <p:nvSpPr>
          <p:cNvPr id="35" name="TextBox 34"/>
          <p:cNvSpPr txBox="1"/>
          <p:nvPr/>
        </p:nvSpPr>
        <p:spPr>
          <a:xfrm>
            <a:off x="334194" y="3464266"/>
            <a:ext cx="3687390" cy="1938992"/>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Equations:</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ToF equations</a:t>
            </a:r>
          </a:p>
          <a:p>
            <a:pPr marL="1085850" marR="0" lvl="1"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ToF</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1</a:t>
            </a:r>
            <a:r>
              <a:rPr kumimoji="0" lang="en-US" sz="2000" b="0" i="0" u="none" strike="noStrike" kern="1200" cap="none" spc="0" normalizeH="0" baseline="0" noProof="0" dirty="0">
                <a:ln>
                  <a:noFill/>
                </a:ln>
                <a:solidFill>
                  <a:srgbClr val="000000"/>
                </a:solidFill>
                <a:effectLst/>
                <a:uLnTx/>
                <a:uFillTx/>
                <a:latin typeface="Symbol" panose="05050102010706020507" pitchFamily="18" charset="2"/>
                <a:ea typeface="MS Gothic" charset="-128"/>
                <a:cs typeface="+mn-cs"/>
              </a:rPr>
              <a:t> =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1</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a:t>
            </a:r>
          </a:p>
          <a:p>
            <a:pPr marL="1085850" marR="0" lvl="1"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ToF</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2</a:t>
            </a:r>
            <a:r>
              <a:rPr kumimoji="0" lang="en-US" sz="2000" b="0" i="0" u="none" strike="noStrike" kern="1200" cap="none" spc="0" normalizeH="0" baseline="0" noProof="0" dirty="0">
                <a:ln>
                  <a:noFill/>
                </a:ln>
                <a:solidFill>
                  <a:srgbClr val="000000"/>
                </a:solidFill>
                <a:effectLst/>
                <a:uLnTx/>
                <a:uFillTx/>
                <a:latin typeface="Symbol" panose="05050102010706020507" pitchFamily="18" charset="2"/>
                <a:ea typeface="MS Gothic" charset="-128"/>
                <a:cs typeface="+mn-cs"/>
              </a:rPr>
              <a:t> =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2</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a:t>
            </a:r>
          </a:p>
          <a:p>
            <a:pPr marL="1085850" marR="0" lvl="1"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ToF</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3</a:t>
            </a:r>
            <a:r>
              <a:rPr kumimoji="0" lang="en-US" sz="2000" b="0" i="0" u="none" strike="noStrike" kern="1200" cap="none" spc="0" normalizeH="0" baseline="0" noProof="0" dirty="0">
                <a:ln>
                  <a:noFill/>
                </a:ln>
                <a:solidFill>
                  <a:srgbClr val="000000"/>
                </a:solidFill>
                <a:effectLst/>
                <a:uLnTx/>
                <a:uFillTx/>
                <a:latin typeface="Symbol" panose="05050102010706020507" pitchFamily="18" charset="2"/>
                <a:ea typeface="MS Gothic" charset="-128"/>
                <a:cs typeface="+mn-cs"/>
              </a:rPr>
              <a:t> =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3</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3 equations</a:t>
            </a:r>
          </a:p>
        </p:txBody>
      </p:sp>
      <p:sp>
        <p:nvSpPr>
          <p:cNvPr id="36" name="TextBox 35"/>
          <p:cNvSpPr txBox="1"/>
          <p:nvPr/>
        </p:nvSpPr>
        <p:spPr>
          <a:xfrm>
            <a:off x="3940237" y="2142037"/>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1</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38" name="TextBox 37"/>
          <p:cNvSpPr txBox="1"/>
          <p:nvPr/>
        </p:nvSpPr>
        <p:spPr>
          <a:xfrm>
            <a:off x="5739403" y="3068033"/>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2</a:t>
            </a:r>
          </a:p>
        </p:txBody>
      </p:sp>
      <p:sp>
        <p:nvSpPr>
          <p:cNvPr id="39" name="Left Brace 38"/>
          <p:cNvSpPr/>
          <p:nvPr/>
        </p:nvSpPr>
        <p:spPr bwMode="auto">
          <a:xfrm rot="5400000">
            <a:off x="5920167" y="-565019"/>
            <a:ext cx="197623" cy="4681277"/>
          </a:xfrm>
          <a:prstGeom prst="leftBrace">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40" name="TextBox 39"/>
          <p:cNvSpPr txBox="1"/>
          <p:nvPr/>
        </p:nvSpPr>
        <p:spPr>
          <a:xfrm>
            <a:off x="5868909" y="1267889"/>
            <a:ext cx="425116"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ij</a:t>
            </a:r>
            <a:endPar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sp>
        <p:nvSpPr>
          <p:cNvPr id="41" name="Left Brace 40"/>
          <p:cNvSpPr/>
          <p:nvPr/>
        </p:nvSpPr>
        <p:spPr bwMode="auto">
          <a:xfrm rot="3178571" flipH="1">
            <a:off x="7640550" y="2268309"/>
            <a:ext cx="178723" cy="2191842"/>
          </a:xfrm>
          <a:prstGeom prst="leftBrace">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42" name="TextBox 41"/>
          <p:cNvSpPr txBox="1"/>
          <p:nvPr/>
        </p:nvSpPr>
        <p:spPr>
          <a:xfrm>
            <a:off x="7819386" y="3427401"/>
            <a:ext cx="1108713" cy="369332"/>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1</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sp>
        <p:nvSpPr>
          <p:cNvPr id="47" name="TextBox 46"/>
          <p:cNvSpPr txBox="1"/>
          <p:nvPr/>
        </p:nvSpPr>
        <p:spPr>
          <a:xfrm>
            <a:off x="303795" y="1373808"/>
            <a:ext cx="3374545" cy="400110"/>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sng" strike="noStrike" kern="1200" cap="none" spc="0" normalizeH="0" baseline="0" noProof="0" dirty="0">
                <a:ln>
                  <a:noFill/>
                </a:ln>
                <a:solidFill>
                  <a:srgbClr val="000000"/>
                </a:solidFill>
                <a:effectLst/>
                <a:uLnTx/>
                <a:uFillTx/>
                <a:latin typeface="Times New Roman" pitchFamily="16" charset="0"/>
                <a:ea typeface="MS Gothic" charset="-128"/>
                <a:cs typeface="+mn-cs"/>
              </a:rPr>
              <a:t>In two dimensions with 3 APs: </a:t>
            </a:r>
          </a:p>
        </p:txBody>
      </p:sp>
      <p:sp>
        <p:nvSpPr>
          <p:cNvPr id="48" name="TextBox 47"/>
          <p:cNvSpPr txBox="1"/>
          <p:nvPr/>
        </p:nvSpPr>
        <p:spPr>
          <a:xfrm>
            <a:off x="6471543" y="5894176"/>
            <a:ext cx="780983"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3</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3</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sp>
        <p:nvSpPr>
          <p:cNvPr id="49" name="TextBox 48"/>
          <p:cNvSpPr txBox="1"/>
          <p:nvPr/>
        </p:nvSpPr>
        <p:spPr>
          <a:xfrm>
            <a:off x="334194" y="5534357"/>
            <a:ext cx="4288431" cy="646331"/>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Solve for location, e.g. with Newton iterations – described in following slides. </a:t>
            </a:r>
          </a:p>
        </p:txBody>
      </p:sp>
      <p:cxnSp>
        <p:nvCxnSpPr>
          <p:cNvPr id="43" name="Straight Arrow Connector 42"/>
          <p:cNvCxnSpPr/>
          <p:nvPr/>
        </p:nvCxnSpPr>
        <p:spPr bwMode="auto">
          <a:xfrm flipH="1">
            <a:off x="6294025" y="4020929"/>
            <a:ext cx="223026" cy="1254562"/>
          </a:xfrm>
          <a:prstGeom prst="straightConnector1">
            <a:avLst/>
          </a:prstGeom>
          <a:solidFill>
            <a:srgbClr val="00B8FF"/>
          </a:solidFill>
          <a:ln w="19050" cap="flat" cmpd="sng" algn="ctr">
            <a:solidFill>
              <a:srgbClr val="FF0000"/>
            </a:solidFill>
            <a:prstDash val="solid"/>
            <a:round/>
            <a:headEnd type="none" w="med" len="med"/>
            <a:tailEnd type="triangle"/>
          </a:ln>
          <a:effectLst/>
        </p:spPr>
      </p:cxnSp>
      <p:cxnSp>
        <p:nvCxnSpPr>
          <p:cNvPr id="44" name="Straight Arrow Connector 43"/>
          <p:cNvCxnSpPr/>
          <p:nvPr/>
        </p:nvCxnSpPr>
        <p:spPr bwMode="auto">
          <a:xfrm flipV="1">
            <a:off x="6911879" y="2799083"/>
            <a:ext cx="1343110" cy="963577"/>
          </a:xfrm>
          <a:prstGeom prst="straightConnector1">
            <a:avLst/>
          </a:prstGeom>
          <a:solidFill>
            <a:srgbClr val="00B8FF"/>
          </a:solidFill>
          <a:ln w="19050" cap="flat" cmpd="sng" algn="ctr">
            <a:solidFill>
              <a:srgbClr val="FF0000"/>
            </a:solidFill>
            <a:prstDash val="solid"/>
            <a:round/>
            <a:headEnd type="none" w="med" len="med"/>
            <a:tailEnd type="triangle"/>
          </a:ln>
          <a:effectLst/>
        </p:spPr>
      </p:cxnSp>
      <p:sp>
        <p:nvSpPr>
          <p:cNvPr id="50" name="TextBox 49"/>
          <p:cNvSpPr txBox="1"/>
          <p:nvPr/>
        </p:nvSpPr>
        <p:spPr>
          <a:xfrm>
            <a:off x="3673519" y="2824572"/>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4</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51" name="TextBox 50"/>
          <p:cNvSpPr txBox="1"/>
          <p:nvPr/>
        </p:nvSpPr>
        <p:spPr>
          <a:xfrm>
            <a:off x="5807698" y="3694898"/>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3</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52" name="TextBox 51"/>
          <p:cNvSpPr txBox="1"/>
          <p:nvPr/>
        </p:nvSpPr>
        <p:spPr>
          <a:xfrm>
            <a:off x="4553810" y="2390520"/>
            <a:ext cx="1754135"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ToF</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1</a:t>
            </a: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2</a:t>
            </a: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1</a:t>
            </a: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4</a:t>
            </a: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3</a:t>
            </a: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)/2</a:t>
            </a:r>
          </a:p>
        </p:txBody>
      </p:sp>
    </p:spTree>
    <p:extLst>
      <p:ext uri="{BB962C8B-B14F-4D97-AF65-F5344CB8AC3E}">
        <p14:creationId xmlns:p14="http://schemas.microsoft.com/office/powerpoint/2010/main" val="3047303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1020904"/>
          </a:xfrm>
        </p:spPr>
        <p:txBody>
          <a:bodyPr/>
          <a:lstStyle/>
          <a:p>
            <a:r>
              <a:rPr lang="en-US" dirty="0"/>
              <a:t>Newton’s method for solving non-linear equation</a:t>
            </a:r>
          </a:p>
        </p:txBody>
      </p:sp>
      <p:sp>
        <p:nvSpPr>
          <p:cNvPr id="72" name="Footer Placeholder 7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C229C781-9868-4EAE-9E92-FD9A8F450C8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grpSp>
        <p:nvGrpSpPr>
          <p:cNvPr id="63" name="Group 62"/>
          <p:cNvGrpSpPr/>
          <p:nvPr/>
        </p:nvGrpSpPr>
        <p:grpSpPr>
          <a:xfrm>
            <a:off x="858838" y="1981200"/>
            <a:ext cx="7846278" cy="4271963"/>
            <a:chOff x="-759330" y="1777566"/>
            <a:chExt cx="8147131" cy="4424388"/>
          </a:xfrm>
        </p:grpSpPr>
        <p:cxnSp>
          <p:nvCxnSpPr>
            <p:cNvPr id="7" name="Straight Arrow Connector 6"/>
            <p:cNvCxnSpPr/>
            <p:nvPr/>
          </p:nvCxnSpPr>
          <p:spPr bwMode="auto">
            <a:xfrm flipV="1">
              <a:off x="1981200" y="2438400"/>
              <a:ext cx="0" cy="27432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 name="Straight Arrow Connector 9"/>
            <p:cNvCxnSpPr/>
            <p:nvPr/>
          </p:nvCxnSpPr>
          <p:spPr bwMode="auto">
            <a:xfrm>
              <a:off x="1981200" y="5181600"/>
              <a:ext cx="4953000" cy="69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 name="Freeform 10"/>
            <p:cNvSpPr/>
            <p:nvPr/>
          </p:nvSpPr>
          <p:spPr bwMode="auto">
            <a:xfrm>
              <a:off x="2524991" y="2369127"/>
              <a:ext cx="3190009" cy="2400300"/>
            </a:xfrm>
            <a:custGeom>
              <a:avLst/>
              <a:gdLst>
                <a:gd name="connsiteX0" fmla="*/ 0 w 1745673"/>
                <a:gd name="connsiteY0" fmla="*/ 2400300 h 2400300"/>
                <a:gd name="connsiteX1" fmla="*/ 540327 w 1745673"/>
                <a:gd name="connsiteY1" fmla="*/ 2161309 h 2400300"/>
                <a:gd name="connsiteX2" fmla="*/ 1039091 w 1745673"/>
                <a:gd name="connsiteY2" fmla="*/ 1683328 h 2400300"/>
                <a:gd name="connsiteX3" fmla="*/ 1381991 w 1745673"/>
                <a:gd name="connsiteY3" fmla="*/ 1163782 h 2400300"/>
                <a:gd name="connsiteX4" fmla="*/ 1600200 w 1745673"/>
                <a:gd name="connsiteY4" fmla="*/ 623455 h 2400300"/>
                <a:gd name="connsiteX5" fmla="*/ 1704109 w 1745673"/>
                <a:gd name="connsiteY5" fmla="*/ 249382 h 2400300"/>
                <a:gd name="connsiteX6" fmla="*/ 1704109 w 1745673"/>
                <a:gd name="connsiteY6" fmla="*/ 249382 h 2400300"/>
                <a:gd name="connsiteX7" fmla="*/ 1745673 w 1745673"/>
                <a:gd name="connsiteY7" fmla="*/ 0 h 2400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45673" h="2400300">
                  <a:moveTo>
                    <a:pt x="0" y="2400300"/>
                  </a:moveTo>
                  <a:cubicBezTo>
                    <a:pt x="183572" y="2340552"/>
                    <a:pt x="367145" y="2280804"/>
                    <a:pt x="540327" y="2161309"/>
                  </a:cubicBezTo>
                  <a:cubicBezTo>
                    <a:pt x="713509" y="2041814"/>
                    <a:pt x="898814" y="1849582"/>
                    <a:pt x="1039091" y="1683328"/>
                  </a:cubicBezTo>
                  <a:cubicBezTo>
                    <a:pt x="1179368" y="1517074"/>
                    <a:pt x="1288473" y="1340427"/>
                    <a:pt x="1381991" y="1163782"/>
                  </a:cubicBezTo>
                  <a:cubicBezTo>
                    <a:pt x="1475509" y="987137"/>
                    <a:pt x="1546514" y="775855"/>
                    <a:pt x="1600200" y="623455"/>
                  </a:cubicBezTo>
                  <a:cubicBezTo>
                    <a:pt x="1653886" y="471055"/>
                    <a:pt x="1704109" y="249382"/>
                    <a:pt x="1704109" y="249382"/>
                  </a:cubicBezTo>
                  <a:lnTo>
                    <a:pt x="1704109" y="249382"/>
                  </a:lnTo>
                  <a:lnTo>
                    <a:pt x="1745673" y="0"/>
                  </a:lnTo>
                </a:path>
              </a:pathLst>
            </a:cu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12" name="TextBox 11"/>
            <p:cNvSpPr txBox="1"/>
            <p:nvPr/>
          </p:nvSpPr>
          <p:spPr>
            <a:xfrm>
              <a:off x="7049247" y="4926521"/>
              <a:ext cx="338554"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p>
          </p:txBody>
        </p:sp>
        <p:cxnSp>
          <p:nvCxnSpPr>
            <p:cNvPr id="15" name="Straight Connector 14"/>
            <p:cNvCxnSpPr/>
            <p:nvPr/>
          </p:nvCxnSpPr>
          <p:spPr bwMode="auto">
            <a:xfrm>
              <a:off x="4038599" y="4097482"/>
              <a:ext cx="0" cy="1119984"/>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6" name="TextBox 15"/>
            <p:cNvSpPr txBox="1"/>
            <p:nvPr/>
          </p:nvSpPr>
          <p:spPr>
            <a:xfrm>
              <a:off x="3881868" y="5145961"/>
              <a:ext cx="441146"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24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1</a:t>
              </a:r>
              <a:endPar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cxnSp>
          <p:nvCxnSpPr>
            <p:cNvPr id="18" name="Straight Connector 17"/>
            <p:cNvCxnSpPr/>
            <p:nvPr/>
          </p:nvCxnSpPr>
          <p:spPr bwMode="auto">
            <a:xfrm flipH="1">
              <a:off x="2971801" y="3220469"/>
              <a:ext cx="3124200" cy="16197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Straight Connector 19"/>
            <p:cNvCxnSpPr/>
            <p:nvPr/>
          </p:nvCxnSpPr>
          <p:spPr bwMode="auto">
            <a:xfrm>
              <a:off x="1981200" y="3505200"/>
              <a:ext cx="4572000" cy="0"/>
            </a:xfrm>
            <a:prstGeom prst="line">
              <a:avLst/>
            </a:prstGeom>
            <a:solidFill>
              <a:srgbClr val="00B8FF"/>
            </a:solidFill>
            <a:ln w="9525" cap="flat" cmpd="sng" algn="ctr">
              <a:solidFill>
                <a:schemeClr val="tx1"/>
              </a:solidFill>
              <a:prstDash val="sysDot"/>
              <a:round/>
              <a:headEnd type="none" w="med" len="med"/>
              <a:tailEnd type="none" w="med" len="med"/>
            </a:ln>
            <a:effectLst/>
          </p:spPr>
        </p:cxnSp>
        <p:cxnSp>
          <p:nvCxnSpPr>
            <p:cNvPr id="22" name="Straight Connector 21"/>
            <p:cNvCxnSpPr/>
            <p:nvPr/>
          </p:nvCxnSpPr>
          <p:spPr bwMode="auto">
            <a:xfrm flipH="1">
              <a:off x="5533533" y="2342574"/>
              <a:ext cx="39457" cy="2845953"/>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3" name="TextBox 22"/>
            <p:cNvSpPr txBox="1"/>
            <p:nvPr/>
          </p:nvSpPr>
          <p:spPr>
            <a:xfrm>
              <a:off x="5001484" y="5168993"/>
              <a:ext cx="441146"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24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3</a:t>
              </a:r>
              <a:endPar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cxnSp>
          <p:nvCxnSpPr>
            <p:cNvPr id="28" name="Straight Connector 27"/>
            <p:cNvCxnSpPr/>
            <p:nvPr/>
          </p:nvCxnSpPr>
          <p:spPr bwMode="auto">
            <a:xfrm flipH="1">
              <a:off x="4762441" y="1777566"/>
              <a:ext cx="1375266" cy="248963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9" name="Straight Connector 28"/>
            <p:cNvCxnSpPr/>
            <p:nvPr/>
          </p:nvCxnSpPr>
          <p:spPr bwMode="auto">
            <a:xfrm flipH="1">
              <a:off x="5146962" y="3054927"/>
              <a:ext cx="65795" cy="2113194"/>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0" name="TextBox 29"/>
            <p:cNvSpPr txBox="1"/>
            <p:nvPr/>
          </p:nvSpPr>
          <p:spPr>
            <a:xfrm>
              <a:off x="5358125" y="5168121"/>
              <a:ext cx="441146"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24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2</a:t>
              </a:r>
              <a:endPar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sp>
          <p:nvSpPr>
            <p:cNvPr id="31" name="TextBox 30"/>
            <p:cNvSpPr txBox="1"/>
            <p:nvPr/>
          </p:nvSpPr>
          <p:spPr>
            <a:xfrm>
              <a:off x="1881666" y="5665507"/>
              <a:ext cx="619080"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etc.</a:t>
              </a:r>
            </a:p>
          </p:txBody>
        </p:sp>
        <p:graphicFrame>
          <p:nvGraphicFramePr>
            <p:cNvPr id="42" name="Object 41"/>
            <p:cNvGraphicFramePr>
              <a:graphicFrameLocks noChangeAspect="1"/>
            </p:cNvGraphicFramePr>
            <p:nvPr>
              <p:extLst/>
            </p:nvPr>
          </p:nvGraphicFramePr>
          <p:xfrm>
            <a:off x="-759330" y="3229345"/>
            <a:ext cx="1289025" cy="445562"/>
          </p:xfrm>
          <a:graphic>
            <a:graphicData uri="http://schemas.openxmlformats.org/presentationml/2006/ole">
              <mc:AlternateContent xmlns:mc="http://schemas.openxmlformats.org/markup-compatibility/2006">
                <mc:Choice xmlns:v="urn:schemas-microsoft-com:vml" Requires="v">
                  <p:oleObj spid="_x0000_s4183" name="Equation" r:id="rId3" imgW="660240" imgH="228600" progId="Equation.3">
                    <p:embed/>
                  </p:oleObj>
                </mc:Choice>
                <mc:Fallback>
                  <p:oleObj name="Equation" r:id="rId3" imgW="660240" imgH="228600" progId="Equation.3">
                    <p:embed/>
                    <p:pic>
                      <p:nvPicPr>
                        <p:cNvPr id="42" name="Object 41"/>
                        <p:cNvPicPr/>
                        <p:nvPr/>
                      </p:nvPicPr>
                      <p:blipFill>
                        <a:blip r:embed="rId4"/>
                        <a:stretch>
                          <a:fillRect/>
                        </a:stretch>
                      </p:blipFill>
                      <p:spPr>
                        <a:xfrm>
                          <a:off x="-759330" y="3229345"/>
                          <a:ext cx="1289025" cy="445562"/>
                        </a:xfrm>
                        <a:prstGeom prst="rect">
                          <a:avLst/>
                        </a:prstGeom>
                      </p:spPr>
                    </p:pic>
                  </p:oleObj>
                </mc:Fallback>
              </mc:AlternateContent>
            </a:graphicData>
          </a:graphic>
        </p:graphicFrame>
        <p:graphicFrame>
          <p:nvGraphicFramePr>
            <p:cNvPr id="43" name="Object 42"/>
            <p:cNvGraphicFramePr>
              <a:graphicFrameLocks noChangeAspect="1"/>
            </p:cNvGraphicFramePr>
            <p:nvPr>
              <p:extLst/>
            </p:nvPr>
          </p:nvGraphicFramePr>
          <p:xfrm>
            <a:off x="1720851" y="2035744"/>
            <a:ext cx="517776" cy="306830"/>
          </p:xfrm>
          <a:graphic>
            <a:graphicData uri="http://schemas.openxmlformats.org/presentationml/2006/ole">
              <mc:AlternateContent xmlns:mc="http://schemas.openxmlformats.org/markup-compatibility/2006">
                <mc:Choice xmlns:v="urn:schemas-microsoft-com:vml" Requires="v">
                  <p:oleObj spid="_x0000_s4184" name="Equation" r:id="rId5" imgW="342720" imgH="203040" progId="Equation.3">
                    <p:embed/>
                  </p:oleObj>
                </mc:Choice>
                <mc:Fallback>
                  <p:oleObj name="Equation" r:id="rId5" imgW="342720" imgH="203040" progId="Equation.3">
                    <p:embed/>
                    <p:pic>
                      <p:nvPicPr>
                        <p:cNvPr id="43" name="Object 42"/>
                        <p:cNvPicPr/>
                        <p:nvPr/>
                      </p:nvPicPr>
                      <p:blipFill>
                        <a:blip r:embed="rId6"/>
                        <a:stretch>
                          <a:fillRect/>
                        </a:stretch>
                      </p:blipFill>
                      <p:spPr>
                        <a:xfrm>
                          <a:off x="1720851" y="2035744"/>
                          <a:ext cx="517776" cy="306830"/>
                        </a:xfrm>
                        <a:prstGeom prst="rect">
                          <a:avLst/>
                        </a:prstGeom>
                      </p:spPr>
                    </p:pic>
                  </p:oleObj>
                </mc:Fallback>
              </mc:AlternateContent>
            </a:graphicData>
          </a:graphic>
        </p:graphicFrame>
        <p:cxnSp>
          <p:nvCxnSpPr>
            <p:cNvPr id="56" name="Straight Connector 55"/>
            <p:cNvCxnSpPr/>
            <p:nvPr/>
          </p:nvCxnSpPr>
          <p:spPr bwMode="auto">
            <a:xfrm flipH="1">
              <a:off x="5029196" y="3082635"/>
              <a:ext cx="65795" cy="2113194"/>
            </a:xfrm>
            <a:prstGeom prst="line">
              <a:avLst/>
            </a:prstGeom>
            <a:solidFill>
              <a:srgbClr val="00B8FF"/>
            </a:solidFill>
            <a:ln w="9525" cap="flat" cmpd="sng" algn="ctr">
              <a:solidFill>
                <a:schemeClr val="tx1"/>
              </a:solidFill>
              <a:prstDash val="dash"/>
              <a:round/>
              <a:headEnd type="none" w="med" len="med"/>
              <a:tailEnd type="none" w="med" len="med"/>
            </a:ln>
            <a:effectLst/>
          </p:spPr>
        </p:cxnSp>
        <p:graphicFrame>
          <p:nvGraphicFramePr>
            <p:cNvPr id="58" name="Object 57"/>
            <p:cNvGraphicFramePr>
              <a:graphicFrameLocks noChangeAspect="1"/>
            </p:cNvGraphicFramePr>
            <p:nvPr>
              <p:extLst/>
            </p:nvPr>
          </p:nvGraphicFramePr>
          <p:xfrm>
            <a:off x="4342375" y="5789274"/>
            <a:ext cx="875285" cy="412680"/>
          </p:xfrm>
          <a:graphic>
            <a:graphicData uri="http://schemas.openxmlformats.org/presentationml/2006/ole">
              <mc:AlternateContent xmlns:mc="http://schemas.openxmlformats.org/markup-compatibility/2006">
                <mc:Choice xmlns:v="urn:schemas-microsoft-com:vml" Requires="v">
                  <p:oleObj spid="_x0000_s4185" name="Equation" r:id="rId7" imgW="482400" imgH="228600" progId="Equation.3">
                    <p:embed/>
                  </p:oleObj>
                </mc:Choice>
                <mc:Fallback>
                  <p:oleObj name="Equation" r:id="rId7" imgW="482400" imgH="228600" progId="Equation.3">
                    <p:embed/>
                    <p:pic>
                      <p:nvPicPr>
                        <p:cNvPr id="58" name="Object 57"/>
                        <p:cNvPicPr/>
                        <p:nvPr/>
                      </p:nvPicPr>
                      <p:blipFill>
                        <a:blip r:embed="rId8"/>
                        <a:stretch>
                          <a:fillRect/>
                        </a:stretch>
                      </p:blipFill>
                      <p:spPr>
                        <a:xfrm>
                          <a:off x="4342375" y="5789274"/>
                          <a:ext cx="875285" cy="412680"/>
                        </a:xfrm>
                        <a:prstGeom prst="rect">
                          <a:avLst/>
                        </a:prstGeom>
                      </p:spPr>
                    </p:pic>
                  </p:oleObj>
                </mc:Fallback>
              </mc:AlternateContent>
            </a:graphicData>
          </a:graphic>
        </p:graphicFrame>
        <p:cxnSp>
          <p:nvCxnSpPr>
            <p:cNvPr id="60" name="Straight Arrow Connector 59"/>
            <p:cNvCxnSpPr/>
            <p:nvPr/>
          </p:nvCxnSpPr>
          <p:spPr bwMode="auto">
            <a:xfrm flipV="1">
              <a:off x="4609306" y="5259389"/>
              <a:ext cx="392178" cy="45071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
        <p:nvSpPr>
          <p:cNvPr id="64" name="TextBox 63"/>
          <p:cNvSpPr txBox="1"/>
          <p:nvPr/>
        </p:nvSpPr>
        <p:spPr>
          <a:xfrm>
            <a:off x="446073" y="2517109"/>
            <a:ext cx="2105063"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Solve equation:</a:t>
            </a:r>
          </a:p>
        </p:txBody>
      </p:sp>
      <p:graphicFrame>
        <p:nvGraphicFramePr>
          <p:cNvPr id="67" name="Object 66"/>
          <p:cNvGraphicFramePr>
            <a:graphicFrameLocks noChangeAspect="1"/>
          </p:cNvGraphicFramePr>
          <p:nvPr>
            <p:extLst/>
          </p:nvPr>
        </p:nvGraphicFramePr>
        <p:xfrm>
          <a:off x="3063827" y="3473145"/>
          <a:ext cx="282184" cy="282184"/>
        </p:xfrm>
        <a:graphic>
          <a:graphicData uri="http://schemas.openxmlformats.org/presentationml/2006/ole">
            <mc:AlternateContent xmlns:mc="http://schemas.openxmlformats.org/markup-compatibility/2006">
              <mc:Choice xmlns:v="urn:schemas-microsoft-com:vml" Requires="v">
                <p:oleObj spid="_x0000_s4186" name="Equation" r:id="rId9" imgW="164880" imgH="164880" progId="Equation.3">
                  <p:embed/>
                </p:oleObj>
              </mc:Choice>
              <mc:Fallback>
                <p:oleObj name="Equation" r:id="rId9" imgW="164880" imgH="164880" progId="Equation.3">
                  <p:embed/>
                  <p:pic>
                    <p:nvPicPr>
                      <p:cNvPr id="67" name="Object 66"/>
                      <p:cNvPicPr/>
                      <p:nvPr/>
                    </p:nvPicPr>
                    <p:blipFill>
                      <a:blip r:embed="rId10"/>
                      <a:stretch>
                        <a:fillRect/>
                      </a:stretch>
                    </p:blipFill>
                    <p:spPr>
                      <a:xfrm>
                        <a:off x="3063827" y="3473145"/>
                        <a:ext cx="282184" cy="282184"/>
                      </a:xfrm>
                      <a:prstGeom prst="rect">
                        <a:avLst/>
                      </a:prstGeom>
                    </p:spPr>
                  </p:pic>
                </p:oleObj>
              </mc:Fallback>
            </mc:AlternateContent>
          </a:graphicData>
        </a:graphic>
      </p:graphicFrame>
      <p:graphicFrame>
        <p:nvGraphicFramePr>
          <p:cNvPr id="68" name="Object 67"/>
          <p:cNvGraphicFramePr>
            <a:graphicFrameLocks noChangeAspect="1"/>
          </p:cNvGraphicFramePr>
          <p:nvPr>
            <p:extLst/>
          </p:nvPr>
        </p:nvGraphicFramePr>
        <p:xfrm>
          <a:off x="3690860" y="4058297"/>
          <a:ext cx="498656" cy="296259"/>
        </p:xfrm>
        <a:graphic>
          <a:graphicData uri="http://schemas.openxmlformats.org/presentationml/2006/ole">
            <mc:AlternateContent xmlns:mc="http://schemas.openxmlformats.org/markup-compatibility/2006">
              <mc:Choice xmlns:v="urn:schemas-microsoft-com:vml" Requires="v">
                <p:oleObj spid="_x0000_s4187" name="Equation" r:id="rId11" imgW="342720" imgH="203040" progId="Equation.3">
                  <p:embed/>
                </p:oleObj>
              </mc:Choice>
              <mc:Fallback>
                <p:oleObj name="Equation" r:id="rId11" imgW="342720" imgH="203040" progId="Equation.3">
                  <p:embed/>
                  <p:pic>
                    <p:nvPicPr>
                      <p:cNvPr id="68" name="Object 67"/>
                      <p:cNvPicPr/>
                      <p:nvPr/>
                    </p:nvPicPr>
                    <p:blipFill>
                      <a:blip r:embed="rId6"/>
                      <a:stretch>
                        <a:fillRect/>
                      </a:stretch>
                    </p:blipFill>
                    <p:spPr>
                      <a:xfrm>
                        <a:off x="3690860" y="4058297"/>
                        <a:ext cx="498656" cy="296259"/>
                      </a:xfrm>
                      <a:prstGeom prst="rect">
                        <a:avLst/>
                      </a:prstGeom>
                    </p:spPr>
                  </p:pic>
                </p:oleObj>
              </mc:Fallback>
            </mc:AlternateContent>
          </a:graphicData>
        </a:graphic>
      </p:graphicFrame>
      <p:cxnSp>
        <p:nvCxnSpPr>
          <p:cNvPr id="70" name="Straight Arrow Connector 69"/>
          <p:cNvCxnSpPr/>
          <p:nvPr/>
        </p:nvCxnSpPr>
        <p:spPr bwMode="auto">
          <a:xfrm>
            <a:off x="4137589" y="4388967"/>
            <a:ext cx="264546" cy="29894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641431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13ABE-4A5B-44A3-A707-FF0DFC27376C}"/>
              </a:ext>
            </a:extLst>
          </p:cNvPr>
          <p:cNvSpPr>
            <a:spLocks noGrp="1"/>
          </p:cNvSpPr>
          <p:nvPr>
            <p:ph type="title"/>
          </p:nvPr>
        </p:nvSpPr>
        <p:spPr>
          <a:xfrm>
            <a:off x="685800" y="813891"/>
            <a:ext cx="7772400" cy="726976"/>
          </a:xfrm>
        </p:spPr>
        <p:txBody>
          <a:bodyPr/>
          <a:lstStyle/>
          <a:p>
            <a:r>
              <a:rPr lang="en-US" dirty="0"/>
              <a:t>Introduction</a:t>
            </a:r>
          </a:p>
        </p:txBody>
      </p:sp>
      <p:sp>
        <p:nvSpPr>
          <p:cNvPr id="3" name="Content Placeholder 2">
            <a:extLst>
              <a:ext uri="{FF2B5EF4-FFF2-40B4-BE49-F238E27FC236}">
                <a16:creationId xmlns:a16="http://schemas.microsoft.com/office/drawing/2014/main" id="{6F5ECB08-5C15-45B8-9661-E01FFB71025A}"/>
              </a:ext>
            </a:extLst>
          </p:cNvPr>
          <p:cNvSpPr>
            <a:spLocks noGrp="1"/>
          </p:cNvSpPr>
          <p:nvPr>
            <p:ph idx="1"/>
          </p:nvPr>
        </p:nvSpPr>
        <p:spPr>
          <a:xfrm>
            <a:off x="685800" y="1556792"/>
            <a:ext cx="7772400" cy="4539208"/>
          </a:xfrm>
        </p:spPr>
        <p:txBody>
          <a:bodyPr>
            <a:normAutofit/>
          </a:bodyPr>
          <a:lstStyle/>
          <a:p>
            <a:pPr marL="457200" indent="-457200">
              <a:buFont typeface="Arial" panose="020B0604020202020204" pitchFamily="34" charset="0"/>
              <a:buChar char="•"/>
            </a:pPr>
            <a:r>
              <a:rPr lang="en-US" sz="2800" b="0" dirty="0">
                <a:solidFill>
                  <a:srgbClr val="FF0000"/>
                </a:solidFill>
              </a:rPr>
              <a:t>The purpose of this presentation is to make the case for adding reporting of ‘cross’ RTT measurements in the regular HEz ranging protocol, just as we have for passive location.</a:t>
            </a:r>
          </a:p>
          <a:p>
            <a:pPr marL="457200" indent="-457200">
              <a:buFont typeface="Arial" panose="020B0604020202020204" pitchFamily="34" charset="0"/>
              <a:buChar char="•"/>
            </a:pPr>
            <a:r>
              <a:rPr lang="en-US" sz="2800" b="0" dirty="0"/>
              <a:t>The main reason for this is that such cross RTT measurements are useful for enabling anchor client STAs to facilitate (active) locationing. </a:t>
            </a:r>
          </a:p>
          <a:p>
            <a:pPr marL="457200" indent="-457200">
              <a:buFont typeface="Arial" panose="020B0604020202020204" pitchFamily="34" charset="0"/>
              <a:buChar char="•"/>
            </a:pPr>
            <a:r>
              <a:rPr lang="en-US" sz="2800" b="0" dirty="0"/>
              <a:t>In addition this enables cooperative client location which can be useful is some cases.</a:t>
            </a:r>
          </a:p>
          <a:p>
            <a:pPr marL="0" indent="0">
              <a:buNone/>
            </a:pPr>
            <a:endParaRPr lang="en-US" sz="2300" dirty="0">
              <a:solidFill>
                <a:srgbClr val="FF0000"/>
              </a:solidFill>
            </a:endParaRPr>
          </a:p>
          <a:p>
            <a:endParaRPr lang="en-US" sz="2300" dirty="0"/>
          </a:p>
          <a:p>
            <a:pPr lvl="1"/>
            <a:endParaRPr lang="en-US" dirty="0"/>
          </a:p>
          <a:p>
            <a:pPr lvl="1"/>
            <a:endParaRPr lang="en-US" dirty="0"/>
          </a:p>
        </p:txBody>
      </p:sp>
      <p:sp>
        <p:nvSpPr>
          <p:cNvPr id="5" name="Slide Number Placeholder 4">
            <a:extLst>
              <a:ext uri="{FF2B5EF4-FFF2-40B4-BE49-F238E27FC236}">
                <a16:creationId xmlns:a16="http://schemas.microsoft.com/office/drawing/2014/main" id="{8FF7CB01-B8FB-4281-9249-BBE9B4C59166}"/>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 name="Footer Placeholder 3">
            <a:extLst>
              <a:ext uri="{FF2B5EF4-FFF2-40B4-BE49-F238E27FC236}">
                <a16:creationId xmlns:a16="http://schemas.microsoft.com/office/drawing/2014/main" id="{B4736A8F-2388-4AB7-B7C7-D767AF315CFC}"/>
              </a:ext>
            </a:extLst>
          </p:cNvPr>
          <p:cNvSpPr>
            <a:spLocks noGrp="1"/>
          </p:cNvSpPr>
          <p:nvPr>
            <p:ph type="ftr" idx="14"/>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9325133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63143" y="671582"/>
            <a:ext cx="7770813" cy="675247"/>
          </a:xfrm>
        </p:spPr>
        <p:txBody>
          <a:bodyPr/>
          <a:lstStyle/>
          <a:p>
            <a:r>
              <a:rPr lang="en-US" dirty="0"/>
              <a:t>Solving of non-linear system of equations</a:t>
            </a:r>
          </a:p>
        </p:txBody>
      </p:sp>
      <p:sp>
        <p:nvSpPr>
          <p:cNvPr id="12" name="Footer Placeholder 1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2" name="Slide Number Placeholder 1"/>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EE2556C5-CE8C-6547-B838-EA80C61A4AF7}"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graphicFrame>
        <p:nvGraphicFramePr>
          <p:cNvPr id="5" name="Object 4"/>
          <p:cNvGraphicFramePr>
            <a:graphicFrameLocks noChangeAspect="1"/>
          </p:cNvGraphicFramePr>
          <p:nvPr>
            <p:extLst/>
          </p:nvPr>
        </p:nvGraphicFramePr>
        <p:xfrm>
          <a:off x="2438400" y="2365770"/>
          <a:ext cx="3506301" cy="444546"/>
        </p:xfrm>
        <a:graphic>
          <a:graphicData uri="http://schemas.openxmlformats.org/presentationml/2006/ole">
            <mc:AlternateContent xmlns:mc="http://schemas.openxmlformats.org/markup-compatibility/2006">
              <mc:Choice xmlns:v="urn:schemas-microsoft-com:vml" Requires="v">
                <p:oleObj spid="_x0000_s5224" name="Equation" r:id="rId3" imgW="1904760" imgH="241200" progId="Equation.3">
                  <p:embed/>
                </p:oleObj>
              </mc:Choice>
              <mc:Fallback>
                <p:oleObj name="Equation" r:id="rId3" imgW="1904760" imgH="241200" progId="Equation.3">
                  <p:embed/>
                  <p:pic>
                    <p:nvPicPr>
                      <p:cNvPr id="5" name="Object 4"/>
                      <p:cNvPicPr/>
                      <p:nvPr/>
                    </p:nvPicPr>
                    <p:blipFill>
                      <a:blip r:embed="rId4"/>
                      <a:stretch>
                        <a:fillRect/>
                      </a:stretch>
                    </p:blipFill>
                    <p:spPr>
                      <a:xfrm>
                        <a:off x="2438400" y="2365770"/>
                        <a:ext cx="3506301" cy="444546"/>
                      </a:xfrm>
                      <a:prstGeom prst="rect">
                        <a:avLst/>
                      </a:prstGeom>
                    </p:spPr>
                  </p:pic>
                </p:oleObj>
              </mc:Fallback>
            </mc:AlternateContent>
          </a:graphicData>
        </a:graphic>
      </p:graphicFrame>
      <p:graphicFrame>
        <p:nvGraphicFramePr>
          <p:cNvPr id="7" name="Object 6"/>
          <p:cNvGraphicFramePr>
            <a:graphicFrameLocks noChangeAspect="1"/>
          </p:cNvGraphicFramePr>
          <p:nvPr>
            <p:extLst/>
          </p:nvPr>
        </p:nvGraphicFramePr>
        <p:xfrm>
          <a:off x="1371600" y="4370508"/>
          <a:ext cx="6240030" cy="515412"/>
        </p:xfrm>
        <a:graphic>
          <a:graphicData uri="http://schemas.openxmlformats.org/presentationml/2006/ole">
            <mc:AlternateContent xmlns:mc="http://schemas.openxmlformats.org/markup-compatibility/2006">
              <mc:Choice xmlns:v="urn:schemas-microsoft-com:vml" Requires="v">
                <p:oleObj spid="_x0000_s5225" name="Equation" r:id="rId5" imgW="3377880" imgH="279360" progId="Equation.3">
                  <p:embed/>
                </p:oleObj>
              </mc:Choice>
              <mc:Fallback>
                <p:oleObj name="Equation" r:id="rId5" imgW="3377880" imgH="279360" progId="Equation.3">
                  <p:embed/>
                  <p:pic>
                    <p:nvPicPr>
                      <p:cNvPr id="7" name="Object 6"/>
                      <p:cNvPicPr/>
                      <p:nvPr/>
                    </p:nvPicPr>
                    <p:blipFill>
                      <a:blip r:embed="rId6"/>
                      <a:stretch>
                        <a:fillRect/>
                      </a:stretch>
                    </p:blipFill>
                    <p:spPr>
                      <a:xfrm>
                        <a:off x="1371600" y="4370508"/>
                        <a:ext cx="6240030" cy="515412"/>
                      </a:xfrm>
                      <a:prstGeom prst="rect">
                        <a:avLst/>
                      </a:prstGeom>
                    </p:spPr>
                  </p:pic>
                </p:oleObj>
              </mc:Fallback>
            </mc:AlternateContent>
          </a:graphicData>
        </a:graphic>
      </p:graphicFrame>
      <p:sp>
        <p:nvSpPr>
          <p:cNvPr id="8" name="TextBox 7"/>
          <p:cNvSpPr txBox="1"/>
          <p:nvPr/>
        </p:nvSpPr>
        <p:spPr>
          <a:xfrm>
            <a:off x="580514" y="1887122"/>
            <a:ext cx="5058116"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1"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Use Newton’s method for multiple variables:</a:t>
            </a:r>
          </a:p>
        </p:txBody>
      </p:sp>
      <p:graphicFrame>
        <p:nvGraphicFramePr>
          <p:cNvPr id="11" name="Object 10"/>
          <p:cNvGraphicFramePr>
            <a:graphicFrameLocks noChangeAspect="1"/>
          </p:cNvGraphicFramePr>
          <p:nvPr>
            <p:extLst/>
          </p:nvPr>
        </p:nvGraphicFramePr>
        <p:xfrm>
          <a:off x="1346930" y="5459178"/>
          <a:ext cx="6524752" cy="596242"/>
        </p:xfrm>
        <a:graphic>
          <a:graphicData uri="http://schemas.openxmlformats.org/presentationml/2006/ole">
            <mc:AlternateContent xmlns:mc="http://schemas.openxmlformats.org/markup-compatibility/2006">
              <mc:Choice xmlns:v="urn:schemas-microsoft-com:vml" Requires="v">
                <p:oleObj spid="_x0000_s5226" name="Equation" r:id="rId7" imgW="3060360" imgH="279360" progId="Equation.3">
                  <p:embed/>
                </p:oleObj>
              </mc:Choice>
              <mc:Fallback>
                <p:oleObj name="Equation" r:id="rId7" imgW="3060360" imgH="279360" progId="Equation.3">
                  <p:embed/>
                  <p:pic>
                    <p:nvPicPr>
                      <p:cNvPr id="11" name="Object 10"/>
                      <p:cNvPicPr/>
                      <p:nvPr/>
                    </p:nvPicPr>
                    <p:blipFill>
                      <a:blip r:embed="rId8"/>
                      <a:stretch>
                        <a:fillRect/>
                      </a:stretch>
                    </p:blipFill>
                    <p:spPr>
                      <a:xfrm>
                        <a:off x="1346930" y="5459178"/>
                        <a:ext cx="6524752" cy="596242"/>
                      </a:xfrm>
                      <a:prstGeom prst="rect">
                        <a:avLst/>
                      </a:prstGeom>
                      <a:solidFill>
                        <a:srgbClr val="FFFF00"/>
                      </a:solidFill>
                    </p:spPr>
                  </p:pic>
                </p:oleObj>
              </mc:Fallback>
            </mc:AlternateContent>
          </a:graphicData>
        </a:graphic>
      </p:graphicFrame>
      <p:sp>
        <p:nvSpPr>
          <p:cNvPr id="9" name="TextBox 8"/>
          <p:cNvSpPr txBox="1"/>
          <p:nvPr/>
        </p:nvSpPr>
        <p:spPr>
          <a:xfrm>
            <a:off x="634637" y="4985387"/>
            <a:ext cx="2244525"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Iterate according to:</a:t>
            </a:r>
          </a:p>
        </p:txBody>
      </p:sp>
      <p:graphicFrame>
        <p:nvGraphicFramePr>
          <p:cNvPr id="10" name="Object 9"/>
          <p:cNvGraphicFramePr>
            <a:graphicFrameLocks noChangeAspect="1"/>
          </p:cNvGraphicFramePr>
          <p:nvPr>
            <p:extLst/>
          </p:nvPr>
        </p:nvGraphicFramePr>
        <p:xfrm>
          <a:off x="6820236" y="2170916"/>
          <a:ext cx="1451686" cy="795445"/>
        </p:xfrm>
        <a:graphic>
          <a:graphicData uri="http://schemas.openxmlformats.org/presentationml/2006/ole">
            <mc:AlternateContent xmlns:mc="http://schemas.openxmlformats.org/markup-compatibility/2006">
              <mc:Choice xmlns:v="urn:schemas-microsoft-com:vml" Requires="v">
                <p:oleObj spid="_x0000_s5227" name="Equation" r:id="rId9" imgW="927000" imgH="507960" progId="Equation.3">
                  <p:embed/>
                </p:oleObj>
              </mc:Choice>
              <mc:Fallback>
                <p:oleObj name="Equation" r:id="rId9" imgW="927000" imgH="507960" progId="Equation.3">
                  <p:embed/>
                  <p:pic>
                    <p:nvPicPr>
                      <p:cNvPr id="10" name="Object 9"/>
                      <p:cNvPicPr/>
                      <p:nvPr/>
                    </p:nvPicPr>
                    <p:blipFill>
                      <a:blip r:embed="rId10"/>
                      <a:stretch>
                        <a:fillRect/>
                      </a:stretch>
                    </p:blipFill>
                    <p:spPr>
                      <a:xfrm>
                        <a:off x="6820236" y="2170916"/>
                        <a:ext cx="1451686" cy="795445"/>
                      </a:xfrm>
                      <a:prstGeom prst="rect">
                        <a:avLst/>
                      </a:prstGeom>
                    </p:spPr>
                  </p:pic>
                </p:oleObj>
              </mc:Fallback>
            </mc:AlternateContent>
          </a:graphicData>
        </a:graphic>
      </p:graphicFrame>
      <p:graphicFrame>
        <p:nvGraphicFramePr>
          <p:cNvPr id="15" name="Object 14"/>
          <p:cNvGraphicFramePr>
            <a:graphicFrameLocks noChangeAspect="1"/>
          </p:cNvGraphicFramePr>
          <p:nvPr>
            <p:extLst/>
          </p:nvPr>
        </p:nvGraphicFramePr>
        <p:xfrm>
          <a:off x="4724400" y="1339077"/>
          <a:ext cx="1334806" cy="462573"/>
        </p:xfrm>
        <a:graphic>
          <a:graphicData uri="http://schemas.openxmlformats.org/presentationml/2006/ole">
            <mc:AlternateContent xmlns:mc="http://schemas.openxmlformats.org/markup-compatibility/2006">
              <mc:Choice xmlns:v="urn:schemas-microsoft-com:vml" Requires="v">
                <p:oleObj spid="_x0000_s5228" name="Equation" r:id="rId11" imgW="660240" imgH="228600" progId="Equation.3">
                  <p:embed/>
                </p:oleObj>
              </mc:Choice>
              <mc:Fallback>
                <p:oleObj name="Equation" r:id="rId11" imgW="660240" imgH="228600" progId="Equation.3">
                  <p:embed/>
                  <p:pic>
                    <p:nvPicPr>
                      <p:cNvPr id="15" name="Object 14"/>
                      <p:cNvPicPr/>
                      <p:nvPr/>
                    </p:nvPicPr>
                    <p:blipFill>
                      <a:blip r:embed="rId12"/>
                      <a:stretch>
                        <a:fillRect/>
                      </a:stretch>
                    </p:blipFill>
                    <p:spPr>
                      <a:xfrm>
                        <a:off x="4724400" y="1339077"/>
                        <a:ext cx="1334806" cy="462573"/>
                      </a:xfrm>
                      <a:prstGeom prst="rect">
                        <a:avLst/>
                      </a:prstGeom>
                      <a:solidFill>
                        <a:srgbClr val="FFFF00"/>
                      </a:solidFill>
                    </p:spPr>
                  </p:pic>
                </p:oleObj>
              </mc:Fallback>
            </mc:AlternateContent>
          </a:graphicData>
        </a:graphic>
      </p:graphicFrame>
      <p:sp>
        <p:nvSpPr>
          <p:cNvPr id="16" name="TextBox 15"/>
          <p:cNvSpPr txBox="1"/>
          <p:nvPr/>
        </p:nvSpPr>
        <p:spPr>
          <a:xfrm>
            <a:off x="571208" y="1365083"/>
            <a:ext cx="3440365"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Non linear system of equations:</a:t>
            </a:r>
          </a:p>
        </p:txBody>
      </p:sp>
      <p:graphicFrame>
        <p:nvGraphicFramePr>
          <p:cNvPr id="13" name="Object 12"/>
          <p:cNvGraphicFramePr>
            <a:graphicFrameLocks noChangeAspect="1"/>
          </p:cNvGraphicFramePr>
          <p:nvPr>
            <p:extLst/>
          </p:nvPr>
        </p:nvGraphicFramePr>
        <p:xfrm>
          <a:off x="3599318" y="3440530"/>
          <a:ext cx="2521684" cy="387628"/>
        </p:xfrm>
        <a:graphic>
          <a:graphicData uri="http://schemas.openxmlformats.org/presentationml/2006/ole">
            <mc:AlternateContent xmlns:mc="http://schemas.openxmlformats.org/markup-compatibility/2006">
              <mc:Choice xmlns:v="urn:schemas-microsoft-com:vml" Requires="v">
                <p:oleObj spid="_x0000_s5229" name="Equation" r:id="rId13" imgW="1485720" imgH="228600" progId="Equation.3">
                  <p:embed/>
                </p:oleObj>
              </mc:Choice>
              <mc:Fallback>
                <p:oleObj name="Equation" r:id="rId13" imgW="1485720" imgH="228600" progId="Equation.3">
                  <p:embed/>
                  <p:pic>
                    <p:nvPicPr>
                      <p:cNvPr id="13" name="Object 12"/>
                      <p:cNvPicPr/>
                      <p:nvPr/>
                    </p:nvPicPr>
                    <p:blipFill>
                      <a:blip r:embed="rId14"/>
                      <a:stretch>
                        <a:fillRect/>
                      </a:stretch>
                    </p:blipFill>
                    <p:spPr>
                      <a:xfrm>
                        <a:off x="3599318" y="3440530"/>
                        <a:ext cx="2521684" cy="387628"/>
                      </a:xfrm>
                      <a:prstGeom prst="rect">
                        <a:avLst/>
                      </a:prstGeom>
                    </p:spPr>
                  </p:pic>
                </p:oleObj>
              </mc:Fallback>
            </mc:AlternateContent>
          </a:graphicData>
        </a:graphic>
      </p:graphicFrame>
      <p:sp>
        <p:nvSpPr>
          <p:cNvPr id="4" name="TextBox 3"/>
          <p:cNvSpPr txBox="1"/>
          <p:nvPr/>
        </p:nvSpPr>
        <p:spPr>
          <a:xfrm>
            <a:off x="623451" y="2397224"/>
            <a:ext cx="1619354"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Linearization:</a:t>
            </a:r>
          </a:p>
        </p:txBody>
      </p:sp>
      <p:sp>
        <p:nvSpPr>
          <p:cNvPr id="6" name="TextBox 5"/>
          <p:cNvSpPr txBox="1"/>
          <p:nvPr/>
        </p:nvSpPr>
        <p:spPr>
          <a:xfrm>
            <a:off x="5976748" y="2357456"/>
            <a:ext cx="811441"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where</a:t>
            </a:r>
          </a:p>
        </p:txBody>
      </p:sp>
      <p:sp>
        <p:nvSpPr>
          <p:cNvPr id="14" name="TextBox 13"/>
          <p:cNvSpPr txBox="1"/>
          <p:nvPr/>
        </p:nvSpPr>
        <p:spPr>
          <a:xfrm>
            <a:off x="596953" y="2926739"/>
            <a:ext cx="6690934"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Over-determined non-linear system of equation to solve for </a:t>
            </a:r>
            <a:r>
              <a:rPr kumimoji="0" lang="en-US" sz="2000" b="0" i="0" u="none" strike="noStrike" kern="1200" cap="none" spc="0" normalizeH="0" baseline="0" noProof="0" dirty="0" err="1">
                <a:ln>
                  <a:noFill/>
                </a:ln>
                <a:solidFill>
                  <a:srgbClr val="000000"/>
                </a:solidFill>
                <a:effectLst/>
                <a:uLnTx/>
                <a:uFillTx/>
                <a:latin typeface="Symbol" panose="05050102010706020507" pitchFamily="18" charset="2"/>
                <a:ea typeface="MS Gothic" charset="-128"/>
                <a:cs typeface="+mn-cs"/>
              </a:rPr>
              <a:t>D</a:t>
            </a:r>
            <a:r>
              <a:rPr kumimoji="0" lang="en-US" sz="2000" b="0" i="0" u="none" strike="noStrike" kern="1200" cap="none" spc="0" normalizeH="0" baseline="0" noProof="0" dirty="0" err="1">
                <a:ln>
                  <a:noFill/>
                </a:ln>
                <a:solidFill>
                  <a:srgbClr val="000000"/>
                </a:solidFill>
                <a:effectLst/>
                <a:uLnTx/>
                <a:uFillTx/>
                <a:latin typeface="Times New Roman" panose="02020603050405020304" pitchFamily="18" charset="0"/>
                <a:ea typeface="MS Gothic" charset="-128"/>
                <a:cs typeface="+mn-cs"/>
              </a:rPr>
              <a:t>x</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sp>
        <p:nvSpPr>
          <p:cNvPr id="17" name="TextBox 16"/>
          <p:cNvSpPr txBox="1"/>
          <p:nvPr/>
        </p:nvSpPr>
        <p:spPr>
          <a:xfrm>
            <a:off x="596953" y="3836555"/>
            <a:ext cx="4269117"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Least squares solution for iterative step:</a:t>
            </a:r>
          </a:p>
        </p:txBody>
      </p:sp>
      <p:sp>
        <p:nvSpPr>
          <p:cNvPr id="18" name="TextBox 17"/>
          <p:cNvSpPr txBox="1"/>
          <p:nvPr/>
        </p:nvSpPr>
        <p:spPr>
          <a:xfrm>
            <a:off x="6059207" y="1345027"/>
            <a:ext cx="2090637" cy="461665"/>
          </a:xfrm>
          <a:prstGeom prst="rect">
            <a:avLst/>
          </a:prstGeom>
          <a:solidFill>
            <a:srgbClr val="FFFF00"/>
          </a:solid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 solve for x</a:t>
            </a:r>
            <a:r>
              <a:rPr kumimoji="0" lang="en-US" sz="2400" b="0" i="0" u="none" strike="noStrike" kern="1200" cap="none" spc="0" normalizeH="0" baseline="30000" noProof="0" dirty="0">
                <a:ln>
                  <a:noFill/>
                </a:ln>
                <a:solidFill>
                  <a:srgbClr val="000000"/>
                </a:solidFill>
                <a:effectLst/>
                <a:uLnTx/>
                <a:uFillTx/>
                <a:latin typeface="Times New Roman" pitchFamily="16" charset="0"/>
                <a:ea typeface="MS Gothic" charset="-128"/>
                <a:cs typeface="+mn-cs"/>
              </a:rPr>
              <a:t>*</a:t>
            </a:r>
            <a:endPar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spTree>
    <p:extLst>
      <p:ext uri="{BB962C8B-B14F-4D97-AF65-F5344CB8AC3E}">
        <p14:creationId xmlns:p14="http://schemas.microsoft.com/office/powerpoint/2010/main" val="3190235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RTT Location Derivatives</a:t>
            </a:r>
          </a:p>
        </p:txBody>
      </p:sp>
      <p:sp>
        <p:nvSpPr>
          <p:cNvPr id="3" name="Footer Placeholder 2"/>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21</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5" name="Object 4"/>
          <p:cNvGraphicFramePr>
            <a:graphicFrameLocks noChangeAspect="1"/>
          </p:cNvGraphicFramePr>
          <p:nvPr>
            <p:extLst/>
          </p:nvPr>
        </p:nvGraphicFramePr>
        <p:xfrm>
          <a:off x="2751931" y="3920256"/>
          <a:ext cx="4041775" cy="742950"/>
        </p:xfrm>
        <a:graphic>
          <a:graphicData uri="http://schemas.openxmlformats.org/presentationml/2006/ole">
            <mc:AlternateContent xmlns:mc="http://schemas.openxmlformats.org/markup-compatibility/2006">
              <mc:Choice xmlns:v="urn:schemas-microsoft-com:vml" Requires="v">
                <p:oleObj spid="_x0000_s6214" name="Equation" r:id="rId3" imgW="2616120" imgH="482400" progId="Equation.3">
                  <p:embed/>
                </p:oleObj>
              </mc:Choice>
              <mc:Fallback>
                <p:oleObj name="Equation" r:id="rId3" imgW="2616120" imgH="482400" progId="Equation.3">
                  <p:embed/>
                  <p:pic>
                    <p:nvPicPr>
                      <p:cNvPr id="5" name="Object 4"/>
                      <p:cNvPicPr/>
                      <p:nvPr/>
                    </p:nvPicPr>
                    <p:blipFill>
                      <a:blip r:embed="rId4"/>
                      <a:stretch>
                        <a:fillRect/>
                      </a:stretch>
                    </p:blipFill>
                    <p:spPr>
                      <a:xfrm>
                        <a:off x="2751931" y="3920256"/>
                        <a:ext cx="4041775" cy="742950"/>
                      </a:xfrm>
                      <a:prstGeom prst="rect">
                        <a:avLst/>
                      </a:prstGeom>
                    </p:spPr>
                  </p:pic>
                </p:oleObj>
              </mc:Fallback>
            </mc:AlternateContent>
          </a:graphicData>
        </a:graphic>
      </p:graphicFrame>
      <p:graphicFrame>
        <p:nvGraphicFramePr>
          <p:cNvPr id="6" name="Object 5"/>
          <p:cNvGraphicFramePr>
            <a:graphicFrameLocks noChangeAspect="1"/>
          </p:cNvGraphicFramePr>
          <p:nvPr>
            <p:extLst/>
          </p:nvPr>
        </p:nvGraphicFramePr>
        <p:xfrm>
          <a:off x="3605213" y="2505075"/>
          <a:ext cx="2335212" cy="406400"/>
        </p:xfrm>
        <a:graphic>
          <a:graphicData uri="http://schemas.openxmlformats.org/presentationml/2006/ole">
            <mc:AlternateContent xmlns:mc="http://schemas.openxmlformats.org/markup-compatibility/2006">
              <mc:Choice xmlns:v="urn:schemas-microsoft-com:vml" Requires="v">
                <p:oleObj spid="_x0000_s6215" name="Equation" r:id="rId5" imgW="1320480" imgH="228600" progId="Equation.3">
                  <p:embed/>
                </p:oleObj>
              </mc:Choice>
              <mc:Fallback>
                <p:oleObj name="Equation" r:id="rId5" imgW="1320480" imgH="228600" progId="Equation.3">
                  <p:embed/>
                  <p:pic>
                    <p:nvPicPr>
                      <p:cNvPr id="6" name="Object 5"/>
                      <p:cNvPicPr/>
                      <p:nvPr/>
                    </p:nvPicPr>
                    <p:blipFill>
                      <a:blip r:embed="rId6"/>
                      <a:stretch>
                        <a:fillRect/>
                      </a:stretch>
                    </p:blipFill>
                    <p:spPr>
                      <a:xfrm>
                        <a:off x="3605213" y="2505075"/>
                        <a:ext cx="2335212" cy="406400"/>
                      </a:xfrm>
                      <a:prstGeom prst="rect">
                        <a:avLst/>
                      </a:prstGeom>
                    </p:spPr>
                  </p:pic>
                </p:oleObj>
              </mc:Fallback>
            </mc:AlternateContent>
          </a:graphicData>
        </a:graphic>
      </p:graphicFrame>
      <p:graphicFrame>
        <p:nvGraphicFramePr>
          <p:cNvPr id="7" name="Object 6"/>
          <p:cNvGraphicFramePr>
            <a:graphicFrameLocks noChangeAspect="1"/>
          </p:cNvGraphicFramePr>
          <p:nvPr>
            <p:extLst/>
          </p:nvPr>
        </p:nvGraphicFramePr>
        <p:xfrm>
          <a:off x="3532572" y="3165146"/>
          <a:ext cx="2567650" cy="462807"/>
        </p:xfrm>
        <a:graphic>
          <a:graphicData uri="http://schemas.openxmlformats.org/presentationml/2006/ole">
            <mc:AlternateContent xmlns:mc="http://schemas.openxmlformats.org/markup-compatibility/2006">
              <mc:Choice xmlns:v="urn:schemas-microsoft-com:vml" Requires="v">
                <p:oleObj spid="_x0000_s6216" name="Equation" r:id="rId7" imgW="1688760" imgH="304560" progId="Equation.3">
                  <p:embed/>
                </p:oleObj>
              </mc:Choice>
              <mc:Fallback>
                <p:oleObj name="Equation" r:id="rId7" imgW="1688760" imgH="304560" progId="Equation.3">
                  <p:embed/>
                  <p:pic>
                    <p:nvPicPr>
                      <p:cNvPr id="7" name="Object 6"/>
                      <p:cNvPicPr/>
                      <p:nvPr/>
                    </p:nvPicPr>
                    <p:blipFill>
                      <a:blip r:embed="rId8"/>
                      <a:stretch>
                        <a:fillRect/>
                      </a:stretch>
                    </p:blipFill>
                    <p:spPr>
                      <a:xfrm>
                        <a:off x="3532572" y="3165146"/>
                        <a:ext cx="2567650" cy="462807"/>
                      </a:xfrm>
                      <a:prstGeom prst="rect">
                        <a:avLst/>
                      </a:prstGeom>
                    </p:spPr>
                  </p:pic>
                </p:oleObj>
              </mc:Fallback>
            </mc:AlternateContent>
          </a:graphicData>
        </a:graphic>
      </p:graphicFrame>
      <p:graphicFrame>
        <p:nvGraphicFramePr>
          <p:cNvPr id="9" name="Object 8"/>
          <p:cNvGraphicFramePr>
            <a:graphicFrameLocks noChangeAspect="1"/>
          </p:cNvGraphicFramePr>
          <p:nvPr>
            <p:extLst/>
          </p:nvPr>
        </p:nvGraphicFramePr>
        <p:xfrm>
          <a:off x="2674143" y="5035347"/>
          <a:ext cx="4197350" cy="809625"/>
        </p:xfrm>
        <a:graphic>
          <a:graphicData uri="http://schemas.openxmlformats.org/presentationml/2006/ole">
            <mc:AlternateContent xmlns:mc="http://schemas.openxmlformats.org/markup-compatibility/2006">
              <mc:Choice xmlns:v="urn:schemas-microsoft-com:vml" Requires="v">
                <p:oleObj spid="_x0000_s6217" name="Equation" r:id="rId9" imgW="2501640" imgH="482400" progId="Equation.3">
                  <p:embed/>
                </p:oleObj>
              </mc:Choice>
              <mc:Fallback>
                <p:oleObj name="Equation" r:id="rId9" imgW="2501640" imgH="482400" progId="Equation.3">
                  <p:embed/>
                  <p:pic>
                    <p:nvPicPr>
                      <p:cNvPr id="9" name="Object 8"/>
                      <p:cNvPicPr/>
                      <p:nvPr/>
                    </p:nvPicPr>
                    <p:blipFill>
                      <a:blip r:embed="rId10"/>
                      <a:stretch>
                        <a:fillRect/>
                      </a:stretch>
                    </p:blipFill>
                    <p:spPr>
                      <a:xfrm>
                        <a:off x="2674143" y="5035347"/>
                        <a:ext cx="4197350" cy="809625"/>
                      </a:xfrm>
                      <a:prstGeom prst="rect">
                        <a:avLst/>
                      </a:prstGeom>
                    </p:spPr>
                  </p:pic>
                </p:oleObj>
              </mc:Fallback>
            </mc:AlternateContent>
          </a:graphicData>
        </a:graphic>
      </p:graphicFrame>
      <p:sp>
        <p:nvSpPr>
          <p:cNvPr id="10" name="TextBox 9"/>
          <p:cNvSpPr txBox="1"/>
          <p:nvPr/>
        </p:nvSpPr>
        <p:spPr>
          <a:xfrm>
            <a:off x="1219200" y="1569459"/>
            <a:ext cx="6586422" cy="707886"/>
          </a:xfrm>
          <a:prstGeom prst="rect">
            <a:avLst/>
          </a:prstGeom>
          <a:noFill/>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To simplify the equations, measure time in </a:t>
            </a:r>
            <a:r>
              <a:rPr kumimoji="0" lang="en-US" sz="2000" b="0" i="1" u="none" strike="noStrike" kern="1200" cap="none" spc="0" normalizeH="0" baseline="0" noProof="0" dirty="0">
                <a:ln>
                  <a:noFill/>
                </a:ln>
                <a:solidFill>
                  <a:srgbClr val="000000"/>
                </a:solidFill>
                <a:effectLst/>
                <a:uLnTx/>
                <a:uFillTx/>
                <a:latin typeface="Times New Roman" pitchFamily="16" charset="0"/>
                <a:ea typeface="MS Gothic" charset="-128"/>
                <a:cs typeface="+mn-cs"/>
              </a:rPr>
              <a:t>light seconds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the distance light travels in one second.</a:t>
            </a:r>
          </a:p>
        </p:txBody>
      </p:sp>
    </p:spTree>
    <p:extLst>
      <p:ext uri="{BB962C8B-B14F-4D97-AF65-F5344CB8AC3E}">
        <p14:creationId xmlns:p14="http://schemas.microsoft.com/office/powerpoint/2010/main" val="14680404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70902" y="753845"/>
            <a:ext cx="8268297" cy="465355"/>
          </a:xfrm>
        </p:spPr>
        <p:txBody>
          <a:bodyPr/>
          <a:lstStyle/>
          <a:p>
            <a:r>
              <a:rPr lang="en-US" sz="2800" dirty="0"/>
              <a:t>Iterative solution for client position </a:t>
            </a:r>
            <a:r>
              <a:rPr lang="en-US" sz="2800" dirty="0">
                <a:solidFill>
                  <a:schemeClr val="tx1"/>
                </a:solidFill>
              </a:rPr>
              <a:t>(x</a:t>
            </a:r>
            <a:r>
              <a:rPr lang="en-US" sz="2800" baseline="-25000" dirty="0">
                <a:solidFill>
                  <a:schemeClr val="tx1"/>
                </a:solidFill>
              </a:rPr>
              <a:t>0</a:t>
            </a:r>
            <a:r>
              <a:rPr lang="en-US" sz="2800" dirty="0">
                <a:solidFill>
                  <a:schemeClr val="tx1"/>
                </a:solidFill>
              </a:rPr>
              <a:t>,y</a:t>
            </a:r>
            <a:r>
              <a:rPr lang="en-US" sz="2800" baseline="-25000" dirty="0">
                <a:solidFill>
                  <a:schemeClr val="tx1"/>
                </a:solidFill>
              </a:rPr>
              <a:t>0</a:t>
            </a:r>
            <a:r>
              <a:rPr lang="en-US" sz="2800" dirty="0">
                <a:solidFill>
                  <a:schemeClr val="tx1"/>
                </a:solidFill>
              </a:rPr>
              <a:t>) for RTTL</a:t>
            </a:r>
            <a:endParaRPr lang="en-US" sz="2800" dirty="0"/>
          </a:p>
        </p:txBody>
      </p:sp>
      <p:sp>
        <p:nvSpPr>
          <p:cNvPr id="15" name="Footer Placeholder 14"/>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2" name="Slide Number Placeholder 1"/>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EE2556C5-CE8C-6547-B838-EA80C61A4AF7}"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graphicFrame>
        <p:nvGraphicFramePr>
          <p:cNvPr id="10" name="Object 9"/>
          <p:cNvGraphicFramePr>
            <a:graphicFrameLocks noChangeAspect="1"/>
          </p:cNvGraphicFramePr>
          <p:nvPr>
            <p:extLst/>
          </p:nvPr>
        </p:nvGraphicFramePr>
        <p:xfrm>
          <a:off x="2362200" y="2213879"/>
          <a:ext cx="4489156" cy="1985722"/>
        </p:xfrm>
        <a:graphic>
          <a:graphicData uri="http://schemas.openxmlformats.org/presentationml/2006/ole">
            <mc:AlternateContent xmlns:mc="http://schemas.openxmlformats.org/markup-compatibility/2006">
              <mc:Choice xmlns:v="urn:schemas-microsoft-com:vml" Requires="v">
                <p:oleObj spid="_x0000_s7204" name="Equation" r:id="rId3" imgW="2869920" imgH="1269720" progId="Equation.3">
                  <p:embed/>
                </p:oleObj>
              </mc:Choice>
              <mc:Fallback>
                <p:oleObj name="Equation" r:id="rId3" imgW="2869920" imgH="1269720" progId="Equation.3">
                  <p:embed/>
                  <p:pic>
                    <p:nvPicPr>
                      <p:cNvPr id="10" name="Object 9"/>
                      <p:cNvPicPr/>
                      <p:nvPr/>
                    </p:nvPicPr>
                    <p:blipFill>
                      <a:blip r:embed="rId4"/>
                      <a:stretch>
                        <a:fillRect/>
                      </a:stretch>
                    </p:blipFill>
                    <p:spPr>
                      <a:xfrm>
                        <a:off x="2362200" y="2213879"/>
                        <a:ext cx="4489156" cy="1985722"/>
                      </a:xfrm>
                      <a:prstGeom prst="rect">
                        <a:avLst/>
                      </a:prstGeom>
                    </p:spPr>
                  </p:pic>
                </p:oleObj>
              </mc:Fallback>
            </mc:AlternateContent>
          </a:graphicData>
        </a:graphic>
      </p:graphicFrame>
      <p:graphicFrame>
        <p:nvGraphicFramePr>
          <p:cNvPr id="12" name="Object 11"/>
          <p:cNvGraphicFramePr>
            <a:graphicFrameLocks noChangeAspect="1"/>
          </p:cNvGraphicFramePr>
          <p:nvPr>
            <p:extLst/>
          </p:nvPr>
        </p:nvGraphicFramePr>
        <p:xfrm>
          <a:off x="3339419" y="5103876"/>
          <a:ext cx="2539771" cy="679657"/>
        </p:xfrm>
        <a:graphic>
          <a:graphicData uri="http://schemas.openxmlformats.org/presentationml/2006/ole">
            <mc:AlternateContent xmlns:mc="http://schemas.openxmlformats.org/markup-compatibility/2006">
              <mc:Choice xmlns:v="urn:schemas-microsoft-com:vml" Requires="v">
                <p:oleObj spid="_x0000_s7205" name="Equation" r:id="rId5" imgW="1803240" imgH="482400" progId="Equation.3">
                  <p:embed/>
                </p:oleObj>
              </mc:Choice>
              <mc:Fallback>
                <p:oleObj name="Equation" r:id="rId5" imgW="1803240" imgH="482400" progId="Equation.3">
                  <p:embed/>
                  <p:pic>
                    <p:nvPicPr>
                      <p:cNvPr id="12" name="Object 11"/>
                      <p:cNvPicPr/>
                      <p:nvPr/>
                    </p:nvPicPr>
                    <p:blipFill>
                      <a:blip r:embed="rId6"/>
                      <a:stretch>
                        <a:fillRect/>
                      </a:stretch>
                    </p:blipFill>
                    <p:spPr>
                      <a:xfrm>
                        <a:off x="3339419" y="5103876"/>
                        <a:ext cx="2539771" cy="679657"/>
                      </a:xfrm>
                      <a:prstGeom prst="rect">
                        <a:avLst/>
                      </a:prstGeom>
                    </p:spPr>
                  </p:pic>
                </p:oleObj>
              </mc:Fallback>
            </mc:AlternateContent>
          </a:graphicData>
        </a:graphic>
      </p:graphicFrame>
      <p:sp>
        <p:nvSpPr>
          <p:cNvPr id="13" name="TextBox 12"/>
          <p:cNvSpPr txBox="1"/>
          <p:nvPr/>
        </p:nvSpPr>
        <p:spPr>
          <a:xfrm>
            <a:off x="457200" y="4550261"/>
            <a:ext cx="1220206"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sng" strike="noStrike" kern="1200" cap="none" spc="0" normalizeH="0" baseline="0" noProof="0" dirty="0">
                <a:ln>
                  <a:noFill/>
                </a:ln>
                <a:solidFill>
                  <a:srgbClr val="000000"/>
                </a:solidFill>
                <a:effectLst/>
                <a:uLnTx/>
                <a:uFillTx/>
                <a:latin typeface="Times New Roman" pitchFamily="16" charset="0"/>
                <a:ea typeface="MS Gothic" charset="-128"/>
                <a:cs typeface="+mn-cs"/>
              </a:rPr>
              <a:t>Iterations:</a:t>
            </a:r>
          </a:p>
        </p:txBody>
      </p:sp>
      <p:sp>
        <p:nvSpPr>
          <p:cNvPr id="14" name="TextBox 13"/>
          <p:cNvSpPr txBox="1"/>
          <p:nvPr/>
        </p:nvSpPr>
        <p:spPr>
          <a:xfrm>
            <a:off x="304800" y="1609621"/>
            <a:ext cx="3475631"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sng" strike="noStrike" kern="1200" cap="none" spc="0" normalizeH="0" baseline="0" noProof="0" dirty="0">
                <a:ln>
                  <a:noFill/>
                </a:ln>
                <a:solidFill>
                  <a:srgbClr val="000000"/>
                </a:solidFill>
                <a:effectLst/>
                <a:uLnTx/>
                <a:uFillTx/>
                <a:latin typeface="Times New Roman" pitchFamily="16" charset="0"/>
                <a:ea typeface="MS Gothic" charset="-128"/>
                <a:cs typeface="+mn-cs"/>
              </a:rPr>
              <a:t>Step calculation. LS solution to:</a:t>
            </a:r>
          </a:p>
        </p:txBody>
      </p:sp>
      <p:sp>
        <p:nvSpPr>
          <p:cNvPr id="4" name="TextBox 3"/>
          <p:cNvSpPr txBox="1"/>
          <p:nvPr/>
        </p:nvSpPr>
        <p:spPr>
          <a:xfrm>
            <a:off x="1524000" y="4244126"/>
            <a:ext cx="2206053" cy="2616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100" b="0" i="0" u="none" strike="noStrike" kern="1200" cap="none" spc="0" normalizeH="0" baseline="0" noProof="0" dirty="0">
                <a:ln>
                  <a:noFill/>
                </a:ln>
                <a:solidFill>
                  <a:srgbClr val="FF0000"/>
                </a:solidFill>
                <a:effectLst/>
                <a:uLnTx/>
                <a:uFillTx/>
                <a:latin typeface="Times New Roman" pitchFamily="16" charset="0"/>
                <a:ea typeface="MS Gothic" charset="-128"/>
                <a:cs typeface="+mn-cs"/>
              </a:rPr>
              <a:t>Note: Time in units of </a:t>
            </a:r>
            <a:r>
              <a:rPr kumimoji="0" lang="en-US" sz="1100" b="0" i="1" u="none" strike="noStrike" kern="1200" cap="none" spc="0" normalizeH="0" baseline="0" noProof="0" dirty="0">
                <a:ln>
                  <a:noFill/>
                </a:ln>
                <a:solidFill>
                  <a:srgbClr val="FF0000"/>
                </a:solidFill>
                <a:effectLst/>
                <a:uLnTx/>
                <a:uFillTx/>
                <a:latin typeface="Times New Roman" pitchFamily="16" charset="0"/>
                <a:ea typeface="MS Gothic" charset="-128"/>
                <a:cs typeface="+mn-cs"/>
              </a:rPr>
              <a:t>light seconds</a:t>
            </a:r>
          </a:p>
        </p:txBody>
      </p:sp>
    </p:spTree>
    <p:extLst>
      <p:ext uri="{BB962C8B-B14F-4D97-AF65-F5344CB8AC3E}">
        <p14:creationId xmlns:p14="http://schemas.microsoft.com/office/powerpoint/2010/main" val="13545058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Equations and Derivatives for Cooperative RTT Location Derivatives</a:t>
            </a:r>
          </a:p>
        </p:txBody>
      </p:sp>
      <p:sp>
        <p:nvSpPr>
          <p:cNvPr id="3" name="Footer Placeholder 2"/>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5" name="Object 4"/>
          <p:cNvGraphicFramePr>
            <a:graphicFrameLocks noChangeAspect="1"/>
          </p:cNvGraphicFramePr>
          <p:nvPr>
            <p:extLst/>
          </p:nvPr>
        </p:nvGraphicFramePr>
        <p:xfrm>
          <a:off x="435290" y="4470646"/>
          <a:ext cx="8623005" cy="718098"/>
        </p:xfrm>
        <a:graphic>
          <a:graphicData uri="http://schemas.openxmlformats.org/presentationml/2006/ole">
            <mc:AlternateContent xmlns:mc="http://schemas.openxmlformats.org/markup-compatibility/2006">
              <mc:Choice xmlns:v="urn:schemas-microsoft-com:vml" Requires="v">
                <p:oleObj spid="_x0000_s8262" name="Equation" r:id="rId3" imgW="6083280" imgH="507960" progId="Equation.3">
                  <p:embed/>
                </p:oleObj>
              </mc:Choice>
              <mc:Fallback>
                <p:oleObj name="Equation" r:id="rId3" imgW="6083280" imgH="507960" progId="Equation.3">
                  <p:embed/>
                  <p:pic>
                    <p:nvPicPr>
                      <p:cNvPr id="5" name="Object 4"/>
                      <p:cNvPicPr/>
                      <p:nvPr/>
                    </p:nvPicPr>
                    <p:blipFill>
                      <a:blip r:embed="rId4"/>
                      <a:stretch>
                        <a:fillRect/>
                      </a:stretch>
                    </p:blipFill>
                    <p:spPr>
                      <a:xfrm>
                        <a:off x="435290" y="4470646"/>
                        <a:ext cx="8623005" cy="718098"/>
                      </a:xfrm>
                      <a:prstGeom prst="rect">
                        <a:avLst/>
                      </a:prstGeom>
                    </p:spPr>
                  </p:pic>
                </p:oleObj>
              </mc:Fallback>
            </mc:AlternateContent>
          </a:graphicData>
        </a:graphic>
      </p:graphicFrame>
      <p:graphicFrame>
        <p:nvGraphicFramePr>
          <p:cNvPr id="6" name="Object 5"/>
          <p:cNvGraphicFramePr>
            <a:graphicFrameLocks noChangeAspect="1"/>
          </p:cNvGraphicFramePr>
          <p:nvPr>
            <p:extLst/>
          </p:nvPr>
        </p:nvGraphicFramePr>
        <p:xfrm>
          <a:off x="5715000" y="2603664"/>
          <a:ext cx="3098800" cy="428625"/>
        </p:xfrm>
        <a:graphic>
          <a:graphicData uri="http://schemas.openxmlformats.org/presentationml/2006/ole">
            <mc:AlternateContent xmlns:mc="http://schemas.openxmlformats.org/markup-compatibility/2006">
              <mc:Choice xmlns:v="urn:schemas-microsoft-com:vml" Requires="v">
                <p:oleObj spid="_x0000_s8263" name="Equation" r:id="rId5" imgW="1752480" imgH="241200" progId="Equation.3">
                  <p:embed/>
                </p:oleObj>
              </mc:Choice>
              <mc:Fallback>
                <p:oleObj name="Equation" r:id="rId5" imgW="1752480" imgH="241200" progId="Equation.3">
                  <p:embed/>
                  <p:pic>
                    <p:nvPicPr>
                      <p:cNvPr id="6" name="Object 5"/>
                      <p:cNvPicPr/>
                      <p:nvPr/>
                    </p:nvPicPr>
                    <p:blipFill>
                      <a:blip r:embed="rId6"/>
                      <a:stretch>
                        <a:fillRect/>
                      </a:stretch>
                    </p:blipFill>
                    <p:spPr>
                      <a:xfrm>
                        <a:off x="5715000" y="2603664"/>
                        <a:ext cx="3098800" cy="428625"/>
                      </a:xfrm>
                      <a:prstGeom prst="rect">
                        <a:avLst/>
                      </a:prstGeom>
                    </p:spPr>
                  </p:pic>
                </p:oleObj>
              </mc:Fallback>
            </mc:AlternateContent>
          </a:graphicData>
        </a:graphic>
      </p:graphicFrame>
      <p:graphicFrame>
        <p:nvGraphicFramePr>
          <p:cNvPr id="7" name="Object 6"/>
          <p:cNvGraphicFramePr>
            <a:graphicFrameLocks noChangeAspect="1"/>
          </p:cNvGraphicFramePr>
          <p:nvPr>
            <p:extLst/>
          </p:nvPr>
        </p:nvGraphicFramePr>
        <p:xfrm>
          <a:off x="3522663" y="3155950"/>
          <a:ext cx="2587625" cy="481013"/>
        </p:xfrm>
        <a:graphic>
          <a:graphicData uri="http://schemas.openxmlformats.org/presentationml/2006/ole">
            <mc:AlternateContent xmlns:mc="http://schemas.openxmlformats.org/markup-compatibility/2006">
              <mc:Choice xmlns:v="urn:schemas-microsoft-com:vml" Requires="v">
                <p:oleObj spid="_x0000_s8264" name="Equation" r:id="rId7" imgW="1701720" imgH="317160" progId="Equation.3">
                  <p:embed/>
                </p:oleObj>
              </mc:Choice>
              <mc:Fallback>
                <p:oleObj name="Equation" r:id="rId7" imgW="1701720" imgH="317160" progId="Equation.3">
                  <p:embed/>
                  <p:pic>
                    <p:nvPicPr>
                      <p:cNvPr id="7" name="Object 6"/>
                      <p:cNvPicPr/>
                      <p:nvPr/>
                    </p:nvPicPr>
                    <p:blipFill>
                      <a:blip r:embed="rId8"/>
                      <a:stretch>
                        <a:fillRect/>
                      </a:stretch>
                    </p:blipFill>
                    <p:spPr>
                      <a:xfrm>
                        <a:off x="3522663" y="3155950"/>
                        <a:ext cx="2587625" cy="481013"/>
                      </a:xfrm>
                      <a:prstGeom prst="rect">
                        <a:avLst/>
                      </a:prstGeom>
                    </p:spPr>
                  </p:pic>
                </p:oleObj>
              </mc:Fallback>
            </mc:AlternateContent>
          </a:graphicData>
        </a:graphic>
      </p:graphicFrame>
      <p:graphicFrame>
        <p:nvGraphicFramePr>
          <p:cNvPr id="9" name="Object 8"/>
          <p:cNvGraphicFramePr>
            <a:graphicFrameLocks noChangeAspect="1"/>
          </p:cNvGraphicFramePr>
          <p:nvPr>
            <p:extLst/>
          </p:nvPr>
        </p:nvGraphicFramePr>
        <p:xfrm>
          <a:off x="1263818" y="5334000"/>
          <a:ext cx="6965950" cy="850900"/>
        </p:xfrm>
        <a:graphic>
          <a:graphicData uri="http://schemas.openxmlformats.org/presentationml/2006/ole">
            <mc:AlternateContent xmlns:mc="http://schemas.openxmlformats.org/markup-compatibility/2006">
              <mc:Choice xmlns:v="urn:schemas-microsoft-com:vml" Requires="v">
                <p:oleObj spid="_x0000_s8265" name="Equation" r:id="rId9" imgW="4152600" imgH="507960" progId="Equation.3">
                  <p:embed/>
                </p:oleObj>
              </mc:Choice>
              <mc:Fallback>
                <p:oleObj name="Equation" r:id="rId9" imgW="4152600" imgH="507960" progId="Equation.3">
                  <p:embed/>
                  <p:pic>
                    <p:nvPicPr>
                      <p:cNvPr id="9" name="Object 8"/>
                      <p:cNvPicPr/>
                      <p:nvPr/>
                    </p:nvPicPr>
                    <p:blipFill>
                      <a:blip r:embed="rId10"/>
                      <a:stretch>
                        <a:fillRect/>
                      </a:stretch>
                    </p:blipFill>
                    <p:spPr>
                      <a:xfrm>
                        <a:off x="1263818" y="5334000"/>
                        <a:ext cx="6965950" cy="850900"/>
                      </a:xfrm>
                      <a:prstGeom prst="rect">
                        <a:avLst/>
                      </a:prstGeom>
                    </p:spPr>
                  </p:pic>
                </p:oleObj>
              </mc:Fallback>
            </mc:AlternateContent>
          </a:graphicData>
        </a:graphic>
      </p:graphicFrame>
      <p:sp>
        <p:nvSpPr>
          <p:cNvPr id="10" name="TextBox 9"/>
          <p:cNvSpPr txBox="1"/>
          <p:nvPr/>
        </p:nvSpPr>
        <p:spPr>
          <a:xfrm>
            <a:off x="1277995" y="1696942"/>
            <a:ext cx="6586422" cy="707886"/>
          </a:xfrm>
          <a:prstGeom prst="rect">
            <a:avLst/>
          </a:prstGeom>
          <a:noFill/>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To simplify the equations, measure time in </a:t>
            </a:r>
            <a:r>
              <a:rPr kumimoji="0" lang="en-US" sz="2000" b="0" i="1" u="none" strike="noStrike" kern="1200" cap="none" spc="0" normalizeH="0" baseline="0" noProof="0" dirty="0">
                <a:ln>
                  <a:noFill/>
                </a:ln>
                <a:solidFill>
                  <a:srgbClr val="000000"/>
                </a:solidFill>
                <a:effectLst/>
                <a:uLnTx/>
                <a:uFillTx/>
                <a:latin typeface="Times New Roman" pitchFamily="16" charset="0"/>
                <a:ea typeface="MS Gothic" charset="-128"/>
                <a:cs typeface="+mn-cs"/>
              </a:rPr>
              <a:t>light seconds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the distance light travels in one second.</a:t>
            </a:r>
          </a:p>
        </p:txBody>
      </p:sp>
      <p:sp>
        <p:nvSpPr>
          <p:cNvPr id="8" name="TextBox 7">
            <a:extLst>
              <a:ext uri="{FF2B5EF4-FFF2-40B4-BE49-F238E27FC236}">
                <a16:creationId xmlns:a16="http://schemas.microsoft.com/office/drawing/2014/main" id="{E7EE9FBC-F2F4-429E-AFDA-F73800FB1E90}"/>
              </a:ext>
            </a:extLst>
          </p:cNvPr>
          <p:cNvSpPr txBox="1"/>
          <p:nvPr/>
        </p:nvSpPr>
        <p:spPr>
          <a:xfrm>
            <a:off x="304800" y="2531322"/>
            <a:ext cx="5353260"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For each pair, (</a:t>
            </a:r>
            <a:r>
              <a:rPr kumimoji="0" lang="en-US" sz="24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i,j</a:t>
            </a: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of clients add equation:</a:t>
            </a:r>
          </a:p>
        </p:txBody>
      </p:sp>
      <p:sp>
        <p:nvSpPr>
          <p:cNvPr id="11" name="TextBox 10">
            <a:extLst>
              <a:ext uri="{FF2B5EF4-FFF2-40B4-BE49-F238E27FC236}">
                <a16:creationId xmlns:a16="http://schemas.microsoft.com/office/drawing/2014/main" id="{AB23826A-F740-408A-8D9D-B7D1E1389CF3}"/>
              </a:ext>
            </a:extLst>
          </p:cNvPr>
          <p:cNvSpPr txBox="1"/>
          <p:nvPr/>
        </p:nvSpPr>
        <p:spPr>
          <a:xfrm>
            <a:off x="2362200" y="3185137"/>
            <a:ext cx="936475"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where</a:t>
            </a:r>
          </a:p>
        </p:txBody>
      </p:sp>
      <p:sp>
        <p:nvSpPr>
          <p:cNvPr id="12" name="TextBox 11">
            <a:extLst>
              <a:ext uri="{FF2B5EF4-FFF2-40B4-BE49-F238E27FC236}">
                <a16:creationId xmlns:a16="http://schemas.microsoft.com/office/drawing/2014/main" id="{86B4739F-1CD7-49E8-8C64-089AC4C502D4}"/>
              </a:ext>
            </a:extLst>
          </p:cNvPr>
          <p:cNvSpPr txBox="1"/>
          <p:nvPr/>
        </p:nvSpPr>
        <p:spPr>
          <a:xfrm>
            <a:off x="304800" y="3730658"/>
            <a:ext cx="6244017"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The derivatives in the Newton iterations become:</a:t>
            </a:r>
          </a:p>
        </p:txBody>
      </p:sp>
    </p:spTree>
    <p:extLst>
      <p:ext uri="{BB962C8B-B14F-4D97-AF65-F5344CB8AC3E}">
        <p14:creationId xmlns:p14="http://schemas.microsoft.com/office/powerpoint/2010/main" val="2015899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78803"/>
            <a:ext cx="8420697" cy="465355"/>
          </a:xfrm>
        </p:spPr>
        <p:txBody>
          <a:bodyPr/>
          <a:lstStyle/>
          <a:p>
            <a:r>
              <a:rPr lang="en-US" sz="2800" dirty="0"/>
              <a:t>Iterative solution for client position </a:t>
            </a:r>
            <a:r>
              <a:rPr lang="en-US" sz="2800" dirty="0">
                <a:solidFill>
                  <a:schemeClr val="tx1"/>
                </a:solidFill>
              </a:rPr>
              <a:t>(x</a:t>
            </a:r>
            <a:r>
              <a:rPr lang="en-US" sz="2800" baseline="-25000" dirty="0">
                <a:solidFill>
                  <a:schemeClr val="tx1"/>
                </a:solidFill>
              </a:rPr>
              <a:t>0</a:t>
            </a:r>
            <a:r>
              <a:rPr lang="en-US" sz="2800" dirty="0">
                <a:solidFill>
                  <a:schemeClr val="tx1"/>
                </a:solidFill>
              </a:rPr>
              <a:t>,y</a:t>
            </a:r>
            <a:r>
              <a:rPr lang="en-US" sz="2800" baseline="-25000" dirty="0">
                <a:solidFill>
                  <a:schemeClr val="tx1"/>
                </a:solidFill>
              </a:rPr>
              <a:t>0</a:t>
            </a:r>
            <a:r>
              <a:rPr lang="en-US" sz="2800" dirty="0">
                <a:solidFill>
                  <a:schemeClr val="tx1"/>
                </a:solidFill>
              </a:rPr>
              <a:t>) for CRTTL</a:t>
            </a:r>
            <a:endParaRPr lang="en-US" sz="2800" dirty="0"/>
          </a:p>
        </p:txBody>
      </p:sp>
      <p:sp>
        <p:nvSpPr>
          <p:cNvPr id="15" name="Footer Placeholder 14"/>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2" name="Slide Number Placeholder 1"/>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EE2556C5-CE8C-6547-B838-EA80C61A4AF7}"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24</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graphicFrame>
        <p:nvGraphicFramePr>
          <p:cNvPr id="10" name="Object 9"/>
          <p:cNvGraphicFramePr>
            <a:graphicFrameLocks noChangeAspect="1"/>
          </p:cNvGraphicFramePr>
          <p:nvPr>
            <p:extLst/>
          </p:nvPr>
        </p:nvGraphicFramePr>
        <p:xfrm>
          <a:off x="1854879" y="2657772"/>
          <a:ext cx="5840412" cy="1468437"/>
        </p:xfrm>
        <a:graphic>
          <a:graphicData uri="http://schemas.openxmlformats.org/presentationml/2006/ole">
            <mc:AlternateContent xmlns:mc="http://schemas.openxmlformats.org/markup-compatibility/2006">
              <mc:Choice xmlns:v="urn:schemas-microsoft-com:vml" Requires="v">
                <p:oleObj spid="_x0000_s9252" name="Equation" r:id="rId3" imgW="3733560" imgH="939600" progId="Equation.3">
                  <p:embed/>
                </p:oleObj>
              </mc:Choice>
              <mc:Fallback>
                <p:oleObj name="Equation" r:id="rId3" imgW="3733560" imgH="939600" progId="Equation.3">
                  <p:embed/>
                  <p:pic>
                    <p:nvPicPr>
                      <p:cNvPr id="10" name="Object 9"/>
                      <p:cNvPicPr/>
                      <p:nvPr/>
                    </p:nvPicPr>
                    <p:blipFill>
                      <a:blip r:embed="rId4"/>
                      <a:stretch>
                        <a:fillRect/>
                      </a:stretch>
                    </p:blipFill>
                    <p:spPr>
                      <a:xfrm>
                        <a:off x="1854879" y="2657772"/>
                        <a:ext cx="5840412" cy="1468437"/>
                      </a:xfrm>
                      <a:prstGeom prst="rect">
                        <a:avLst/>
                      </a:prstGeom>
                    </p:spPr>
                  </p:pic>
                </p:oleObj>
              </mc:Fallback>
            </mc:AlternateContent>
          </a:graphicData>
        </a:graphic>
      </p:graphicFrame>
      <p:graphicFrame>
        <p:nvGraphicFramePr>
          <p:cNvPr id="12" name="Object 11"/>
          <p:cNvGraphicFramePr>
            <a:graphicFrameLocks noChangeAspect="1"/>
          </p:cNvGraphicFramePr>
          <p:nvPr>
            <p:extLst/>
          </p:nvPr>
        </p:nvGraphicFramePr>
        <p:xfrm>
          <a:off x="3200698" y="4587874"/>
          <a:ext cx="2933700" cy="1649413"/>
        </p:xfrm>
        <a:graphic>
          <a:graphicData uri="http://schemas.openxmlformats.org/presentationml/2006/ole">
            <mc:AlternateContent xmlns:mc="http://schemas.openxmlformats.org/markup-compatibility/2006">
              <mc:Choice xmlns:v="urn:schemas-microsoft-com:vml" Requires="v">
                <p:oleObj spid="_x0000_s9253" name="Equation" r:id="rId5" imgW="2082600" imgH="1168200" progId="Equation.3">
                  <p:embed/>
                </p:oleObj>
              </mc:Choice>
              <mc:Fallback>
                <p:oleObj name="Equation" r:id="rId5" imgW="2082600" imgH="1168200" progId="Equation.3">
                  <p:embed/>
                  <p:pic>
                    <p:nvPicPr>
                      <p:cNvPr id="12" name="Object 11"/>
                      <p:cNvPicPr/>
                      <p:nvPr/>
                    </p:nvPicPr>
                    <p:blipFill>
                      <a:blip r:embed="rId6"/>
                      <a:stretch>
                        <a:fillRect/>
                      </a:stretch>
                    </p:blipFill>
                    <p:spPr>
                      <a:xfrm>
                        <a:off x="3200698" y="4587874"/>
                        <a:ext cx="2933700" cy="1649413"/>
                      </a:xfrm>
                      <a:prstGeom prst="rect">
                        <a:avLst/>
                      </a:prstGeom>
                    </p:spPr>
                  </p:pic>
                </p:oleObj>
              </mc:Fallback>
            </mc:AlternateContent>
          </a:graphicData>
        </a:graphic>
      </p:graphicFrame>
      <p:sp>
        <p:nvSpPr>
          <p:cNvPr id="13" name="TextBox 12"/>
          <p:cNvSpPr txBox="1"/>
          <p:nvPr/>
        </p:nvSpPr>
        <p:spPr>
          <a:xfrm>
            <a:off x="457200" y="4157443"/>
            <a:ext cx="1220206"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sng" strike="noStrike" kern="1200" cap="none" spc="0" normalizeH="0" baseline="0" noProof="0" dirty="0">
                <a:ln>
                  <a:noFill/>
                </a:ln>
                <a:solidFill>
                  <a:srgbClr val="000000"/>
                </a:solidFill>
                <a:effectLst/>
                <a:uLnTx/>
                <a:uFillTx/>
                <a:latin typeface="Times New Roman" pitchFamily="16" charset="0"/>
                <a:ea typeface="MS Gothic" charset="-128"/>
                <a:cs typeface="+mn-cs"/>
              </a:rPr>
              <a:t>Iterations:</a:t>
            </a:r>
          </a:p>
        </p:txBody>
      </p:sp>
      <p:sp>
        <p:nvSpPr>
          <p:cNvPr id="14" name="TextBox 13"/>
          <p:cNvSpPr txBox="1"/>
          <p:nvPr/>
        </p:nvSpPr>
        <p:spPr>
          <a:xfrm>
            <a:off x="304800" y="1609620"/>
            <a:ext cx="8382000" cy="1015663"/>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Iterate with Newtons method to find LS solution to set of equations for all users jointly with one RTT ranging equation per client and AP and one per each pair of clients. The equation for a pair of clients is: </a:t>
            </a:r>
          </a:p>
        </p:txBody>
      </p:sp>
      <p:sp>
        <p:nvSpPr>
          <p:cNvPr id="4" name="TextBox 3"/>
          <p:cNvSpPr txBox="1"/>
          <p:nvPr/>
        </p:nvSpPr>
        <p:spPr>
          <a:xfrm>
            <a:off x="1652597" y="3897864"/>
            <a:ext cx="2206053" cy="2616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100" b="0" i="0" u="none" strike="noStrike" kern="1200" cap="none" spc="0" normalizeH="0" baseline="0" noProof="0" dirty="0">
                <a:ln>
                  <a:noFill/>
                </a:ln>
                <a:solidFill>
                  <a:srgbClr val="FF0000"/>
                </a:solidFill>
                <a:effectLst/>
                <a:uLnTx/>
                <a:uFillTx/>
                <a:latin typeface="Times New Roman" pitchFamily="16" charset="0"/>
                <a:ea typeface="MS Gothic" charset="-128"/>
                <a:cs typeface="+mn-cs"/>
              </a:rPr>
              <a:t>Note: Time in units of </a:t>
            </a:r>
            <a:r>
              <a:rPr kumimoji="0" lang="en-US" sz="1100" b="0" i="1" u="none" strike="noStrike" kern="1200" cap="none" spc="0" normalizeH="0" baseline="0" noProof="0" dirty="0">
                <a:ln>
                  <a:noFill/>
                </a:ln>
                <a:solidFill>
                  <a:srgbClr val="FF0000"/>
                </a:solidFill>
                <a:effectLst/>
                <a:uLnTx/>
                <a:uFillTx/>
                <a:latin typeface="Times New Roman" pitchFamily="16" charset="0"/>
                <a:ea typeface="MS Gothic" charset="-128"/>
                <a:cs typeface="+mn-cs"/>
              </a:rPr>
              <a:t>light seconds</a:t>
            </a:r>
          </a:p>
        </p:txBody>
      </p:sp>
    </p:spTree>
    <p:extLst>
      <p:ext uri="{BB962C8B-B14F-4D97-AF65-F5344CB8AC3E}">
        <p14:creationId xmlns:p14="http://schemas.microsoft.com/office/powerpoint/2010/main" val="12309059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ED8753C-80D1-4568-9DEE-EA6763E58CD4}"/>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4" name="Slide Number Placeholder 3">
            <a:extLst>
              <a:ext uri="{FF2B5EF4-FFF2-40B4-BE49-F238E27FC236}">
                <a16:creationId xmlns:a16="http://schemas.microsoft.com/office/drawing/2014/main" id="{7CD5D7D2-8AF1-4CDE-9F55-1A1263DF85B9}"/>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F122555B-E558-466E-8574-043BF9D9A5F0}"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25</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5" name="TextBox 4">
            <a:extLst>
              <a:ext uri="{FF2B5EF4-FFF2-40B4-BE49-F238E27FC236}">
                <a16:creationId xmlns:a16="http://schemas.microsoft.com/office/drawing/2014/main" id="{8B1B91C7-9DA6-4DB6-ACA9-65AE5B42D821}"/>
              </a:ext>
            </a:extLst>
          </p:cNvPr>
          <p:cNvSpPr txBox="1"/>
          <p:nvPr/>
        </p:nvSpPr>
        <p:spPr>
          <a:xfrm>
            <a:off x="2882127" y="2780928"/>
            <a:ext cx="3455946" cy="923330"/>
          </a:xfrm>
          <a:prstGeom prst="rect">
            <a:avLst/>
          </a:prstGeom>
          <a:solidFill>
            <a:srgbClr val="FFFF00"/>
          </a:solid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5400" b="0" i="0" u="none" strike="noStrike" kern="1200" cap="none" spc="0" normalizeH="0" baseline="0" noProof="0" dirty="0">
                <a:ln>
                  <a:noFill/>
                </a:ln>
                <a:solidFill>
                  <a:srgbClr val="000000"/>
                </a:solidFill>
                <a:effectLst/>
                <a:uLnTx/>
                <a:uFillTx/>
                <a:latin typeface="Times New Roman" pitchFamily="18" charset="0"/>
                <a:ea typeface="+mn-ea"/>
                <a:cs typeface="+mn-cs"/>
              </a:rPr>
              <a:t>Thank You!</a:t>
            </a:r>
          </a:p>
        </p:txBody>
      </p:sp>
    </p:spTree>
    <p:extLst>
      <p:ext uri="{BB962C8B-B14F-4D97-AF65-F5344CB8AC3E}">
        <p14:creationId xmlns:p14="http://schemas.microsoft.com/office/powerpoint/2010/main" val="4109136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1A59560-51E5-48E1-A97C-12EDBDA67F01}"/>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S Gothic"/>
              <a:cs typeface="Arial Unicode MS" charset="0"/>
            </a:endParaRPr>
          </a:p>
        </p:txBody>
      </p:sp>
      <p:sp>
        <p:nvSpPr>
          <p:cNvPr id="3" name="Slide Number Placeholder 2">
            <a:extLst>
              <a:ext uri="{FF2B5EF4-FFF2-40B4-BE49-F238E27FC236}">
                <a16:creationId xmlns:a16="http://schemas.microsoft.com/office/drawing/2014/main" id="{ED748A3C-0D63-48EA-BAEA-64C69261FE54}"/>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Slide </a:t>
            </a:r>
            <a:fld id="{35C880F8-9C7D-4760-B738-53F7D5677438}"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S Gothic"/>
                <a:cs typeface="Arial Unicode MS" charset="0"/>
              </a:rPr>
              <a:pPr marL="0" marR="0" lvl="0" indent="0" algn="ctr" defTabSz="914400" rtl="0" eaLnBrk="0" fontAlgn="base" latinLnBrk="0" hangingPunct="0">
                <a:lnSpc>
                  <a:spcPct val="100000"/>
                </a:lnSpc>
                <a:spcBef>
                  <a:spcPct val="0"/>
                </a:spcBef>
                <a:spcAft>
                  <a:spcPct val="0"/>
                </a:spcAft>
                <a:buClrTx/>
                <a:buSzTx/>
                <a:buFontTx/>
                <a:buNone/>
                <a:tabLst/>
                <a:defRPr/>
              </a:pPr>
              <a:t>3</a:t>
            </a:fld>
            <a:endPar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endParaRPr>
          </a:p>
        </p:txBody>
      </p:sp>
      <p:sp>
        <p:nvSpPr>
          <p:cNvPr id="4" name="Oval 3">
            <a:extLst>
              <a:ext uri="{FF2B5EF4-FFF2-40B4-BE49-F238E27FC236}">
                <a16:creationId xmlns:a16="http://schemas.microsoft.com/office/drawing/2014/main" id="{B4B1D668-BF49-4CFD-9CE2-3F95C4058EF6}"/>
              </a:ext>
            </a:extLst>
          </p:cNvPr>
          <p:cNvSpPr/>
          <p:nvPr/>
        </p:nvSpPr>
        <p:spPr bwMode="auto">
          <a:xfrm>
            <a:off x="4344988" y="1772816"/>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sp>
        <p:nvSpPr>
          <p:cNvPr id="5" name="Oval 4">
            <a:extLst>
              <a:ext uri="{FF2B5EF4-FFF2-40B4-BE49-F238E27FC236}">
                <a16:creationId xmlns:a16="http://schemas.microsoft.com/office/drawing/2014/main" id="{B77A3748-D66B-4480-952C-68E8E824ED37}"/>
              </a:ext>
            </a:extLst>
          </p:cNvPr>
          <p:cNvSpPr/>
          <p:nvPr/>
        </p:nvSpPr>
        <p:spPr bwMode="auto">
          <a:xfrm>
            <a:off x="2627784" y="3933056"/>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sp>
        <p:nvSpPr>
          <p:cNvPr id="6" name="Oval 5">
            <a:extLst>
              <a:ext uri="{FF2B5EF4-FFF2-40B4-BE49-F238E27FC236}">
                <a16:creationId xmlns:a16="http://schemas.microsoft.com/office/drawing/2014/main" id="{B65859AF-2E91-45F2-A4C6-9C765F31E8AF}"/>
              </a:ext>
            </a:extLst>
          </p:cNvPr>
          <p:cNvSpPr/>
          <p:nvPr/>
        </p:nvSpPr>
        <p:spPr bwMode="auto">
          <a:xfrm>
            <a:off x="6012160" y="3967460"/>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sp>
        <p:nvSpPr>
          <p:cNvPr id="8" name="Isosceles Triangle 7">
            <a:extLst>
              <a:ext uri="{FF2B5EF4-FFF2-40B4-BE49-F238E27FC236}">
                <a16:creationId xmlns:a16="http://schemas.microsoft.com/office/drawing/2014/main" id="{401EDB67-5FD9-42A7-BE48-C01A966A660F}"/>
              </a:ext>
            </a:extLst>
          </p:cNvPr>
          <p:cNvSpPr/>
          <p:nvPr/>
        </p:nvSpPr>
        <p:spPr bwMode="auto">
          <a:xfrm>
            <a:off x="3395954" y="4415179"/>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9" name="Isosceles Triangle 8">
            <a:extLst>
              <a:ext uri="{FF2B5EF4-FFF2-40B4-BE49-F238E27FC236}">
                <a16:creationId xmlns:a16="http://schemas.microsoft.com/office/drawing/2014/main" id="{FD92FC36-E17B-4314-A483-640E902E6ACD}"/>
              </a:ext>
            </a:extLst>
          </p:cNvPr>
          <p:cNvSpPr/>
          <p:nvPr/>
        </p:nvSpPr>
        <p:spPr bwMode="auto">
          <a:xfrm>
            <a:off x="5025246" y="2013249"/>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1" name="Isosceles Triangle 10">
            <a:extLst>
              <a:ext uri="{FF2B5EF4-FFF2-40B4-BE49-F238E27FC236}">
                <a16:creationId xmlns:a16="http://schemas.microsoft.com/office/drawing/2014/main" id="{88BDE3DC-B4E0-4E9E-B106-6D2ED092409B}"/>
              </a:ext>
            </a:extLst>
          </p:cNvPr>
          <p:cNvSpPr/>
          <p:nvPr/>
        </p:nvSpPr>
        <p:spPr bwMode="auto">
          <a:xfrm>
            <a:off x="5343376" y="4503552"/>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cxnSp>
        <p:nvCxnSpPr>
          <p:cNvPr id="14" name="Straight Arrow Connector 13">
            <a:extLst>
              <a:ext uri="{FF2B5EF4-FFF2-40B4-BE49-F238E27FC236}">
                <a16:creationId xmlns:a16="http://schemas.microsoft.com/office/drawing/2014/main" id="{17ACAE98-49F8-4FDD-9B8F-9E5036B60807}"/>
              </a:ext>
            </a:extLst>
          </p:cNvPr>
          <p:cNvCxnSpPr>
            <a:cxnSpLocks/>
          </p:cNvCxnSpPr>
          <p:nvPr/>
        </p:nvCxnSpPr>
        <p:spPr bwMode="auto">
          <a:xfrm>
            <a:off x="4506660" y="2166696"/>
            <a:ext cx="455982" cy="890430"/>
          </a:xfrm>
          <a:prstGeom prst="straightConnector1">
            <a:avLst/>
          </a:prstGeom>
          <a:solidFill>
            <a:schemeClr val="accent1"/>
          </a:solidFill>
          <a:ln w="19050" cap="flat" cmpd="sng" algn="ctr">
            <a:solidFill>
              <a:srgbClr val="FFC000"/>
            </a:solidFill>
            <a:prstDash val="solid"/>
            <a:round/>
            <a:headEnd type="triangl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Arrow Connector 14">
            <a:extLst>
              <a:ext uri="{FF2B5EF4-FFF2-40B4-BE49-F238E27FC236}">
                <a16:creationId xmlns:a16="http://schemas.microsoft.com/office/drawing/2014/main" id="{B8C3D111-BD54-4A4F-A8E0-7C7E7AEF4FAE}"/>
              </a:ext>
            </a:extLst>
          </p:cNvPr>
          <p:cNvCxnSpPr>
            <a:cxnSpLocks/>
          </p:cNvCxnSpPr>
          <p:nvPr/>
        </p:nvCxnSpPr>
        <p:spPr bwMode="auto">
          <a:xfrm flipH="1">
            <a:off x="5169262" y="2426943"/>
            <a:ext cx="1" cy="543003"/>
          </a:xfrm>
          <a:prstGeom prst="straightConnector1">
            <a:avLst/>
          </a:prstGeom>
          <a:solidFill>
            <a:schemeClr val="accent1"/>
          </a:solidFill>
          <a:ln w="19050" cap="flat" cmpd="sng" algn="ctr">
            <a:solidFill>
              <a:srgbClr val="FFC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a:extLst>
              <a:ext uri="{FF2B5EF4-FFF2-40B4-BE49-F238E27FC236}">
                <a16:creationId xmlns:a16="http://schemas.microsoft.com/office/drawing/2014/main" id="{F36307AC-ECF8-43E9-B8EC-18A0825D6C73}"/>
              </a:ext>
            </a:extLst>
          </p:cNvPr>
          <p:cNvCxnSpPr>
            <a:cxnSpLocks/>
          </p:cNvCxnSpPr>
          <p:nvPr/>
        </p:nvCxnSpPr>
        <p:spPr bwMode="auto">
          <a:xfrm flipH="1">
            <a:off x="3091563" y="3407097"/>
            <a:ext cx="1852154" cy="573505"/>
          </a:xfrm>
          <a:prstGeom prst="straightConnector1">
            <a:avLst/>
          </a:prstGeom>
          <a:solidFill>
            <a:schemeClr val="accent1"/>
          </a:solidFill>
          <a:ln w="19050" cap="flat" cmpd="sng" algn="ctr">
            <a:solidFill>
              <a:srgbClr val="FFC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22">
            <a:extLst>
              <a:ext uri="{FF2B5EF4-FFF2-40B4-BE49-F238E27FC236}">
                <a16:creationId xmlns:a16="http://schemas.microsoft.com/office/drawing/2014/main" id="{93C66421-FCCC-428B-8F13-BB204E82673A}"/>
              </a:ext>
            </a:extLst>
          </p:cNvPr>
          <p:cNvCxnSpPr>
            <a:cxnSpLocks/>
          </p:cNvCxnSpPr>
          <p:nvPr/>
        </p:nvCxnSpPr>
        <p:spPr bwMode="auto">
          <a:xfrm flipH="1" flipV="1">
            <a:off x="5375882" y="3527411"/>
            <a:ext cx="580978" cy="425237"/>
          </a:xfrm>
          <a:prstGeom prst="straightConnector1">
            <a:avLst/>
          </a:prstGeom>
          <a:solidFill>
            <a:schemeClr val="accent1"/>
          </a:solidFill>
          <a:ln w="19050" cap="flat" cmpd="sng" algn="ctr">
            <a:solidFill>
              <a:srgbClr val="FFC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Straight Arrow Connector 32">
            <a:extLst>
              <a:ext uri="{FF2B5EF4-FFF2-40B4-BE49-F238E27FC236}">
                <a16:creationId xmlns:a16="http://schemas.microsoft.com/office/drawing/2014/main" id="{FFD6E575-F3EC-43E9-8C3A-74375096965B}"/>
              </a:ext>
            </a:extLst>
          </p:cNvPr>
          <p:cNvCxnSpPr>
            <a:cxnSpLocks/>
          </p:cNvCxnSpPr>
          <p:nvPr/>
        </p:nvCxnSpPr>
        <p:spPr bwMode="auto">
          <a:xfrm flipV="1">
            <a:off x="3742018" y="3444492"/>
            <a:ext cx="1239072" cy="936674"/>
          </a:xfrm>
          <a:prstGeom prst="straightConnector1">
            <a:avLst/>
          </a:prstGeom>
          <a:solidFill>
            <a:schemeClr val="accent1"/>
          </a:solidFill>
          <a:ln w="19050" cap="flat" cmpd="sng" algn="ctr">
            <a:solidFill>
              <a:srgbClr val="FFC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Box 40">
            <a:extLst>
              <a:ext uri="{FF2B5EF4-FFF2-40B4-BE49-F238E27FC236}">
                <a16:creationId xmlns:a16="http://schemas.microsoft.com/office/drawing/2014/main" id="{3834B604-4657-4FD9-8F03-463D74A6E530}"/>
              </a:ext>
            </a:extLst>
          </p:cNvPr>
          <p:cNvSpPr txBox="1"/>
          <p:nvPr/>
        </p:nvSpPr>
        <p:spPr>
          <a:xfrm>
            <a:off x="262753" y="810535"/>
            <a:ext cx="8740534" cy="523220"/>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itchFamily="18" charset="0"/>
                <a:ea typeface="MS Gothic"/>
                <a:cs typeface="+mn-cs"/>
              </a:rPr>
              <a:t>Generalized HEz  Ranging Location Signaling Topology</a:t>
            </a:r>
          </a:p>
        </p:txBody>
      </p:sp>
      <p:sp>
        <p:nvSpPr>
          <p:cNvPr id="42" name="TextBox 41">
            <a:extLst>
              <a:ext uri="{FF2B5EF4-FFF2-40B4-BE49-F238E27FC236}">
                <a16:creationId xmlns:a16="http://schemas.microsoft.com/office/drawing/2014/main" id="{10576880-13E6-4151-8DD2-3E79D4C48C02}"/>
              </a:ext>
            </a:extLst>
          </p:cNvPr>
          <p:cNvSpPr txBox="1"/>
          <p:nvPr/>
        </p:nvSpPr>
        <p:spPr>
          <a:xfrm>
            <a:off x="4258840" y="1432678"/>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3" name="TextBox 42">
            <a:extLst>
              <a:ext uri="{FF2B5EF4-FFF2-40B4-BE49-F238E27FC236}">
                <a16:creationId xmlns:a16="http://schemas.microsoft.com/office/drawing/2014/main" id="{1069D66D-723C-4D47-B39F-54EAC23A3945}"/>
              </a:ext>
            </a:extLst>
          </p:cNvPr>
          <p:cNvSpPr txBox="1"/>
          <p:nvPr/>
        </p:nvSpPr>
        <p:spPr>
          <a:xfrm>
            <a:off x="6416430" y="3963519"/>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4" name="TextBox 43">
            <a:extLst>
              <a:ext uri="{FF2B5EF4-FFF2-40B4-BE49-F238E27FC236}">
                <a16:creationId xmlns:a16="http://schemas.microsoft.com/office/drawing/2014/main" id="{0C30C389-87ED-4B2A-B8F3-F56D8C6F86E0}"/>
              </a:ext>
            </a:extLst>
          </p:cNvPr>
          <p:cNvSpPr txBox="1"/>
          <p:nvPr/>
        </p:nvSpPr>
        <p:spPr>
          <a:xfrm>
            <a:off x="2182683" y="3682783"/>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5" name="TextBox 44">
            <a:extLst>
              <a:ext uri="{FF2B5EF4-FFF2-40B4-BE49-F238E27FC236}">
                <a16:creationId xmlns:a16="http://schemas.microsoft.com/office/drawing/2014/main" id="{50F95ED1-F9C4-468F-B486-02755A113CFD}"/>
              </a:ext>
            </a:extLst>
          </p:cNvPr>
          <p:cNvSpPr txBox="1"/>
          <p:nvPr/>
        </p:nvSpPr>
        <p:spPr>
          <a:xfrm>
            <a:off x="5375882" y="1866838"/>
            <a:ext cx="44595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AS</a:t>
            </a:r>
          </a:p>
        </p:txBody>
      </p:sp>
      <p:sp>
        <p:nvSpPr>
          <p:cNvPr id="48" name="TextBox 47">
            <a:extLst>
              <a:ext uri="{FF2B5EF4-FFF2-40B4-BE49-F238E27FC236}">
                <a16:creationId xmlns:a16="http://schemas.microsoft.com/office/drawing/2014/main" id="{9B3BF8D7-912A-488F-B562-E652878E96B2}"/>
              </a:ext>
            </a:extLst>
          </p:cNvPr>
          <p:cNvSpPr txBox="1"/>
          <p:nvPr/>
        </p:nvSpPr>
        <p:spPr>
          <a:xfrm>
            <a:off x="3359513" y="4820158"/>
            <a:ext cx="445956"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AS</a:t>
            </a:r>
          </a:p>
        </p:txBody>
      </p:sp>
      <p:sp>
        <p:nvSpPr>
          <p:cNvPr id="49" name="TextBox 48">
            <a:extLst>
              <a:ext uri="{FF2B5EF4-FFF2-40B4-BE49-F238E27FC236}">
                <a16:creationId xmlns:a16="http://schemas.microsoft.com/office/drawing/2014/main" id="{8B4E67B4-F2BA-4308-8145-7610305DBC2B}"/>
              </a:ext>
            </a:extLst>
          </p:cNvPr>
          <p:cNvSpPr txBox="1"/>
          <p:nvPr/>
        </p:nvSpPr>
        <p:spPr>
          <a:xfrm>
            <a:off x="5264414" y="4838799"/>
            <a:ext cx="445956"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AS</a:t>
            </a:r>
          </a:p>
        </p:txBody>
      </p:sp>
      <p:sp>
        <p:nvSpPr>
          <p:cNvPr id="51" name="TextBox 50">
            <a:extLst>
              <a:ext uri="{FF2B5EF4-FFF2-40B4-BE49-F238E27FC236}">
                <a16:creationId xmlns:a16="http://schemas.microsoft.com/office/drawing/2014/main" id="{5543F67B-4E41-493C-9004-F136E942A7B5}"/>
              </a:ext>
            </a:extLst>
          </p:cNvPr>
          <p:cNvSpPr txBox="1"/>
          <p:nvPr/>
        </p:nvSpPr>
        <p:spPr>
          <a:xfrm>
            <a:off x="2627784" y="5204292"/>
            <a:ext cx="4286495" cy="1077218"/>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Types of ranging exchanges:</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Between AP and Client to be located.</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Between AS and Client to be located.</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Between Clients to be located.</a:t>
            </a:r>
          </a:p>
        </p:txBody>
      </p:sp>
      <p:sp>
        <p:nvSpPr>
          <p:cNvPr id="52" name="TextBox 51">
            <a:extLst>
              <a:ext uri="{FF2B5EF4-FFF2-40B4-BE49-F238E27FC236}">
                <a16:creationId xmlns:a16="http://schemas.microsoft.com/office/drawing/2014/main" id="{253455ED-6A9B-4A2D-8216-6EC290646E93}"/>
              </a:ext>
            </a:extLst>
          </p:cNvPr>
          <p:cNvSpPr txBox="1"/>
          <p:nvPr/>
        </p:nvSpPr>
        <p:spPr>
          <a:xfrm>
            <a:off x="2286353" y="1728670"/>
            <a:ext cx="1342793"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2D2DB9"/>
                </a:solidFill>
                <a:effectLst/>
                <a:uLnTx/>
                <a:uFillTx/>
                <a:latin typeface="Times New Roman" pitchFamily="18" charset="0"/>
                <a:ea typeface="MS Gothic"/>
                <a:cs typeface="+mn-cs"/>
              </a:rPr>
              <a:t>Access Point</a:t>
            </a:r>
          </a:p>
        </p:txBody>
      </p:sp>
      <p:sp>
        <p:nvSpPr>
          <p:cNvPr id="53" name="Star: 5 Points 52">
            <a:extLst>
              <a:ext uri="{FF2B5EF4-FFF2-40B4-BE49-F238E27FC236}">
                <a16:creationId xmlns:a16="http://schemas.microsoft.com/office/drawing/2014/main" id="{8FC16E1F-4074-4481-9D9C-643D28754B1E}"/>
              </a:ext>
            </a:extLst>
          </p:cNvPr>
          <p:cNvSpPr/>
          <p:nvPr/>
        </p:nvSpPr>
        <p:spPr bwMode="auto">
          <a:xfrm>
            <a:off x="3913319" y="3068390"/>
            <a:ext cx="386078" cy="320762"/>
          </a:xfrm>
          <a:prstGeom prst="star5">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54" name="TextBox 53">
            <a:extLst>
              <a:ext uri="{FF2B5EF4-FFF2-40B4-BE49-F238E27FC236}">
                <a16:creationId xmlns:a16="http://schemas.microsoft.com/office/drawing/2014/main" id="{DF35AB2F-5146-45CC-936F-11897F3FFFDB}"/>
              </a:ext>
            </a:extLst>
          </p:cNvPr>
          <p:cNvSpPr txBox="1"/>
          <p:nvPr/>
        </p:nvSpPr>
        <p:spPr>
          <a:xfrm>
            <a:off x="6392805" y="2132324"/>
            <a:ext cx="1988840" cy="83099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Clients to be located - </a:t>
            </a:r>
            <a:r>
              <a:rPr kumimoji="0" lang="en-US" sz="1600" b="1" i="0" u="none" strike="noStrike" kern="1200" cap="none" spc="0" normalizeH="0" baseline="0" noProof="0" dirty="0">
                <a:ln>
                  <a:noFill/>
                </a:ln>
                <a:solidFill>
                  <a:srgbClr val="FF0000"/>
                </a:solidFill>
                <a:effectLst/>
                <a:uLnTx/>
                <a:uFillTx/>
                <a:latin typeface="Times New Roman" pitchFamily="18" charset="0"/>
                <a:ea typeface="MS Gothic"/>
                <a:cs typeface="+mn-cs"/>
              </a:rPr>
              <a:t>Red</a:t>
            </a: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 </a:t>
            </a:r>
            <a:r>
              <a:rPr kumimoji="0" lang="en-US" sz="1600" b="1" i="0" u="none" strike="noStrike" kern="1200" cap="none" spc="0" normalizeH="0" baseline="0" noProof="0" dirty="0">
                <a:ln>
                  <a:noFill/>
                </a:ln>
                <a:solidFill>
                  <a:srgbClr val="FFC000"/>
                </a:solidFill>
                <a:effectLst/>
                <a:uLnTx/>
                <a:uFillTx/>
                <a:latin typeface="Times New Roman" pitchFamily="18" charset="0"/>
                <a:ea typeface="MS Gothic"/>
                <a:cs typeface="+mn-cs"/>
              </a:rPr>
              <a:t>gold</a:t>
            </a: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 and </a:t>
            </a:r>
            <a:r>
              <a:rPr kumimoji="0" lang="en-US" sz="1600" b="1" i="0" u="none" strike="noStrike" kern="1200" cap="none" spc="0" normalizeH="0" baseline="0" noProof="0" dirty="0">
                <a:ln>
                  <a:noFill/>
                </a:ln>
                <a:solidFill>
                  <a:srgbClr val="FFFF00"/>
                </a:solidFill>
                <a:effectLst/>
                <a:uLnTx/>
                <a:uFillTx/>
                <a:latin typeface="Times New Roman" pitchFamily="18" charset="0"/>
                <a:ea typeface="MS Gothic"/>
                <a:cs typeface="+mn-cs"/>
              </a:rPr>
              <a:t>yellow</a:t>
            </a: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 stars</a:t>
            </a:r>
          </a:p>
        </p:txBody>
      </p:sp>
      <p:cxnSp>
        <p:nvCxnSpPr>
          <p:cNvPr id="56" name="Straight Arrow Connector 55">
            <a:extLst>
              <a:ext uri="{FF2B5EF4-FFF2-40B4-BE49-F238E27FC236}">
                <a16:creationId xmlns:a16="http://schemas.microsoft.com/office/drawing/2014/main" id="{E21167A8-DC7C-483D-B6C8-B1E6565F2E56}"/>
              </a:ext>
            </a:extLst>
          </p:cNvPr>
          <p:cNvCxnSpPr>
            <a:cxnSpLocks/>
          </p:cNvCxnSpPr>
          <p:nvPr/>
        </p:nvCxnSpPr>
        <p:spPr bwMode="auto">
          <a:xfrm flipH="1">
            <a:off x="5424120" y="2839117"/>
            <a:ext cx="883766" cy="366473"/>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TextBox 72">
            <a:extLst>
              <a:ext uri="{FF2B5EF4-FFF2-40B4-BE49-F238E27FC236}">
                <a16:creationId xmlns:a16="http://schemas.microsoft.com/office/drawing/2014/main" id="{DE028C54-B44D-4CD2-861E-8292DE030F66}"/>
              </a:ext>
            </a:extLst>
          </p:cNvPr>
          <p:cNvSpPr txBox="1"/>
          <p:nvPr/>
        </p:nvSpPr>
        <p:spPr>
          <a:xfrm>
            <a:off x="697016" y="4313968"/>
            <a:ext cx="1592088" cy="58498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B050"/>
                </a:solidFill>
                <a:effectLst/>
                <a:uLnTx/>
                <a:uFillTx/>
                <a:latin typeface="Times New Roman" pitchFamily="18" charset="0"/>
                <a:ea typeface="MS Gothic"/>
                <a:cs typeface="+mn-cs"/>
              </a:rPr>
              <a:t>AS - Client Anchor Station</a:t>
            </a:r>
          </a:p>
        </p:txBody>
      </p:sp>
      <p:cxnSp>
        <p:nvCxnSpPr>
          <p:cNvPr id="55" name="Straight Arrow Connector 54">
            <a:extLst>
              <a:ext uri="{FF2B5EF4-FFF2-40B4-BE49-F238E27FC236}">
                <a16:creationId xmlns:a16="http://schemas.microsoft.com/office/drawing/2014/main" id="{6F389B7F-0785-4CBE-9D78-AB5CAB473083}"/>
              </a:ext>
            </a:extLst>
          </p:cNvPr>
          <p:cNvCxnSpPr>
            <a:cxnSpLocks/>
          </p:cNvCxnSpPr>
          <p:nvPr/>
        </p:nvCxnSpPr>
        <p:spPr bwMode="auto">
          <a:xfrm flipH="1" flipV="1">
            <a:off x="2222532" y="4548343"/>
            <a:ext cx="1009869" cy="1"/>
          </a:xfrm>
          <a:prstGeom prst="straightConnector1">
            <a:avLst/>
          </a:prstGeom>
          <a:solidFill>
            <a:schemeClr val="accent1"/>
          </a:solidFill>
          <a:ln w="19050" cap="flat" cmpd="sng" algn="ctr">
            <a:solidFill>
              <a:srgbClr val="00B050"/>
            </a:solidFill>
            <a:prstDash val="sysDash"/>
            <a:round/>
            <a:headEnd type="triangl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Star: 5 Points 56">
            <a:extLst>
              <a:ext uri="{FF2B5EF4-FFF2-40B4-BE49-F238E27FC236}">
                <a16:creationId xmlns:a16="http://schemas.microsoft.com/office/drawing/2014/main" id="{0BC010E3-1951-4EE7-85C3-C3A85FD7A0FC}"/>
              </a:ext>
            </a:extLst>
          </p:cNvPr>
          <p:cNvSpPr/>
          <p:nvPr/>
        </p:nvSpPr>
        <p:spPr bwMode="auto">
          <a:xfrm>
            <a:off x="4976223" y="3124033"/>
            <a:ext cx="386078" cy="320762"/>
          </a:xfrm>
          <a:prstGeom prst="star5">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58" name="Star: 5 Points 57">
            <a:extLst>
              <a:ext uri="{FF2B5EF4-FFF2-40B4-BE49-F238E27FC236}">
                <a16:creationId xmlns:a16="http://schemas.microsoft.com/office/drawing/2014/main" id="{6D39888C-8BBC-4E24-981B-D5223D383C64}"/>
              </a:ext>
            </a:extLst>
          </p:cNvPr>
          <p:cNvSpPr/>
          <p:nvPr/>
        </p:nvSpPr>
        <p:spPr bwMode="auto">
          <a:xfrm>
            <a:off x="4394398" y="3803138"/>
            <a:ext cx="386078" cy="3207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cxnSp>
        <p:nvCxnSpPr>
          <p:cNvPr id="60" name="Straight Arrow Connector 59">
            <a:extLst>
              <a:ext uri="{FF2B5EF4-FFF2-40B4-BE49-F238E27FC236}">
                <a16:creationId xmlns:a16="http://schemas.microsoft.com/office/drawing/2014/main" id="{BD136288-019C-4563-91F5-B5CFF4FF2007}"/>
              </a:ext>
            </a:extLst>
          </p:cNvPr>
          <p:cNvCxnSpPr>
            <a:cxnSpLocks/>
          </p:cNvCxnSpPr>
          <p:nvPr/>
        </p:nvCxnSpPr>
        <p:spPr bwMode="auto">
          <a:xfrm>
            <a:off x="4403373" y="3257107"/>
            <a:ext cx="468873" cy="4675"/>
          </a:xfrm>
          <a:prstGeom prst="straightConnector1">
            <a:avLst/>
          </a:prstGeom>
          <a:solidFill>
            <a:schemeClr val="accent1"/>
          </a:solidFill>
          <a:ln w="19050" cap="flat" cmpd="sng" algn="ctr">
            <a:solidFill>
              <a:srgbClr val="7030A0"/>
            </a:solidFill>
            <a:prstDash val="solid"/>
            <a:round/>
            <a:headEnd type="triangl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Arrow Connector 60">
            <a:extLst>
              <a:ext uri="{FF2B5EF4-FFF2-40B4-BE49-F238E27FC236}">
                <a16:creationId xmlns:a16="http://schemas.microsoft.com/office/drawing/2014/main" id="{15F64F55-E6E8-49F5-96FF-3D5289D17EF5}"/>
              </a:ext>
            </a:extLst>
          </p:cNvPr>
          <p:cNvCxnSpPr>
            <a:cxnSpLocks/>
          </p:cNvCxnSpPr>
          <p:nvPr/>
        </p:nvCxnSpPr>
        <p:spPr bwMode="auto">
          <a:xfrm>
            <a:off x="4211960" y="3517421"/>
            <a:ext cx="191413" cy="244510"/>
          </a:xfrm>
          <a:prstGeom prst="straightConnector1">
            <a:avLst/>
          </a:prstGeom>
          <a:solidFill>
            <a:schemeClr val="accent1"/>
          </a:solidFill>
          <a:ln w="19050" cap="flat" cmpd="sng" algn="ctr">
            <a:solidFill>
              <a:srgbClr val="7030A0"/>
            </a:solidFill>
            <a:prstDash val="solid"/>
            <a:round/>
            <a:headEnd type="triangl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Straight Arrow Connector 61">
            <a:extLst>
              <a:ext uri="{FF2B5EF4-FFF2-40B4-BE49-F238E27FC236}">
                <a16:creationId xmlns:a16="http://schemas.microsoft.com/office/drawing/2014/main" id="{BF556741-64A7-4E83-AD9E-1592C96C19CB}"/>
              </a:ext>
            </a:extLst>
          </p:cNvPr>
          <p:cNvCxnSpPr>
            <a:cxnSpLocks/>
          </p:cNvCxnSpPr>
          <p:nvPr/>
        </p:nvCxnSpPr>
        <p:spPr bwMode="auto">
          <a:xfrm flipH="1">
            <a:off x="4762764" y="3542151"/>
            <a:ext cx="236015" cy="247828"/>
          </a:xfrm>
          <a:prstGeom prst="straightConnector1">
            <a:avLst/>
          </a:prstGeom>
          <a:solidFill>
            <a:schemeClr val="accent1"/>
          </a:solidFill>
          <a:ln w="19050" cap="flat" cmpd="sng" algn="ctr">
            <a:solidFill>
              <a:srgbClr val="7030A0"/>
            </a:solidFill>
            <a:prstDash val="solid"/>
            <a:round/>
            <a:headEnd type="triangl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Arrow Connector 64">
            <a:extLst>
              <a:ext uri="{FF2B5EF4-FFF2-40B4-BE49-F238E27FC236}">
                <a16:creationId xmlns:a16="http://schemas.microsoft.com/office/drawing/2014/main" id="{2F8D9803-FC0F-47BB-85AC-ACFC93F6C3E9}"/>
              </a:ext>
            </a:extLst>
          </p:cNvPr>
          <p:cNvCxnSpPr>
            <a:cxnSpLocks/>
          </p:cNvCxnSpPr>
          <p:nvPr/>
        </p:nvCxnSpPr>
        <p:spPr bwMode="auto">
          <a:xfrm flipV="1">
            <a:off x="3800224" y="4150071"/>
            <a:ext cx="517185" cy="298884"/>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Arrow Connector 66">
            <a:extLst>
              <a:ext uri="{FF2B5EF4-FFF2-40B4-BE49-F238E27FC236}">
                <a16:creationId xmlns:a16="http://schemas.microsoft.com/office/drawing/2014/main" id="{758AE4EA-29B4-481D-85F9-4820CEBCD2D9}"/>
              </a:ext>
            </a:extLst>
          </p:cNvPr>
          <p:cNvCxnSpPr>
            <a:cxnSpLocks/>
          </p:cNvCxnSpPr>
          <p:nvPr/>
        </p:nvCxnSpPr>
        <p:spPr bwMode="auto">
          <a:xfrm flipH="1" flipV="1">
            <a:off x="5241941" y="3623108"/>
            <a:ext cx="182178" cy="739821"/>
          </a:xfrm>
          <a:prstGeom prst="straightConnector1">
            <a:avLst/>
          </a:prstGeom>
          <a:solidFill>
            <a:schemeClr val="accent1"/>
          </a:solidFill>
          <a:ln w="19050" cap="flat" cmpd="sng" algn="ctr">
            <a:solidFill>
              <a:srgbClr val="FFC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Arrow Connector 69">
            <a:extLst>
              <a:ext uri="{FF2B5EF4-FFF2-40B4-BE49-F238E27FC236}">
                <a16:creationId xmlns:a16="http://schemas.microsoft.com/office/drawing/2014/main" id="{D8F176CF-4386-4080-9105-04FFACE9C439}"/>
              </a:ext>
            </a:extLst>
          </p:cNvPr>
          <p:cNvCxnSpPr>
            <a:cxnSpLocks/>
          </p:cNvCxnSpPr>
          <p:nvPr/>
        </p:nvCxnSpPr>
        <p:spPr bwMode="auto">
          <a:xfrm flipV="1">
            <a:off x="3153977" y="4006508"/>
            <a:ext cx="1191011" cy="50034"/>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Straight Arrow Connector 71">
            <a:extLst>
              <a:ext uri="{FF2B5EF4-FFF2-40B4-BE49-F238E27FC236}">
                <a16:creationId xmlns:a16="http://schemas.microsoft.com/office/drawing/2014/main" id="{F81F4935-8A7C-44C8-8EEA-33FE385D6EA8}"/>
              </a:ext>
            </a:extLst>
          </p:cNvPr>
          <p:cNvCxnSpPr>
            <a:cxnSpLocks/>
          </p:cNvCxnSpPr>
          <p:nvPr/>
        </p:nvCxnSpPr>
        <p:spPr bwMode="auto">
          <a:xfrm>
            <a:off x="4404748" y="2169959"/>
            <a:ext cx="143560" cy="1563288"/>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Arrow Connector 73">
            <a:extLst>
              <a:ext uri="{FF2B5EF4-FFF2-40B4-BE49-F238E27FC236}">
                <a16:creationId xmlns:a16="http://schemas.microsoft.com/office/drawing/2014/main" id="{B6A040CA-9BF3-4F39-BFB1-B89932AFFFCF}"/>
              </a:ext>
            </a:extLst>
          </p:cNvPr>
          <p:cNvCxnSpPr>
            <a:cxnSpLocks/>
          </p:cNvCxnSpPr>
          <p:nvPr/>
        </p:nvCxnSpPr>
        <p:spPr bwMode="auto">
          <a:xfrm flipH="1">
            <a:off x="4707047" y="2354008"/>
            <a:ext cx="340514" cy="1481204"/>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Arrow Connector 74">
            <a:extLst>
              <a:ext uri="{FF2B5EF4-FFF2-40B4-BE49-F238E27FC236}">
                <a16:creationId xmlns:a16="http://schemas.microsoft.com/office/drawing/2014/main" id="{20E5744A-5363-4095-A81D-F6A18CE8A08E}"/>
              </a:ext>
            </a:extLst>
          </p:cNvPr>
          <p:cNvCxnSpPr>
            <a:cxnSpLocks/>
          </p:cNvCxnSpPr>
          <p:nvPr/>
        </p:nvCxnSpPr>
        <p:spPr bwMode="auto">
          <a:xfrm flipH="1" flipV="1">
            <a:off x="4868952" y="4049928"/>
            <a:ext cx="1020512" cy="62016"/>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Arrow Connector 76">
            <a:extLst>
              <a:ext uri="{FF2B5EF4-FFF2-40B4-BE49-F238E27FC236}">
                <a16:creationId xmlns:a16="http://schemas.microsoft.com/office/drawing/2014/main" id="{2F2ECCCF-29BE-4A13-BB26-B11FE968DFC4}"/>
              </a:ext>
            </a:extLst>
          </p:cNvPr>
          <p:cNvCxnSpPr>
            <a:cxnSpLocks/>
          </p:cNvCxnSpPr>
          <p:nvPr/>
        </p:nvCxnSpPr>
        <p:spPr bwMode="auto">
          <a:xfrm flipH="1" flipV="1">
            <a:off x="4822774" y="4182632"/>
            <a:ext cx="441640" cy="334202"/>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Straight Arrow Connector 78">
            <a:extLst>
              <a:ext uri="{FF2B5EF4-FFF2-40B4-BE49-F238E27FC236}">
                <a16:creationId xmlns:a16="http://schemas.microsoft.com/office/drawing/2014/main" id="{76A35613-7E0B-4965-8BC8-E8EFBC9F9F2F}"/>
              </a:ext>
            </a:extLst>
          </p:cNvPr>
          <p:cNvCxnSpPr>
            <a:cxnSpLocks/>
          </p:cNvCxnSpPr>
          <p:nvPr/>
        </p:nvCxnSpPr>
        <p:spPr bwMode="auto">
          <a:xfrm flipH="1">
            <a:off x="4101267" y="2132324"/>
            <a:ext cx="222261" cy="808028"/>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Arrow Connector 80">
            <a:extLst>
              <a:ext uri="{FF2B5EF4-FFF2-40B4-BE49-F238E27FC236}">
                <a16:creationId xmlns:a16="http://schemas.microsoft.com/office/drawing/2014/main" id="{C27D6D64-4FB3-4DBE-B193-B275AA7F5457}"/>
              </a:ext>
            </a:extLst>
          </p:cNvPr>
          <p:cNvCxnSpPr>
            <a:cxnSpLocks/>
          </p:cNvCxnSpPr>
          <p:nvPr/>
        </p:nvCxnSpPr>
        <p:spPr bwMode="auto">
          <a:xfrm flipH="1">
            <a:off x="4253668" y="2403144"/>
            <a:ext cx="677213" cy="689608"/>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Arrow Connector 82">
            <a:extLst>
              <a:ext uri="{FF2B5EF4-FFF2-40B4-BE49-F238E27FC236}">
                <a16:creationId xmlns:a16="http://schemas.microsoft.com/office/drawing/2014/main" id="{B8831ECC-22FB-4405-BD4E-198323C01B0A}"/>
              </a:ext>
            </a:extLst>
          </p:cNvPr>
          <p:cNvCxnSpPr>
            <a:cxnSpLocks/>
          </p:cNvCxnSpPr>
          <p:nvPr/>
        </p:nvCxnSpPr>
        <p:spPr bwMode="auto">
          <a:xfrm flipH="1" flipV="1">
            <a:off x="4344989" y="3341677"/>
            <a:ext cx="1445314" cy="634970"/>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Arrow Connector 84">
            <a:extLst>
              <a:ext uri="{FF2B5EF4-FFF2-40B4-BE49-F238E27FC236}">
                <a16:creationId xmlns:a16="http://schemas.microsoft.com/office/drawing/2014/main" id="{94453380-58A7-4EE6-8B62-634D7AA065E1}"/>
              </a:ext>
            </a:extLst>
          </p:cNvPr>
          <p:cNvCxnSpPr>
            <a:cxnSpLocks/>
          </p:cNvCxnSpPr>
          <p:nvPr/>
        </p:nvCxnSpPr>
        <p:spPr bwMode="auto">
          <a:xfrm flipH="1" flipV="1">
            <a:off x="4274242" y="3419738"/>
            <a:ext cx="1069134" cy="980103"/>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a:extLst>
              <a:ext uri="{FF2B5EF4-FFF2-40B4-BE49-F238E27FC236}">
                <a16:creationId xmlns:a16="http://schemas.microsoft.com/office/drawing/2014/main" id="{5D5930A0-7DC7-4274-A2B0-18262EDC5620}"/>
              </a:ext>
            </a:extLst>
          </p:cNvPr>
          <p:cNvCxnSpPr>
            <a:cxnSpLocks/>
          </p:cNvCxnSpPr>
          <p:nvPr/>
        </p:nvCxnSpPr>
        <p:spPr bwMode="auto">
          <a:xfrm flipV="1">
            <a:off x="3675547" y="3509779"/>
            <a:ext cx="401316" cy="827462"/>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Arrow Connector 88">
            <a:extLst>
              <a:ext uri="{FF2B5EF4-FFF2-40B4-BE49-F238E27FC236}">
                <a16:creationId xmlns:a16="http://schemas.microsoft.com/office/drawing/2014/main" id="{8D98A8C0-1E0D-4222-8775-5607F1CDC375}"/>
              </a:ext>
            </a:extLst>
          </p:cNvPr>
          <p:cNvCxnSpPr>
            <a:cxnSpLocks/>
          </p:cNvCxnSpPr>
          <p:nvPr/>
        </p:nvCxnSpPr>
        <p:spPr bwMode="auto">
          <a:xfrm flipV="1">
            <a:off x="3073874" y="3418558"/>
            <a:ext cx="793540" cy="390527"/>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Straight Arrow Connector 96">
            <a:extLst>
              <a:ext uri="{FF2B5EF4-FFF2-40B4-BE49-F238E27FC236}">
                <a16:creationId xmlns:a16="http://schemas.microsoft.com/office/drawing/2014/main" id="{4293E437-79EE-4555-88D0-A39E888F1146}"/>
              </a:ext>
            </a:extLst>
          </p:cNvPr>
          <p:cNvCxnSpPr>
            <a:cxnSpLocks/>
          </p:cNvCxnSpPr>
          <p:nvPr/>
        </p:nvCxnSpPr>
        <p:spPr bwMode="auto">
          <a:xfrm flipH="1">
            <a:off x="3614479" y="1916832"/>
            <a:ext cx="538252" cy="185"/>
          </a:xfrm>
          <a:prstGeom prst="straightConnector1">
            <a:avLst/>
          </a:prstGeom>
          <a:solidFill>
            <a:schemeClr val="accent1"/>
          </a:solidFill>
          <a:ln w="19050" cap="flat" cmpd="sng" algn="ctr">
            <a:solidFill>
              <a:srgbClr val="0070C0"/>
            </a:solidFill>
            <a:prstDash val="sysDash"/>
            <a:round/>
            <a:headEnd type="triangl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45187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C229C781-9868-4EAE-9E92-FD9A8F450C8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TextBox 4"/>
          <p:cNvSpPr txBox="1"/>
          <p:nvPr/>
        </p:nvSpPr>
        <p:spPr>
          <a:xfrm>
            <a:off x="1143000" y="2286000"/>
            <a:ext cx="7162800" cy="2308324"/>
          </a:xfrm>
          <a:prstGeom prst="rect">
            <a:avLst/>
          </a:prstGeom>
          <a:solidFill>
            <a:srgbClr val="FFFF00"/>
          </a:solidFill>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4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Example of HEz Ranging Locationing Using Client Anchor Stations </a:t>
            </a:r>
          </a:p>
        </p:txBody>
      </p:sp>
    </p:spTree>
    <p:extLst>
      <p:ext uri="{BB962C8B-B14F-4D97-AF65-F5344CB8AC3E}">
        <p14:creationId xmlns:p14="http://schemas.microsoft.com/office/powerpoint/2010/main" val="683618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1A59560-51E5-48E1-A97C-12EDBDA67F01}"/>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S Gothic"/>
              <a:cs typeface="Arial Unicode MS" charset="0"/>
            </a:endParaRPr>
          </a:p>
        </p:txBody>
      </p:sp>
      <p:sp>
        <p:nvSpPr>
          <p:cNvPr id="3" name="Slide Number Placeholder 2">
            <a:extLst>
              <a:ext uri="{FF2B5EF4-FFF2-40B4-BE49-F238E27FC236}">
                <a16:creationId xmlns:a16="http://schemas.microsoft.com/office/drawing/2014/main" id="{ED748A3C-0D63-48EA-BAEA-64C69261FE54}"/>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Slide </a:t>
            </a:r>
            <a:fld id="{35C880F8-9C7D-4760-B738-53F7D5677438}"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S Gothic"/>
                <a:cs typeface="Arial Unicode MS" charset="0"/>
              </a:rPr>
              <a:pPr marL="0" marR="0" lvl="0" indent="0" algn="ctr" defTabSz="914400" rtl="0" eaLnBrk="0" fontAlgn="base" latinLnBrk="0" hangingPunct="0">
                <a:lnSpc>
                  <a:spcPct val="100000"/>
                </a:lnSpc>
                <a:spcBef>
                  <a:spcPct val="0"/>
                </a:spcBef>
                <a:spcAft>
                  <a:spcPct val="0"/>
                </a:spcAft>
                <a:buClrTx/>
                <a:buSzTx/>
                <a:buFontTx/>
                <a:buNone/>
                <a:tabLst/>
                <a:defRPr/>
              </a:pPr>
              <a:t>5</a:t>
            </a:fld>
            <a:endPar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endParaRPr>
          </a:p>
        </p:txBody>
      </p:sp>
      <p:sp>
        <p:nvSpPr>
          <p:cNvPr id="4" name="Oval 3">
            <a:extLst>
              <a:ext uri="{FF2B5EF4-FFF2-40B4-BE49-F238E27FC236}">
                <a16:creationId xmlns:a16="http://schemas.microsoft.com/office/drawing/2014/main" id="{B4B1D668-BF49-4CFD-9CE2-3F95C4058EF6}"/>
              </a:ext>
            </a:extLst>
          </p:cNvPr>
          <p:cNvSpPr/>
          <p:nvPr/>
        </p:nvSpPr>
        <p:spPr bwMode="auto">
          <a:xfrm>
            <a:off x="4344988" y="1772816"/>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sp>
        <p:nvSpPr>
          <p:cNvPr id="5" name="Oval 4">
            <a:extLst>
              <a:ext uri="{FF2B5EF4-FFF2-40B4-BE49-F238E27FC236}">
                <a16:creationId xmlns:a16="http://schemas.microsoft.com/office/drawing/2014/main" id="{B77A3748-D66B-4480-952C-68E8E824ED37}"/>
              </a:ext>
            </a:extLst>
          </p:cNvPr>
          <p:cNvSpPr/>
          <p:nvPr/>
        </p:nvSpPr>
        <p:spPr bwMode="auto">
          <a:xfrm>
            <a:off x="2627784" y="3933056"/>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sp>
        <p:nvSpPr>
          <p:cNvPr id="6" name="Oval 5">
            <a:extLst>
              <a:ext uri="{FF2B5EF4-FFF2-40B4-BE49-F238E27FC236}">
                <a16:creationId xmlns:a16="http://schemas.microsoft.com/office/drawing/2014/main" id="{B65859AF-2E91-45F2-A4C6-9C765F31E8AF}"/>
              </a:ext>
            </a:extLst>
          </p:cNvPr>
          <p:cNvSpPr/>
          <p:nvPr/>
        </p:nvSpPr>
        <p:spPr bwMode="auto">
          <a:xfrm>
            <a:off x="6012160" y="3967460"/>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sp>
        <p:nvSpPr>
          <p:cNvPr id="8" name="Isosceles Triangle 7">
            <a:extLst>
              <a:ext uri="{FF2B5EF4-FFF2-40B4-BE49-F238E27FC236}">
                <a16:creationId xmlns:a16="http://schemas.microsoft.com/office/drawing/2014/main" id="{401EDB67-5FD9-42A7-BE48-C01A966A660F}"/>
              </a:ext>
            </a:extLst>
          </p:cNvPr>
          <p:cNvSpPr/>
          <p:nvPr/>
        </p:nvSpPr>
        <p:spPr bwMode="auto">
          <a:xfrm>
            <a:off x="3395954" y="4415179"/>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9" name="Isosceles Triangle 8">
            <a:extLst>
              <a:ext uri="{FF2B5EF4-FFF2-40B4-BE49-F238E27FC236}">
                <a16:creationId xmlns:a16="http://schemas.microsoft.com/office/drawing/2014/main" id="{FD92FC36-E17B-4314-A483-640E902E6ACD}"/>
              </a:ext>
            </a:extLst>
          </p:cNvPr>
          <p:cNvSpPr/>
          <p:nvPr/>
        </p:nvSpPr>
        <p:spPr bwMode="auto">
          <a:xfrm>
            <a:off x="5025246" y="2013249"/>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1" name="Isosceles Triangle 10">
            <a:extLst>
              <a:ext uri="{FF2B5EF4-FFF2-40B4-BE49-F238E27FC236}">
                <a16:creationId xmlns:a16="http://schemas.microsoft.com/office/drawing/2014/main" id="{88BDE3DC-B4E0-4E9E-B106-6D2ED092409B}"/>
              </a:ext>
            </a:extLst>
          </p:cNvPr>
          <p:cNvSpPr/>
          <p:nvPr/>
        </p:nvSpPr>
        <p:spPr bwMode="auto">
          <a:xfrm>
            <a:off x="5343376" y="4503552"/>
            <a:ext cx="288032" cy="266328"/>
          </a:xfrm>
          <a:prstGeom prst="triangle">
            <a:avLst/>
          </a:prstGeom>
          <a:solidFill>
            <a:srgbClr val="00B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41" name="TextBox 40">
            <a:extLst>
              <a:ext uri="{FF2B5EF4-FFF2-40B4-BE49-F238E27FC236}">
                <a16:creationId xmlns:a16="http://schemas.microsoft.com/office/drawing/2014/main" id="{3834B604-4657-4FD9-8F03-463D74A6E530}"/>
              </a:ext>
            </a:extLst>
          </p:cNvPr>
          <p:cNvSpPr txBox="1"/>
          <p:nvPr/>
        </p:nvSpPr>
        <p:spPr>
          <a:xfrm>
            <a:off x="878798" y="863142"/>
            <a:ext cx="7992829" cy="523220"/>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itchFamily="18" charset="0"/>
                <a:ea typeface="MS Gothic"/>
                <a:cs typeface="+mn-cs"/>
              </a:rPr>
              <a:t>HEz Ranging Location Using Anchor Client STAs</a:t>
            </a:r>
          </a:p>
        </p:txBody>
      </p:sp>
      <p:sp>
        <p:nvSpPr>
          <p:cNvPr id="42" name="TextBox 41">
            <a:extLst>
              <a:ext uri="{FF2B5EF4-FFF2-40B4-BE49-F238E27FC236}">
                <a16:creationId xmlns:a16="http://schemas.microsoft.com/office/drawing/2014/main" id="{10576880-13E6-4151-8DD2-3E79D4C48C02}"/>
              </a:ext>
            </a:extLst>
          </p:cNvPr>
          <p:cNvSpPr txBox="1"/>
          <p:nvPr/>
        </p:nvSpPr>
        <p:spPr>
          <a:xfrm>
            <a:off x="4258840" y="1432678"/>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3" name="TextBox 42">
            <a:extLst>
              <a:ext uri="{FF2B5EF4-FFF2-40B4-BE49-F238E27FC236}">
                <a16:creationId xmlns:a16="http://schemas.microsoft.com/office/drawing/2014/main" id="{1069D66D-723C-4D47-B39F-54EAC23A3945}"/>
              </a:ext>
            </a:extLst>
          </p:cNvPr>
          <p:cNvSpPr txBox="1"/>
          <p:nvPr/>
        </p:nvSpPr>
        <p:spPr>
          <a:xfrm>
            <a:off x="6416430" y="3963519"/>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4" name="TextBox 43">
            <a:extLst>
              <a:ext uri="{FF2B5EF4-FFF2-40B4-BE49-F238E27FC236}">
                <a16:creationId xmlns:a16="http://schemas.microsoft.com/office/drawing/2014/main" id="{0C30C389-87ED-4B2A-B8F3-F56D8C6F86E0}"/>
              </a:ext>
            </a:extLst>
          </p:cNvPr>
          <p:cNvSpPr txBox="1"/>
          <p:nvPr/>
        </p:nvSpPr>
        <p:spPr>
          <a:xfrm>
            <a:off x="2182683" y="3682783"/>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5" name="TextBox 44">
            <a:extLst>
              <a:ext uri="{FF2B5EF4-FFF2-40B4-BE49-F238E27FC236}">
                <a16:creationId xmlns:a16="http://schemas.microsoft.com/office/drawing/2014/main" id="{50F95ED1-F9C4-468F-B486-02755A113CFD}"/>
              </a:ext>
            </a:extLst>
          </p:cNvPr>
          <p:cNvSpPr txBox="1"/>
          <p:nvPr/>
        </p:nvSpPr>
        <p:spPr>
          <a:xfrm>
            <a:off x="5375882" y="1866838"/>
            <a:ext cx="44595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AS</a:t>
            </a:r>
          </a:p>
        </p:txBody>
      </p:sp>
      <p:sp>
        <p:nvSpPr>
          <p:cNvPr id="48" name="TextBox 47">
            <a:extLst>
              <a:ext uri="{FF2B5EF4-FFF2-40B4-BE49-F238E27FC236}">
                <a16:creationId xmlns:a16="http://schemas.microsoft.com/office/drawing/2014/main" id="{9B3BF8D7-912A-488F-B562-E652878E96B2}"/>
              </a:ext>
            </a:extLst>
          </p:cNvPr>
          <p:cNvSpPr txBox="1"/>
          <p:nvPr/>
        </p:nvSpPr>
        <p:spPr>
          <a:xfrm>
            <a:off x="3359513" y="4820158"/>
            <a:ext cx="445956"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AS</a:t>
            </a:r>
          </a:p>
        </p:txBody>
      </p:sp>
      <p:sp>
        <p:nvSpPr>
          <p:cNvPr id="49" name="TextBox 48">
            <a:extLst>
              <a:ext uri="{FF2B5EF4-FFF2-40B4-BE49-F238E27FC236}">
                <a16:creationId xmlns:a16="http://schemas.microsoft.com/office/drawing/2014/main" id="{8B4E67B4-F2BA-4308-8145-7610305DBC2B}"/>
              </a:ext>
            </a:extLst>
          </p:cNvPr>
          <p:cNvSpPr txBox="1"/>
          <p:nvPr/>
        </p:nvSpPr>
        <p:spPr>
          <a:xfrm>
            <a:off x="5264414" y="4838799"/>
            <a:ext cx="445956"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AS</a:t>
            </a:r>
          </a:p>
        </p:txBody>
      </p:sp>
      <p:sp>
        <p:nvSpPr>
          <p:cNvPr id="52" name="TextBox 51">
            <a:extLst>
              <a:ext uri="{FF2B5EF4-FFF2-40B4-BE49-F238E27FC236}">
                <a16:creationId xmlns:a16="http://schemas.microsoft.com/office/drawing/2014/main" id="{253455ED-6A9B-4A2D-8216-6EC290646E93}"/>
              </a:ext>
            </a:extLst>
          </p:cNvPr>
          <p:cNvSpPr txBox="1"/>
          <p:nvPr/>
        </p:nvSpPr>
        <p:spPr>
          <a:xfrm>
            <a:off x="2286353" y="1728670"/>
            <a:ext cx="1342793"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2D2DB9"/>
                </a:solidFill>
                <a:effectLst/>
                <a:uLnTx/>
                <a:uFillTx/>
                <a:latin typeface="Times New Roman" pitchFamily="18" charset="0"/>
                <a:ea typeface="MS Gothic"/>
                <a:cs typeface="+mn-cs"/>
              </a:rPr>
              <a:t>Access Point</a:t>
            </a:r>
          </a:p>
        </p:txBody>
      </p:sp>
      <p:sp>
        <p:nvSpPr>
          <p:cNvPr id="53" name="Star: 5 Points 52">
            <a:extLst>
              <a:ext uri="{FF2B5EF4-FFF2-40B4-BE49-F238E27FC236}">
                <a16:creationId xmlns:a16="http://schemas.microsoft.com/office/drawing/2014/main" id="{8FC16E1F-4074-4481-9D9C-643D28754B1E}"/>
              </a:ext>
            </a:extLst>
          </p:cNvPr>
          <p:cNvSpPr/>
          <p:nvPr/>
        </p:nvSpPr>
        <p:spPr bwMode="auto">
          <a:xfrm>
            <a:off x="3913319" y="3068390"/>
            <a:ext cx="386078" cy="320762"/>
          </a:xfrm>
          <a:prstGeom prst="star5">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54" name="TextBox 53">
            <a:extLst>
              <a:ext uri="{FF2B5EF4-FFF2-40B4-BE49-F238E27FC236}">
                <a16:creationId xmlns:a16="http://schemas.microsoft.com/office/drawing/2014/main" id="{DF35AB2F-5146-45CC-936F-11897F3FFFDB}"/>
              </a:ext>
            </a:extLst>
          </p:cNvPr>
          <p:cNvSpPr txBox="1"/>
          <p:nvPr/>
        </p:nvSpPr>
        <p:spPr>
          <a:xfrm>
            <a:off x="6392805" y="2132324"/>
            <a:ext cx="1988840"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Clients to be located - </a:t>
            </a:r>
            <a:r>
              <a:rPr kumimoji="0" lang="en-US" sz="1600" b="1" i="0" u="none" strike="noStrike" kern="1200" cap="none" spc="0" normalizeH="0" baseline="0" noProof="0" dirty="0">
                <a:ln>
                  <a:noFill/>
                </a:ln>
                <a:solidFill>
                  <a:srgbClr val="FF0000"/>
                </a:solidFill>
                <a:effectLst/>
                <a:uLnTx/>
                <a:uFillTx/>
                <a:latin typeface="Times New Roman" pitchFamily="18" charset="0"/>
                <a:ea typeface="MS Gothic"/>
                <a:cs typeface="+mn-cs"/>
              </a:rPr>
              <a:t>Red star</a:t>
            </a:r>
          </a:p>
        </p:txBody>
      </p:sp>
      <p:cxnSp>
        <p:nvCxnSpPr>
          <p:cNvPr id="56" name="Straight Arrow Connector 55">
            <a:extLst>
              <a:ext uri="{FF2B5EF4-FFF2-40B4-BE49-F238E27FC236}">
                <a16:creationId xmlns:a16="http://schemas.microsoft.com/office/drawing/2014/main" id="{E21167A8-DC7C-483D-B6C8-B1E6565F2E56}"/>
              </a:ext>
            </a:extLst>
          </p:cNvPr>
          <p:cNvCxnSpPr>
            <a:cxnSpLocks/>
          </p:cNvCxnSpPr>
          <p:nvPr/>
        </p:nvCxnSpPr>
        <p:spPr bwMode="auto">
          <a:xfrm flipH="1">
            <a:off x="4633020" y="2839117"/>
            <a:ext cx="1674866" cy="253635"/>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TextBox 72">
            <a:extLst>
              <a:ext uri="{FF2B5EF4-FFF2-40B4-BE49-F238E27FC236}">
                <a16:creationId xmlns:a16="http://schemas.microsoft.com/office/drawing/2014/main" id="{DE028C54-B44D-4CD2-861E-8292DE030F66}"/>
              </a:ext>
            </a:extLst>
          </p:cNvPr>
          <p:cNvSpPr txBox="1"/>
          <p:nvPr/>
        </p:nvSpPr>
        <p:spPr>
          <a:xfrm>
            <a:off x="697016" y="4313968"/>
            <a:ext cx="1592088" cy="58498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B050"/>
                </a:solidFill>
                <a:effectLst/>
                <a:uLnTx/>
                <a:uFillTx/>
                <a:latin typeface="Times New Roman" pitchFamily="18" charset="0"/>
                <a:ea typeface="MS Gothic"/>
                <a:cs typeface="+mn-cs"/>
              </a:rPr>
              <a:t>AS - Client Anchor Station</a:t>
            </a:r>
          </a:p>
        </p:txBody>
      </p:sp>
      <p:cxnSp>
        <p:nvCxnSpPr>
          <p:cNvPr id="55" name="Straight Arrow Connector 54">
            <a:extLst>
              <a:ext uri="{FF2B5EF4-FFF2-40B4-BE49-F238E27FC236}">
                <a16:creationId xmlns:a16="http://schemas.microsoft.com/office/drawing/2014/main" id="{6F389B7F-0785-4CBE-9D78-AB5CAB473083}"/>
              </a:ext>
            </a:extLst>
          </p:cNvPr>
          <p:cNvCxnSpPr>
            <a:cxnSpLocks/>
          </p:cNvCxnSpPr>
          <p:nvPr/>
        </p:nvCxnSpPr>
        <p:spPr bwMode="auto">
          <a:xfrm flipH="1" flipV="1">
            <a:off x="2222532" y="4548343"/>
            <a:ext cx="1009869" cy="1"/>
          </a:xfrm>
          <a:prstGeom prst="straightConnector1">
            <a:avLst/>
          </a:prstGeom>
          <a:solidFill>
            <a:schemeClr val="accent1"/>
          </a:solidFill>
          <a:ln w="19050" cap="flat" cmpd="sng" algn="ctr">
            <a:solidFill>
              <a:srgbClr val="00B050"/>
            </a:solidFill>
            <a:prstDash val="sysDash"/>
            <a:round/>
            <a:headEnd type="triangl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Straight Arrow Connector 78">
            <a:extLst>
              <a:ext uri="{FF2B5EF4-FFF2-40B4-BE49-F238E27FC236}">
                <a16:creationId xmlns:a16="http://schemas.microsoft.com/office/drawing/2014/main" id="{76A35613-7E0B-4965-8BC8-E8EFBC9F9F2F}"/>
              </a:ext>
            </a:extLst>
          </p:cNvPr>
          <p:cNvCxnSpPr>
            <a:cxnSpLocks/>
          </p:cNvCxnSpPr>
          <p:nvPr/>
        </p:nvCxnSpPr>
        <p:spPr bwMode="auto">
          <a:xfrm flipH="1">
            <a:off x="4101267" y="2132324"/>
            <a:ext cx="222261" cy="808028"/>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Arrow Connector 80">
            <a:extLst>
              <a:ext uri="{FF2B5EF4-FFF2-40B4-BE49-F238E27FC236}">
                <a16:creationId xmlns:a16="http://schemas.microsoft.com/office/drawing/2014/main" id="{C27D6D64-4FB3-4DBE-B193-B275AA7F5457}"/>
              </a:ext>
            </a:extLst>
          </p:cNvPr>
          <p:cNvCxnSpPr>
            <a:cxnSpLocks/>
          </p:cNvCxnSpPr>
          <p:nvPr/>
        </p:nvCxnSpPr>
        <p:spPr bwMode="auto">
          <a:xfrm flipH="1">
            <a:off x="4253668" y="2403144"/>
            <a:ext cx="677213" cy="689608"/>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Arrow Connector 82">
            <a:extLst>
              <a:ext uri="{FF2B5EF4-FFF2-40B4-BE49-F238E27FC236}">
                <a16:creationId xmlns:a16="http://schemas.microsoft.com/office/drawing/2014/main" id="{B8831ECC-22FB-4405-BD4E-198323C01B0A}"/>
              </a:ext>
            </a:extLst>
          </p:cNvPr>
          <p:cNvCxnSpPr>
            <a:cxnSpLocks/>
          </p:cNvCxnSpPr>
          <p:nvPr/>
        </p:nvCxnSpPr>
        <p:spPr bwMode="auto">
          <a:xfrm flipH="1" flipV="1">
            <a:off x="4344989" y="3341677"/>
            <a:ext cx="1445314" cy="634970"/>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Arrow Connector 84">
            <a:extLst>
              <a:ext uri="{FF2B5EF4-FFF2-40B4-BE49-F238E27FC236}">
                <a16:creationId xmlns:a16="http://schemas.microsoft.com/office/drawing/2014/main" id="{94453380-58A7-4EE6-8B62-634D7AA065E1}"/>
              </a:ext>
            </a:extLst>
          </p:cNvPr>
          <p:cNvCxnSpPr>
            <a:cxnSpLocks/>
          </p:cNvCxnSpPr>
          <p:nvPr/>
        </p:nvCxnSpPr>
        <p:spPr bwMode="auto">
          <a:xfrm flipH="1" flipV="1">
            <a:off x="4274242" y="3419738"/>
            <a:ext cx="1069134" cy="980103"/>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a:extLst>
              <a:ext uri="{FF2B5EF4-FFF2-40B4-BE49-F238E27FC236}">
                <a16:creationId xmlns:a16="http://schemas.microsoft.com/office/drawing/2014/main" id="{5D5930A0-7DC7-4274-A2B0-18262EDC5620}"/>
              </a:ext>
            </a:extLst>
          </p:cNvPr>
          <p:cNvCxnSpPr>
            <a:cxnSpLocks/>
          </p:cNvCxnSpPr>
          <p:nvPr/>
        </p:nvCxnSpPr>
        <p:spPr bwMode="auto">
          <a:xfrm flipV="1">
            <a:off x="3675547" y="3509779"/>
            <a:ext cx="401316" cy="827462"/>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Arrow Connector 88">
            <a:extLst>
              <a:ext uri="{FF2B5EF4-FFF2-40B4-BE49-F238E27FC236}">
                <a16:creationId xmlns:a16="http://schemas.microsoft.com/office/drawing/2014/main" id="{8D98A8C0-1E0D-4222-8775-5607F1CDC375}"/>
              </a:ext>
            </a:extLst>
          </p:cNvPr>
          <p:cNvCxnSpPr>
            <a:cxnSpLocks/>
          </p:cNvCxnSpPr>
          <p:nvPr/>
        </p:nvCxnSpPr>
        <p:spPr bwMode="auto">
          <a:xfrm flipV="1">
            <a:off x="3073874" y="3418558"/>
            <a:ext cx="793540" cy="390527"/>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Straight Arrow Connector 96">
            <a:extLst>
              <a:ext uri="{FF2B5EF4-FFF2-40B4-BE49-F238E27FC236}">
                <a16:creationId xmlns:a16="http://schemas.microsoft.com/office/drawing/2014/main" id="{4293E437-79EE-4555-88D0-A39E888F1146}"/>
              </a:ext>
            </a:extLst>
          </p:cNvPr>
          <p:cNvCxnSpPr>
            <a:cxnSpLocks/>
          </p:cNvCxnSpPr>
          <p:nvPr/>
        </p:nvCxnSpPr>
        <p:spPr bwMode="auto">
          <a:xfrm flipH="1">
            <a:off x="3614479" y="1916832"/>
            <a:ext cx="538252" cy="185"/>
          </a:xfrm>
          <a:prstGeom prst="straightConnector1">
            <a:avLst/>
          </a:prstGeom>
          <a:solidFill>
            <a:schemeClr val="accent1"/>
          </a:solidFill>
          <a:ln w="19050" cap="flat" cmpd="sng" algn="ctr">
            <a:solidFill>
              <a:srgbClr val="0070C0"/>
            </a:solidFill>
            <a:prstDash val="sysDash"/>
            <a:round/>
            <a:headEnd type="triangl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89076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9F313A6-8FAD-441C-A5DB-513D1CD3CF02}"/>
              </a:ext>
            </a:extLst>
          </p:cNvPr>
          <p:cNvSpPr>
            <a:spLocks noGrp="1"/>
          </p:cNvSpPr>
          <p:nvPr>
            <p:ph type="title"/>
          </p:nvPr>
        </p:nvSpPr>
        <p:spPr>
          <a:xfrm>
            <a:off x="723900" y="724763"/>
            <a:ext cx="7772400" cy="654968"/>
          </a:xfrm>
        </p:spPr>
        <p:txBody>
          <a:bodyPr/>
          <a:lstStyle/>
          <a:p>
            <a:r>
              <a:rPr lang="en-US" sz="2800" dirty="0"/>
              <a:t>HEz-Ranging Using Anchor Station</a:t>
            </a:r>
          </a:p>
        </p:txBody>
      </p:sp>
      <p:sp>
        <p:nvSpPr>
          <p:cNvPr id="4" name="Footer Placeholder 3">
            <a:extLst>
              <a:ext uri="{FF2B5EF4-FFF2-40B4-BE49-F238E27FC236}">
                <a16:creationId xmlns:a16="http://schemas.microsoft.com/office/drawing/2014/main" id="{646741AA-80A3-4400-982C-AF6F7BA3DAA9}"/>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S Gothic"/>
              <a:cs typeface="Arial Unicode MS" charset="0"/>
            </a:endParaRPr>
          </a:p>
        </p:txBody>
      </p:sp>
      <p:sp>
        <p:nvSpPr>
          <p:cNvPr id="5" name="Slide Number Placeholder 4">
            <a:extLst>
              <a:ext uri="{FF2B5EF4-FFF2-40B4-BE49-F238E27FC236}">
                <a16:creationId xmlns:a16="http://schemas.microsoft.com/office/drawing/2014/main" id="{0CB852F5-A8D4-40FB-8DB2-972A9BC8E9AC}"/>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S Gothic"/>
                <a:cs typeface="Arial Unicode MS" charset="0"/>
              </a:rPr>
              <a:pPr marL="0" marR="0" lvl="0" indent="0" algn="ctr" defTabSz="914400" rtl="0" eaLnBrk="0" fontAlgn="base" latinLnBrk="0" hangingPunct="0">
                <a:lnSpc>
                  <a:spcPct val="100000"/>
                </a:lnSpc>
                <a:spcBef>
                  <a:spcPct val="0"/>
                </a:spcBef>
                <a:spcAft>
                  <a:spcPct val="0"/>
                </a:spcAft>
                <a:buClrTx/>
                <a:buSzTx/>
                <a:buFontTx/>
                <a:buNone/>
                <a:tabLst/>
                <a:defRPr/>
              </a:pPr>
              <a:t>6</a:t>
            </a:fld>
            <a:endPar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endParaRPr>
          </a:p>
        </p:txBody>
      </p:sp>
      <p:sp>
        <p:nvSpPr>
          <p:cNvPr id="9" name="Line 30">
            <a:extLst>
              <a:ext uri="{FF2B5EF4-FFF2-40B4-BE49-F238E27FC236}">
                <a16:creationId xmlns:a16="http://schemas.microsoft.com/office/drawing/2014/main" id="{F6A41C99-43FF-493B-A969-636AA063042F}"/>
              </a:ext>
            </a:extLst>
          </p:cNvPr>
          <p:cNvSpPr>
            <a:spLocks noChangeShapeType="1"/>
          </p:cNvSpPr>
          <p:nvPr/>
        </p:nvSpPr>
        <p:spPr bwMode="auto">
          <a:xfrm flipV="1">
            <a:off x="1148495" y="2841034"/>
            <a:ext cx="7833698" cy="11218"/>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0" name="Line 33">
            <a:extLst>
              <a:ext uri="{FF2B5EF4-FFF2-40B4-BE49-F238E27FC236}">
                <a16:creationId xmlns:a16="http://schemas.microsoft.com/office/drawing/2014/main" id="{58D697DB-8B64-4CEA-B525-F67FB58A5C5D}"/>
              </a:ext>
            </a:extLst>
          </p:cNvPr>
          <p:cNvSpPr>
            <a:spLocks noChangeShapeType="1"/>
          </p:cNvSpPr>
          <p:nvPr/>
        </p:nvSpPr>
        <p:spPr bwMode="auto">
          <a:xfrm flipV="1">
            <a:off x="1148495" y="3777138"/>
            <a:ext cx="7833698" cy="11739"/>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1" name="Rectangle 52">
            <a:extLst>
              <a:ext uri="{FF2B5EF4-FFF2-40B4-BE49-F238E27FC236}">
                <a16:creationId xmlns:a16="http://schemas.microsoft.com/office/drawing/2014/main" id="{8CC8B88F-778B-4246-A3B1-A23169EC2651}"/>
              </a:ext>
            </a:extLst>
          </p:cNvPr>
          <p:cNvSpPr>
            <a:spLocks noChangeArrowheads="1"/>
          </p:cNvSpPr>
          <p:nvPr/>
        </p:nvSpPr>
        <p:spPr bwMode="auto">
          <a:xfrm>
            <a:off x="5323296" y="2027980"/>
            <a:ext cx="48656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2" name="Rectangle 53">
            <a:extLst>
              <a:ext uri="{FF2B5EF4-FFF2-40B4-BE49-F238E27FC236}">
                <a16:creationId xmlns:a16="http://schemas.microsoft.com/office/drawing/2014/main" id="{FC20DC54-EAED-4156-9C8D-9A8D0D08D9ED}"/>
              </a:ext>
            </a:extLst>
          </p:cNvPr>
          <p:cNvSpPr>
            <a:spLocks noChangeArrowheads="1"/>
          </p:cNvSpPr>
          <p:nvPr/>
        </p:nvSpPr>
        <p:spPr bwMode="auto">
          <a:xfrm>
            <a:off x="5373300" y="2236664"/>
            <a:ext cx="4365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DL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pic>
        <p:nvPicPr>
          <p:cNvPr id="13" name="Picture 60">
            <a:extLst>
              <a:ext uri="{FF2B5EF4-FFF2-40B4-BE49-F238E27FC236}">
                <a16:creationId xmlns:a16="http://schemas.microsoft.com/office/drawing/2014/main" id="{606FFE1C-DCCE-48A1-B446-EDC90E1381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4562" y="2948344"/>
            <a:ext cx="487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69">
            <a:extLst>
              <a:ext uri="{FF2B5EF4-FFF2-40B4-BE49-F238E27FC236}">
                <a16:creationId xmlns:a16="http://schemas.microsoft.com/office/drawing/2014/main" id="{BB458C49-EB0F-471D-AD92-46DAC3A4FD89}"/>
              </a:ext>
            </a:extLst>
          </p:cNvPr>
          <p:cNvSpPr>
            <a:spLocks noChangeArrowheads="1"/>
          </p:cNvSpPr>
          <p:nvPr/>
        </p:nvSpPr>
        <p:spPr bwMode="auto">
          <a:xfrm>
            <a:off x="3828194" y="2028340"/>
            <a:ext cx="544513" cy="87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5" name="Rectangle 85">
            <a:extLst>
              <a:ext uri="{FF2B5EF4-FFF2-40B4-BE49-F238E27FC236}">
                <a16:creationId xmlns:a16="http://schemas.microsoft.com/office/drawing/2014/main" id="{86F1AFCA-D524-4E00-8F1F-21146D42210F}"/>
              </a:ext>
            </a:extLst>
          </p:cNvPr>
          <p:cNvSpPr>
            <a:spLocks noChangeArrowheads="1"/>
          </p:cNvSpPr>
          <p:nvPr/>
        </p:nvSpPr>
        <p:spPr bwMode="auto">
          <a:xfrm>
            <a:off x="2237718" y="2032713"/>
            <a:ext cx="464473"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16" name="Rectangle 86">
            <a:extLst>
              <a:ext uri="{FF2B5EF4-FFF2-40B4-BE49-F238E27FC236}">
                <a16:creationId xmlns:a16="http://schemas.microsoft.com/office/drawing/2014/main" id="{964C33AD-063A-4215-A8D5-A18E6A089288}"/>
              </a:ext>
            </a:extLst>
          </p:cNvPr>
          <p:cNvSpPr>
            <a:spLocks noChangeArrowheads="1"/>
          </p:cNvSpPr>
          <p:nvPr/>
        </p:nvSpPr>
        <p:spPr bwMode="auto">
          <a:xfrm>
            <a:off x="2277593" y="2174334"/>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 </a:t>
            </a: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TF </a:t>
            </a:r>
            <a:endPar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17" name="Line 90">
            <a:extLst>
              <a:ext uri="{FF2B5EF4-FFF2-40B4-BE49-F238E27FC236}">
                <a16:creationId xmlns:a16="http://schemas.microsoft.com/office/drawing/2014/main" id="{E66BC972-B9A3-4DAE-9732-634493D2AF9E}"/>
              </a:ext>
            </a:extLst>
          </p:cNvPr>
          <p:cNvSpPr>
            <a:spLocks noChangeShapeType="1"/>
          </p:cNvSpPr>
          <p:nvPr/>
        </p:nvSpPr>
        <p:spPr bwMode="auto">
          <a:xfrm flipV="1">
            <a:off x="1148495" y="4569226"/>
            <a:ext cx="7833698" cy="37214"/>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pic>
        <p:nvPicPr>
          <p:cNvPr id="21" name="Picture 100">
            <a:extLst>
              <a:ext uri="{FF2B5EF4-FFF2-40B4-BE49-F238E27FC236}">
                <a16:creationId xmlns:a16="http://schemas.microsoft.com/office/drawing/2014/main" id="{64CED2C9-0262-420C-B626-41CE7DC149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12657" y="2931467"/>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107">
            <a:extLst>
              <a:ext uri="{FF2B5EF4-FFF2-40B4-BE49-F238E27FC236}">
                <a16:creationId xmlns:a16="http://schemas.microsoft.com/office/drawing/2014/main" id="{F3CB0F27-B89E-4536-B362-E61D0B1CD80A}"/>
              </a:ext>
            </a:extLst>
          </p:cNvPr>
          <p:cNvSpPr>
            <a:spLocks noChangeArrowheads="1"/>
          </p:cNvSpPr>
          <p:nvPr/>
        </p:nvSpPr>
        <p:spPr bwMode="auto">
          <a:xfrm>
            <a:off x="86386" y="2331827"/>
            <a:ext cx="90608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Responder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AP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23" name="Rectangle 108">
            <a:extLst>
              <a:ext uri="{FF2B5EF4-FFF2-40B4-BE49-F238E27FC236}">
                <a16:creationId xmlns:a16="http://schemas.microsoft.com/office/drawing/2014/main" id="{7CB4EB41-2FC8-4990-9C43-56EB432EDB6B}"/>
              </a:ext>
            </a:extLst>
          </p:cNvPr>
          <p:cNvSpPr>
            <a:spLocks noChangeArrowheads="1"/>
          </p:cNvSpPr>
          <p:nvPr/>
        </p:nvSpPr>
        <p:spPr bwMode="auto">
          <a:xfrm>
            <a:off x="122386" y="3419769"/>
            <a:ext cx="72006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Initiator AS </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24" name="Rectangle 110">
            <a:extLst>
              <a:ext uri="{FF2B5EF4-FFF2-40B4-BE49-F238E27FC236}">
                <a16:creationId xmlns:a16="http://schemas.microsoft.com/office/drawing/2014/main" id="{D5128088-74F4-409B-9915-9AE8E2E5E8BE}"/>
              </a:ext>
            </a:extLst>
          </p:cNvPr>
          <p:cNvSpPr>
            <a:spLocks noChangeArrowheads="1"/>
          </p:cNvSpPr>
          <p:nvPr/>
        </p:nvSpPr>
        <p:spPr bwMode="auto">
          <a:xfrm>
            <a:off x="59900" y="4245432"/>
            <a:ext cx="890396"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Initiator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Client STA</a:t>
            </a:r>
          </a:p>
        </p:txBody>
      </p:sp>
      <p:sp>
        <p:nvSpPr>
          <p:cNvPr id="26" name="Rectangle 132">
            <a:extLst>
              <a:ext uri="{FF2B5EF4-FFF2-40B4-BE49-F238E27FC236}">
                <a16:creationId xmlns:a16="http://schemas.microsoft.com/office/drawing/2014/main" id="{24B9DED6-AF07-4283-ACD8-449CAF048F90}"/>
              </a:ext>
            </a:extLst>
          </p:cNvPr>
          <p:cNvSpPr>
            <a:spLocks noChangeArrowheads="1"/>
          </p:cNvSpPr>
          <p:nvPr/>
        </p:nvSpPr>
        <p:spPr bwMode="auto">
          <a:xfrm>
            <a:off x="2872006" y="3226624"/>
            <a:ext cx="388888"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27" name="Rectangle 133">
            <a:extLst>
              <a:ext uri="{FF2B5EF4-FFF2-40B4-BE49-F238E27FC236}">
                <a16:creationId xmlns:a16="http://schemas.microsoft.com/office/drawing/2014/main" id="{EF4888F9-57DB-41BB-B851-A09B9D91EADF}"/>
              </a:ext>
            </a:extLst>
          </p:cNvPr>
          <p:cNvSpPr>
            <a:spLocks noChangeArrowheads="1"/>
          </p:cNvSpPr>
          <p:nvPr/>
        </p:nvSpPr>
        <p:spPr bwMode="auto">
          <a:xfrm>
            <a:off x="2863775" y="3308566"/>
            <a:ext cx="4381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28" name="Rectangle 158">
            <a:extLst>
              <a:ext uri="{FF2B5EF4-FFF2-40B4-BE49-F238E27FC236}">
                <a16:creationId xmlns:a16="http://schemas.microsoft.com/office/drawing/2014/main" id="{1A9D9081-7B92-4E97-923A-6543FDCA7D65}"/>
              </a:ext>
            </a:extLst>
          </p:cNvPr>
          <p:cNvSpPr>
            <a:spLocks noChangeArrowheads="1"/>
          </p:cNvSpPr>
          <p:nvPr/>
        </p:nvSpPr>
        <p:spPr bwMode="auto">
          <a:xfrm>
            <a:off x="4037030" y="4040896"/>
            <a:ext cx="387729"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29" name="Rectangle 159">
            <a:extLst>
              <a:ext uri="{FF2B5EF4-FFF2-40B4-BE49-F238E27FC236}">
                <a16:creationId xmlns:a16="http://schemas.microsoft.com/office/drawing/2014/main" id="{057889DB-50F4-4C90-84B9-8DC8AB83F038}"/>
              </a:ext>
            </a:extLst>
          </p:cNvPr>
          <p:cNvSpPr>
            <a:spLocks noChangeArrowheads="1"/>
          </p:cNvSpPr>
          <p:nvPr/>
        </p:nvSpPr>
        <p:spPr bwMode="auto">
          <a:xfrm>
            <a:off x="4034829" y="4094947"/>
            <a:ext cx="3853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pic>
        <p:nvPicPr>
          <p:cNvPr id="30" name="Picture 160">
            <a:extLst>
              <a:ext uri="{FF2B5EF4-FFF2-40B4-BE49-F238E27FC236}">
                <a16:creationId xmlns:a16="http://schemas.microsoft.com/office/drawing/2014/main" id="{E8269F01-9CA9-47EE-881D-6D765046C50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31656" y="4679465"/>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Rectangle 52">
            <a:extLst>
              <a:ext uri="{FF2B5EF4-FFF2-40B4-BE49-F238E27FC236}">
                <a16:creationId xmlns:a16="http://schemas.microsoft.com/office/drawing/2014/main" id="{1B1C0EF1-A1C7-4D98-B12B-DEC91916F4D9}"/>
              </a:ext>
            </a:extLst>
          </p:cNvPr>
          <p:cNvSpPr>
            <a:spLocks noChangeArrowheads="1"/>
          </p:cNvSpPr>
          <p:nvPr/>
        </p:nvSpPr>
        <p:spPr bwMode="auto">
          <a:xfrm>
            <a:off x="4639460" y="2032044"/>
            <a:ext cx="536575"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35" name="Rectangle 53">
            <a:extLst>
              <a:ext uri="{FF2B5EF4-FFF2-40B4-BE49-F238E27FC236}">
                <a16:creationId xmlns:a16="http://schemas.microsoft.com/office/drawing/2014/main" id="{15BC1A65-046C-402F-9902-A2D959115AE5}"/>
              </a:ext>
            </a:extLst>
          </p:cNvPr>
          <p:cNvSpPr>
            <a:spLocks noChangeArrowheads="1"/>
          </p:cNvSpPr>
          <p:nvPr/>
        </p:nvSpPr>
        <p:spPr bwMode="auto">
          <a:xfrm>
            <a:off x="4694270" y="2212391"/>
            <a:ext cx="4378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DL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cxnSp>
        <p:nvCxnSpPr>
          <p:cNvPr id="36" name="Straight Arrow Connector 35">
            <a:extLst>
              <a:ext uri="{FF2B5EF4-FFF2-40B4-BE49-F238E27FC236}">
                <a16:creationId xmlns:a16="http://schemas.microsoft.com/office/drawing/2014/main" id="{A734338D-69EC-4100-B7B8-10EE30E1F37C}"/>
              </a:ext>
            </a:extLst>
          </p:cNvPr>
          <p:cNvCxnSpPr>
            <a:cxnSpLocks/>
            <a:stCxn id="26" idx="0"/>
          </p:cNvCxnSpPr>
          <p:nvPr/>
        </p:nvCxnSpPr>
        <p:spPr bwMode="auto">
          <a:xfrm flipV="1">
            <a:off x="3066450" y="2854490"/>
            <a:ext cx="0" cy="372134"/>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a:extLst>
              <a:ext uri="{FF2B5EF4-FFF2-40B4-BE49-F238E27FC236}">
                <a16:creationId xmlns:a16="http://schemas.microsoft.com/office/drawing/2014/main" id="{82E46F64-1D11-4B8C-B7F9-89A42FC5D721}"/>
              </a:ext>
            </a:extLst>
          </p:cNvPr>
          <p:cNvCxnSpPr>
            <a:cxnSpLocks/>
            <a:stCxn id="28" idx="0"/>
          </p:cNvCxnSpPr>
          <p:nvPr/>
        </p:nvCxnSpPr>
        <p:spPr bwMode="auto">
          <a:xfrm flipV="1">
            <a:off x="4230895" y="3772104"/>
            <a:ext cx="149977" cy="268792"/>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Arrow Connector 41">
            <a:extLst>
              <a:ext uri="{FF2B5EF4-FFF2-40B4-BE49-F238E27FC236}">
                <a16:creationId xmlns:a16="http://schemas.microsoft.com/office/drawing/2014/main" id="{B8713C5B-940F-458B-A7DC-BEE92C3E1CD0}"/>
              </a:ext>
            </a:extLst>
          </p:cNvPr>
          <p:cNvCxnSpPr>
            <a:cxnSpLocks/>
            <a:stCxn id="28" idx="0"/>
          </p:cNvCxnSpPr>
          <p:nvPr/>
        </p:nvCxnSpPr>
        <p:spPr bwMode="auto">
          <a:xfrm flipV="1">
            <a:off x="4230895" y="2838256"/>
            <a:ext cx="31560" cy="1202640"/>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Arrow Connector 43">
            <a:extLst>
              <a:ext uri="{FF2B5EF4-FFF2-40B4-BE49-F238E27FC236}">
                <a16:creationId xmlns:a16="http://schemas.microsoft.com/office/drawing/2014/main" id="{24F4A985-A952-4B38-ADCC-A04E0323E2D8}"/>
              </a:ext>
            </a:extLst>
          </p:cNvPr>
          <p:cNvCxnSpPr>
            <a:cxnSpLocks/>
            <a:stCxn id="11" idx="2"/>
          </p:cNvCxnSpPr>
          <p:nvPr/>
        </p:nvCxnSpPr>
        <p:spPr bwMode="auto">
          <a:xfrm>
            <a:off x="5566580" y="2847130"/>
            <a:ext cx="38932" cy="1755475"/>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Arrow Connector 45">
            <a:extLst>
              <a:ext uri="{FF2B5EF4-FFF2-40B4-BE49-F238E27FC236}">
                <a16:creationId xmlns:a16="http://schemas.microsoft.com/office/drawing/2014/main" id="{E6C30112-8BCD-4A53-8FAB-00CDF9F86A9B}"/>
              </a:ext>
            </a:extLst>
          </p:cNvPr>
          <p:cNvCxnSpPr>
            <a:cxnSpLocks/>
            <a:stCxn id="11" idx="2"/>
          </p:cNvCxnSpPr>
          <p:nvPr/>
        </p:nvCxnSpPr>
        <p:spPr bwMode="auto">
          <a:xfrm>
            <a:off x="5566580" y="2847130"/>
            <a:ext cx="242490" cy="925697"/>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Arrow Connector 46">
            <a:extLst>
              <a:ext uri="{FF2B5EF4-FFF2-40B4-BE49-F238E27FC236}">
                <a16:creationId xmlns:a16="http://schemas.microsoft.com/office/drawing/2014/main" id="{DBB29F35-A10C-4C21-829D-F1A10787AF31}"/>
              </a:ext>
            </a:extLst>
          </p:cNvPr>
          <p:cNvCxnSpPr>
            <a:cxnSpLocks/>
          </p:cNvCxnSpPr>
          <p:nvPr/>
        </p:nvCxnSpPr>
        <p:spPr bwMode="auto">
          <a:xfrm flipH="1">
            <a:off x="3086764" y="1933634"/>
            <a:ext cx="63369" cy="722953"/>
          </a:xfrm>
          <a:prstGeom prst="straightConnector1">
            <a:avLst/>
          </a:prstGeom>
          <a:solidFill>
            <a:schemeClr val="accent1"/>
          </a:solidFill>
          <a:ln w="19050" cap="flat" cmpd="sng" algn="ctr">
            <a:solidFill>
              <a:srgbClr val="00B05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TextBox 47">
            <a:extLst>
              <a:ext uri="{FF2B5EF4-FFF2-40B4-BE49-F238E27FC236}">
                <a16:creationId xmlns:a16="http://schemas.microsoft.com/office/drawing/2014/main" id="{3C1C0A49-74B1-4D9B-9DE2-6DE6BE85F350}"/>
              </a:ext>
            </a:extLst>
          </p:cNvPr>
          <p:cNvSpPr txBox="1"/>
          <p:nvPr/>
        </p:nvSpPr>
        <p:spPr>
          <a:xfrm>
            <a:off x="2056894" y="1541675"/>
            <a:ext cx="3955252" cy="27699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Times New Roman" pitchFamily="18" charset="0"/>
                <a:ea typeface="MS Gothic"/>
                <a:cs typeface="+mn-cs"/>
              </a:rPr>
              <a:t>Green arrows – Exchanges in HEz ranging protocol today.</a:t>
            </a:r>
          </a:p>
        </p:txBody>
      </p:sp>
      <p:sp>
        <p:nvSpPr>
          <p:cNvPr id="49" name="TextBox 48">
            <a:extLst>
              <a:ext uri="{FF2B5EF4-FFF2-40B4-BE49-F238E27FC236}">
                <a16:creationId xmlns:a16="http://schemas.microsoft.com/office/drawing/2014/main" id="{F68F4BA1-6362-4444-A7ED-B056820F89BA}"/>
              </a:ext>
            </a:extLst>
          </p:cNvPr>
          <p:cNvSpPr txBox="1"/>
          <p:nvPr/>
        </p:nvSpPr>
        <p:spPr>
          <a:xfrm>
            <a:off x="592612" y="4815120"/>
            <a:ext cx="8447967" cy="27699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70C0"/>
                </a:solidFill>
                <a:effectLst/>
                <a:uLnTx/>
                <a:uFillTx/>
                <a:latin typeface="Times New Roman" pitchFamily="18" charset="0"/>
                <a:ea typeface="MS Gothic"/>
                <a:cs typeface="+mn-cs"/>
              </a:rPr>
              <a:t>Exchanges not in HEz ranging protocol today, except when for support </a:t>
            </a:r>
            <a:r>
              <a:rPr lang="en-US" sz="1200" dirty="0">
                <a:solidFill>
                  <a:srgbClr val="0070C0"/>
                </a:solidFill>
                <a:latin typeface="Times New Roman" pitchFamily="18" charset="0"/>
                <a:ea typeface="MS Gothic"/>
              </a:rPr>
              <a:t>for</a:t>
            </a:r>
            <a:r>
              <a:rPr kumimoji="0" lang="en-US" sz="1200" b="0" i="0" u="none" strike="noStrike" kern="1200" cap="none" spc="0" normalizeH="0" baseline="0" noProof="0" dirty="0">
                <a:ln>
                  <a:noFill/>
                </a:ln>
                <a:solidFill>
                  <a:srgbClr val="0070C0"/>
                </a:solidFill>
                <a:effectLst/>
                <a:uLnTx/>
                <a:uFillTx/>
                <a:latin typeface="Times New Roman" pitchFamily="18" charset="0"/>
                <a:ea typeface="MS Gothic"/>
                <a:cs typeface="+mn-cs"/>
              </a:rPr>
              <a:t> passive location.</a:t>
            </a:r>
          </a:p>
        </p:txBody>
      </p:sp>
      <p:cxnSp>
        <p:nvCxnSpPr>
          <p:cNvPr id="50" name="Straight Arrow Connector 49">
            <a:extLst>
              <a:ext uri="{FF2B5EF4-FFF2-40B4-BE49-F238E27FC236}">
                <a16:creationId xmlns:a16="http://schemas.microsoft.com/office/drawing/2014/main" id="{FD7C5F6F-B30E-4D41-94BF-4BF430F6EDE2}"/>
              </a:ext>
            </a:extLst>
          </p:cNvPr>
          <p:cNvCxnSpPr>
            <a:cxnSpLocks/>
          </p:cNvCxnSpPr>
          <p:nvPr/>
        </p:nvCxnSpPr>
        <p:spPr bwMode="auto">
          <a:xfrm flipV="1">
            <a:off x="2670528" y="4305167"/>
            <a:ext cx="314981" cy="432708"/>
          </a:xfrm>
          <a:prstGeom prst="straightConnector1">
            <a:avLst/>
          </a:prstGeom>
          <a:solidFill>
            <a:schemeClr val="accent1"/>
          </a:solidFill>
          <a:ln w="19050" cap="flat" cmpd="sng" algn="ctr">
            <a:solidFill>
              <a:srgbClr val="0070C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Rectangle 85">
            <a:extLst>
              <a:ext uri="{FF2B5EF4-FFF2-40B4-BE49-F238E27FC236}">
                <a16:creationId xmlns:a16="http://schemas.microsoft.com/office/drawing/2014/main" id="{2592C66C-CFDA-4903-B80B-2C9D284C949E}"/>
              </a:ext>
            </a:extLst>
          </p:cNvPr>
          <p:cNvSpPr>
            <a:spLocks noChangeArrowheads="1"/>
          </p:cNvSpPr>
          <p:nvPr/>
        </p:nvSpPr>
        <p:spPr bwMode="auto">
          <a:xfrm>
            <a:off x="3393901" y="2020132"/>
            <a:ext cx="456614"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64" name="Rectangle 85">
            <a:extLst>
              <a:ext uri="{FF2B5EF4-FFF2-40B4-BE49-F238E27FC236}">
                <a16:creationId xmlns:a16="http://schemas.microsoft.com/office/drawing/2014/main" id="{5CE3E043-863E-4124-BDD0-D49E9901979F}"/>
              </a:ext>
            </a:extLst>
          </p:cNvPr>
          <p:cNvSpPr>
            <a:spLocks noChangeArrowheads="1"/>
          </p:cNvSpPr>
          <p:nvPr/>
        </p:nvSpPr>
        <p:spPr bwMode="auto">
          <a:xfrm>
            <a:off x="1182169" y="2032754"/>
            <a:ext cx="476539"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65" name="Rectangle 86">
            <a:extLst>
              <a:ext uri="{FF2B5EF4-FFF2-40B4-BE49-F238E27FC236}">
                <a16:creationId xmlns:a16="http://schemas.microsoft.com/office/drawing/2014/main" id="{56E2105A-C50F-4349-9CA5-512A39924E6D}"/>
              </a:ext>
            </a:extLst>
          </p:cNvPr>
          <p:cNvSpPr>
            <a:spLocks noChangeArrowheads="1"/>
          </p:cNvSpPr>
          <p:nvPr/>
        </p:nvSpPr>
        <p:spPr bwMode="auto">
          <a:xfrm>
            <a:off x="1220804" y="2213581"/>
            <a:ext cx="38472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Poll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 TF</a:t>
            </a:r>
          </a:p>
        </p:txBody>
      </p:sp>
      <p:sp>
        <p:nvSpPr>
          <p:cNvPr id="66" name="Rectangle 132">
            <a:extLst>
              <a:ext uri="{FF2B5EF4-FFF2-40B4-BE49-F238E27FC236}">
                <a16:creationId xmlns:a16="http://schemas.microsoft.com/office/drawing/2014/main" id="{EE1DF093-0538-458B-9755-3E0C4C5439B3}"/>
              </a:ext>
            </a:extLst>
          </p:cNvPr>
          <p:cNvSpPr>
            <a:spLocks noChangeArrowheads="1"/>
          </p:cNvSpPr>
          <p:nvPr/>
        </p:nvSpPr>
        <p:spPr bwMode="auto">
          <a:xfrm>
            <a:off x="1803469" y="3226624"/>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67" name="Rectangle 132">
            <a:extLst>
              <a:ext uri="{FF2B5EF4-FFF2-40B4-BE49-F238E27FC236}">
                <a16:creationId xmlns:a16="http://schemas.microsoft.com/office/drawing/2014/main" id="{4B81C40A-102E-4C97-BEA1-CFE815E1ADF7}"/>
              </a:ext>
            </a:extLst>
          </p:cNvPr>
          <p:cNvSpPr>
            <a:spLocks noChangeArrowheads="1"/>
          </p:cNvSpPr>
          <p:nvPr/>
        </p:nvSpPr>
        <p:spPr bwMode="auto">
          <a:xfrm>
            <a:off x="1815341" y="4050155"/>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69" name="Rectangle 133">
            <a:extLst>
              <a:ext uri="{FF2B5EF4-FFF2-40B4-BE49-F238E27FC236}">
                <a16:creationId xmlns:a16="http://schemas.microsoft.com/office/drawing/2014/main" id="{A249F3E0-9F94-4180-BE1A-3CF81DC6173F}"/>
              </a:ext>
            </a:extLst>
          </p:cNvPr>
          <p:cNvSpPr>
            <a:spLocks noChangeArrowheads="1"/>
          </p:cNvSpPr>
          <p:nvPr/>
        </p:nvSpPr>
        <p:spPr bwMode="auto">
          <a:xfrm>
            <a:off x="1854546" y="3358393"/>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PR</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70" name="Rectangle 133">
            <a:extLst>
              <a:ext uri="{FF2B5EF4-FFF2-40B4-BE49-F238E27FC236}">
                <a16:creationId xmlns:a16="http://schemas.microsoft.com/office/drawing/2014/main" id="{2C38F23E-1201-4A7F-A981-1B1AED079FC1}"/>
              </a:ext>
            </a:extLst>
          </p:cNvPr>
          <p:cNvSpPr>
            <a:spLocks noChangeArrowheads="1"/>
          </p:cNvSpPr>
          <p:nvPr/>
        </p:nvSpPr>
        <p:spPr bwMode="auto">
          <a:xfrm>
            <a:off x="1875838" y="4207997"/>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PR</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72" name="Rectangle 52">
            <a:extLst>
              <a:ext uri="{FF2B5EF4-FFF2-40B4-BE49-F238E27FC236}">
                <a16:creationId xmlns:a16="http://schemas.microsoft.com/office/drawing/2014/main" id="{F5B559FF-4016-4CCC-8242-370B99883062}"/>
              </a:ext>
            </a:extLst>
          </p:cNvPr>
          <p:cNvSpPr>
            <a:spLocks noChangeArrowheads="1"/>
          </p:cNvSpPr>
          <p:nvPr/>
        </p:nvSpPr>
        <p:spPr bwMode="auto">
          <a:xfrm>
            <a:off x="6572768" y="2023408"/>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73" name="Rectangle 52">
            <a:extLst>
              <a:ext uri="{FF2B5EF4-FFF2-40B4-BE49-F238E27FC236}">
                <a16:creationId xmlns:a16="http://schemas.microsoft.com/office/drawing/2014/main" id="{6F331C25-2F41-45FF-B891-227E1C2490CD}"/>
              </a:ext>
            </a:extLst>
          </p:cNvPr>
          <p:cNvSpPr>
            <a:spLocks noChangeArrowheads="1"/>
          </p:cNvSpPr>
          <p:nvPr/>
        </p:nvSpPr>
        <p:spPr bwMode="auto">
          <a:xfrm>
            <a:off x="7248168" y="2977858"/>
            <a:ext cx="536575" cy="788515"/>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cxnSp>
        <p:nvCxnSpPr>
          <p:cNvPr id="79" name="Straight Arrow Connector 78">
            <a:extLst>
              <a:ext uri="{FF2B5EF4-FFF2-40B4-BE49-F238E27FC236}">
                <a16:creationId xmlns:a16="http://schemas.microsoft.com/office/drawing/2014/main" id="{A6558B07-9DE9-4BF9-A166-7A58D78334A7}"/>
              </a:ext>
            </a:extLst>
          </p:cNvPr>
          <p:cNvCxnSpPr/>
          <p:nvPr/>
        </p:nvCxnSpPr>
        <p:spPr bwMode="auto">
          <a:xfrm>
            <a:off x="3086764" y="3781519"/>
            <a:ext cx="0" cy="835869"/>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Rectangle 52">
            <a:extLst>
              <a:ext uri="{FF2B5EF4-FFF2-40B4-BE49-F238E27FC236}">
                <a16:creationId xmlns:a16="http://schemas.microsoft.com/office/drawing/2014/main" id="{5B1E0989-DA06-4552-8770-6C4AD9AA77FF}"/>
              </a:ext>
            </a:extLst>
          </p:cNvPr>
          <p:cNvSpPr>
            <a:spLocks noChangeArrowheads="1"/>
          </p:cNvSpPr>
          <p:nvPr/>
        </p:nvSpPr>
        <p:spPr bwMode="auto">
          <a:xfrm>
            <a:off x="7264331" y="3830178"/>
            <a:ext cx="536575" cy="735841"/>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92" name="Rectangle 53">
            <a:extLst>
              <a:ext uri="{FF2B5EF4-FFF2-40B4-BE49-F238E27FC236}">
                <a16:creationId xmlns:a16="http://schemas.microsoft.com/office/drawing/2014/main" id="{EE898653-C426-4341-BD13-29E14C202D42}"/>
              </a:ext>
            </a:extLst>
          </p:cNvPr>
          <p:cNvSpPr>
            <a:spLocks noChangeArrowheads="1"/>
          </p:cNvSpPr>
          <p:nvPr/>
        </p:nvSpPr>
        <p:spPr bwMode="auto">
          <a:xfrm>
            <a:off x="6583100" y="2112306"/>
            <a:ext cx="436563"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iSTA to </a:t>
            </a:r>
            <a:r>
              <a:rPr kumimoji="0" lang="en-US" altLang="en-US" sz="1100" b="0" i="0" u="none" strike="noStrike" kern="1200" cap="none" spc="0" normalizeH="0" baseline="0" noProof="0" dirty="0" err="1">
                <a:ln>
                  <a:noFill/>
                </a:ln>
                <a:solidFill>
                  <a:srgbClr val="000000"/>
                </a:solidFill>
                <a:effectLst/>
                <a:uLnTx/>
                <a:uFillTx/>
                <a:latin typeface="Calibri" panose="020F0502020204030204" pitchFamily="34" charset="0"/>
                <a:ea typeface="MS Gothic"/>
                <a:cs typeface="+mn-cs"/>
              </a:rPr>
              <a:t>rSTA</a:t>
            </a:r>
            <a:endPar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LMR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TF</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93" name="Rectangle 52">
            <a:extLst>
              <a:ext uri="{FF2B5EF4-FFF2-40B4-BE49-F238E27FC236}">
                <a16:creationId xmlns:a16="http://schemas.microsoft.com/office/drawing/2014/main" id="{9EDAC50B-0260-4BEF-AE55-E730F6F08351}"/>
              </a:ext>
            </a:extLst>
          </p:cNvPr>
          <p:cNvSpPr>
            <a:spLocks noChangeArrowheads="1"/>
          </p:cNvSpPr>
          <p:nvPr/>
        </p:nvSpPr>
        <p:spPr bwMode="auto">
          <a:xfrm>
            <a:off x="5957125" y="2024932"/>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94" name="Rectangle 53">
            <a:extLst>
              <a:ext uri="{FF2B5EF4-FFF2-40B4-BE49-F238E27FC236}">
                <a16:creationId xmlns:a16="http://schemas.microsoft.com/office/drawing/2014/main" id="{0544C364-EDF9-492E-BE50-E71403FC1D2E}"/>
              </a:ext>
            </a:extLst>
          </p:cNvPr>
          <p:cNvSpPr>
            <a:spLocks noChangeArrowheads="1"/>
          </p:cNvSpPr>
          <p:nvPr/>
        </p:nvSpPr>
        <p:spPr bwMode="auto">
          <a:xfrm>
            <a:off x="5977356" y="2051149"/>
            <a:ext cx="43787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err="1">
                <a:ln>
                  <a:noFill/>
                </a:ln>
                <a:solidFill>
                  <a:srgbClr val="000000"/>
                </a:solidFill>
                <a:effectLst/>
                <a:uLnTx/>
                <a:uFillTx/>
                <a:latin typeface="Calibri" panose="020F0502020204030204" pitchFamily="34" charset="0"/>
                <a:ea typeface="MS Gothic"/>
                <a:cs typeface="+mn-cs"/>
              </a:rPr>
              <a:t>rSTA</a:t>
            </a: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 to</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iSTA</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LMR</a:t>
            </a:r>
            <a:endPar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p:txBody>
      </p:sp>
      <p:sp>
        <p:nvSpPr>
          <p:cNvPr id="96" name="Rectangle 86">
            <a:extLst>
              <a:ext uri="{FF2B5EF4-FFF2-40B4-BE49-F238E27FC236}">
                <a16:creationId xmlns:a16="http://schemas.microsoft.com/office/drawing/2014/main" id="{6552E1E5-EFEE-498A-8BB4-D8AD885EC59A}"/>
              </a:ext>
            </a:extLst>
          </p:cNvPr>
          <p:cNvSpPr>
            <a:spLocks noChangeArrowheads="1"/>
          </p:cNvSpPr>
          <p:nvPr/>
        </p:nvSpPr>
        <p:spPr bwMode="auto">
          <a:xfrm>
            <a:off x="3450242" y="2135826"/>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05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 </a:t>
            </a: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NDP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TF </a:t>
            </a:r>
            <a:endPar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S Gothic"/>
              <a:cs typeface="+mn-cs"/>
            </a:endParaRPr>
          </a:p>
        </p:txBody>
      </p:sp>
      <p:sp>
        <p:nvSpPr>
          <p:cNvPr id="98" name="Rectangle 133">
            <a:extLst>
              <a:ext uri="{FF2B5EF4-FFF2-40B4-BE49-F238E27FC236}">
                <a16:creationId xmlns:a16="http://schemas.microsoft.com/office/drawing/2014/main" id="{3091DDAE-E704-4C4A-91DD-B177F6500ADD}"/>
              </a:ext>
            </a:extLst>
          </p:cNvPr>
          <p:cNvSpPr>
            <a:spLocks noChangeArrowheads="1"/>
          </p:cNvSpPr>
          <p:nvPr/>
        </p:nvSpPr>
        <p:spPr bwMode="auto">
          <a:xfrm>
            <a:off x="7297380" y="3071913"/>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iSTA to </a:t>
            </a:r>
            <a:r>
              <a:rPr kumimoji="0" lang="en-US" altLang="en-US" sz="1200" b="0" i="0" u="none" strike="noStrike" kern="1200" cap="none" spc="0" normalizeH="0" baseline="0" noProof="0" dirty="0" err="1">
                <a:ln>
                  <a:noFill/>
                </a:ln>
                <a:solidFill>
                  <a:srgbClr val="000000"/>
                </a:solidFill>
                <a:effectLst/>
                <a:uLnTx/>
                <a:uFillTx/>
                <a:latin typeface="Calibri" panose="020F0502020204030204" pitchFamily="34" charset="0"/>
                <a:ea typeface="MS Gothic"/>
                <a:cs typeface="+mn-cs"/>
              </a:rPr>
              <a:t>rSTA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LMR</a:t>
            </a:r>
            <a:endPar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p:txBody>
      </p:sp>
      <p:sp>
        <p:nvSpPr>
          <p:cNvPr id="68" name="Rectangle 133">
            <a:extLst>
              <a:ext uri="{FF2B5EF4-FFF2-40B4-BE49-F238E27FC236}">
                <a16:creationId xmlns:a16="http://schemas.microsoft.com/office/drawing/2014/main" id="{30A05A1E-3EF9-4239-B1F4-F901DEAA1F79}"/>
              </a:ext>
            </a:extLst>
          </p:cNvPr>
          <p:cNvSpPr>
            <a:spLocks noChangeArrowheads="1"/>
          </p:cNvSpPr>
          <p:nvPr/>
        </p:nvSpPr>
        <p:spPr bwMode="auto">
          <a:xfrm>
            <a:off x="7313543" y="3897283"/>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iSTA to </a:t>
            </a:r>
            <a:r>
              <a:rPr kumimoji="0" lang="en-US" altLang="en-US" sz="1200" b="0" i="0" u="none" strike="noStrike" kern="1200" cap="none" spc="0" normalizeH="0" baseline="0" noProof="0" dirty="0" err="1">
                <a:ln>
                  <a:noFill/>
                </a:ln>
                <a:solidFill>
                  <a:srgbClr val="000000"/>
                </a:solidFill>
                <a:effectLst/>
                <a:uLnTx/>
                <a:uFillTx/>
                <a:latin typeface="Calibri" panose="020F0502020204030204" pitchFamily="34" charset="0"/>
                <a:ea typeface="MS Gothic"/>
                <a:cs typeface="+mn-cs"/>
              </a:rPr>
              <a:t>rSTA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rPr>
              <a:t>LMR</a:t>
            </a:r>
            <a:endPar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S Gothic"/>
              <a:cs typeface="+mn-cs"/>
            </a:endParaRPr>
          </a:p>
        </p:txBody>
      </p:sp>
      <p:sp>
        <p:nvSpPr>
          <p:cNvPr id="71" name="TextBox 70">
            <a:extLst>
              <a:ext uri="{FF2B5EF4-FFF2-40B4-BE49-F238E27FC236}">
                <a16:creationId xmlns:a16="http://schemas.microsoft.com/office/drawing/2014/main" id="{52CFB9CD-74C0-43C3-824C-A4AB37C6640E}"/>
              </a:ext>
            </a:extLst>
          </p:cNvPr>
          <p:cNvSpPr txBox="1"/>
          <p:nvPr/>
        </p:nvSpPr>
        <p:spPr>
          <a:xfrm>
            <a:off x="524430" y="5365451"/>
            <a:ext cx="8304538" cy="52322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Times New Roman" pitchFamily="18" charset="0"/>
                <a:ea typeface="MS Gothic"/>
                <a:cs typeface="+mn-cs"/>
              </a:rPr>
              <a:t>In this case, because of utilization and time-stamping of the ‘blue’ ranging exchanges, the client STA ranges to both the AP and the AS (a client Anchor station), both with known and shared locations.  </a:t>
            </a:r>
          </a:p>
        </p:txBody>
      </p:sp>
    </p:spTree>
    <p:extLst>
      <p:ext uri="{BB962C8B-B14F-4D97-AF65-F5344CB8AC3E}">
        <p14:creationId xmlns:p14="http://schemas.microsoft.com/office/powerpoint/2010/main" val="1577504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1E61BD3-10C0-4F60-B611-9FEC8FB6DF2E}"/>
              </a:ext>
            </a:extLst>
          </p:cNvPr>
          <p:cNvSpPr>
            <a:spLocks noGrp="1"/>
          </p:cNvSpPr>
          <p:nvPr>
            <p:ph type="title"/>
          </p:nvPr>
        </p:nvSpPr>
        <p:spPr>
          <a:xfrm>
            <a:off x="685800" y="837803"/>
            <a:ext cx="7772400" cy="1066800"/>
          </a:xfrm>
        </p:spPr>
        <p:txBody>
          <a:bodyPr/>
          <a:lstStyle/>
          <a:p>
            <a:r>
              <a:rPr lang="en-US" dirty="0"/>
              <a:t>Summary for HEz Ranging Location Using Anchor Client STAs</a:t>
            </a:r>
          </a:p>
        </p:txBody>
      </p:sp>
      <p:sp>
        <p:nvSpPr>
          <p:cNvPr id="6" name="Content Placeholder 5">
            <a:extLst>
              <a:ext uri="{FF2B5EF4-FFF2-40B4-BE49-F238E27FC236}">
                <a16:creationId xmlns:a16="http://schemas.microsoft.com/office/drawing/2014/main" id="{1BE3CD70-F170-4997-BB29-A4FDE8FC4D22}"/>
              </a:ext>
            </a:extLst>
          </p:cNvPr>
          <p:cNvSpPr>
            <a:spLocks noGrp="1"/>
          </p:cNvSpPr>
          <p:nvPr>
            <p:ph idx="1"/>
          </p:nvPr>
        </p:nvSpPr>
        <p:spPr>
          <a:xfrm>
            <a:off x="685800" y="2204864"/>
            <a:ext cx="7772400" cy="2884562"/>
          </a:xfrm>
        </p:spPr>
        <p:txBody>
          <a:bodyPr/>
          <a:lstStyle/>
          <a:p>
            <a:pPr>
              <a:buFont typeface="Arial" panose="020B0604020202020204" pitchFamily="34" charset="0"/>
              <a:buChar char="•"/>
            </a:pPr>
            <a:r>
              <a:rPr lang="en-US" b="0" dirty="0">
                <a:solidFill>
                  <a:schemeClr val="tx1"/>
                </a:solidFill>
              </a:rPr>
              <a:t>By enabling measuring and reporting of TOAs of NDPs between client (anchor) STAs in the general HEz ranging protocol, we enable the use client anchor STAs in HEz locationing. </a:t>
            </a:r>
          </a:p>
          <a:p>
            <a:pPr>
              <a:buFont typeface="Arial" panose="020B0604020202020204" pitchFamily="34" charset="0"/>
              <a:buChar char="•"/>
            </a:pPr>
            <a:r>
              <a:rPr lang="en-US" b="0" dirty="0">
                <a:solidFill>
                  <a:srgbClr val="FF0000"/>
                </a:solidFill>
              </a:rPr>
              <a:t>For example, this enables locationing in scenarios with single AP and two anchor client STAs.</a:t>
            </a:r>
          </a:p>
        </p:txBody>
      </p:sp>
      <p:sp>
        <p:nvSpPr>
          <p:cNvPr id="4" name="Slide Number Placeholder 3">
            <a:extLst>
              <a:ext uri="{FF2B5EF4-FFF2-40B4-BE49-F238E27FC236}">
                <a16:creationId xmlns:a16="http://schemas.microsoft.com/office/drawing/2014/main" id="{850A07FC-31B8-40D6-BDFE-9B995CC3AC06}"/>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F122555B-E558-466E-8574-043BF9D9A5F0}"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7</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3" name="Footer Placeholder 2">
            <a:extLst>
              <a:ext uri="{FF2B5EF4-FFF2-40B4-BE49-F238E27FC236}">
                <a16:creationId xmlns:a16="http://schemas.microsoft.com/office/drawing/2014/main" id="{955A2D98-4964-4587-9734-5E190B57F3EC}"/>
              </a:ext>
            </a:extLst>
          </p:cNvPr>
          <p:cNvSpPr>
            <a:spLocks noGrp="1"/>
          </p:cNvSpPr>
          <p:nvPr>
            <p:ph type="ftr" idx="14"/>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451425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C229C781-9868-4EAE-9E92-FD9A8F450C8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8</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TextBox 4"/>
          <p:cNvSpPr txBox="1"/>
          <p:nvPr/>
        </p:nvSpPr>
        <p:spPr>
          <a:xfrm>
            <a:off x="1143000" y="2286000"/>
            <a:ext cx="7162800" cy="2308324"/>
          </a:xfrm>
          <a:prstGeom prst="rect">
            <a:avLst/>
          </a:prstGeom>
          <a:solidFill>
            <a:srgbClr val="FFFF00"/>
          </a:solidFill>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4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Example of HEz Ranging with Client Cooperative Locationing</a:t>
            </a:r>
          </a:p>
        </p:txBody>
      </p:sp>
    </p:spTree>
    <p:extLst>
      <p:ext uri="{BB962C8B-B14F-4D97-AF65-F5344CB8AC3E}">
        <p14:creationId xmlns:p14="http://schemas.microsoft.com/office/powerpoint/2010/main" val="742991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1A59560-51E5-48E1-A97C-12EDBDA67F01}"/>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S Gothic"/>
              <a:cs typeface="Arial Unicode MS" charset="0"/>
            </a:endParaRPr>
          </a:p>
        </p:txBody>
      </p:sp>
      <p:sp>
        <p:nvSpPr>
          <p:cNvPr id="3" name="Slide Number Placeholder 2">
            <a:extLst>
              <a:ext uri="{FF2B5EF4-FFF2-40B4-BE49-F238E27FC236}">
                <a16:creationId xmlns:a16="http://schemas.microsoft.com/office/drawing/2014/main" id="{ED748A3C-0D63-48EA-BAEA-64C69261FE54}"/>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rPr>
              <a:t>Slide </a:t>
            </a:r>
            <a:fld id="{35C880F8-9C7D-4760-B738-53F7D5677438}"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S Gothic"/>
                <a:cs typeface="Arial Unicode MS" charset="0"/>
              </a:rPr>
              <a:pPr marL="0" marR="0" lvl="0" indent="0" algn="ctr" defTabSz="914400" rtl="0" eaLnBrk="0" fontAlgn="base" latinLnBrk="0" hangingPunct="0">
                <a:lnSpc>
                  <a:spcPct val="100000"/>
                </a:lnSpc>
                <a:spcBef>
                  <a:spcPct val="0"/>
                </a:spcBef>
                <a:spcAft>
                  <a:spcPct val="0"/>
                </a:spcAft>
                <a:buClrTx/>
                <a:buSzTx/>
                <a:buFontTx/>
                <a:buNone/>
                <a:tabLst/>
                <a:defRPr/>
              </a:pPr>
              <a:t>9</a:t>
            </a:fld>
            <a:endParaRPr kumimoji="0" lang="en-GB" sz="1200" b="0" i="0" u="none" strike="noStrike" kern="1200" cap="none" spc="0" normalizeH="0" baseline="0" noProof="0">
              <a:ln>
                <a:noFill/>
              </a:ln>
              <a:solidFill>
                <a:srgbClr val="000000"/>
              </a:solidFill>
              <a:effectLst/>
              <a:uLnTx/>
              <a:uFillTx/>
              <a:latin typeface="Times New Roman" pitchFamily="18" charset="0"/>
              <a:ea typeface="MS Gothic"/>
              <a:cs typeface="Arial Unicode MS" charset="0"/>
            </a:endParaRPr>
          </a:p>
        </p:txBody>
      </p:sp>
      <p:sp>
        <p:nvSpPr>
          <p:cNvPr id="41" name="TextBox 40">
            <a:extLst>
              <a:ext uri="{FF2B5EF4-FFF2-40B4-BE49-F238E27FC236}">
                <a16:creationId xmlns:a16="http://schemas.microsoft.com/office/drawing/2014/main" id="{3834B604-4657-4FD9-8F03-463D74A6E530}"/>
              </a:ext>
            </a:extLst>
          </p:cNvPr>
          <p:cNvSpPr txBox="1"/>
          <p:nvPr/>
        </p:nvSpPr>
        <p:spPr>
          <a:xfrm>
            <a:off x="846032" y="747464"/>
            <a:ext cx="7863567" cy="954107"/>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itchFamily="18" charset="0"/>
                <a:ea typeface="MS Gothic"/>
                <a:cs typeface="+mn-cs"/>
              </a:rPr>
              <a:t>HEz  Ranging Signaling Topology with Client Cooperative Locationing </a:t>
            </a:r>
          </a:p>
        </p:txBody>
      </p:sp>
      <p:sp>
        <p:nvSpPr>
          <p:cNvPr id="4" name="Oval 3">
            <a:extLst>
              <a:ext uri="{FF2B5EF4-FFF2-40B4-BE49-F238E27FC236}">
                <a16:creationId xmlns:a16="http://schemas.microsoft.com/office/drawing/2014/main" id="{B4B1D668-BF49-4CFD-9CE2-3F95C4058EF6}"/>
              </a:ext>
            </a:extLst>
          </p:cNvPr>
          <p:cNvSpPr/>
          <p:nvPr/>
        </p:nvSpPr>
        <p:spPr bwMode="auto">
          <a:xfrm>
            <a:off x="4331540" y="2256970"/>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sp>
        <p:nvSpPr>
          <p:cNvPr id="5" name="Oval 4">
            <a:extLst>
              <a:ext uri="{FF2B5EF4-FFF2-40B4-BE49-F238E27FC236}">
                <a16:creationId xmlns:a16="http://schemas.microsoft.com/office/drawing/2014/main" id="{B77A3748-D66B-4480-952C-68E8E824ED37}"/>
              </a:ext>
            </a:extLst>
          </p:cNvPr>
          <p:cNvSpPr/>
          <p:nvPr/>
        </p:nvSpPr>
        <p:spPr bwMode="auto">
          <a:xfrm>
            <a:off x="2614336" y="4417210"/>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sp>
        <p:nvSpPr>
          <p:cNvPr id="6" name="Oval 5">
            <a:extLst>
              <a:ext uri="{FF2B5EF4-FFF2-40B4-BE49-F238E27FC236}">
                <a16:creationId xmlns:a16="http://schemas.microsoft.com/office/drawing/2014/main" id="{B65859AF-2E91-45F2-A4C6-9C765F31E8AF}"/>
              </a:ext>
            </a:extLst>
          </p:cNvPr>
          <p:cNvSpPr/>
          <p:nvPr/>
        </p:nvSpPr>
        <p:spPr bwMode="auto">
          <a:xfrm>
            <a:off x="5998712" y="4451614"/>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New Roman" pitchFamily="18" charset="0"/>
              <a:ea typeface="MS Gothic"/>
              <a:cs typeface="+mn-cs"/>
            </a:endParaRPr>
          </a:p>
        </p:txBody>
      </p:sp>
      <p:cxnSp>
        <p:nvCxnSpPr>
          <p:cNvPr id="14" name="Straight Arrow Connector 13">
            <a:extLst>
              <a:ext uri="{FF2B5EF4-FFF2-40B4-BE49-F238E27FC236}">
                <a16:creationId xmlns:a16="http://schemas.microsoft.com/office/drawing/2014/main" id="{17ACAE98-49F8-4FDD-9B8F-9E5036B60807}"/>
              </a:ext>
            </a:extLst>
          </p:cNvPr>
          <p:cNvCxnSpPr>
            <a:cxnSpLocks/>
          </p:cNvCxnSpPr>
          <p:nvPr/>
        </p:nvCxnSpPr>
        <p:spPr bwMode="auto">
          <a:xfrm>
            <a:off x="4493212" y="2650850"/>
            <a:ext cx="455982" cy="890430"/>
          </a:xfrm>
          <a:prstGeom prst="straightConnector1">
            <a:avLst/>
          </a:prstGeom>
          <a:solidFill>
            <a:schemeClr val="accent1"/>
          </a:solidFill>
          <a:ln w="19050" cap="flat" cmpd="sng" algn="ctr">
            <a:solidFill>
              <a:srgbClr val="FFC000"/>
            </a:solidFill>
            <a:prstDash val="solid"/>
            <a:round/>
            <a:headEnd type="triangl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a:extLst>
              <a:ext uri="{FF2B5EF4-FFF2-40B4-BE49-F238E27FC236}">
                <a16:creationId xmlns:a16="http://schemas.microsoft.com/office/drawing/2014/main" id="{F36307AC-ECF8-43E9-B8EC-18A0825D6C73}"/>
              </a:ext>
            </a:extLst>
          </p:cNvPr>
          <p:cNvCxnSpPr>
            <a:cxnSpLocks/>
          </p:cNvCxnSpPr>
          <p:nvPr/>
        </p:nvCxnSpPr>
        <p:spPr bwMode="auto">
          <a:xfrm flipH="1">
            <a:off x="3078115" y="3891251"/>
            <a:ext cx="1852154" cy="573505"/>
          </a:xfrm>
          <a:prstGeom prst="straightConnector1">
            <a:avLst/>
          </a:prstGeom>
          <a:solidFill>
            <a:schemeClr val="accent1"/>
          </a:solidFill>
          <a:ln w="19050" cap="flat" cmpd="sng" algn="ctr">
            <a:solidFill>
              <a:srgbClr val="FFC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22">
            <a:extLst>
              <a:ext uri="{FF2B5EF4-FFF2-40B4-BE49-F238E27FC236}">
                <a16:creationId xmlns:a16="http://schemas.microsoft.com/office/drawing/2014/main" id="{93C66421-FCCC-428B-8F13-BB204E82673A}"/>
              </a:ext>
            </a:extLst>
          </p:cNvPr>
          <p:cNvCxnSpPr>
            <a:cxnSpLocks/>
          </p:cNvCxnSpPr>
          <p:nvPr/>
        </p:nvCxnSpPr>
        <p:spPr bwMode="auto">
          <a:xfrm flipH="1" flipV="1">
            <a:off x="5362434" y="4011565"/>
            <a:ext cx="580978" cy="425237"/>
          </a:xfrm>
          <a:prstGeom prst="straightConnector1">
            <a:avLst/>
          </a:prstGeom>
          <a:solidFill>
            <a:schemeClr val="accent1"/>
          </a:solidFill>
          <a:ln w="19050" cap="flat" cmpd="sng" algn="ctr">
            <a:solidFill>
              <a:srgbClr val="FFC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TextBox 41">
            <a:extLst>
              <a:ext uri="{FF2B5EF4-FFF2-40B4-BE49-F238E27FC236}">
                <a16:creationId xmlns:a16="http://schemas.microsoft.com/office/drawing/2014/main" id="{10576880-13E6-4151-8DD2-3E79D4C48C02}"/>
              </a:ext>
            </a:extLst>
          </p:cNvPr>
          <p:cNvSpPr txBox="1"/>
          <p:nvPr/>
        </p:nvSpPr>
        <p:spPr>
          <a:xfrm>
            <a:off x="4245392" y="1916832"/>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3" name="TextBox 42">
            <a:extLst>
              <a:ext uri="{FF2B5EF4-FFF2-40B4-BE49-F238E27FC236}">
                <a16:creationId xmlns:a16="http://schemas.microsoft.com/office/drawing/2014/main" id="{1069D66D-723C-4D47-B39F-54EAC23A3945}"/>
              </a:ext>
            </a:extLst>
          </p:cNvPr>
          <p:cNvSpPr txBox="1"/>
          <p:nvPr/>
        </p:nvSpPr>
        <p:spPr>
          <a:xfrm>
            <a:off x="6402982" y="4447673"/>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4" name="TextBox 43">
            <a:extLst>
              <a:ext uri="{FF2B5EF4-FFF2-40B4-BE49-F238E27FC236}">
                <a16:creationId xmlns:a16="http://schemas.microsoft.com/office/drawing/2014/main" id="{0C30C389-87ED-4B2A-B8F3-F56D8C6F86E0}"/>
              </a:ext>
            </a:extLst>
          </p:cNvPr>
          <p:cNvSpPr txBox="1"/>
          <p:nvPr/>
        </p:nvSpPr>
        <p:spPr>
          <a:xfrm>
            <a:off x="2169235" y="4166937"/>
            <a:ext cx="45717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AP</a:t>
            </a:r>
          </a:p>
        </p:txBody>
      </p:sp>
      <p:sp>
        <p:nvSpPr>
          <p:cNvPr id="49" name="TextBox 48">
            <a:extLst>
              <a:ext uri="{FF2B5EF4-FFF2-40B4-BE49-F238E27FC236}">
                <a16:creationId xmlns:a16="http://schemas.microsoft.com/office/drawing/2014/main" id="{8B4E67B4-F2BA-4308-8145-7610305DBC2B}"/>
              </a:ext>
            </a:extLst>
          </p:cNvPr>
          <p:cNvSpPr txBox="1"/>
          <p:nvPr/>
        </p:nvSpPr>
        <p:spPr>
          <a:xfrm>
            <a:off x="5250966" y="5322953"/>
            <a:ext cx="445956"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AS</a:t>
            </a:r>
          </a:p>
        </p:txBody>
      </p:sp>
      <p:sp>
        <p:nvSpPr>
          <p:cNvPr id="52" name="TextBox 51">
            <a:extLst>
              <a:ext uri="{FF2B5EF4-FFF2-40B4-BE49-F238E27FC236}">
                <a16:creationId xmlns:a16="http://schemas.microsoft.com/office/drawing/2014/main" id="{253455ED-6A9B-4A2D-8216-6EC290646E93}"/>
              </a:ext>
            </a:extLst>
          </p:cNvPr>
          <p:cNvSpPr txBox="1"/>
          <p:nvPr/>
        </p:nvSpPr>
        <p:spPr>
          <a:xfrm>
            <a:off x="2272905" y="2212824"/>
            <a:ext cx="1342793"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2D2DB9"/>
                </a:solidFill>
                <a:effectLst/>
                <a:uLnTx/>
                <a:uFillTx/>
                <a:latin typeface="Times New Roman" pitchFamily="18" charset="0"/>
                <a:ea typeface="MS Gothic"/>
                <a:cs typeface="+mn-cs"/>
              </a:rPr>
              <a:t>Access Point</a:t>
            </a:r>
          </a:p>
        </p:txBody>
      </p:sp>
      <p:sp>
        <p:nvSpPr>
          <p:cNvPr id="53" name="Star: 5 Points 52">
            <a:extLst>
              <a:ext uri="{FF2B5EF4-FFF2-40B4-BE49-F238E27FC236}">
                <a16:creationId xmlns:a16="http://schemas.microsoft.com/office/drawing/2014/main" id="{8FC16E1F-4074-4481-9D9C-643D28754B1E}"/>
              </a:ext>
            </a:extLst>
          </p:cNvPr>
          <p:cNvSpPr/>
          <p:nvPr/>
        </p:nvSpPr>
        <p:spPr bwMode="auto">
          <a:xfrm>
            <a:off x="3899871" y="3552544"/>
            <a:ext cx="386078" cy="320762"/>
          </a:xfrm>
          <a:prstGeom prst="star5">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54" name="TextBox 53">
            <a:extLst>
              <a:ext uri="{FF2B5EF4-FFF2-40B4-BE49-F238E27FC236}">
                <a16:creationId xmlns:a16="http://schemas.microsoft.com/office/drawing/2014/main" id="{DF35AB2F-5146-45CC-936F-11897F3FFFDB}"/>
              </a:ext>
            </a:extLst>
          </p:cNvPr>
          <p:cNvSpPr txBox="1"/>
          <p:nvPr/>
        </p:nvSpPr>
        <p:spPr>
          <a:xfrm>
            <a:off x="6379357" y="2616478"/>
            <a:ext cx="1988840" cy="83099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Clients to be located - </a:t>
            </a:r>
            <a:r>
              <a:rPr kumimoji="0" lang="en-US" sz="1600" b="1" i="0" u="none" strike="noStrike" kern="1200" cap="none" spc="0" normalizeH="0" baseline="0" noProof="0" dirty="0">
                <a:ln>
                  <a:noFill/>
                </a:ln>
                <a:solidFill>
                  <a:srgbClr val="FF0000"/>
                </a:solidFill>
                <a:effectLst/>
                <a:uLnTx/>
                <a:uFillTx/>
                <a:latin typeface="Times New Roman" pitchFamily="18" charset="0"/>
                <a:ea typeface="MS Gothic"/>
                <a:cs typeface="+mn-cs"/>
              </a:rPr>
              <a:t>Red</a:t>
            </a: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 </a:t>
            </a:r>
            <a:r>
              <a:rPr kumimoji="0" lang="en-US" sz="1600" b="1" i="0" u="none" strike="noStrike" kern="1200" cap="none" spc="0" normalizeH="0" baseline="0" noProof="0" dirty="0">
                <a:ln>
                  <a:noFill/>
                </a:ln>
                <a:solidFill>
                  <a:srgbClr val="FFC000"/>
                </a:solidFill>
                <a:effectLst/>
                <a:uLnTx/>
                <a:uFillTx/>
                <a:latin typeface="Times New Roman" pitchFamily="18" charset="0"/>
                <a:ea typeface="MS Gothic"/>
                <a:cs typeface="+mn-cs"/>
              </a:rPr>
              <a:t>gold</a:t>
            </a: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 and </a:t>
            </a:r>
            <a:r>
              <a:rPr kumimoji="0" lang="en-US" sz="1600" b="1" i="0" u="none" strike="noStrike" kern="1200" cap="none" spc="0" normalizeH="0" baseline="0" noProof="0" dirty="0">
                <a:ln>
                  <a:noFill/>
                </a:ln>
                <a:solidFill>
                  <a:srgbClr val="FFFF00"/>
                </a:solidFill>
                <a:effectLst/>
                <a:uLnTx/>
                <a:uFillTx/>
                <a:latin typeface="Times New Roman" pitchFamily="18" charset="0"/>
                <a:ea typeface="MS Gothic"/>
                <a:cs typeface="+mn-cs"/>
              </a:rPr>
              <a:t>yellow</a:t>
            </a:r>
            <a:r>
              <a:rPr kumimoji="0" lang="en-US" sz="1600" b="1" i="0" u="none" strike="noStrike" kern="1200" cap="none" spc="0" normalizeH="0" baseline="0" noProof="0" dirty="0">
                <a:ln>
                  <a:noFill/>
                </a:ln>
                <a:solidFill>
                  <a:srgbClr val="000000"/>
                </a:solidFill>
                <a:effectLst/>
                <a:uLnTx/>
                <a:uFillTx/>
                <a:latin typeface="Times New Roman" pitchFamily="18" charset="0"/>
                <a:ea typeface="MS Gothic"/>
                <a:cs typeface="+mn-cs"/>
              </a:rPr>
              <a:t> stars</a:t>
            </a:r>
          </a:p>
        </p:txBody>
      </p:sp>
      <p:cxnSp>
        <p:nvCxnSpPr>
          <p:cNvPr id="56" name="Straight Arrow Connector 55">
            <a:extLst>
              <a:ext uri="{FF2B5EF4-FFF2-40B4-BE49-F238E27FC236}">
                <a16:creationId xmlns:a16="http://schemas.microsoft.com/office/drawing/2014/main" id="{E21167A8-DC7C-483D-B6C8-B1E6565F2E56}"/>
              </a:ext>
            </a:extLst>
          </p:cNvPr>
          <p:cNvCxnSpPr>
            <a:cxnSpLocks/>
          </p:cNvCxnSpPr>
          <p:nvPr/>
        </p:nvCxnSpPr>
        <p:spPr bwMode="auto">
          <a:xfrm flipH="1">
            <a:off x="5410672" y="3323271"/>
            <a:ext cx="883766" cy="366473"/>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Star: 5 Points 56">
            <a:extLst>
              <a:ext uri="{FF2B5EF4-FFF2-40B4-BE49-F238E27FC236}">
                <a16:creationId xmlns:a16="http://schemas.microsoft.com/office/drawing/2014/main" id="{0BC010E3-1951-4EE7-85C3-C3A85FD7A0FC}"/>
              </a:ext>
            </a:extLst>
          </p:cNvPr>
          <p:cNvSpPr/>
          <p:nvPr/>
        </p:nvSpPr>
        <p:spPr bwMode="auto">
          <a:xfrm>
            <a:off x="4962775" y="3608187"/>
            <a:ext cx="386078" cy="320762"/>
          </a:xfrm>
          <a:prstGeom prst="star5">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sp>
        <p:nvSpPr>
          <p:cNvPr id="58" name="Star: 5 Points 57">
            <a:extLst>
              <a:ext uri="{FF2B5EF4-FFF2-40B4-BE49-F238E27FC236}">
                <a16:creationId xmlns:a16="http://schemas.microsoft.com/office/drawing/2014/main" id="{6D39888C-8BBC-4E24-981B-D5223D383C64}"/>
              </a:ext>
            </a:extLst>
          </p:cNvPr>
          <p:cNvSpPr/>
          <p:nvPr/>
        </p:nvSpPr>
        <p:spPr bwMode="auto">
          <a:xfrm>
            <a:off x="4380950" y="4287292"/>
            <a:ext cx="386078" cy="320762"/>
          </a:xfrm>
          <a:prstGeom prst="star5">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S Gothic"/>
              <a:cs typeface="+mn-cs"/>
            </a:endParaRPr>
          </a:p>
        </p:txBody>
      </p:sp>
      <p:cxnSp>
        <p:nvCxnSpPr>
          <p:cNvPr id="60" name="Straight Arrow Connector 59">
            <a:extLst>
              <a:ext uri="{FF2B5EF4-FFF2-40B4-BE49-F238E27FC236}">
                <a16:creationId xmlns:a16="http://schemas.microsoft.com/office/drawing/2014/main" id="{BD136288-019C-4563-91F5-B5CFF4FF2007}"/>
              </a:ext>
            </a:extLst>
          </p:cNvPr>
          <p:cNvCxnSpPr>
            <a:cxnSpLocks/>
          </p:cNvCxnSpPr>
          <p:nvPr/>
        </p:nvCxnSpPr>
        <p:spPr bwMode="auto">
          <a:xfrm>
            <a:off x="4389925" y="3741261"/>
            <a:ext cx="468873" cy="4675"/>
          </a:xfrm>
          <a:prstGeom prst="straightConnector1">
            <a:avLst/>
          </a:prstGeom>
          <a:solidFill>
            <a:schemeClr val="accent1"/>
          </a:solidFill>
          <a:ln w="19050" cap="flat" cmpd="sng" algn="ctr">
            <a:solidFill>
              <a:srgbClr val="7030A0"/>
            </a:solidFill>
            <a:prstDash val="solid"/>
            <a:round/>
            <a:headEnd type="triangl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Arrow Connector 60">
            <a:extLst>
              <a:ext uri="{FF2B5EF4-FFF2-40B4-BE49-F238E27FC236}">
                <a16:creationId xmlns:a16="http://schemas.microsoft.com/office/drawing/2014/main" id="{15F64F55-E6E8-49F5-96FF-3D5289D17EF5}"/>
              </a:ext>
            </a:extLst>
          </p:cNvPr>
          <p:cNvCxnSpPr>
            <a:cxnSpLocks/>
          </p:cNvCxnSpPr>
          <p:nvPr/>
        </p:nvCxnSpPr>
        <p:spPr bwMode="auto">
          <a:xfrm>
            <a:off x="4198512" y="4001575"/>
            <a:ext cx="191413" cy="244510"/>
          </a:xfrm>
          <a:prstGeom prst="straightConnector1">
            <a:avLst/>
          </a:prstGeom>
          <a:solidFill>
            <a:schemeClr val="accent1"/>
          </a:solidFill>
          <a:ln w="19050" cap="flat" cmpd="sng" algn="ctr">
            <a:solidFill>
              <a:srgbClr val="7030A0"/>
            </a:solidFill>
            <a:prstDash val="solid"/>
            <a:round/>
            <a:headEnd type="triangl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Straight Arrow Connector 61">
            <a:extLst>
              <a:ext uri="{FF2B5EF4-FFF2-40B4-BE49-F238E27FC236}">
                <a16:creationId xmlns:a16="http://schemas.microsoft.com/office/drawing/2014/main" id="{BF556741-64A7-4E83-AD9E-1592C96C19CB}"/>
              </a:ext>
            </a:extLst>
          </p:cNvPr>
          <p:cNvCxnSpPr>
            <a:cxnSpLocks/>
          </p:cNvCxnSpPr>
          <p:nvPr/>
        </p:nvCxnSpPr>
        <p:spPr bwMode="auto">
          <a:xfrm flipH="1">
            <a:off x="4749316" y="4026305"/>
            <a:ext cx="236015" cy="247828"/>
          </a:xfrm>
          <a:prstGeom prst="straightConnector1">
            <a:avLst/>
          </a:prstGeom>
          <a:solidFill>
            <a:schemeClr val="accent1"/>
          </a:solidFill>
          <a:ln w="19050" cap="flat" cmpd="sng" algn="ctr">
            <a:solidFill>
              <a:srgbClr val="7030A0"/>
            </a:solidFill>
            <a:prstDash val="solid"/>
            <a:round/>
            <a:headEnd type="triangl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Arrow Connector 69">
            <a:extLst>
              <a:ext uri="{FF2B5EF4-FFF2-40B4-BE49-F238E27FC236}">
                <a16:creationId xmlns:a16="http://schemas.microsoft.com/office/drawing/2014/main" id="{D8F176CF-4386-4080-9105-04FFACE9C439}"/>
              </a:ext>
            </a:extLst>
          </p:cNvPr>
          <p:cNvCxnSpPr>
            <a:cxnSpLocks/>
          </p:cNvCxnSpPr>
          <p:nvPr/>
        </p:nvCxnSpPr>
        <p:spPr bwMode="auto">
          <a:xfrm flipV="1">
            <a:off x="3140529" y="4490662"/>
            <a:ext cx="1191011" cy="50034"/>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Straight Arrow Connector 71">
            <a:extLst>
              <a:ext uri="{FF2B5EF4-FFF2-40B4-BE49-F238E27FC236}">
                <a16:creationId xmlns:a16="http://schemas.microsoft.com/office/drawing/2014/main" id="{F81F4935-8A7C-44C8-8EEA-33FE385D6EA8}"/>
              </a:ext>
            </a:extLst>
          </p:cNvPr>
          <p:cNvCxnSpPr>
            <a:cxnSpLocks/>
          </p:cNvCxnSpPr>
          <p:nvPr/>
        </p:nvCxnSpPr>
        <p:spPr bwMode="auto">
          <a:xfrm>
            <a:off x="4391300" y="2654113"/>
            <a:ext cx="143560" cy="1563288"/>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Arrow Connector 74">
            <a:extLst>
              <a:ext uri="{FF2B5EF4-FFF2-40B4-BE49-F238E27FC236}">
                <a16:creationId xmlns:a16="http://schemas.microsoft.com/office/drawing/2014/main" id="{20E5744A-5363-4095-A81D-F6A18CE8A08E}"/>
              </a:ext>
            </a:extLst>
          </p:cNvPr>
          <p:cNvCxnSpPr>
            <a:cxnSpLocks/>
          </p:cNvCxnSpPr>
          <p:nvPr/>
        </p:nvCxnSpPr>
        <p:spPr bwMode="auto">
          <a:xfrm flipH="1" flipV="1">
            <a:off x="4855504" y="4534082"/>
            <a:ext cx="1020512" cy="62016"/>
          </a:xfrm>
          <a:prstGeom prst="straightConnector1">
            <a:avLst/>
          </a:prstGeom>
          <a:solidFill>
            <a:schemeClr val="accent1"/>
          </a:solidFill>
          <a:ln w="19050" cap="flat" cmpd="sng" algn="ctr">
            <a:solidFill>
              <a:srgbClr val="FFFF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Straight Arrow Connector 78">
            <a:extLst>
              <a:ext uri="{FF2B5EF4-FFF2-40B4-BE49-F238E27FC236}">
                <a16:creationId xmlns:a16="http://schemas.microsoft.com/office/drawing/2014/main" id="{76A35613-7E0B-4965-8BC8-E8EFBC9F9F2F}"/>
              </a:ext>
            </a:extLst>
          </p:cNvPr>
          <p:cNvCxnSpPr>
            <a:cxnSpLocks/>
          </p:cNvCxnSpPr>
          <p:nvPr/>
        </p:nvCxnSpPr>
        <p:spPr bwMode="auto">
          <a:xfrm flipH="1">
            <a:off x="4087819" y="2616478"/>
            <a:ext cx="222261" cy="808028"/>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Arrow Connector 82">
            <a:extLst>
              <a:ext uri="{FF2B5EF4-FFF2-40B4-BE49-F238E27FC236}">
                <a16:creationId xmlns:a16="http://schemas.microsoft.com/office/drawing/2014/main" id="{B8831ECC-22FB-4405-BD4E-198323C01B0A}"/>
              </a:ext>
            </a:extLst>
          </p:cNvPr>
          <p:cNvCxnSpPr>
            <a:cxnSpLocks/>
          </p:cNvCxnSpPr>
          <p:nvPr/>
        </p:nvCxnSpPr>
        <p:spPr bwMode="auto">
          <a:xfrm flipH="1" flipV="1">
            <a:off x="4331541" y="3825831"/>
            <a:ext cx="1445314" cy="634970"/>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Arrow Connector 88">
            <a:extLst>
              <a:ext uri="{FF2B5EF4-FFF2-40B4-BE49-F238E27FC236}">
                <a16:creationId xmlns:a16="http://schemas.microsoft.com/office/drawing/2014/main" id="{8D98A8C0-1E0D-4222-8775-5607F1CDC375}"/>
              </a:ext>
            </a:extLst>
          </p:cNvPr>
          <p:cNvCxnSpPr>
            <a:cxnSpLocks/>
          </p:cNvCxnSpPr>
          <p:nvPr/>
        </p:nvCxnSpPr>
        <p:spPr bwMode="auto">
          <a:xfrm flipV="1">
            <a:off x="3060426" y="3902712"/>
            <a:ext cx="793540" cy="390527"/>
          </a:xfrm>
          <a:prstGeom prst="straightConnector1">
            <a:avLst/>
          </a:prstGeom>
          <a:solidFill>
            <a:schemeClr val="accent1"/>
          </a:solidFill>
          <a:ln w="19050" cap="flat" cmpd="sng" algn="ctr">
            <a:solidFill>
              <a:srgbClr val="FF0000"/>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Straight Arrow Connector 96">
            <a:extLst>
              <a:ext uri="{FF2B5EF4-FFF2-40B4-BE49-F238E27FC236}">
                <a16:creationId xmlns:a16="http://schemas.microsoft.com/office/drawing/2014/main" id="{4293E437-79EE-4555-88D0-A39E888F1146}"/>
              </a:ext>
            </a:extLst>
          </p:cNvPr>
          <p:cNvCxnSpPr>
            <a:cxnSpLocks/>
          </p:cNvCxnSpPr>
          <p:nvPr/>
        </p:nvCxnSpPr>
        <p:spPr bwMode="auto">
          <a:xfrm flipH="1">
            <a:off x="3601031" y="2400986"/>
            <a:ext cx="538252" cy="185"/>
          </a:xfrm>
          <a:prstGeom prst="straightConnector1">
            <a:avLst/>
          </a:prstGeom>
          <a:solidFill>
            <a:schemeClr val="accent1"/>
          </a:solidFill>
          <a:ln w="19050" cap="flat" cmpd="sng" algn="ctr">
            <a:solidFill>
              <a:srgbClr val="0070C0"/>
            </a:solidFill>
            <a:prstDash val="sysDash"/>
            <a:round/>
            <a:headEnd type="triangl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66553960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11849</TotalTime>
  <Words>1377</Words>
  <Application>Microsoft Office PowerPoint</Application>
  <PresentationFormat>On-screen Show (4:3)</PresentationFormat>
  <Paragraphs>255</Paragraphs>
  <Slides>25</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4" baseType="lpstr">
      <vt:lpstr>Arial Unicode MS</vt:lpstr>
      <vt:lpstr>MS Gothic</vt:lpstr>
      <vt:lpstr>Arial</vt:lpstr>
      <vt:lpstr>Calibri</vt:lpstr>
      <vt:lpstr>Symbol</vt:lpstr>
      <vt:lpstr>Times New Roman</vt:lpstr>
      <vt:lpstr>Office Theme</vt:lpstr>
      <vt:lpstr>Document</vt:lpstr>
      <vt:lpstr>Equation</vt:lpstr>
      <vt:lpstr>HEz RTT Location Using Anchor Stations and Client Cooperation</vt:lpstr>
      <vt:lpstr>Introduction</vt:lpstr>
      <vt:lpstr>PowerPoint Presentation</vt:lpstr>
      <vt:lpstr>PowerPoint Presentation</vt:lpstr>
      <vt:lpstr>PowerPoint Presentation</vt:lpstr>
      <vt:lpstr>HEz-Ranging Using Anchor Station</vt:lpstr>
      <vt:lpstr>Summary for HEz Ranging Location Using Anchor Client STAs</vt:lpstr>
      <vt:lpstr>PowerPoint Presentation</vt:lpstr>
      <vt:lpstr>PowerPoint Presentation</vt:lpstr>
      <vt:lpstr>HEz-Ranging Using Client Cooperation</vt:lpstr>
      <vt:lpstr>General Simulation Procedure</vt:lpstr>
      <vt:lpstr>Location of 8 Clients Using 3 APs</vt:lpstr>
      <vt:lpstr>Cooperative Location Among 8 Clients Using 3 APs</vt:lpstr>
      <vt:lpstr>Relative Performance with Cooperative Location</vt:lpstr>
      <vt:lpstr>Summary for HEz Ranging with Client Cooperative Locationing</vt:lpstr>
      <vt:lpstr>Time-Stamp Reporting and Security</vt:lpstr>
      <vt:lpstr>PowerPoint Presentation</vt:lpstr>
      <vt:lpstr>Example RTT Location Estimation Calculations</vt:lpstr>
      <vt:lpstr>Newton’s method for solving non-linear equation</vt:lpstr>
      <vt:lpstr>Solving of non-linear system of equations</vt:lpstr>
      <vt:lpstr>RTT Location Derivatives</vt:lpstr>
      <vt:lpstr>Iterative solution for client position (x0,y0) for RTTL</vt:lpstr>
      <vt:lpstr>Additional Equations and Derivatives for Cooperative RTT Location Derivatives</vt:lpstr>
      <vt:lpstr>Iterative solution for client position (x0,y0) for CRTTL</vt:lpstr>
      <vt:lpstr>PowerPoint Presentation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HEz RTT Location Using Anchor Stations and Client Cooperation</dc:title>
  <dc:creator>Erik Lindskog, Naveen Kakani, Ali Raissinia</dc:creator>
  <cp:lastModifiedBy>Erik Lindskog</cp:lastModifiedBy>
  <cp:revision>251</cp:revision>
  <cp:lastPrinted>1601-01-01T00:00:00Z</cp:lastPrinted>
  <dcterms:created xsi:type="dcterms:W3CDTF">2017-01-17T13:08:38Z</dcterms:created>
  <dcterms:modified xsi:type="dcterms:W3CDTF">2018-05-10T09:27:11Z</dcterms:modified>
</cp:coreProperties>
</file>