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576" r:id="rId3"/>
    <p:sldId id="577" r:id="rId4"/>
    <p:sldId id="578" r:id="rId5"/>
    <p:sldId id="579" r:id="rId6"/>
    <p:sldId id="580" r:id="rId7"/>
    <p:sldId id="581" r:id="rId8"/>
    <p:sldId id="582" r:id="rId9"/>
    <p:sldId id="583" r:id="rId10"/>
    <p:sldId id="584" r:id="rId11"/>
    <p:sldId id="585" r:id="rId12"/>
    <p:sldId id="586" r:id="rId13"/>
    <p:sldId id="587" r:id="rId14"/>
    <p:sldId id="588" r:id="rId15"/>
    <p:sldId id="589" r:id="rId16"/>
    <p:sldId id="599" r:id="rId17"/>
    <p:sldId id="590" r:id="rId18"/>
    <p:sldId id="591" r:id="rId19"/>
    <p:sldId id="592" r:id="rId20"/>
    <p:sldId id="593" r:id="rId21"/>
    <p:sldId id="594" r:id="rId22"/>
    <p:sldId id="595" r:id="rId23"/>
    <p:sldId id="596" r:id="rId24"/>
    <p:sldId id="597" r:id="rId25"/>
    <p:sldId id="598"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90" d="100"/>
          <a:sy n="90" d="100"/>
        </p:scale>
        <p:origin x="120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6.wmf"/><Relationship Id="rId5" Type="http://schemas.openxmlformats.org/officeDocument/2006/relationships/image" Target="../media/image8.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802.11-18/927r1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 Id="rId14" Type="http://schemas.openxmlformats.org/officeDocument/2006/relationships/image" Target="../media/image16.wmf"/></Relationships>
</file>

<file path=ppt/slides/_rels/slide21.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14.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23.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20.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7.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HEz RTT Location Using Anchor Stations and Client Cooperation</a:t>
            </a:r>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420802798"/>
              </p:ext>
            </p:extLst>
          </p:nvPr>
        </p:nvGraphicFramePr>
        <p:xfrm>
          <a:off x="664535" y="3083719"/>
          <a:ext cx="7715250" cy="2365375"/>
        </p:xfrm>
        <a:graphic>
          <a:graphicData uri="http://schemas.openxmlformats.org/presentationml/2006/ole">
            <mc:AlternateContent xmlns:mc="http://schemas.openxmlformats.org/markup-compatibility/2006">
              <mc:Choice xmlns:v="urn:schemas-microsoft-com:vml" Requires="v">
                <p:oleObj spid="_x0000_s3481"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664535" y="3083719"/>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07150" y="725694"/>
            <a:ext cx="7939098" cy="654968"/>
          </a:xfrm>
        </p:spPr>
        <p:txBody>
          <a:bodyPr/>
          <a:lstStyle/>
          <a:p>
            <a:r>
              <a:rPr lang="en-US" sz="2800" dirty="0"/>
              <a:t>HEz-Ranging Using Client Cooperation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81500" y="3419151"/>
            <a:ext cx="96412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Client STA 1</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10393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 2</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79591" y="4729772"/>
            <a:ext cx="599317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of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071110"/>
            <a:ext cx="8304538" cy="116955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AP as well as to each other. With the broadcasting of the time-stamps at the end of the HEz ranging opportunity, all stations, the AP as well as the client STAs all end up with the same time-stamp information. These time stamps enables location based on the ranging to the AP (or APs assuming the above measurement is repeated to multiple APs), and ranging between the clients. This can give increased accuracy, especially in scenarios with few APs.   </a:t>
            </a:r>
          </a:p>
        </p:txBody>
      </p:sp>
    </p:spTree>
    <p:extLst>
      <p:ext uri="{BB962C8B-B14F-4D97-AF65-F5344CB8AC3E}">
        <p14:creationId xmlns:p14="http://schemas.microsoft.com/office/powerpoint/2010/main" val="30985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General Simulation Procedure</a:t>
            </a:r>
          </a:p>
        </p:txBody>
      </p:sp>
      <p:sp>
        <p:nvSpPr>
          <p:cNvPr id="3" name="Footer Placeholder 2">
            <a:extLst>
              <a:ext uri="{FF2B5EF4-FFF2-40B4-BE49-F238E27FC236}">
                <a16:creationId xmlns:a16="http://schemas.microsoft.com/office/drawing/2014/main" id="{AA0CB62A-8C63-44F6-B33D-AE5090D5EA2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Hexagon 4"/>
          <p:cNvSpPr/>
          <p:nvPr/>
        </p:nvSpPr>
        <p:spPr bwMode="auto">
          <a:xfrm>
            <a:off x="7168872" y="2260962"/>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4762880" y="3617555"/>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29" name="TextBox 28"/>
          <p:cNvSpPr txBox="1"/>
          <p:nvPr/>
        </p:nvSpPr>
        <p:spPr>
          <a:xfrm>
            <a:off x="4010721" y="3520196"/>
            <a:ext cx="576526" cy="36115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82098" y="177986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2" name="TextBox 31"/>
          <p:cNvSpPr txBox="1"/>
          <p:nvPr/>
        </p:nvSpPr>
        <p:spPr>
          <a:xfrm>
            <a:off x="5722419" y="2328746"/>
            <a:ext cx="838691" cy="369332"/>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Clients</a:t>
            </a:r>
          </a:p>
        </p:txBody>
      </p:sp>
      <p:sp>
        <p:nvSpPr>
          <p:cNvPr id="35" name="TextBox 34"/>
          <p:cNvSpPr txBox="1"/>
          <p:nvPr/>
        </p:nvSpPr>
        <p:spPr>
          <a:xfrm>
            <a:off x="421758" y="4416532"/>
            <a:ext cx="4478324"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Modeling of imperfections: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0.25 ns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clock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gitter</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1 m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multipath error</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All errors independent</a:t>
            </a:r>
          </a:p>
        </p:txBody>
      </p:sp>
      <p:sp>
        <p:nvSpPr>
          <p:cNvPr id="50" name="Hexagon 49"/>
          <p:cNvSpPr/>
          <p:nvPr/>
        </p:nvSpPr>
        <p:spPr bwMode="auto">
          <a:xfrm>
            <a:off x="7306198" y="4679890"/>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53" name="TextBox 52"/>
          <p:cNvSpPr txBox="1"/>
          <p:nvPr/>
        </p:nvSpPr>
        <p:spPr>
          <a:xfrm>
            <a:off x="7119426" y="4903427"/>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61" name="TextBox 60"/>
          <p:cNvSpPr txBox="1"/>
          <p:nvPr/>
        </p:nvSpPr>
        <p:spPr>
          <a:xfrm>
            <a:off x="457200" y="1266156"/>
            <a:ext cx="3048000"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Setup:</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APs in circle with 15 m radius</a:t>
            </a:r>
            <a:endPar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8 clients</a:t>
            </a:r>
          </a:p>
        </p:txBody>
      </p:sp>
      <p:sp>
        <p:nvSpPr>
          <p:cNvPr id="31" name="Star: 5 Points 30">
            <a:extLst>
              <a:ext uri="{FF2B5EF4-FFF2-40B4-BE49-F238E27FC236}">
                <a16:creationId xmlns:a16="http://schemas.microsoft.com/office/drawing/2014/main" id="{E59AB54A-52FE-4834-A3DC-1EB64C21930C}"/>
              </a:ext>
            </a:extLst>
          </p:cNvPr>
          <p:cNvSpPr/>
          <p:nvPr/>
        </p:nvSpPr>
        <p:spPr bwMode="auto">
          <a:xfrm>
            <a:off x="6362945" y="2953667"/>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4" name="Star: 5 Points 33">
            <a:extLst>
              <a:ext uri="{FF2B5EF4-FFF2-40B4-BE49-F238E27FC236}">
                <a16:creationId xmlns:a16="http://schemas.microsoft.com/office/drawing/2014/main" id="{FEAB9849-3259-46AC-90F2-2B784D1D78BE}"/>
              </a:ext>
            </a:extLst>
          </p:cNvPr>
          <p:cNvSpPr/>
          <p:nvPr/>
        </p:nvSpPr>
        <p:spPr bwMode="auto">
          <a:xfrm>
            <a:off x="5912523" y="333123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6" name="Star: 5 Points 35">
            <a:extLst>
              <a:ext uri="{FF2B5EF4-FFF2-40B4-BE49-F238E27FC236}">
                <a16:creationId xmlns:a16="http://schemas.microsoft.com/office/drawing/2014/main" id="{4DEFF393-6C4A-4FD6-9F77-F519AA2802AD}"/>
              </a:ext>
            </a:extLst>
          </p:cNvPr>
          <p:cNvSpPr/>
          <p:nvPr/>
        </p:nvSpPr>
        <p:spPr bwMode="auto">
          <a:xfrm>
            <a:off x="591252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7" name="Star: 5 Points 36">
            <a:extLst>
              <a:ext uri="{FF2B5EF4-FFF2-40B4-BE49-F238E27FC236}">
                <a16:creationId xmlns:a16="http://schemas.microsoft.com/office/drawing/2014/main" id="{9CFCB713-E11D-4E56-B4E9-62B3D92C3DE5}"/>
              </a:ext>
            </a:extLst>
          </p:cNvPr>
          <p:cNvSpPr/>
          <p:nvPr/>
        </p:nvSpPr>
        <p:spPr bwMode="auto">
          <a:xfrm>
            <a:off x="685365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8" name="Star: 5 Points 37">
            <a:extLst>
              <a:ext uri="{FF2B5EF4-FFF2-40B4-BE49-F238E27FC236}">
                <a16:creationId xmlns:a16="http://schemas.microsoft.com/office/drawing/2014/main" id="{6B400751-F344-43B0-AFAD-64683DD28EFF}"/>
              </a:ext>
            </a:extLst>
          </p:cNvPr>
          <p:cNvSpPr/>
          <p:nvPr/>
        </p:nvSpPr>
        <p:spPr bwMode="auto">
          <a:xfrm>
            <a:off x="6813363" y="3339404"/>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9" name="Star: 5 Points 38">
            <a:extLst>
              <a:ext uri="{FF2B5EF4-FFF2-40B4-BE49-F238E27FC236}">
                <a16:creationId xmlns:a16="http://schemas.microsoft.com/office/drawing/2014/main" id="{06208B6A-37DB-4B51-903E-7E3A70F09797}"/>
              </a:ext>
            </a:extLst>
          </p:cNvPr>
          <p:cNvSpPr/>
          <p:nvPr/>
        </p:nvSpPr>
        <p:spPr bwMode="auto">
          <a:xfrm>
            <a:off x="5912523" y="372208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0" name="Star: 5 Points 39">
            <a:extLst>
              <a:ext uri="{FF2B5EF4-FFF2-40B4-BE49-F238E27FC236}">
                <a16:creationId xmlns:a16="http://schemas.microsoft.com/office/drawing/2014/main" id="{7DC1FC6B-5979-4442-B660-07334C61D766}"/>
              </a:ext>
            </a:extLst>
          </p:cNvPr>
          <p:cNvSpPr/>
          <p:nvPr/>
        </p:nvSpPr>
        <p:spPr bwMode="auto">
          <a:xfrm>
            <a:off x="6840677" y="3729323"/>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Star: 5 Points 40">
            <a:extLst>
              <a:ext uri="{FF2B5EF4-FFF2-40B4-BE49-F238E27FC236}">
                <a16:creationId xmlns:a16="http://schemas.microsoft.com/office/drawing/2014/main" id="{F08A53EC-0AB3-4AB9-BC27-0E1133BE0516}"/>
              </a:ext>
            </a:extLst>
          </p:cNvPr>
          <p:cNvSpPr/>
          <p:nvPr/>
        </p:nvSpPr>
        <p:spPr bwMode="auto">
          <a:xfrm>
            <a:off x="6362945" y="452062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Tree>
    <p:extLst>
      <p:ext uri="{BB962C8B-B14F-4D97-AF65-F5344CB8AC3E}">
        <p14:creationId xmlns:p14="http://schemas.microsoft.com/office/powerpoint/2010/main" val="113495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Location of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66C9F841-734E-4E06-B4E8-AC73D99859A8}"/>
              </a:ext>
            </a:extLst>
          </p:cNvPr>
          <p:cNvPicPr>
            <a:picLocks noChangeAspect="1"/>
          </p:cNvPicPr>
          <p:nvPr/>
        </p:nvPicPr>
        <p:blipFill>
          <a:blip r:embed="rId2"/>
          <a:stretch>
            <a:fillRect/>
          </a:stretch>
        </p:blipFill>
        <p:spPr>
          <a:xfrm>
            <a:off x="1272845" y="1727976"/>
            <a:ext cx="6144286" cy="4608215"/>
          </a:xfrm>
          <a:prstGeom prst="rect">
            <a:avLst/>
          </a:prstGeom>
        </p:spPr>
      </p:pic>
    </p:spTree>
    <p:extLst>
      <p:ext uri="{BB962C8B-B14F-4D97-AF65-F5344CB8AC3E}">
        <p14:creationId xmlns:p14="http://schemas.microsoft.com/office/powerpoint/2010/main" val="26416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Cooperative Location Among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8" name="Picture 7">
            <a:extLst>
              <a:ext uri="{FF2B5EF4-FFF2-40B4-BE49-F238E27FC236}">
                <a16:creationId xmlns:a16="http://schemas.microsoft.com/office/drawing/2014/main" id="{6169A167-4703-45B8-8489-94FA8CAB481B}"/>
              </a:ext>
            </a:extLst>
          </p:cNvPr>
          <p:cNvPicPr>
            <a:picLocks noChangeAspect="1"/>
          </p:cNvPicPr>
          <p:nvPr/>
        </p:nvPicPr>
        <p:blipFill>
          <a:blip r:embed="rId2"/>
          <a:stretch>
            <a:fillRect/>
          </a:stretch>
        </p:blipFill>
        <p:spPr>
          <a:xfrm>
            <a:off x="1523206" y="1798638"/>
            <a:ext cx="6172200" cy="4629150"/>
          </a:xfrm>
          <a:prstGeom prst="rect">
            <a:avLst/>
          </a:prstGeom>
        </p:spPr>
      </p:pic>
    </p:spTree>
    <p:extLst>
      <p:ext uri="{BB962C8B-B14F-4D97-AF65-F5344CB8AC3E}">
        <p14:creationId xmlns:p14="http://schemas.microsoft.com/office/powerpoint/2010/main" val="115571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825A-3BB8-4A3A-8FE5-DB7245D24509}"/>
              </a:ext>
            </a:extLst>
          </p:cNvPr>
          <p:cNvSpPr>
            <a:spLocks noGrp="1"/>
          </p:cNvSpPr>
          <p:nvPr>
            <p:ph type="title"/>
          </p:nvPr>
        </p:nvSpPr>
        <p:spPr/>
        <p:txBody>
          <a:bodyPr/>
          <a:lstStyle/>
          <a:p>
            <a:r>
              <a:rPr lang="en-US" dirty="0"/>
              <a:t>Relative Performance with Cooperative Location</a:t>
            </a:r>
          </a:p>
        </p:txBody>
      </p:sp>
      <p:sp>
        <p:nvSpPr>
          <p:cNvPr id="3" name="Footer Placeholder 2">
            <a:extLst>
              <a:ext uri="{FF2B5EF4-FFF2-40B4-BE49-F238E27FC236}">
                <a16:creationId xmlns:a16="http://schemas.microsoft.com/office/drawing/2014/main" id="{9D5965A7-F4E9-4F99-8A69-8A370D6C937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a:extLst>
              <a:ext uri="{FF2B5EF4-FFF2-40B4-BE49-F238E27FC236}">
                <a16:creationId xmlns:a16="http://schemas.microsoft.com/office/drawing/2014/main" id="{252EAEB0-2414-4DA2-9F55-55757504D61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19A0235F-729D-4880-AC05-A7A70CED6217}"/>
              </a:ext>
            </a:extLst>
          </p:cNvPr>
          <p:cNvPicPr>
            <a:picLocks noChangeAspect="1"/>
          </p:cNvPicPr>
          <p:nvPr/>
        </p:nvPicPr>
        <p:blipFill>
          <a:blip r:embed="rId2"/>
          <a:stretch>
            <a:fillRect/>
          </a:stretch>
        </p:blipFill>
        <p:spPr>
          <a:xfrm>
            <a:off x="1600200" y="1751013"/>
            <a:ext cx="6041804" cy="4536243"/>
          </a:xfrm>
          <a:prstGeom prst="rect">
            <a:avLst/>
          </a:prstGeom>
        </p:spPr>
      </p:pic>
    </p:spTree>
    <p:extLst>
      <p:ext uri="{BB962C8B-B14F-4D97-AF65-F5344CB8AC3E}">
        <p14:creationId xmlns:p14="http://schemas.microsoft.com/office/powerpoint/2010/main" val="73620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with Client Cooperative Locationing</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056606"/>
            <a:ext cx="7772400" cy="4114800"/>
          </a:xfrm>
        </p:spPr>
        <p:txBody>
          <a:bodyPr/>
          <a:lstStyle/>
          <a:p>
            <a:pPr>
              <a:buFont typeface="Arial" panose="020B0604020202020204" pitchFamily="34" charset="0"/>
              <a:buChar char="•"/>
            </a:pPr>
            <a:r>
              <a:rPr lang="en-US" b="0" dirty="0">
                <a:solidFill>
                  <a:schemeClr val="tx1"/>
                </a:solidFill>
              </a:rPr>
              <a:t>By enabling measuring and reporting of TOAs of NDPs between client STAs in the general HEz ranging protocol, we enable client cooperative locationing. </a:t>
            </a:r>
          </a:p>
          <a:p>
            <a:pPr>
              <a:buFont typeface="Arial" panose="020B0604020202020204" pitchFamily="34" charset="0"/>
              <a:buChar char="•"/>
            </a:pPr>
            <a:r>
              <a:rPr lang="en-US" b="0" dirty="0">
                <a:solidFill>
                  <a:schemeClr val="tx1"/>
                </a:solidFill>
              </a:rPr>
              <a:t>In scenarios with a small number of APs this can give a performance improvement.</a:t>
            </a:r>
          </a:p>
          <a:p>
            <a:pPr>
              <a:buFont typeface="Arial" panose="020B0604020202020204" pitchFamily="34" charset="0"/>
              <a:buChar char="•"/>
            </a:pPr>
            <a:r>
              <a:rPr lang="en-US" b="0" dirty="0">
                <a:solidFill>
                  <a:schemeClr val="tx1"/>
                </a:solidFill>
              </a:rPr>
              <a:t>Also, not shown here, but it can enable locationing in scenarios with only two APs.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313174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2D49-7C0B-4DF5-8624-C4ED2ADC2D0A}"/>
              </a:ext>
            </a:extLst>
          </p:cNvPr>
          <p:cNvSpPr>
            <a:spLocks noGrp="1"/>
          </p:cNvSpPr>
          <p:nvPr>
            <p:ph type="title"/>
          </p:nvPr>
        </p:nvSpPr>
        <p:spPr/>
        <p:txBody>
          <a:bodyPr/>
          <a:lstStyle/>
          <a:p>
            <a:r>
              <a:rPr lang="en-US" dirty="0"/>
              <a:t>Time-Stamp Reporting and Security</a:t>
            </a:r>
          </a:p>
        </p:txBody>
      </p:sp>
      <p:sp>
        <p:nvSpPr>
          <p:cNvPr id="3" name="Content Placeholder 2">
            <a:extLst>
              <a:ext uri="{FF2B5EF4-FFF2-40B4-BE49-F238E27FC236}">
                <a16:creationId xmlns:a16="http://schemas.microsoft.com/office/drawing/2014/main" id="{01475F39-0A8C-4E28-A5EF-692A701D9411}"/>
              </a:ext>
            </a:extLst>
          </p:cNvPr>
          <p:cNvSpPr>
            <a:spLocks noGrp="1"/>
          </p:cNvSpPr>
          <p:nvPr>
            <p:ph idx="1"/>
          </p:nvPr>
        </p:nvSpPr>
        <p:spPr/>
        <p:txBody>
          <a:bodyPr/>
          <a:lstStyle/>
          <a:p>
            <a:pPr>
              <a:buFont typeface="Arial" panose="020B0604020202020204" pitchFamily="34" charset="0"/>
              <a:buChar char="•"/>
            </a:pPr>
            <a:r>
              <a:rPr lang="en-US" b="0" dirty="0"/>
              <a:t>Looks not possible to combine RTT cross reporting with PHY security.</a:t>
            </a:r>
          </a:p>
          <a:p>
            <a:pPr>
              <a:buFont typeface="Arial" panose="020B0604020202020204" pitchFamily="34" charset="0"/>
              <a:buChar char="•"/>
            </a:pPr>
            <a:r>
              <a:rPr lang="en-US" b="0" dirty="0"/>
              <a:t>However, time-stamps can be reported under MAC security.</a:t>
            </a:r>
          </a:p>
          <a:p>
            <a:pPr>
              <a:buFont typeface="Arial" panose="020B0604020202020204" pitchFamily="34" charset="0"/>
              <a:buChar char="•"/>
            </a:pPr>
            <a:r>
              <a:rPr lang="en-US" b="0" dirty="0"/>
              <a:t>Client ISTAs or Client ASTAs time stamps can be securely relayed to the client STAs via the ‘UL LMR’ and  ‘DL LMR’ reporting frames.</a:t>
            </a:r>
          </a:p>
          <a:p>
            <a:pPr>
              <a:buFont typeface="Arial" panose="020B0604020202020204" pitchFamily="34" charset="0"/>
              <a:buChar char="•"/>
            </a:pPr>
            <a:r>
              <a:rPr lang="en-US" b="0" dirty="0"/>
              <a:t>As we have the ‘DL LMR’ reporting frame prior to the ‘ ‘UL LMR’ reporting frame, a delay would be introduced in the reporting.</a:t>
            </a:r>
          </a:p>
        </p:txBody>
      </p:sp>
      <p:sp>
        <p:nvSpPr>
          <p:cNvPr id="4" name="Slide Number Placeholder 3">
            <a:extLst>
              <a:ext uri="{FF2B5EF4-FFF2-40B4-BE49-F238E27FC236}">
                <a16:creationId xmlns:a16="http://schemas.microsoft.com/office/drawing/2014/main" id="{C557879E-3E4B-4437-8E26-A7D47EFE17E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A718789-0B29-435B-B2A5-168FEE0AD257}"/>
              </a:ext>
            </a:extLst>
          </p:cNvPr>
          <p:cNvSpPr>
            <a:spLocks noGrp="1"/>
          </p:cNvSpPr>
          <p:nvPr>
            <p:ph type="ftr" idx="14"/>
          </p:nvPr>
        </p:nvSpPr>
        <p:spPr/>
        <p:txBody>
          <a:bodyPr/>
          <a:lstStyle/>
          <a:p>
            <a:r>
              <a:rPr lang="da-DK"/>
              <a:t>Erik Lindskog, Qualcomm, et al.</a:t>
            </a:r>
            <a:endParaRPr lang="en-GB" dirty="0"/>
          </a:p>
        </p:txBody>
      </p:sp>
    </p:spTree>
    <p:extLst>
      <p:ext uri="{BB962C8B-B14F-4D97-AF65-F5344CB8AC3E}">
        <p14:creationId xmlns:p14="http://schemas.microsoft.com/office/powerpoint/2010/main" val="109200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87624" y="1556792"/>
            <a:ext cx="7162800" cy="3785652"/>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Appendix:</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Regular RTT and Cooperative RTT Localization Estimation Calculations </a:t>
            </a:r>
          </a:p>
        </p:txBody>
      </p:sp>
    </p:spTree>
    <p:extLst>
      <p:ext uri="{BB962C8B-B14F-4D97-AF65-F5344CB8AC3E}">
        <p14:creationId xmlns:p14="http://schemas.microsoft.com/office/powerpoint/2010/main" val="319415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39" y="766753"/>
            <a:ext cx="8229600" cy="428475"/>
          </a:xfrm>
        </p:spPr>
        <p:txBody>
          <a:bodyPr/>
          <a:lstStyle/>
          <a:p>
            <a:r>
              <a:rPr lang="en-US" sz="2400" dirty="0"/>
              <a:t>Example RTT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204693" y="1901835"/>
            <a:ext cx="5626822" cy="4361673"/>
            <a:chOff x="1767153" y="1840495"/>
            <a:chExt cx="5807464" cy="4460459"/>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9" name="Straight Arrow Connector 18"/>
            <p:cNvCxnSpPr/>
            <p:nvPr/>
          </p:nvCxnSpPr>
          <p:spPr bwMode="auto">
            <a:xfrm flipH="1">
              <a:off x="5486400" y="2696043"/>
              <a:ext cx="1363073" cy="96155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flipV="1">
              <a:off x="2611040" y="2706239"/>
              <a:ext cx="2149873" cy="1054514"/>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29" name="TextBox 28"/>
            <p:cNvSpPr txBox="1"/>
            <p:nvPr/>
          </p:nvSpPr>
          <p:spPr>
            <a:xfrm>
              <a:off x="1767153" y="1840495"/>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79582" y="1935633"/>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1" name="TextBox 30"/>
            <p:cNvSpPr txBox="1"/>
            <p:nvPr/>
          </p:nvSpPr>
          <p:spPr>
            <a:xfrm>
              <a:off x="4577695" y="593162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3687390"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a:t>
            </a:r>
          </a:p>
        </p:txBody>
      </p:sp>
      <p:sp>
        <p:nvSpPr>
          <p:cNvPr id="36" name="TextBox 35"/>
          <p:cNvSpPr txBox="1"/>
          <p:nvPr/>
        </p:nvSpPr>
        <p:spPr>
          <a:xfrm>
            <a:off x="3940237" y="214203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8" name="TextBox 37"/>
          <p:cNvSpPr txBox="1"/>
          <p:nvPr/>
        </p:nvSpPr>
        <p:spPr>
          <a:xfrm>
            <a:off x="5739403" y="3068033"/>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303795" y="1373808"/>
            <a:ext cx="3374545"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3 APs: </a:t>
            </a:r>
          </a:p>
        </p:txBody>
      </p:sp>
      <p:sp>
        <p:nvSpPr>
          <p:cNvPr id="48" name="TextBox 47"/>
          <p:cNvSpPr txBox="1"/>
          <p:nvPr/>
        </p:nvSpPr>
        <p:spPr>
          <a:xfrm>
            <a:off x="6471543" y="5894176"/>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9" name="TextBox 48"/>
          <p:cNvSpPr txBox="1"/>
          <p:nvPr/>
        </p:nvSpPr>
        <p:spPr>
          <a:xfrm>
            <a:off x="334194" y="5534357"/>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cxnSp>
        <p:nvCxnSpPr>
          <p:cNvPr id="43" name="Straight Arrow Connector 42"/>
          <p:cNvCxnSpPr/>
          <p:nvPr/>
        </p:nvCxnSpPr>
        <p:spPr bwMode="auto">
          <a:xfrm flipH="1">
            <a:off x="6294025" y="4020929"/>
            <a:ext cx="223026" cy="1254562"/>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44" name="Straight Arrow Connector 43"/>
          <p:cNvCxnSpPr/>
          <p:nvPr/>
        </p:nvCxnSpPr>
        <p:spPr bwMode="auto">
          <a:xfrm flipV="1">
            <a:off x="6911879" y="2799083"/>
            <a:ext cx="1343110" cy="96357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50" name="TextBox 49"/>
          <p:cNvSpPr txBox="1"/>
          <p:nvPr/>
        </p:nvSpPr>
        <p:spPr>
          <a:xfrm>
            <a:off x="3673519" y="282457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07698" y="3694898"/>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4553810" y="2390520"/>
            <a:ext cx="1754135"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ToF</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)/2</a:t>
            </a:r>
          </a:p>
        </p:txBody>
      </p:sp>
    </p:spTree>
    <p:extLst>
      <p:ext uri="{BB962C8B-B14F-4D97-AF65-F5344CB8AC3E}">
        <p14:creationId xmlns:p14="http://schemas.microsoft.com/office/powerpoint/2010/main" val="304730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1020904"/>
          </a:xfrm>
        </p:spPr>
        <p:txBody>
          <a:bodyPr/>
          <a:lstStyle/>
          <a:p>
            <a:r>
              <a:rPr lang="en-US" dirty="0"/>
              <a:t>Newton’s method for solving non-linear equation</a:t>
            </a:r>
          </a:p>
        </p:txBody>
      </p:sp>
      <p:sp>
        <p:nvSpPr>
          <p:cNvPr id="72" name="Footer Placeholder 7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pSp>
        <p:nvGrpSpPr>
          <p:cNvPr id="63" name="Group 62"/>
          <p:cNvGrpSpPr/>
          <p:nvPr/>
        </p:nvGrpSpPr>
        <p:grpSpPr>
          <a:xfrm>
            <a:off x="858838" y="1981200"/>
            <a:ext cx="7846278" cy="4271963"/>
            <a:chOff x="-759330" y="1777566"/>
            <a:chExt cx="8147131" cy="4424388"/>
          </a:xfrm>
        </p:grpSpPr>
        <p:cxnSp>
          <p:nvCxnSpPr>
            <p:cNvPr id="7" name="Straight Arrow Connector 6"/>
            <p:cNvCxnSpPr/>
            <p:nvPr/>
          </p:nvCxnSpPr>
          <p:spPr bwMode="auto">
            <a:xfrm flipV="1">
              <a:off x="1981200" y="2438400"/>
              <a:ext cx="0" cy="2743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1981200" y="5181600"/>
              <a:ext cx="4953000" cy="6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Freeform 10"/>
            <p:cNvSpPr/>
            <p:nvPr/>
          </p:nvSpPr>
          <p:spPr bwMode="auto">
            <a:xfrm>
              <a:off x="2524991" y="2369127"/>
              <a:ext cx="3190009" cy="2400300"/>
            </a:xfrm>
            <a:custGeom>
              <a:avLst/>
              <a:gdLst>
                <a:gd name="connsiteX0" fmla="*/ 0 w 1745673"/>
                <a:gd name="connsiteY0" fmla="*/ 2400300 h 2400300"/>
                <a:gd name="connsiteX1" fmla="*/ 540327 w 1745673"/>
                <a:gd name="connsiteY1" fmla="*/ 2161309 h 2400300"/>
                <a:gd name="connsiteX2" fmla="*/ 1039091 w 1745673"/>
                <a:gd name="connsiteY2" fmla="*/ 1683328 h 2400300"/>
                <a:gd name="connsiteX3" fmla="*/ 1381991 w 1745673"/>
                <a:gd name="connsiteY3" fmla="*/ 1163782 h 2400300"/>
                <a:gd name="connsiteX4" fmla="*/ 1600200 w 1745673"/>
                <a:gd name="connsiteY4" fmla="*/ 623455 h 2400300"/>
                <a:gd name="connsiteX5" fmla="*/ 1704109 w 1745673"/>
                <a:gd name="connsiteY5" fmla="*/ 249382 h 2400300"/>
                <a:gd name="connsiteX6" fmla="*/ 1704109 w 1745673"/>
                <a:gd name="connsiteY6" fmla="*/ 249382 h 2400300"/>
                <a:gd name="connsiteX7" fmla="*/ 1745673 w 1745673"/>
                <a:gd name="connsiteY7" fmla="*/ 0 h 24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5673" h="2400300">
                  <a:moveTo>
                    <a:pt x="0" y="2400300"/>
                  </a:moveTo>
                  <a:cubicBezTo>
                    <a:pt x="183572" y="2340552"/>
                    <a:pt x="367145" y="2280804"/>
                    <a:pt x="540327" y="2161309"/>
                  </a:cubicBezTo>
                  <a:cubicBezTo>
                    <a:pt x="713509" y="2041814"/>
                    <a:pt x="898814" y="1849582"/>
                    <a:pt x="1039091" y="1683328"/>
                  </a:cubicBezTo>
                  <a:cubicBezTo>
                    <a:pt x="1179368" y="1517074"/>
                    <a:pt x="1288473" y="1340427"/>
                    <a:pt x="1381991" y="1163782"/>
                  </a:cubicBezTo>
                  <a:cubicBezTo>
                    <a:pt x="1475509" y="987137"/>
                    <a:pt x="1546514" y="775855"/>
                    <a:pt x="1600200" y="623455"/>
                  </a:cubicBezTo>
                  <a:cubicBezTo>
                    <a:pt x="1653886" y="471055"/>
                    <a:pt x="1704109" y="249382"/>
                    <a:pt x="1704109" y="249382"/>
                  </a:cubicBezTo>
                  <a:lnTo>
                    <a:pt x="1704109" y="249382"/>
                  </a:lnTo>
                  <a:lnTo>
                    <a:pt x="1745673" y="0"/>
                  </a:ln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 name="TextBox 11"/>
            <p:cNvSpPr txBox="1"/>
            <p:nvPr/>
          </p:nvSpPr>
          <p:spPr>
            <a:xfrm>
              <a:off x="7049247" y="4926521"/>
              <a:ext cx="338554"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p>
          </p:txBody>
        </p:sp>
        <p:cxnSp>
          <p:nvCxnSpPr>
            <p:cNvPr id="15" name="Straight Connector 14"/>
            <p:cNvCxnSpPr/>
            <p:nvPr/>
          </p:nvCxnSpPr>
          <p:spPr bwMode="auto">
            <a:xfrm>
              <a:off x="4038599" y="4097482"/>
              <a:ext cx="0" cy="111998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TextBox 15"/>
            <p:cNvSpPr txBox="1"/>
            <p:nvPr/>
          </p:nvSpPr>
          <p:spPr>
            <a:xfrm>
              <a:off x="3881868" y="514596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18" name="Straight Connector 17"/>
            <p:cNvCxnSpPr/>
            <p:nvPr/>
          </p:nvCxnSpPr>
          <p:spPr bwMode="auto">
            <a:xfrm flipH="1">
              <a:off x="2971801" y="3220469"/>
              <a:ext cx="3124200" cy="16197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981200" y="3505200"/>
              <a:ext cx="4572000" cy="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22" name="Straight Connector 21"/>
            <p:cNvCxnSpPr/>
            <p:nvPr/>
          </p:nvCxnSpPr>
          <p:spPr bwMode="auto">
            <a:xfrm flipH="1">
              <a:off x="5533533" y="2342574"/>
              <a:ext cx="39457" cy="284595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TextBox 22"/>
            <p:cNvSpPr txBox="1"/>
            <p:nvPr/>
          </p:nvSpPr>
          <p:spPr>
            <a:xfrm>
              <a:off x="5001484" y="5168993"/>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28" name="Straight Connector 27"/>
            <p:cNvCxnSpPr/>
            <p:nvPr/>
          </p:nvCxnSpPr>
          <p:spPr bwMode="auto">
            <a:xfrm flipH="1">
              <a:off x="4762441" y="1777566"/>
              <a:ext cx="1375266" cy="24896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5146962" y="3054927"/>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5358125" y="516812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31" name="TextBox 30"/>
            <p:cNvSpPr txBox="1"/>
            <p:nvPr/>
          </p:nvSpPr>
          <p:spPr>
            <a:xfrm>
              <a:off x="1881666" y="5665507"/>
              <a:ext cx="61908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etc.</a:t>
              </a:r>
            </a:p>
          </p:txBody>
        </p:sp>
        <p:graphicFrame>
          <p:nvGraphicFramePr>
            <p:cNvPr id="42" name="Object 41"/>
            <p:cNvGraphicFramePr>
              <a:graphicFrameLocks noChangeAspect="1"/>
            </p:cNvGraphicFramePr>
            <p:nvPr>
              <p:extLst/>
            </p:nvPr>
          </p:nvGraphicFramePr>
          <p:xfrm>
            <a:off x="-759330" y="3229345"/>
            <a:ext cx="1289025" cy="445562"/>
          </p:xfrm>
          <a:graphic>
            <a:graphicData uri="http://schemas.openxmlformats.org/presentationml/2006/ole">
              <mc:AlternateContent xmlns:mc="http://schemas.openxmlformats.org/markup-compatibility/2006">
                <mc:Choice xmlns:v="urn:schemas-microsoft-com:vml" Requires="v">
                  <p:oleObj spid="_x0000_s4173" name="Equation" r:id="rId3" imgW="660240" imgH="228600" progId="Equation.3">
                    <p:embed/>
                  </p:oleObj>
                </mc:Choice>
                <mc:Fallback>
                  <p:oleObj name="Equation" r:id="rId3" imgW="660240" imgH="228600" progId="Equation.3">
                    <p:embed/>
                    <p:pic>
                      <p:nvPicPr>
                        <p:cNvPr id="42" name="Object 41"/>
                        <p:cNvPicPr/>
                        <p:nvPr/>
                      </p:nvPicPr>
                      <p:blipFill>
                        <a:blip r:embed="rId4"/>
                        <a:stretch>
                          <a:fillRect/>
                        </a:stretch>
                      </p:blipFill>
                      <p:spPr>
                        <a:xfrm>
                          <a:off x="-759330" y="3229345"/>
                          <a:ext cx="1289025" cy="445562"/>
                        </a:xfrm>
                        <a:prstGeom prst="rect">
                          <a:avLst/>
                        </a:prstGeom>
                      </p:spPr>
                    </p:pic>
                  </p:oleObj>
                </mc:Fallback>
              </mc:AlternateContent>
            </a:graphicData>
          </a:graphic>
        </p:graphicFrame>
        <p:graphicFrame>
          <p:nvGraphicFramePr>
            <p:cNvPr id="43" name="Object 42"/>
            <p:cNvGraphicFramePr>
              <a:graphicFrameLocks noChangeAspect="1"/>
            </p:cNvGraphicFramePr>
            <p:nvPr>
              <p:extLst/>
            </p:nvPr>
          </p:nvGraphicFramePr>
          <p:xfrm>
            <a:off x="1720851" y="2035744"/>
            <a:ext cx="517776" cy="306830"/>
          </p:xfrm>
          <a:graphic>
            <a:graphicData uri="http://schemas.openxmlformats.org/presentationml/2006/ole">
              <mc:AlternateContent xmlns:mc="http://schemas.openxmlformats.org/markup-compatibility/2006">
                <mc:Choice xmlns:v="urn:schemas-microsoft-com:vml" Requires="v">
                  <p:oleObj spid="_x0000_s4174" name="Equation" r:id="rId5" imgW="342720" imgH="203040" progId="Equation.3">
                    <p:embed/>
                  </p:oleObj>
                </mc:Choice>
                <mc:Fallback>
                  <p:oleObj name="Equation" r:id="rId5" imgW="342720" imgH="203040" progId="Equation.3">
                    <p:embed/>
                    <p:pic>
                      <p:nvPicPr>
                        <p:cNvPr id="43" name="Object 42"/>
                        <p:cNvPicPr/>
                        <p:nvPr/>
                      </p:nvPicPr>
                      <p:blipFill>
                        <a:blip r:embed="rId6"/>
                        <a:stretch>
                          <a:fillRect/>
                        </a:stretch>
                      </p:blipFill>
                      <p:spPr>
                        <a:xfrm>
                          <a:off x="1720851" y="2035744"/>
                          <a:ext cx="517776" cy="306830"/>
                        </a:xfrm>
                        <a:prstGeom prst="rect">
                          <a:avLst/>
                        </a:prstGeom>
                      </p:spPr>
                    </p:pic>
                  </p:oleObj>
                </mc:Fallback>
              </mc:AlternateContent>
            </a:graphicData>
          </a:graphic>
        </p:graphicFrame>
        <p:cxnSp>
          <p:nvCxnSpPr>
            <p:cNvPr id="56" name="Straight Connector 55"/>
            <p:cNvCxnSpPr/>
            <p:nvPr/>
          </p:nvCxnSpPr>
          <p:spPr bwMode="auto">
            <a:xfrm flipH="1">
              <a:off x="5029196" y="3082635"/>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graphicFrame>
          <p:nvGraphicFramePr>
            <p:cNvPr id="58" name="Object 57"/>
            <p:cNvGraphicFramePr>
              <a:graphicFrameLocks noChangeAspect="1"/>
            </p:cNvGraphicFramePr>
            <p:nvPr>
              <p:extLst/>
            </p:nvPr>
          </p:nvGraphicFramePr>
          <p:xfrm>
            <a:off x="4342375" y="5789274"/>
            <a:ext cx="875285" cy="412680"/>
          </p:xfrm>
          <a:graphic>
            <a:graphicData uri="http://schemas.openxmlformats.org/presentationml/2006/ole">
              <mc:AlternateContent xmlns:mc="http://schemas.openxmlformats.org/markup-compatibility/2006">
                <mc:Choice xmlns:v="urn:schemas-microsoft-com:vml" Requires="v">
                  <p:oleObj spid="_x0000_s4175" name="Equation" r:id="rId7" imgW="482400" imgH="228600" progId="Equation.3">
                    <p:embed/>
                  </p:oleObj>
                </mc:Choice>
                <mc:Fallback>
                  <p:oleObj name="Equation" r:id="rId7" imgW="482400" imgH="228600" progId="Equation.3">
                    <p:embed/>
                    <p:pic>
                      <p:nvPicPr>
                        <p:cNvPr id="58" name="Object 57"/>
                        <p:cNvPicPr/>
                        <p:nvPr/>
                      </p:nvPicPr>
                      <p:blipFill>
                        <a:blip r:embed="rId8"/>
                        <a:stretch>
                          <a:fillRect/>
                        </a:stretch>
                      </p:blipFill>
                      <p:spPr>
                        <a:xfrm>
                          <a:off x="4342375" y="5789274"/>
                          <a:ext cx="875285" cy="412680"/>
                        </a:xfrm>
                        <a:prstGeom prst="rect">
                          <a:avLst/>
                        </a:prstGeom>
                      </p:spPr>
                    </p:pic>
                  </p:oleObj>
                </mc:Fallback>
              </mc:AlternateContent>
            </a:graphicData>
          </a:graphic>
        </p:graphicFrame>
        <p:cxnSp>
          <p:nvCxnSpPr>
            <p:cNvPr id="60" name="Straight Arrow Connector 59"/>
            <p:cNvCxnSpPr/>
            <p:nvPr/>
          </p:nvCxnSpPr>
          <p:spPr bwMode="auto">
            <a:xfrm flipV="1">
              <a:off x="4609306" y="5259389"/>
              <a:ext cx="392178" cy="4507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64" name="TextBox 63"/>
          <p:cNvSpPr txBox="1"/>
          <p:nvPr/>
        </p:nvSpPr>
        <p:spPr>
          <a:xfrm>
            <a:off x="446073" y="2517109"/>
            <a:ext cx="2105063"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equation:</a:t>
            </a:r>
          </a:p>
        </p:txBody>
      </p:sp>
      <p:graphicFrame>
        <p:nvGraphicFramePr>
          <p:cNvPr id="67" name="Object 66"/>
          <p:cNvGraphicFramePr>
            <a:graphicFrameLocks noChangeAspect="1"/>
          </p:cNvGraphicFramePr>
          <p:nvPr>
            <p:extLst/>
          </p:nvPr>
        </p:nvGraphicFramePr>
        <p:xfrm>
          <a:off x="3063827" y="3473145"/>
          <a:ext cx="282184" cy="282184"/>
        </p:xfrm>
        <a:graphic>
          <a:graphicData uri="http://schemas.openxmlformats.org/presentationml/2006/ole">
            <mc:AlternateContent xmlns:mc="http://schemas.openxmlformats.org/markup-compatibility/2006">
              <mc:Choice xmlns:v="urn:schemas-microsoft-com:vml" Requires="v">
                <p:oleObj spid="_x0000_s4176" name="Equation" r:id="rId9" imgW="164880" imgH="164880" progId="Equation.3">
                  <p:embed/>
                </p:oleObj>
              </mc:Choice>
              <mc:Fallback>
                <p:oleObj name="Equation" r:id="rId9" imgW="164880" imgH="164880" progId="Equation.3">
                  <p:embed/>
                  <p:pic>
                    <p:nvPicPr>
                      <p:cNvPr id="67" name="Object 66"/>
                      <p:cNvPicPr/>
                      <p:nvPr/>
                    </p:nvPicPr>
                    <p:blipFill>
                      <a:blip r:embed="rId10"/>
                      <a:stretch>
                        <a:fillRect/>
                      </a:stretch>
                    </p:blipFill>
                    <p:spPr>
                      <a:xfrm>
                        <a:off x="3063827" y="3473145"/>
                        <a:ext cx="282184" cy="282184"/>
                      </a:xfrm>
                      <a:prstGeom prst="rect">
                        <a:avLst/>
                      </a:prstGeom>
                    </p:spPr>
                  </p:pic>
                </p:oleObj>
              </mc:Fallback>
            </mc:AlternateContent>
          </a:graphicData>
        </a:graphic>
      </p:graphicFrame>
      <p:graphicFrame>
        <p:nvGraphicFramePr>
          <p:cNvPr id="68" name="Object 67"/>
          <p:cNvGraphicFramePr>
            <a:graphicFrameLocks noChangeAspect="1"/>
          </p:cNvGraphicFramePr>
          <p:nvPr>
            <p:extLst/>
          </p:nvPr>
        </p:nvGraphicFramePr>
        <p:xfrm>
          <a:off x="3690860" y="4058297"/>
          <a:ext cx="498656" cy="296259"/>
        </p:xfrm>
        <a:graphic>
          <a:graphicData uri="http://schemas.openxmlformats.org/presentationml/2006/ole">
            <mc:AlternateContent xmlns:mc="http://schemas.openxmlformats.org/markup-compatibility/2006">
              <mc:Choice xmlns:v="urn:schemas-microsoft-com:vml" Requires="v">
                <p:oleObj spid="_x0000_s4177" name="Equation" r:id="rId11" imgW="342720" imgH="203040" progId="Equation.3">
                  <p:embed/>
                </p:oleObj>
              </mc:Choice>
              <mc:Fallback>
                <p:oleObj name="Equation" r:id="rId11" imgW="342720" imgH="203040" progId="Equation.3">
                  <p:embed/>
                  <p:pic>
                    <p:nvPicPr>
                      <p:cNvPr id="68" name="Object 67"/>
                      <p:cNvPicPr/>
                      <p:nvPr/>
                    </p:nvPicPr>
                    <p:blipFill>
                      <a:blip r:embed="rId6"/>
                      <a:stretch>
                        <a:fillRect/>
                      </a:stretch>
                    </p:blipFill>
                    <p:spPr>
                      <a:xfrm>
                        <a:off x="3690860" y="4058297"/>
                        <a:ext cx="498656" cy="296259"/>
                      </a:xfrm>
                      <a:prstGeom prst="rect">
                        <a:avLst/>
                      </a:prstGeom>
                    </p:spPr>
                  </p:pic>
                </p:oleObj>
              </mc:Fallback>
            </mc:AlternateContent>
          </a:graphicData>
        </a:graphic>
      </p:graphicFrame>
      <p:cxnSp>
        <p:nvCxnSpPr>
          <p:cNvPr id="70" name="Straight Arrow Connector 69"/>
          <p:cNvCxnSpPr/>
          <p:nvPr/>
        </p:nvCxnSpPr>
        <p:spPr bwMode="auto">
          <a:xfrm>
            <a:off x="4137589" y="4388967"/>
            <a:ext cx="264546" cy="298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41431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3ABE-4A5B-44A3-A707-FF0DFC27376C}"/>
              </a:ext>
            </a:extLst>
          </p:cNvPr>
          <p:cNvSpPr>
            <a:spLocks noGrp="1"/>
          </p:cNvSpPr>
          <p:nvPr>
            <p:ph type="title"/>
          </p:nvPr>
        </p:nvSpPr>
        <p:spPr>
          <a:xfrm>
            <a:off x="685800" y="813891"/>
            <a:ext cx="7772400" cy="726976"/>
          </a:xfrm>
        </p:spPr>
        <p:txBody>
          <a:bodyPr/>
          <a:lstStyle/>
          <a:p>
            <a:r>
              <a:rPr lang="en-US" dirty="0"/>
              <a:t>Introduction</a:t>
            </a:r>
          </a:p>
        </p:txBody>
      </p:sp>
      <p:sp>
        <p:nvSpPr>
          <p:cNvPr id="3" name="Content Placeholder 2">
            <a:extLst>
              <a:ext uri="{FF2B5EF4-FFF2-40B4-BE49-F238E27FC236}">
                <a16:creationId xmlns:a16="http://schemas.microsoft.com/office/drawing/2014/main" id="{6F5ECB08-5C15-45B8-9661-E01FFB71025A}"/>
              </a:ext>
            </a:extLst>
          </p:cNvPr>
          <p:cNvSpPr>
            <a:spLocks noGrp="1"/>
          </p:cNvSpPr>
          <p:nvPr>
            <p:ph idx="1"/>
          </p:nvPr>
        </p:nvSpPr>
        <p:spPr>
          <a:xfrm>
            <a:off x="685800" y="1556792"/>
            <a:ext cx="7772400" cy="4539208"/>
          </a:xfrm>
        </p:spPr>
        <p:txBody>
          <a:bodyPr>
            <a:normAutofit/>
          </a:bodyPr>
          <a:lstStyle/>
          <a:p>
            <a:r>
              <a:rPr lang="en-US" sz="2800" dirty="0">
                <a:solidFill>
                  <a:srgbClr val="FF0000"/>
                </a:solidFill>
              </a:rPr>
              <a:t>The purpose of this presentation is to make the case for adding reporting of ‘cross’ RTT measurements in the regular HEz ranging protocol, just as we have for passive location.</a:t>
            </a:r>
          </a:p>
          <a:p>
            <a:r>
              <a:rPr lang="en-US" sz="2800" dirty="0"/>
              <a:t>The main reason for this is that such cross RTT measurements are useful for enabling anchor client STAs to facilitate (active) locationing. </a:t>
            </a:r>
          </a:p>
          <a:p>
            <a:r>
              <a:rPr lang="en-US" sz="2800" dirty="0"/>
              <a:t>In addition this enables cooperative client location which can be useful is some cases.</a:t>
            </a:r>
          </a:p>
          <a:p>
            <a:pPr marL="0" indent="0">
              <a:buNone/>
            </a:pPr>
            <a:endParaRPr lang="en-US" sz="2300" dirty="0">
              <a:solidFill>
                <a:srgbClr val="FF0000"/>
              </a:solidFill>
            </a:endParaRPr>
          </a:p>
          <a:p>
            <a:endParaRPr lang="en-US" sz="2300" dirty="0"/>
          </a:p>
          <a:p>
            <a:pPr lvl="1"/>
            <a:endParaRPr lang="en-US" dirty="0"/>
          </a:p>
          <a:p>
            <a:pPr lvl="1"/>
            <a:endParaRPr lang="en-US" dirty="0"/>
          </a:p>
        </p:txBody>
      </p:sp>
      <p:sp>
        <p:nvSpPr>
          <p:cNvPr id="5" name="Slide Number Placeholder 4">
            <a:extLst>
              <a:ext uri="{FF2B5EF4-FFF2-40B4-BE49-F238E27FC236}">
                <a16:creationId xmlns:a16="http://schemas.microsoft.com/office/drawing/2014/main" id="{8FF7CB01-B8FB-4281-9249-BBE9B4C5916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B4736A8F-2388-4AB7-B7C7-D767AF315CF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93251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5212"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5213"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5214"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5215"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5216"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5217"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Tree>
    <p:extLst>
      <p:ext uri="{BB962C8B-B14F-4D97-AF65-F5344CB8AC3E}">
        <p14:creationId xmlns:p14="http://schemas.microsoft.com/office/powerpoint/2010/main" val="3190235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751931" y="3920256"/>
          <a:ext cx="4041775" cy="742950"/>
        </p:xfrm>
        <a:graphic>
          <a:graphicData uri="http://schemas.openxmlformats.org/presentationml/2006/ole">
            <mc:AlternateContent xmlns:mc="http://schemas.openxmlformats.org/markup-compatibility/2006">
              <mc:Choice xmlns:v="urn:schemas-microsoft-com:vml" Requires="v">
                <p:oleObj spid="_x0000_s6206" name="Equation" r:id="rId3" imgW="2616120" imgH="482400" progId="Equation.3">
                  <p:embed/>
                </p:oleObj>
              </mc:Choice>
              <mc:Fallback>
                <p:oleObj name="Equation" r:id="rId3" imgW="2616120" imgH="482400" progId="Equation.3">
                  <p:embed/>
                  <p:pic>
                    <p:nvPicPr>
                      <p:cNvPr id="5" name="Object 4"/>
                      <p:cNvPicPr/>
                      <p:nvPr/>
                    </p:nvPicPr>
                    <p:blipFill>
                      <a:blip r:embed="rId4"/>
                      <a:stretch>
                        <a:fillRect/>
                      </a:stretch>
                    </p:blipFill>
                    <p:spPr>
                      <a:xfrm>
                        <a:off x="2751931" y="3920256"/>
                        <a:ext cx="4041775" cy="742950"/>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3605213" y="2505075"/>
          <a:ext cx="2335212" cy="406400"/>
        </p:xfrm>
        <a:graphic>
          <a:graphicData uri="http://schemas.openxmlformats.org/presentationml/2006/ole">
            <mc:AlternateContent xmlns:mc="http://schemas.openxmlformats.org/markup-compatibility/2006">
              <mc:Choice xmlns:v="urn:schemas-microsoft-com:vml" Requires="v">
                <p:oleObj spid="_x0000_s6207" name="Equation" r:id="rId5" imgW="1320480" imgH="228600" progId="Equation.3">
                  <p:embed/>
                </p:oleObj>
              </mc:Choice>
              <mc:Fallback>
                <p:oleObj name="Equation" r:id="rId5" imgW="1320480" imgH="228600" progId="Equation.3">
                  <p:embed/>
                  <p:pic>
                    <p:nvPicPr>
                      <p:cNvPr id="6" name="Object 5"/>
                      <p:cNvPicPr/>
                      <p:nvPr/>
                    </p:nvPicPr>
                    <p:blipFill>
                      <a:blip r:embed="rId6"/>
                      <a:stretch>
                        <a:fillRect/>
                      </a:stretch>
                    </p:blipFill>
                    <p:spPr>
                      <a:xfrm>
                        <a:off x="3605213" y="2505075"/>
                        <a:ext cx="2335212" cy="406400"/>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32572" y="3165146"/>
          <a:ext cx="2567650" cy="462807"/>
        </p:xfrm>
        <a:graphic>
          <a:graphicData uri="http://schemas.openxmlformats.org/presentationml/2006/ole">
            <mc:AlternateContent xmlns:mc="http://schemas.openxmlformats.org/markup-compatibility/2006">
              <mc:Choice xmlns:v="urn:schemas-microsoft-com:vml" Requires="v">
                <p:oleObj spid="_x0000_s6208" name="Equation" r:id="rId7" imgW="1688760" imgH="304560" progId="Equation.3">
                  <p:embed/>
                </p:oleObj>
              </mc:Choice>
              <mc:Fallback>
                <p:oleObj name="Equation" r:id="rId7" imgW="1688760" imgH="304560" progId="Equation.3">
                  <p:embed/>
                  <p:pic>
                    <p:nvPicPr>
                      <p:cNvPr id="7" name="Object 6"/>
                      <p:cNvPicPr/>
                      <p:nvPr/>
                    </p:nvPicPr>
                    <p:blipFill>
                      <a:blip r:embed="rId8"/>
                      <a:stretch>
                        <a:fillRect/>
                      </a:stretch>
                    </p:blipFill>
                    <p:spPr>
                      <a:xfrm>
                        <a:off x="3532572" y="3165146"/>
                        <a:ext cx="2567650" cy="462807"/>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2674143" y="5035347"/>
          <a:ext cx="4197350" cy="809625"/>
        </p:xfrm>
        <a:graphic>
          <a:graphicData uri="http://schemas.openxmlformats.org/presentationml/2006/ole">
            <mc:AlternateContent xmlns:mc="http://schemas.openxmlformats.org/markup-compatibility/2006">
              <mc:Choice xmlns:v="urn:schemas-microsoft-com:vml" Requires="v">
                <p:oleObj spid="_x0000_s6209" name="Equation" r:id="rId9" imgW="2501640" imgH="482400" progId="Equation.3">
                  <p:embed/>
                </p:oleObj>
              </mc:Choice>
              <mc:Fallback>
                <p:oleObj name="Equation" r:id="rId9" imgW="2501640" imgH="482400" progId="Equation.3">
                  <p:embed/>
                  <p:pic>
                    <p:nvPicPr>
                      <p:cNvPr id="9" name="Object 8"/>
                      <p:cNvPicPr/>
                      <p:nvPr/>
                    </p:nvPicPr>
                    <p:blipFill>
                      <a:blip r:embed="rId10"/>
                      <a:stretch>
                        <a:fillRect/>
                      </a:stretch>
                    </p:blipFill>
                    <p:spPr>
                      <a:xfrm>
                        <a:off x="2674143" y="5035347"/>
                        <a:ext cx="4197350" cy="809625"/>
                      </a:xfrm>
                      <a:prstGeom prst="rect">
                        <a:avLst/>
                      </a:prstGeom>
                    </p:spPr>
                  </p:pic>
                </p:oleObj>
              </mc:Fallback>
            </mc:AlternateContent>
          </a:graphicData>
        </a:graphic>
      </p:graphicFrame>
      <p:sp>
        <p:nvSpPr>
          <p:cNvPr id="10" name="TextBox 9"/>
          <p:cNvSpPr txBox="1"/>
          <p:nvPr/>
        </p:nvSpPr>
        <p:spPr>
          <a:xfrm>
            <a:off x="1219200" y="156945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Tree>
    <p:extLst>
      <p:ext uri="{BB962C8B-B14F-4D97-AF65-F5344CB8AC3E}">
        <p14:creationId xmlns:p14="http://schemas.microsoft.com/office/powerpoint/2010/main" val="146804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2" y="753845"/>
            <a:ext cx="82682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2362200" y="2213879"/>
          <a:ext cx="4489156" cy="1985722"/>
        </p:xfrm>
        <a:graphic>
          <a:graphicData uri="http://schemas.openxmlformats.org/presentationml/2006/ole">
            <mc:AlternateContent xmlns:mc="http://schemas.openxmlformats.org/markup-compatibility/2006">
              <mc:Choice xmlns:v="urn:schemas-microsoft-com:vml" Requires="v">
                <p:oleObj spid="_x0000_s7200" name="Equation" r:id="rId3" imgW="2869920" imgH="1269720" progId="Equation.3">
                  <p:embed/>
                </p:oleObj>
              </mc:Choice>
              <mc:Fallback>
                <p:oleObj name="Equation" r:id="rId3" imgW="2869920" imgH="1269720" progId="Equation.3">
                  <p:embed/>
                  <p:pic>
                    <p:nvPicPr>
                      <p:cNvPr id="10" name="Object 9"/>
                      <p:cNvPicPr/>
                      <p:nvPr/>
                    </p:nvPicPr>
                    <p:blipFill>
                      <a:blip r:embed="rId4"/>
                      <a:stretch>
                        <a:fillRect/>
                      </a:stretch>
                    </p:blipFill>
                    <p:spPr>
                      <a:xfrm>
                        <a:off x="2362200" y="2213879"/>
                        <a:ext cx="4489156" cy="1985722"/>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339419" y="5103876"/>
          <a:ext cx="2539771" cy="679657"/>
        </p:xfrm>
        <a:graphic>
          <a:graphicData uri="http://schemas.openxmlformats.org/presentationml/2006/ole">
            <mc:AlternateContent xmlns:mc="http://schemas.openxmlformats.org/markup-compatibility/2006">
              <mc:Choice xmlns:v="urn:schemas-microsoft-com:vml" Requires="v">
                <p:oleObj spid="_x0000_s7201"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3339419" y="5103876"/>
                        <a:ext cx="2539771" cy="679657"/>
                      </a:xfrm>
                      <a:prstGeom prst="rect">
                        <a:avLst/>
                      </a:prstGeom>
                    </p:spPr>
                  </p:pic>
                </p:oleObj>
              </mc:Fallback>
            </mc:AlternateContent>
          </a:graphicData>
        </a:graphic>
      </p:graphicFrame>
      <p:sp>
        <p:nvSpPr>
          <p:cNvPr id="13" name="TextBox 12"/>
          <p:cNvSpPr txBox="1"/>
          <p:nvPr/>
        </p:nvSpPr>
        <p:spPr>
          <a:xfrm>
            <a:off x="457200" y="4550261"/>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1"/>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sp>
        <p:nvSpPr>
          <p:cNvPr id="4" name="TextBox 3"/>
          <p:cNvSpPr txBox="1"/>
          <p:nvPr/>
        </p:nvSpPr>
        <p:spPr>
          <a:xfrm>
            <a:off x="1524000" y="4244126"/>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354505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Equations and Derivatives for Cooperative 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435290" y="4470646"/>
          <a:ext cx="8623005" cy="718098"/>
        </p:xfrm>
        <a:graphic>
          <a:graphicData uri="http://schemas.openxmlformats.org/presentationml/2006/ole">
            <mc:AlternateContent xmlns:mc="http://schemas.openxmlformats.org/markup-compatibility/2006">
              <mc:Choice xmlns:v="urn:schemas-microsoft-com:vml" Requires="v">
                <p:oleObj spid="_x0000_s8254" name="Equation" r:id="rId3" imgW="6083280" imgH="507960" progId="Equation.3">
                  <p:embed/>
                </p:oleObj>
              </mc:Choice>
              <mc:Fallback>
                <p:oleObj name="Equation" r:id="rId3" imgW="6083280" imgH="507960" progId="Equation.3">
                  <p:embed/>
                  <p:pic>
                    <p:nvPicPr>
                      <p:cNvPr id="5" name="Object 4"/>
                      <p:cNvPicPr/>
                      <p:nvPr/>
                    </p:nvPicPr>
                    <p:blipFill>
                      <a:blip r:embed="rId4"/>
                      <a:stretch>
                        <a:fillRect/>
                      </a:stretch>
                    </p:blipFill>
                    <p:spPr>
                      <a:xfrm>
                        <a:off x="435290" y="4470646"/>
                        <a:ext cx="8623005" cy="718098"/>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5715000" y="2603664"/>
          <a:ext cx="3098800" cy="428625"/>
        </p:xfrm>
        <a:graphic>
          <a:graphicData uri="http://schemas.openxmlformats.org/presentationml/2006/ole">
            <mc:AlternateContent xmlns:mc="http://schemas.openxmlformats.org/markup-compatibility/2006">
              <mc:Choice xmlns:v="urn:schemas-microsoft-com:vml" Requires="v">
                <p:oleObj spid="_x0000_s8255" name="Equation" r:id="rId5" imgW="1752480" imgH="241200" progId="Equation.3">
                  <p:embed/>
                </p:oleObj>
              </mc:Choice>
              <mc:Fallback>
                <p:oleObj name="Equation" r:id="rId5" imgW="1752480" imgH="241200" progId="Equation.3">
                  <p:embed/>
                  <p:pic>
                    <p:nvPicPr>
                      <p:cNvPr id="6" name="Object 5"/>
                      <p:cNvPicPr/>
                      <p:nvPr/>
                    </p:nvPicPr>
                    <p:blipFill>
                      <a:blip r:embed="rId6"/>
                      <a:stretch>
                        <a:fillRect/>
                      </a:stretch>
                    </p:blipFill>
                    <p:spPr>
                      <a:xfrm>
                        <a:off x="5715000" y="2603664"/>
                        <a:ext cx="3098800" cy="428625"/>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22663" y="3155950"/>
          <a:ext cx="2587625" cy="481013"/>
        </p:xfrm>
        <a:graphic>
          <a:graphicData uri="http://schemas.openxmlformats.org/presentationml/2006/ole">
            <mc:AlternateContent xmlns:mc="http://schemas.openxmlformats.org/markup-compatibility/2006">
              <mc:Choice xmlns:v="urn:schemas-microsoft-com:vml" Requires="v">
                <p:oleObj spid="_x0000_s8256" name="Equation" r:id="rId7" imgW="1701720" imgH="317160" progId="Equation.3">
                  <p:embed/>
                </p:oleObj>
              </mc:Choice>
              <mc:Fallback>
                <p:oleObj name="Equation" r:id="rId7" imgW="1701720" imgH="317160" progId="Equation.3">
                  <p:embed/>
                  <p:pic>
                    <p:nvPicPr>
                      <p:cNvPr id="7" name="Object 6"/>
                      <p:cNvPicPr/>
                      <p:nvPr/>
                    </p:nvPicPr>
                    <p:blipFill>
                      <a:blip r:embed="rId8"/>
                      <a:stretch>
                        <a:fillRect/>
                      </a:stretch>
                    </p:blipFill>
                    <p:spPr>
                      <a:xfrm>
                        <a:off x="3522663" y="3155950"/>
                        <a:ext cx="2587625" cy="481013"/>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263818" y="5334000"/>
          <a:ext cx="6965950" cy="850900"/>
        </p:xfrm>
        <a:graphic>
          <a:graphicData uri="http://schemas.openxmlformats.org/presentationml/2006/ole">
            <mc:AlternateContent xmlns:mc="http://schemas.openxmlformats.org/markup-compatibility/2006">
              <mc:Choice xmlns:v="urn:schemas-microsoft-com:vml" Requires="v">
                <p:oleObj spid="_x0000_s8257" name="Equation" r:id="rId9" imgW="4152600" imgH="507960" progId="Equation.3">
                  <p:embed/>
                </p:oleObj>
              </mc:Choice>
              <mc:Fallback>
                <p:oleObj name="Equation" r:id="rId9" imgW="4152600" imgH="507960" progId="Equation.3">
                  <p:embed/>
                  <p:pic>
                    <p:nvPicPr>
                      <p:cNvPr id="9" name="Object 8"/>
                      <p:cNvPicPr/>
                      <p:nvPr/>
                    </p:nvPicPr>
                    <p:blipFill>
                      <a:blip r:embed="rId10"/>
                      <a:stretch>
                        <a:fillRect/>
                      </a:stretch>
                    </p:blipFill>
                    <p:spPr>
                      <a:xfrm>
                        <a:off x="1263818" y="5334000"/>
                        <a:ext cx="6965950" cy="850900"/>
                      </a:xfrm>
                      <a:prstGeom prst="rect">
                        <a:avLst/>
                      </a:prstGeom>
                    </p:spPr>
                  </p:pic>
                </p:oleObj>
              </mc:Fallback>
            </mc:AlternateContent>
          </a:graphicData>
        </a:graphic>
      </p:graphicFrame>
      <p:sp>
        <p:nvSpPr>
          <p:cNvPr id="10" name="TextBox 9"/>
          <p:cNvSpPr txBox="1"/>
          <p:nvPr/>
        </p:nvSpPr>
        <p:spPr>
          <a:xfrm>
            <a:off x="1277995" y="1696942"/>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8" name="TextBox 7">
            <a:extLst>
              <a:ext uri="{FF2B5EF4-FFF2-40B4-BE49-F238E27FC236}">
                <a16:creationId xmlns:a16="http://schemas.microsoft.com/office/drawing/2014/main" id="{E7EE9FBC-F2F4-429E-AFDA-F73800FB1E90}"/>
              </a:ext>
            </a:extLst>
          </p:cNvPr>
          <p:cNvSpPr txBox="1"/>
          <p:nvPr/>
        </p:nvSpPr>
        <p:spPr>
          <a:xfrm>
            <a:off x="304800" y="2531322"/>
            <a:ext cx="535326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For each pair, (</a:t>
            </a:r>
            <a:r>
              <a:rPr kumimoji="0" lang="en-US" sz="24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i,j</a:t>
            </a: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of clients add equation:</a:t>
            </a:r>
          </a:p>
        </p:txBody>
      </p:sp>
      <p:sp>
        <p:nvSpPr>
          <p:cNvPr id="11" name="TextBox 10">
            <a:extLst>
              <a:ext uri="{FF2B5EF4-FFF2-40B4-BE49-F238E27FC236}">
                <a16:creationId xmlns:a16="http://schemas.microsoft.com/office/drawing/2014/main" id="{AB23826A-F740-408A-8D9D-B7D1E1389CF3}"/>
              </a:ext>
            </a:extLst>
          </p:cNvPr>
          <p:cNvSpPr txBox="1"/>
          <p:nvPr/>
        </p:nvSpPr>
        <p:spPr>
          <a:xfrm>
            <a:off x="2362200" y="3185137"/>
            <a:ext cx="936475"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2" name="TextBox 11">
            <a:extLst>
              <a:ext uri="{FF2B5EF4-FFF2-40B4-BE49-F238E27FC236}">
                <a16:creationId xmlns:a16="http://schemas.microsoft.com/office/drawing/2014/main" id="{86B4739F-1CD7-49E8-8C64-089AC4C502D4}"/>
              </a:ext>
            </a:extLst>
          </p:cNvPr>
          <p:cNvSpPr txBox="1"/>
          <p:nvPr/>
        </p:nvSpPr>
        <p:spPr>
          <a:xfrm>
            <a:off x="304800" y="3730658"/>
            <a:ext cx="6244017"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The derivatives in the Newton iterations become:</a:t>
            </a:r>
          </a:p>
        </p:txBody>
      </p:sp>
    </p:spTree>
    <p:extLst>
      <p:ext uri="{BB962C8B-B14F-4D97-AF65-F5344CB8AC3E}">
        <p14:creationId xmlns:p14="http://schemas.microsoft.com/office/powerpoint/2010/main" val="201589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78803"/>
            <a:ext cx="84206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CRTTL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1854879" y="2657772"/>
          <a:ext cx="5840412" cy="1468437"/>
        </p:xfrm>
        <a:graphic>
          <a:graphicData uri="http://schemas.openxmlformats.org/presentationml/2006/ole">
            <mc:AlternateContent xmlns:mc="http://schemas.openxmlformats.org/markup-compatibility/2006">
              <mc:Choice xmlns:v="urn:schemas-microsoft-com:vml" Requires="v">
                <p:oleObj spid="_x0000_s9248" name="Equation" r:id="rId3" imgW="3733560" imgH="939600" progId="Equation.3">
                  <p:embed/>
                </p:oleObj>
              </mc:Choice>
              <mc:Fallback>
                <p:oleObj name="Equation" r:id="rId3" imgW="3733560" imgH="939600" progId="Equation.3">
                  <p:embed/>
                  <p:pic>
                    <p:nvPicPr>
                      <p:cNvPr id="10" name="Object 9"/>
                      <p:cNvPicPr/>
                      <p:nvPr/>
                    </p:nvPicPr>
                    <p:blipFill>
                      <a:blip r:embed="rId4"/>
                      <a:stretch>
                        <a:fillRect/>
                      </a:stretch>
                    </p:blipFill>
                    <p:spPr>
                      <a:xfrm>
                        <a:off x="1854879" y="2657772"/>
                        <a:ext cx="5840412" cy="1468437"/>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200698" y="4587874"/>
          <a:ext cx="2933700" cy="1649413"/>
        </p:xfrm>
        <a:graphic>
          <a:graphicData uri="http://schemas.openxmlformats.org/presentationml/2006/ole">
            <mc:AlternateContent xmlns:mc="http://schemas.openxmlformats.org/markup-compatibility/2006">
              <mc:Choice xmlns:v="urn:schemas-microsoft-com:vml" Requires="v">
                <p:oleObj spid="_x0000_s9249" name="Equation" r:id="rId5" imgW="2082600" imgH="1168200" progId="Equation.3">
                  <p:embed/>
                </p:oleObj>
              </mc:Choice>
              <mc:Fallback>
                <p:oleObj name="Equation" r:id="rId5" imgW="2082600" imgH="1168200" progId="Equation.3">
                  <p:embed/>
                  <p:pic>
                    <p:nvPicPr>
                      <p:cNvPr id="12" name="Object 11"/>
                      <p:cNvPicPr/>
                      <p:nvPr/>
                    </p:nvPicPr>
                    <p:blipFill>
                      <a:blip r:embed="rId6"/>
                      <a:stretch>
                        <a:fillRect/>
                      </a:stretch>
                    </p:blipFill>
                    <p:spPr>
                      <a:xfrm>
                        <a:off x="3200698" y="4587874"/>
                        <a:ext cx="2933700" cy="1649413"/>
                      </a:xfrm>
                      <a:prstGeom prst="rect">
                        <a:avLst/>
                      </a:prstGeom>
                    </p:spPr>
                  </p:pic>
                </p:oleObj>
              </mc:Fallback>
            </mc:AlternateContent>
          </a:graphicData>
        </a:graphic>
      </p:graphicFrame>
      <p:sp>
        <p:nvSpPr>
          <p:cNvPr id="13" name="TextBox 12"/>
          <p:cNvSpPr txBox="1"/>
          <p:nvPr/>
        </p:nvSpPr>
        <p:spPr>
          <a:xfrm>
            <a:off x="457200" y="4157443"/>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0"/>
            <a:ext cx="8382000"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with Newtons method to find LS solution to set of equations for all users jointly with one RTT ranging equation per client and AP and one per each pair of clients. The equation for a pair of clients is: </a:t>
            </a:r>
          </a:p>
        </p:txBody>
      </p:sp>
      <p:sp>
        <p:nvSpPr>
          <p:cNvPr id="4" name="TextBox 3"/>
          <p:cNvSpPr txBox="1"/>
          <p:nvPr/>
        </p:nvSpPr>
        <p:spPr>
          <a:xfrm>
            <a:off x="1652597" y="3897864"/>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230905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2882127" y="2780928"/>
            <a:ext cx="3455946"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Tree>
    <p:extLst>
      <p:ext uri="{BB962C8B-B14F-4D97-AF65-F5344CB8AC3E}">
        <p14:creationId xmlns:p14="http://schemas.microsoft.com/office/powerpoint/2010/main" val="410913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506660" y="2166696"/>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B8C3D111-BD54-4A4F-A8E0-7C7E7AEF4FAE}"/>
              </a:ext>
            </a:extLst>
          </p:cNvPr>
          <p:cNvCxnSpPr>
            <a:cxnSpLocks/>
          </p:cNvCxnSpPr>
          <p:nvPr/>
        </p:nvCxnSpPr>
        <p:spPr bwMode="auto">
          <a:xfrm flipH="1">
            <a:off x="5169262" y="2426943"/>
            <a:ext cx="1" cy="543003"/>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91563" y="3407097"/>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75882" y="3527411"/>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FFD6E575-F3EC-43E9-8C3A-74375096965B}"/>
              </a:ext>
            </a:extLst>
          </p:cNvPr>
          <p:cNvCxnSpPr>
            <a:cxnSpLocks/>
          </p:cNvCxnSpPr>
          <p:nvPr/>
        </p:nvCxnSpPr>
        <p:spPr bwMode="auto">
          <a:xfrm flipV="1">
            <a:off x="3742018" y="3444492"/>
            <a:ext cx="1239072" cy="936674"/>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3834B604-4657-4FD9-8F03-463D74A6E530}"/>
              </a:ext>
            </a:extLst>
          </p:cNvPr>
          <p:cNvSpPr txBox="1"/>
          <p:nvPr/>
        </p:nvSpPr>
        <p:spPr>
          <a:xfrm>
            <a:off x="262753" y="810535"/>
            <a:ext cx="8740534"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Generalized HEz  Ranging Location Signaling Topology</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1" name="TextBox 50">
            <a:extLst>
              <a:ext uri="{FF2B5EF4-FFF2-40B4-BE49-F238E27FC236}">
                <a16:creationId xmlns:a16="http://schemas.microsoft.com/office/drawing/2014/main" id="{5543F67B-4E41-493C-9004-F136E942A7B5}"/>
              </a:ext>
            </a:extLst>
          </p:cNvPr>
          <p:cNvSpPr txBox="1"/>
          <p:nvPr/>
        </p:nvSpPr>
        <p:spPr>
          <a:xfrm>
            <a:off x="2627784" y="5204292"/>
            <a:ext cx="4286495" cy="107721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Types of ranging exchanges: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AP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AS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Clients to be located.</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24120" y="2839117"/>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76223" y="3124033"/>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94398" y="3803138"/>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403373" y="3257107"/>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211960" y="3517421"/>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62764" y="3542151"/>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2F8D9803-FC0F-47BB-85AC-ACFC93F6C3E9}"/>
              </a:ext>
            </a:extLst>
          </p:cNvPr>
          <p:cNvCxnSpPr>
            <a:cxnSpLocks/>
          </p:cNvCxnSpPr>
          <p:nvPr/>
        </p:nvCxnSpPr>
        <p:spPr bwMode="auto">
          <a:xfrm flipV="1">
            <a:off x="3800224" y="4150071"/>
            <a:ext cx="517185" cy="29888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758AE4EA-29B4-481D-85F9-4820CEBCD2D9}"/>
              </a:ext>
            </a:extLst>
          </p:cNvPr>
          <p:cNvCxnSpPr>
            <a:cxnSpLocks/>
          </p:cNvCxnSpPr>
          <p:nvPr/>
        </p:nvCxnSpPr>
        <p:spPr bwMode="auto">
          <a:xfrm flipH="1" flipV="1">
            <a:off x="5241941" y="3623108"/>
            <a:ext cx="182178" cy="739821"/>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53977" y="4006508"/>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404748" y="2169959"/>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B6A040CA-9BF3-4F39-BFB1-B89932AFFFCF}"/>
              </a:ext>
            </a:extLst>
          </p:cNvPr>
          <p:cNvCxnSpPr>
            <a:cxnSpLocks/>
          </p:cNvCxnSpPr>
          <p:nvPr/>
        </p:nvCxnSpPr>
        <p:spPr bwMode="auto">
          <a:xfrm flipH="1">
            <a:off x="4707047" y="2354008"/>
            <a:ext cx="340514" cy="148120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68952" y="4049928"/>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2F2ECCCF-29BE-4A13-BB26-B11FE968DFC4}"/>
              </a:ext>
            </a:extLst>
          </p:cNvPr>
          <p:cNvCxnSpPr>
            <a:cxnSpLocks/>
          </p:cNvCxnSpPr>
          <p:nvPr/>
        </p:nvCxnSpPr>
        <p:spPr bwMode="auto">
          <a:xfrm flipH="1" flipV="1">
            <a:off x="4822774" y="4182632"/>
            <a:ext cx="441640" cy="334202"/>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18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Locationing Using Client Anchor Stations </a:t>
            </a:r>
          </a:p>
        </p:txBody>
      </p:sp>
    </p:spTree>
    <p:extLst>
      <p:ext uri="{BB962C8B-B14F-4D97-AF65-F5344CB8AC3E}">
        <p14:creationId xmlns:p14="http://schemas.microsoft.com/office/powerpoint/2010/main" val="68361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78798" y="863142"/>
            <a:ext cx="7992829"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Location Using Anchor Client STAs</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 star</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4633020" y="2839117"/>
            <a:ext cx="1674866" cy="25363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8907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23900" y="724763"/>
            <a:ext cx="7772400" cy="654968"/>
          </a:xfrm>
        </p:spPr>
        <p:txBody>
          <a:bodyPr/>
          <a:lstStyle/>
          <a:p>
            <a:r>
              <a:rPr lang="en-US" sz="2800" dirty="0"/>
              <a:t>HEz-Ranging Using Anchor Station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122386" y="3419769"/>
            <a:ext cx="7200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AS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89039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92612" y="4815120"/>
            <a:ext cx="844796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a:t>
            </a:r>
            <a:r>
              <a:rPr lang="en-US" sz="1200" dirty="0">
                <a:solidFill>
                  <a:srgbClr val="0070C0"/>
                </a:solidFill>
                <a:latin typeface="Times New Roman" pitchFamily="18" charset="0"/>
                <a:ea typeface="MS Gothic"/>
              </a:rPr>
              <a:t>for</a:t>
            </a: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365451"/>
            <a:ext cx="8304538"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both the AP and the AS (a client Anchor station), both with known and shared locations.  </a:t>
            </a:r>
          </a:p>
        </p:txBody>
      </p:sp>
    </p:spTree>
    <p:extLst>
      <p:ext uri="{BB962C8B-B14F-4D97-AF65-F5344CB8AC3E}">
        <p14:creationId xmlns:p14="http://schemas.microsoft.com/office/powerpoint/2010/main" val="157750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Location Using Anchor Client STAs</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204864"/>
            <a:ext cx="7772400" cy="2884562"/>
          </a:xfrm>
        </p:spPr>
        <p:txBody>
          <a:bodyPr/>
          <a:lstStyle/>
          <a:p>
            <a:pPr>
              <a:buFont typeface="Arial" panose="020B0604020202020204" pitchFamily="34" charset="0"/>
              <a:buChar char="•"/>
            </a:pPr>
            <a:r>
              <a:rPr lang="en-US" b="0" dirty="0">
                <a:solidFill>
                  <a:schemeClr val="tx1"/>
                </a:solidFill>
              </a:rPr>
              <a:t>By enabling measuring and reporting of TOAs of NDPs between client (anchor) STAs in the general HEz ranging protocol, we enable the use client anchor STAs in HEz locationing. </a:t>
            </a:r>
          </a:p>
          <a:p>
            <a:pPr>
              <a:buFont typeface="Arial" panose="020B0604020202020204" pitchFamily="34" charset="0"/>
              <a:buChar char="•"/>
            </a:pPr>
            <a:r>
              <a:rPr lang="en-US" b="0" dirty="0">
                <a:solidFill>
                  <a:srgbClr val="FF0000"/>
                </a:solidFill>
              </a:rPr>
              <a:t>For example, this enables locationing in scenarios with single AP and two anchor client STAs.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51425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with Client Cooperative Locationing</a:t>
            </a:r>
          </a:p>
        </p:txBody>
      </p:sp>
    </p:spTree>
    <p:extLst>
      <p:ext uri="{BB962C8B-B14F-4D97-AF65-F5344CB8AC3E}">
        <p14:creationId xmlns:p14="http://schemas.microsoft.com/office/powerpoint/2010/main" val="74299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46032" y="747464"/>
            <a:ext cx="7863567" cy="95410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Signaling Topology with Client Cooperative Locationing </a:t>
            </a:r>
          </a:p>
        </p:txBody>
      </p:sp>
      <p:sp>
        <p:nvSpPr>
          <p:cNvPr id="4" name="Oval 3">
            <a:extLst>
              <a:ext uri="{FF2B5EF4-FFF2-40B4-BE49-F238E27FC236}">
                <a16:creationId xmlns:a16="http://schemas.microsoft.com/office/drawing/2014/main" id="{B4B1D668-BF49-4CFD-9CE2-3F95C4058EF6}"/>
              </a:ext>
            </a:extLst>
          </p:cNvPr>
          <p:cNvSpPr/>
          <p:nvPr/>
        </p:nvSpPr>
        <p:spPr bwMode="auto">
          <a:xfrm>
            <a:off x="4331540" y="225697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14336" y="441721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5998712" y="445161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493212" y="2650850"/>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78115" y="3891251"/>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62434" y="4011565"/>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id="{10576880-13E6-4151-8DD2-3E79D4C48C02}"/>
              </a:ext>
            </a:extLst>
          </p:cNvPr>
          <p:cNvSpPr txBox="1"/>
          <p:nvPr/>
        </p:nvSpPr>
        <p:spPr>
          <a:xfrm>
            <a:off x="4245392" y="1916832"/>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02982" y="444767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69235" y="4166937"/>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50966" y="5322953"/>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72905" y="2212824"/>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899871" y="3552544"/>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79357" y="2616478"/>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10672" y="3323271"/>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62775" y="3608187"/>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80950" y="4287292"/>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389925" y="3741261"/>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198512" y="4001575"/>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49316" y="4026305"/>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40529" y="4490662"/>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391300" y="2654113"/>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55504" y="4534082"/>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087819" y="2616478"/>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31541" y="3825831"/>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60426" y="3902712"/>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01031" y="2400986"/>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55396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11839</TotalTime>
  <Words>1377</Words>
  <Application>Microsoft Office PowerPoint</Application>
  <PresentationFormat>On-screen Show (4:3)</PresentationFormat>
  <Paragraphs>255</Paragraphs>
  <Slides>25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 Unicode MS</vt:lpstr>
      <vt:lpstr>MS Gothic</vt:lpstr>
      <vt:lpstr>Arial</vt:lpstr>
      <vt:lpstr>Calibri</vt:lpstr>
      <vt:lpstr>Symbol</vt:lpstr>
      <vt:lpstr>Times New Roman</vt:lpstr>
      <vt:lpstr>Office Theme</vt:lpstr>
      <vt:lpstr>Document</vt:lpstr>
      <vt:lpstr>Equation</vt:lpstr>
      <vt:lpstr>HEz RTT Location Using Anchor Stations and Client Cooperation</vt:lpstr>
      <vt:lpstr>Introduction</vt:lpstr>
      <vt:lpstr>PowerPoint Presentation</vt:lpstr>
      <vt:lpstr>PowerPoint Presentation</vt:lpstr>
      <vt:lpstr>PowerPoint Presentation</vt:lpstr>
      <vt:lpstr>HEz-Ranging Using Anchor Station</vt:lpstr>
      <vt:lpstr>Summary for HEz Ranging Location Using Anchor Client STAs</vt:lpstr>
      <vt:lpstr>PowerPoint Presentation</vt:lpstr>
      <vt:lpstr>PowerPoint Presentation</vt:lpstr>
      <vt:lpstr>HEz-Ranging Using Client Cooperation</vt:lpstr>
      <vt:lpstr>General Simulation Procedure</vt:lpstr>
      <vt:lpstr>Location of 8 Clients Using 3 APs</vt:lpstr>
      <vt:lpstr>Cooperative Location Among 8 Clients Using 3 APs</vt:lpstr>
      <vt:lpstr>Relative Performance with Cooperative Location</vt:lpstr>
      <vt:lpstr>Summary for HEz Ranging with Client Cooperative Locationing</vt:lpstr>
      <vt:lpstr>Time-Stamp Reporting and Security</vt:lpstr>
      <vt:lpstr>PowerPoint Presentation</vt:lpstr>
      <vt:lpstr>Example RTT Location Estimation Calculations</vt:lpstr>
      <vt:lpstr>Newton’s method for solving non-linear equation</vt:lpstr>
      <vt:lpstr>Solving of non-linear system of equations</vt:lpstr>
      <vt:lpstr>RTT Location Derivatives</vt:lpstr>
      <vt:lpstr>Iterative solution for client position (x0,y0) for RTTL</vt:lpstr>
      <vt:lpstr>Additional Equations and Derivatives for Cooperative RTT Location Derivatives</vt:lpstr>
      <vt:lpstr>Iterative solution for client position (x0,y0) for CRTTL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250</cp:revision>
  <cp:lastPrinted>1601-01-01T00:00:00Z</cp:lastPrinted>
  <dcterms:created xsi:type="dcterms:W3CDTF">2017-01-17T13:08:38Z</dcterms:created>
  <dcterms:modified xsi:type="dcterms:W3CDTF">2018-05-10T09:17:41Z</dcterms:modified>
</cp:coreProperties>
</file>