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576" r:id="rId3"/>
    <p:sldId id="577" r:id="rId4"/>
    <p:sldId id="578" r:id="rId5"/>
    <p:sldId id="579" r:id="rId6"/>
    <p:sldId id="580" r:id="rId7"/>
    <p:sldId id="581" r:id="rId8"/>
    <p:sldId id="582" r:id="rId9"/>
    <p:sldId id="583" r:id="rId10"/>
    <p:sldId id="584" r:id="rId11"/>
    <p:sldId id="585" r:id="rId12"/>
    <p:sldId id="586" r:id="rId13"/>
    <p:sldId id="587" r:id="rId14"/>
    <p:sldId id="588" r:id="rId15"/>
    <p:sldId id="589" r:id="rId16"/>
    <p:sldId id="590" r:id="rId17"/>
    <p:sldId id="591" r:id="rId18"/>
    <p:sldId id="592" r:id="rId19"/>
    <p:sldId id="593" r:id="rId20"/>
    <p:sldId id="594" r:id="rId21"/>
    <p:sldId id="595" r:id="rId22"/>
    <p:sldId id="596" r:id="rId23"/>
    <p:sldId id="597" r:id="rId24"/>
    <p:sldId id="598"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98" autoAdjust="0"/>
    <p:restoredTop sz="94660"/>
  </p:normalViewPr>
  <p:slideViewPr>
    <p:cSldViewPr>
      <p:cViewPr varScale="1">
        <p:scale>
          <a:sx n="90" d="100"/>
          <a:sy n="90" d="100"/>
        </p:scale>
        <p:origin x="120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6.wmf"/><Relationship Id="rId5" Type="http://schemas.openxmlformats.org/officeDocument/2006/relationships/image" Target="../media/image8.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7614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2018                                                                        doc.: IEEE 802.11-18/927r0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0.bin"/><Relationship Id="rId14" Type="http://schemas.openxmlformats.org/officeDocument/2006/relationships/image" Target="../media/image1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14.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6.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22.wmf"/><Relationship Id="rId5" Type="http://schemas.openxmlformats.org/officeDocument/2006/relationships/oleObject" Target="../embeddings/oleObject18.bin"/><Relationship Id="rId4" Type="http://schemas.openxmlformats.org/officeDocument/2006/relationships/image" Target="../media/image21.wmf"/></Relationships>
</file>

<file path=ppt/slides/_rels/slide22.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24.wmf"/><Relationship Id="rId5" Type="http://schemas.openxmlformats.org/officeDocument/2006/relationships/oleObject" Target="../embeddings/oleObject20.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8.wmf"/><Relationship Id="rId5" Type="http://schemas.openxmlformats.org/officeDocument/2006/relationships/oleObject" Target="../embeddings/oleObject24.bin"/><Relationship Id="rId4" Type="http://schemas.openxmlformats.org/officeDocument/2006/relationships/image" Target="../media/image27.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HEz RTT Location Using Anchor Stations and Client Cooperation</a:t>
            </a:r>
          </a:p>
        </p:txBody>
      </p:sp>
      <p:sp>
        <p:nvSpPr>
          <p:cNvPr id="3074" name="Rectangle 2"/>
          <p:cNvSpPr>
            <a:spLocks noGrp="1" noChangeArrowheads="1"/>
          </p:cNvSpPr>
          <p:nvPr>
            <p:ph type="body"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2420802798"/>
              </p:ext>
            </p:extLst>
          </p:nvPr>
        </p:nvGraphicFramePr>
        <p:xfrm>
          <a:off x="664535" y="3083719"/>
          <a:ext cx="7715250" cy="2365375"/>
        </p:xfrm>
        <a:graphic>
          <a:graphicData uri="http://schemas.openxmlformats.org/presentationml/2006/ole">
            <mc:AlternateContent xmlns:mc="http://schemas.openxmlformats.org/markup-compatibility/2006">
              <mc:Choice xmlns:v="urn:schemas-microsoft-com:vml" Requires="v">
                <p:oleObj spid="_x0000_s3471"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664535" y="3083719"/>
                        <a:ext cx="7715250"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07150" y="725694"/>
            <a:ext cx="7939098" cy="654968"/>
          </a:xfrm>
        </p:spPr>
        <p:txBody>
          <a:bodyPr/>
          <a:lstStyle/>
          <a:p>
            <a:r>
              <a:rPr lang="en-US" sz="2800" dirty="0"/>
              <a:t>HEz-Ranging Using Client Cooperation</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Responder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AP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81500" y="3419151"/>
            <a:ext cx="96412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 Client STA 1</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59900" y="4245432"/>
            <a:ext cx="10393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Client STA 2</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3C1C0A49-74B1-4D9B-9DE2-6DE6BE85F350}"/>
              </a:ext>
            </a:extLst>
          </p:cNvPr>
          <p:cNvSpPr txBox="1"/>
          <p:nvPr/>
        </p:nvSpPr>
        <p:spPr>
          <a:xfrm>
            <a:off x="2056894" y="1541675"/>
            <a:ext cx="3955252"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S Gothic"/>
                <a:cs typeface="+mn-cs"/>
              </a:rPr>
              <a:t>Green arrows – Exchanges in HEz ranging protocol today.</a:t>
            </a:r>
          </a:p>
        </p:txBody>
      </p:sp>
      <p:sp>
        <p:nvSpPr>
          <p:cNvPr id="49" name="TextBox 48">
            <a:extLst>
              <a:ext uri="{FF2B5EF4-FFF2-40B4-BE49-F238E27FC236}">
                <a16:creationId xmlns:a16="http://schemas.microsoft.com/office/drawing/2014/main" id="{F68F4BA1-6362-4444-A7ED-B056820F89BA}"/>
              </a:ext>
            </a:extLst>
          </p:cNvPr>
          <p:cNvSpPr txBox="1"/>
          <p:nvPr/>
        </p:nvSpPr>
        <p:spPr>
          <a:xfrm>
            <a:off x="579591" y="4729772"/>
            <a:ext cx="599317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Exchanges not in HEz ranging protocol today, except when for support of passive location.</a:t>
            </a:r>
          </a:p>
        </p:txBody>
      </p:sp>
      <p:cxnSp>
        <p:nvCxnSpPr>
          <p:cNvPr id="50" name="Straight Arrow Connector 49">
            <a:extLst>
              <a:ext uri="{FF2B5EF4-FFF2-40B4-BE49-F238E27FC236}">
                <a16:creationId xmlns:a16="http://schemas.microsoft.com/office/drawing/2014/main" id="{FD7C5F6F-B30E-4D41-94BF-4BF430F6EDE2}"/>
              </a:ext>
            </a:extLst>
          </p:cNvPr>
          <p:cNvCxnSpPr>
            <a:cxnSpLocks/>
          </p:cNvCxnSpPr>
          <p:nvPr/>
        </p:nvCxnSpPr>
        <p:spPr bwMode="auto">
          <a:xfrm flipV="1">
            <a:off x="2670528" y="4305167"/>
            <a:ext cx="314981" cy="432708"/>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100" name="Rectangle 52">
            <a:extLst>
              <a:ext uri="{FF2B5EF4-FFF2-40B4-BE49-F238E27FC236}">
                <a16:creationId xmlns:a16="http://schemas.microsoft.com/office/drawing/2014/main" id="{B825992D-8FFE-4C8D-AB76-074DAC271B0F}"/>
              </a:ext>
            </a:extLst>
          </p:cNvPr>
          <p:cNvSpPr>
            <a:spLocks noChangeArrowheads="1"/>
          </p:cNvSpPr>
          <p:nvPr/>
        </p:nvSpPr>
        <p:spPr bwMode="auto">
          <a:xfrm>
            <a:off x="7856713"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1" name="Rectangle 52">
            <a:extLst>
              <a:ext uri="{FF2B5EF4-FFF2-40B4-BE49-F238E27FC236}">
                <a16:creationId xmlns:a16="http://schemas.microsoft.com/office/drawing/2014/main" id="{6A5EFF42-55EA-4E4C-8A2E-CC2E46F59428}"/>
              </a:ext>
            </a:extLst>
          </p:cNvPr>
          <p:cNvSpPr>
            <a:spLocks noChangeArrowheads="1"/>
          </p:cNvSpPr>
          <p:nvPr/>
        </p:nvSpPr>
        <p:spPr bwMode="auto">
          <a:xfrm>
            <a:off x="8418958"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2" name="Rectangle 53">
            <a:extLst>
              <a:ext uri="{FF2B5EF4-FFF2-40B4-BE49-F238E27FC236}">
                <a16:creationId xmlns:a16="http://schemas.microsoft.com/office/drawing/2014/main" id="{5352F5BD-2B72-445C-AB3D-5FA839C095DF}"/>
              </a:ext>
            </a:extLst>
          </p:cNvPr>
          <p:cNvSpPr>
            <a:spLocks noChangeArrowheads="1"/>
          </p:cNvSpPr>
          <p:nvPr/>
        </p:nvSpPr>
        <p:spPr bwMode="auto">
          <a:xfrm>
            <a:off x="7867100" y="2057851"/>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Frame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rPr>
              <a:t>1</a:t>
            </a:r>
          </a:p>
        </p:txBody>
      </p:sp>
      <p:sp>
        <p:nvSpPr>
          <p:cNvPr id="103" name="Rectangle 53">
            <a:extLst>
              <a:ext uri="{FF2B5EF4-FFF2-40B4-BE49-F238E27FC236}">
                <a16:creationId xmlns:a16="http://schemas.microsoft.com/office/drawing/2014/main" id="{FCEC3ACA-D71B-4FD1-ACB9-3DD0AB53031F}"/>
              </a:ext>
            </a:extLst>
          </p:cNvPr>
          <p:cNvSpPr>
            <a:spLocks noChangeArrowheads="1"/>
          </p:cNvSpPr>
          <p:nvPr/>
        </p:nvSpPr>
        <p:spPr bwMode="auto">
          <a:xfrm>
            <a:off x="8439623" y="2085973"/>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Frame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rPr>
              <a:t>2</a:t>
            </a: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74" name="Left Brace 73">
            <a:extLst>
              <a:ext uri="{FF2B5EF4-FFF2-40B4-BE49-F238E27FC236}">
                <a16:creationId xmlns:a16="http://schemas.microsoft.com/office/drawing/2014/main"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8" name="TextBox 7">
            <a:extLst>
              <a:ext uri="{FF2B5EF4-FFF2-40B4-BE49-F238E27FC236}">
                <a16:creationId xmlns:a16="http://schemas.microsoft.com/office/drawing/2014/main" id="{1F07F36B-A5EE-4F99-8481-5CE15544FB0E}"/>
              </a:ext>
            </a:extLst>
          </p:cNvPr>
          <p:cNvSpPr txBox="1"/>
          <p:nvPr/>
        </p:nvSpPr>
        <p:spPr>
          <a:xfrm>
            <a:off x="7808759" y="1192554"/>
            <a:ext cx="1093568" cy="646331"/>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cs typeface="+mn-cs"/>
              </a:rPr>
              <a:t>B</a:t>
            </a:r>
            <a:r>
              <a:rPr kumimoji="0" lang="en-US" sz="1200" b="0" i="0" u="none" strike="noStrike" kern="1200" cap="none" spc="0" normalizeH="0" baseline="0" noProof="0" dirty="0" err="1">
                <a:ln>
                  <a:noFill/>
                </a:ln>
                <a:solidFill>
                  <a:srgbClr val="000000"/>
                </a:solidFill>
                <a:effectLst/>
                <a:uLnTx/>
                <a:uFillTx/>
                <a:latin typeface="Times New Roman" pitchFamily="18" charset="0"/>
                <a:ea typeface="MS Gothic"/>
                <a:cs typeface="+mn-cs"/>
              </a:rPr>
              <a:t>roadcasting</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cs typeface="+mn-cs"/>
              </a:rPr>
              <a:t>of time stamps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cs typeface="+mn-cs"/>
              </a:rPr>
              <a:t>(TBD)</a:t>
            </a:r>
          </a:p>
        </p:txBody>
      </p:sp>
      <p:sp>
        <p:nvSpPr>
          <p:cNvPr id="71" name="TextBox 70">
            <a:extLst>
              <a:ext uri="{FF2B5EF4-FFF2-40B4-BE49-F238E27FC236}">
                <a16:creationId xmlns:a16="http://schemas.microsoft.com/office/drawing/2014/main" id="{52CFB9CD-74C0-43C3-824C-A4AB37C6640E}"/>
              </a:ext>
            </a:extLst>
          </p:cNvPr>
          <p:cNvSpPr txBox="1"/>
          <p:nvPr/>
        </p:nvSpPr>
        <p:spPr>
          <a:xfrm>
            <a:off x="524430" y="5071110"/>
            <a:ext cx="8304538" cy="116955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pitchFamily="18" charset="0"/>
                <a:ea typeface="MS Gothic"/>
                <a:cs typeface="+mn-cs"/>
              </a:rPr>
              <a:t>In this case, because of utilization and time-stamping of the ‘blue’ ranging exchanges, the client STA ranges to AP as well as to each other. With the broadcasting of the time-stamps at the end of the HEz ranging opportunity, all stations, the AP as well as the client STAs all end up with the same time-stamp information. These time stamps enables location based on the ranging to the AP (or APs assuming the above measurement is repeated to multiple APs), and ranging between the clients. This can give increased accuracy, especially in scenarios with few APs.   </a:t>
            </a:r>
          </a:p>
        </p:txBody>
      </p:sp>
    </p:spTree>
    <p:extLst>
      <p:ext uri="{BB962C8B-B14F-4D97-AF65-F5344CB8AC3E}">
        <p14:creationId xmlns:p14="http://schemas.microsoft.com/office/powerpoint/2010/main" val="309851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General Simulation Procedure</a:t>
            </a:r>
          </a:p>
        </p:txBody>
      </p:sp>
      <p:sp>
        <p:nvSpPr>
          <p:cNvPr id="3" name="Footer Placeholder 2">
            <a:extLst>
              <a:ext uri="{FF2B5EF4-FFF2-40B4-BE49-F238E27FC236}">
                <a16:creationId xmlns:a16="http://schemas.microsoft.com/office/drawing/2014/main" id="{AA0CB62A-8C63-44F6-B33D-AE5090D5EA2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Hexagon 4"/>
          <p:cNvSpPr/>
          <p:nvPr/>
        </p:nvSpPr>
        <p:spPr bwMode="auto">
          <a:xfrm>
            <a:off x="7168872" y="2260962"/>
            <a:ext cx="221489" cy="193568"/>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4762880" y="3617555"/>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29" name="TextBox 28"/>
          <p:cNvSpPr txBox="1"/>
          <p:nvPr/>
        </p:nvSpPr>
        <p:spPr>
          <a:xfrm>
            <a:off x="4010721" y="3520196"/>
            <a:ext cx="576526" cy="36115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AP1</a:t>
            </a:r>
          </a:p>
        </p:txBody>
      </p:sp>
      <p:sp>
        <p:nvSpPr>
          <p:cNvPr id="30" name="TextBox 29"/>
          <p:cNvSpPr txBox="1"/>
          <p:nvPr/>
        </p:nvSpPr>
        <p:spPr>
          <a:xfrm>
            <a:off x="6982098" y="1779862"/>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AP2</a:t>
            </a:r>
          </a:p>
        </p:txBody>
      </p:sp>
      <p:sp>
        <p:nvSpPr>
          <p:cNvPr id="32" name="TextBox 31"/>
          <p:cNvSpPr txBox="1"/>
          <p:nvPr/>
        </p:nvSpPr>
        <p:spPr>
          <a:xfrm>
            <a:off x="5722419" y="2328746"/>
            <a:ext cx="838691" cy="369332"/>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Clients</a:t>
            </a:r>
          </a:p>
        </p:txBody>
      </p:sp>
      <p:sp>
        <p:nvSpPr>
          <p:cNvPr id="35" name="TextBox 34"/>
          <p:cNvSpPr txBox="1"/>
          <p:nvPr/>
        </p:nvSpPr>
        <p:spPr>
          <a:xfrm>
            <a:off x="421758" y="4416532"/>
            <a:ext cx="4478324" cy="1200329"/>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Modeling of imperfections: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0.25 ns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stdev</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Gaussian clock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gitter</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1 m </a:t>
            </a:r>
            <a:r>
              <a:rPr kumimoji="0" lang="en-US" sz="18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stdev</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Gaussian multipath error</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All errors independent</a:t>
            </a:r>
          </a:p>
        </p:txBody>
      </p:sp>
      <p:sp>
        <p:nvSpPr>
          <p:cNvPr id="50" name="Hexagon 49"/>
          <p:cNvSpPr/>
          <p:nvPr/>
        </p:nvSpPr>
        <p:spPr bwMode="auto">
          <a:xfrm>
            <a:off x="7306198" y="4679890"/>
            <a:ext cx="221489" cy="223537"/>
          </a:xfrm>
          <a:prstGeom prst="hexag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53" name="TextBox 52"/>
          <p:cNvSpPr txBox="1"/>
          <p:nvPr/>
        </p:nvSpPr>
        <p:spPr>
          <a:xfrm>
            <a:off x="7119426" y="4903427"/>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AP3</a:t>
            </a:r>
          </a:p>
        </p:txBody>
      </p:sp>
      <p:sp>
        <p:nvSpPr>
          <p:cNvPr id="61" name="TextBox 60"/>
          <p:cNvSpPr txBox="1"/>
          <p:nvPr/>
        </p:nvSpPr>
        <p:spPr>
          <a:xfrm>
            <a:off x="457200" y="1266156"/>
            <a:ext cx="3048000" cy="1200329"/>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Setup:</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APs in circle with 15 m radius</a:t>
            </a:r>
            <a:endParaRPr kumimoji="0" lang="en-US" sz="18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8 clients</a:t>
            </a:r>
          </a:p>
        </p:txBody>
      </p:sp>
      <p:sp>
        <p:nvSpPr>
          <p:cNvPr id="31" name="Star: 5 Points 30">
            <a:extLst>
              <a:ext uri="{FF2B5EF4-FFF2-40B4-BE49-F238E27FC236}">
                <a16:creationId xmlns:a16="http://schemas.microsoft.com/office/drawing/2014/main" id="{E59AB54A-52FE-4834-A3DC-1EB64C21930C}"/>
              </a:ext>
            </a:extLst>
          </p:cNvPr>
          <p:cNvSpPr/>
          <p:nvPr/>
        </p:nvSpPr>
        <p:spPr bwMode="auto">
          <a:xfrm>
            <a:off x="6362945" y="2953667"/>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4" name="Star: 5 Points 33">
            <a:extLst>
              <a:ext uri="{FF2B5EF4-FFF2-40B4-BE49-F238E27FC236}">
                <a16:creationId xmlns:a16="http://schemas.microsoft.com/office/drawing/2014/main" id="{FEAB9849-3259-46AC-90F2-2B784D1D78BE}"/>
              </a:ext>
            </a:extLst>
          </p:cNvPr>
          <p:cNvSpPr/>
          <p:nvPr/>
        </p:nvSpPr>
        <p:spPr bwMode="auto">
          <a:xfrm>
            <a:off x="5912523" y="3331236"/>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6" name="Star: 5 Points 35">
            <a:extLst>
              <a:ext uri="{FF2B5EF4-FFF2-40B4-BE49-F238E27FC236}">
                <a16:creationId xmlns:a16="http://schemas.microsoft.com/office/drawing/2014/main" id="{4DEFF393-6C4A-4FD6-9F77-F519AA2802AD}"/>
              </a:ext>
            </a:extLst>
          </p:cNvPr>
          <p:cNvSpPr/>
          <p:nvPr/>
        </p:nvSpPr>
        <p:spPr bwMode="auto">
          <a:xfrm>
            <a:off x="5912523" y="417840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7" name="Star: 5 Points 36">
            <a:extLst>
              <a:ext uri="{FF2B5EF4-FFF2-40B4-BE49-F238E27FC236}">
                <a16:creationId xmlns:a16="http://schemas.microsoft.com/office/drawing/2014/main" id="{9CFCB713-E11D-4E56-B4E9-62B3D92C3DE5}"/>
              </a:ext>
            </a:extLst>
          </p:cNvPr>
          <p:cNvSpPr/>
          <p:nvPr/>
        </p:nvSpPr>
        <p:spPr bwMode="auto">
          <a:xfrm>
            <a:off x="6853653" y="417840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8" name="Star: 5 Points 37">
            <a:extLst>
              <a:ext uri="{FF2B5EF4-FFF2-40B4-BE49-F238E27FC236}">
                <a16:creationId xmlns:a16="http://schemas.microsoft.com/office/drawing/2014/main" id="{6B400751-F344-43B0-AFAD-64683DD28EFF}"/>
              </a:ext>
            </a:extLst>
          </p:cNvPr>
          <p:cNvSpPr/>
          <p:nvPr/>
        </p:nvSpPr>
        <p:spPr bwMode="auto">
          <a:xfrm>
            <a:off x="6813363" y="3339404"/>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9" name="Star: 5 Points 38">
            <a:extLst>
              <a:ext uri="{FF2B5EF4-FFF2-40B4-BE49-F238E27FC236}">
                <a16:creationId xmlns:a16="http://schemas.microsoft.com/office/drawing/2014/main" id="{06208B6A-37DB-4B51-903E-7E3A70F09797}"/>
              </a:ext>
            </a:extLst>
          </p:cNvPr>
          <p:cNvSpPr/>
          <p:nvPr/>
        </p:nvSpPr>
        <p:spPr bwMode="auto">
          <a:xfrm>
            <a:off x="5912523" y="3722086"/>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0" name="Star: 5 Points 39">
            <a:extLst>
              <a:ext uri="{FF2B5EF4-FFF2-40B4-BE49-F238E27FC236}">
                <a16:creationId xmlns:a16="http://schemas.microsoft.com/office/drawing/2014/main" id="{7DC1FC6B-5979-4442-B660-07334C61D766}"/>
              </a:ext>
            </a:extLst>
          </p:cNvPr>
          <p:cNvSpPr/>
          <p:nvPr/>
        </p:nvSpPr>
        <p:spPr bwMode="auto">
          <a:xfrm>
            <a:off x="6840677" y="3729323"/>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1" name="Star: 5 Points 40">
            <a:extLst>
              <a:ext uri="{FF2B5EF4-FFF2-40B4-BE49-F238E27FC236}">
                <a16:creationId xmlns:a16="http://schemas.microsoft.com/office/drawing/2014/main" id="{F08A53EC-0AB3-4AB9-BC27-0E1133BE0516}"/>
              </a:ext>
            </a:extLst>
          </p:cNvPr>
          <p:cNvSpPr/>
          <p:nvPr/>
        </p:nvSpPr>
        <p:spPr bwMode="auto">
          <a:xfrm>
            <a:off x="6362945" y="4520628"/>
            <a:ext cx="192849" cy="1592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Tree>
    <p:extLst>
      <p:ext uri="{BB962C8B-B14F-4D97-AF65-F5344CB8AC3E}">
        <p14:creationId xmlns:p14="http://schemas.microsoft.com/office/powerpoint/2010/main" val="113495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0CB2B8-AC1C-4981-A9AA-1D72FEF1E05A}"/>
              </a:ext>
            </a:extLst>
          </p:cNvPr>
          <p:cNvSpPr>
            <a:spLocks noGrp="1"/>
          </p:cNvSpPr>
          <p:nvPr>
            <p:ph type="title"/>
          </p:nvPr>
        </p:nvSpPr>
        <p:spPr/>
        <p:txBody>
          <a:bodyPr/>
          <a:lstStyle/>
          <a:p>
            <a:r>
              <a:rPr lang="en-US" dirty="0"/>
              <a:t>Location of 8 Clients Using 3 APs</a:t>
            </a:r>
          </a:p>
        </p:txBody>
      </p:sp>
      <p:sp>
        <p:nvSpPr>
          <p:cNvPr id="2" name="Footer Placeholder 1">
            <a:extLst>
              <a:ext uri="{FF2B5EF4-FFF2-40B4-BE49-F238E27FC236}">
                <a16:creationId xmlns:a16="http://schemas.microsoft.com/office/drawing/2014/main" id="{BC7F3A31-572D-4FA3-8A68-69C513507151}"/>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3" name="Slide Number Placeholder 2">
            <a:extLst>
              <a:ext uri="{FF2B5EF4-FFF2-40B4-BE49-F238E27FC236}">
                <a16:creationId xmlns:a16="http://schemas.microsoft.com/office/drawing/2014/main" id="{EC84D8FA-D2C9-4C1E-9B46-340E709B6F56}"/>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5" name="Picture 4">
            <a:extLst>
              <a:ext uri="{FF2B5EF4-FFF2-40B4-BE49-F238E27FC236}">
                <a16:creationId xmlns:a16="http://schemas.microsoft.com/office/drawing/2014/main" id="{66C9F841-734E-4E06-B4E8-AC73D99859A8}"/>
              </a:ext>
            </a:extLst>
          </p:cNvPr>
          <p:cNvPicPr>
            <a:picLocks noChangeAspect="1"/>
          </p:cNvPicPr>
          <p:nvPr/>
        </p:nvPicPr>
        <p:blipFill>
          <a:blip r:embed="rId2"/>
          <a:stretch>
            <a:fillRect/>
          </a:stretch>
        </p:blipFill>
        <p:spPr>
          <a:xfrm>
            <a:off x="1272845" y="1727976"/>
            <a:ext cx="6144286" cy="4608215"/>
          </a:xfrm>
          <a:prstGeom prst="rect">
            <a:avLst/>
          </a:prstGeom>
        </p:spPr>
      </p:pic>
    </p:spTree>
    <p:extLst>
      <p:ext uri="{BB962C8B-B14F-4D97-AF65-F5344CB8AC3E}">
        <p14:creationId xmlns:p14="http://schemas.microsoft.com/office/powerpoint/2010/main" val="264167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0CB2B8-AC1C-4981-A9AA-1D72FEF1E05A}"/>
              </a:ext>
            </a:extLst>
          </p:cNvPr>
          <p:cNvSpPr>
            <a:spLocks noGrp="1"/>
          </p:cNvSpPr>
          <p:nvPr>
            <p:ph type="title"/>
          </p:nvPr>
        </p:nvSpPr>
        <p:spPr/>
        <p:txBody>
          <a:bodyPr/>
          <a:lstStyle/>
          <a:p>
            <a:r>
              <a:rPr lang="en-US" dirty="0"/>
              <a:t>Cooperative Location Among 8 Clients Using 3 APs</a:t>
            </a:r>
          </a:p>
        </p:txBody>
      </p:sp>
      <p:sp>
        <p:nvSpPr>
          <p:cNvPr id="2" name="Footer Placeholder 1">
            <a:extLst>
              <a:ext uri="{FF2B5EF4-FFF2-40B4-BE49-F238E27FC236}">
                <a16:creationId xmlns:a16="http://schemas.microsoft.com/office/drawing/2014/main" id="{BC7F3A31-572D-4FA3-8A68-69C513507151}"/>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3" name="Slide Number Placeholder 2">
            <a:extLst>
              <a:ext uri="{FF2B5EF4-FFF2-40B4-BE49-F238E27FC236}">
                <a16:creationId xmlns:a16="http://schemas.microsoft.com/office/drawing/2014/main" id="{EC84D8FA-D2C9-4C1E-9B46-340E709B6F56}"/>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F5D8E26B-7BCF-4D25-9C89-0168A6618F18}"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13</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8" name="Picture 7">
            <a:extLst>
              <a:ext uri="{FF2B5EF4-FFF2-40B4-BE49-F238E27FC236}">
                <a16:creationId xmlns:a16="http://schemas.microsoft.com/office/drawing/2014/main" id="{6169A167-4703-45B8-8489-94FA8CAB481B}"/>
              </a:ext>
            </a:extLst>
          </p:cNvPr>
          <p:cNvPicPr>
            <a:picLocks noChangeAspect="1"/>
          </p:cNvPicPr>
          <p:nvPr/>
        </p:nvPicPr>
        <p:blipFill>
          <a:blip r:embed="rId2"/>
          <a:stretch>
            <a:fillRect/>
          </a:stretch>
        </p:blipFill>
        <p:spPr>
          <a:xfrm>
            <a:off x="1523206" y="1798638"/>
            <a:ext cx="6172200" cy="4629150"/>
          </a:xfrm>
          <a:prstGeom prst="rect">
            <a:avLst/>
          </a:prstGeom>
        </p:spPr>
      </p:pic>
    </p:spTree>
    <p:extLst>
      <p:ext uri="{BB962C8B-B14F-4D97-AF65-F5344CB8AC3E}">
        <p14:creationId xmlns:p14="http://schemas.microsoft.com/office/powerpoint/2010/main" val="1155715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825A-3BB8-4A3A-8FE5-DB7245D24509}"/>
              </a:ext>
            </a:extLst>
          </p:cNvPr>
          <p:cNvSpPr>
            <a:spLocks noGrp="1"/>
          </p:cNvSpPr>
          <p:nvPr>
            <p:ph type="title"/>
          </p:nvPr>
        </p:nvSpPr>
        <p:spPr/>
        <p:txBody>
          <a:bodyPr/>
          <a:lstStyle/>
          <a:p>
            <a:r>
              <a:rPr lang="en-US" dirty="0"/>
              <a:t>Relative Performance with Cooperative Location</a:t>
            </a:r>
          </a:p>
        </p:txBody>
      </p:sp>
      <p:sp>
        <p:nvSpPr>
          <p:cNvPr id="3" name="Footer Placeholder 2">
            <a:extLst>
              <a:ext uri="{FF2B5EF4-FFF2-40B4-BE49-F238E27FC236}">
                <a16:creationId xmlns:a16="http://schemas.microsoft.com/office/drawing/2014/main" id="{9D5965A7-F4E9-4F99-8A69-8A370D6C937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a:extLst>
              <a:ext uri="{FF2B5EF4-FFF2-40B4-BE49-F238E27FC236}">
                <a16:creationId xmlns:a16="http://schemas.microsoft.com/office/drawing/2014/main" id="{252EAEB0-2414-4DA2-9F55-55757504D61A}"/>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14</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pic>
        <p:nvPicPr>
          <p:cNvPr id="5" name="Picture 4">
            <a:extLst>
              <a:ext uri="{FF2B5EF4-FFF2-40B4-BE49-F238E27FC236}">
                <a16:creationId xmlns:a16="http://schemas.microsoft.com/office/drawing/2014/main" id="{19A0235F-729D-4880-AC05-A7A70CED6217}"/>
              </a:ext>
            </a:extLst>
          </p:cNvPr>
          <p:cNvPicPr>
            <a:picLocks noChangeAspect="1"/>
          </p:cNvPicPr>
          <p:nvPr/>
        </p:nvPicPr>
        <p:blipFill>
          <a:blip r:embed="rId2"/>
          <a:stretch>
            <a:fillRect/>
          </a:stretch>
        </p:blipFill>
        <p:spPr>
          <a:xfrm>
            <a:off x="1600200" y="1751013"/>
            <a:ext cx="6041804" cy="4536243"/>
          </a:xfrm>
          <a:prstGeom prst="rect">
            <a:avLst/>
          </a:prstGeom>
        </p:spPr>
      </p:pic>
    </p:spTree>
    <p:extLst>
      <p:ext uri="{BB962C8B-B14F-4D97-AF65-F5344CB8AC3E}">
        <p14:creationId xmlns:p14="http://schemas.microsoft.com/office/powerpoint/2010/main" val="736202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1E61BD3-10C0-4F60-B611-9FEC8FB6DF2E}"/>
              </a:ext>
            </a:extLst>
          </p:cNvPr>
          <p:cNvSpPr>
            <a:spLocks noGrp="1"/>
          </p:cNvSpPr>
          <p:nvPr>
            <p:ph type="title"/>
          </p:nvPr>
        </p:nvSpPr>
        <p:spPr>
          <a:xfrm>
            <a:off x="685800" y="837803"/>
            <a:ext cx="7772400" cy="1066800"/>
          </a:xfrm>
        </p:spPr>
        <p:txBody>
          <a:bodyPr/>
          <a:lstStyle/>
          <a:p>
            <a:r>
              <a:rPr lang="en-US" dirty="0"/>
              <a:t>Summary for HEz Ranging with Client Cooperative Locationing</a:t>
            </a:r>
          </a:p>
        </p:txBody>
      </p:sp>
      <p:sp>
        <p:nvSpPr>
          <p:cNvPr id="6" name="Content Placeholder 5">
            <a:extLst>
              <a:ext uri="{FF2B5EF4-FFF2-40B4-BE49-F238E27FC236}">
                <a16:creationId xmlns:a16="http://schemas.microsoft.com/office/drawing/2014/main" id="{1BE3CD70-F170-4997-BB29-A4FDE8FC4D22}"/>
              </a:ext>
            </a:extLst>
          </p:cNvPr>
          <p:cNvSpPr>
            <a:spLocks noGrp="1"/>
          </p:cNvSpPr>
          <p:nvPr>
            <p:ph idx="1"/>
          </p:nvPr>
        </p:nvSpPr>
        <p:spPr>
          <a:xfrm>
            <a:off x="685800" y="2056606"/>
            <a:ext cx="7772400" cy="4114800"/>
          </a:xfrm>
        </p:spPr>
        <p:txBody>
          <a:bodyPr/>
          <a:lstStyle/>
          <a:p>
            <a:r>
              <a:rPr lang="en-US" dirty="0">
                <a:solidFill>
                  <a:srgbClr val="FF0000"/>
                </a:solidFill>
              </a:rPr>
              <a:t>By enabling measuring and reporting of TOAs of NDPs between client STAs in the general HEz ranging protocol, we enable client cooperative locationing. </a:t>
            </a:r>
          </a:p>
          <a:p>
            <a:r>
              <a:rPr lang="en-US" dirty="0">
                <a:solidFill>
                  <a:srgbClr val="FF0000"/>
                </a:solidFill>
              </a:rPr>
              <a:t>In scenarios with a small number of APs this can give a performance improvement.</a:t>
            </a:r>
          </a:p>
          <a:p>
            <a:r>
              <a:rPr lang="en-US" dirty="0">
                <a:solidFill>
                  <a:srgbClr val="FF0000"/>
                </a:solidFill>
              </a:rPr>
              <a:t>Also, not shown here, but it can enable locationing in scenarios with only two APs.</a:t>
            </a:r>
          </a:p>
        </p:txBody>
      </p:sp>
      <p:sp>
        <p:nvSpPr>
          <p:cNvPr id="4" name="Slide Number Placeholder 3">
            <a:extLst>
              <a:ext uri="{FF2B5EF4-FFF2-40B4-BE49-F238E27FC236}">
                <a16:creationId xmlns:a16="http://schemas.microsoft.com/office/drawing/2014/main" id="{850A07FC-31B8-40D6-BDFE-9B995CC3AC0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 name="Footer Placeholder 2">
            <a:extLst>
              <a:ext uri="{FF2B5EF4-FFF2-40B4-BE49-F238E27FC236}">
                <a16:creationId xmlns:a16="http://schemas.microsoft.com/office/drawing/2014/main" id="{955A2D98-4964-4587-9734-5E190B57F3E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313174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87624" y="1556792"/>
            <a:ext cx="7162800" cy="3785652"/>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Appendix:</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Regular RTT and Cooperative RTT Localization Estimation Calculations </a:t>
            </a:r>
          </a:p>
        </p:txBody>
      </p:sp>
    </p:spTree>
    <p:extLst>
      <p:ext uri="{BB962C8B-B14F-4D97-AF65-F5344CB8AC3E}">
        <p14:creationId xmlns:p14="http://schemas.microsoft.com/office/powerpoint/2010/main" val="319415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39" y="766753"/>
            <a:ext cx="8229600" cy="428475"/>
          </a:xfrm>
        </p:spPr>
        <p:txBody>
          <a:bodyPr/>
          <a:lstStyle/>
          <a:p>
            <a:r>
              <a:rPr lang="en-US" sz="2400" dirty="0"/>
              <a:t>Example RTT Location Estimation Calculations</a:t>
            </a:r>
          </a:p>
        </p:txBody>
      </p:sp>
      <p:sp>
        <p:nvSpPr>
          <p:cNvPr id="4" name="Slide Number Placeholder 3"/>
          <p:cNvSpPr>
            <a:spLocks noGrp="1"/>
          </p:cNvSpPr>
          <p:nvPr>
            <p:ph type="sldNum" sz="quarter" idx="4"/>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pitchFamily="34"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pitchFamily="34"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pitchFamily="34" charset="0"/>
            </a:endParaRPr>
          </a:p>
        </p:txBody>
      </p:sp>
      <p:grpSp>
        <p:nvGrpSpPr>
          <p:cNvPr id="34" name="Group 33"/>
          <p:cNvGrpSpPr/>
          <p:nvPr/>
        </p:nvGrpSpPr>
        <p:grpSpPr>
          <a:xfrm>
            <a:off x="3204693" y="1901835"/>
            <a:ext cx="5626822" cy="4361673"/>
            <a:chOff x="1767153" y="1840495"/>
            <a:chExt cx="5807464" cy="4460459"/>
          </a:xfrm>
        </p:grpSpPr>
        <p:sp>
          <p:nvSpPr>
            <p:cNvPr id="5" name="Hexagon 4"/>
            <p:cNvSpPr/>
            <p:nvPr/>
          </p:nvSpPr>
          <p:spPr bwMode="auto">
            <a:xfrm>
              <a:off x="2133600" y="2279073"/>
              <a:ext cx="228600" cy="228600"/>
            </a:xfrm>
            <a:prstGeom prst="hexagon">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6" name="Hexagon 5"/>
            <p:cNvSpPr/>
            <p:nvPr/>
          </p:nvSpPr>
          <p:spPr bwMode="auto">
            <a:xfrm>
              <a:off x="4760913" y="5562600"/>
              <a:ext cx="228600" cy="228600"/>
            </a:xfrm>
            <a:prstGeom prst="hexagon">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7" name="Hexagon 6"/>
            <p:cNvSpPr/>
            <p:nvPr/>
          </p:nvSpPr>
          <p:spPr bwMode="auto">
            <a:xfrm>
              <a:off x="7048500" y="2396837"/>
              <a:ext cx="228600" cy="228600"/>
            </a:xfrm>
            <a:prstGeom prst="hexagon">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8" name="Diamond 7"/>
            <p:cNvSpPr/>
            <p:nvPr/>
          </p:nvSpPr>
          <p:spPr bwMode="auto">
            <a:xfrm>
              <a:off x="5105400" y="3657600"/>
              <a:ext cx="228600" cy="228600"/>
            </a:xfrm>
            <a:prstGeom prst="diamond">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cxnSp>
          <p:nvCxnSpPr>
            <p:cNvPr id="10" name="Straight Arrow Connector 9"/>
            <p:cNvCxnSpPr/>
            <p:nvPr/>
          </p:nvCxnSpPr>
          <p:spPr bwMode="auto">
            <a:xfrm>
              <a:off x="2667000" y="2592098"/>
              <a:ext cx="2208213" cy="1065502"/>
            </a:xfrm>
            <a:prstGeom prst="straightConnector1">
              <a:avLst/>
            </a:prstGeom>
            <a:solidFill>
              <a:srgbClr val="00B8FF"/>
            </a:solidFill>
            <a:ln w="19050" cap="flat" cmpd="sng" algn="ctr">
              <a:solidFill>
                <a:schemeClr val="accent6"/>
              </a:solidFill>
              <a:prstDash val="solid"/>
              <a:round/>
              <a:headEnd type="none" w="med" len="med"/>
              <a:tailEnd type="triangle"/>
            </a:ln>
            <a:effectLst/>
          </p:spPr>
        </p:cxnSp>
        <p:cxnSp>
          <p:nvCxnSpPr>
            <p:cNvPr id="19" name="Straight Arrow Connector 18"/>
            <p:cNvCxnSpPr/>
            <p:nvPr/>
          </p:nvCxnSpPr>
          <p:spPr bwMode="auto">
            <a:xfrm flipH="1">
              <a:off x="5486400" y="2696043"/>
              <a:ext cx="1363073" cy="961558"/>
            </a:xfrm>
            <a:prstGeom prst="straightConnector1">
              <a:avLst/>
            </a:prstGeom>
            <a:solidFill>
              <a:srgbClr val="00B8FF"/>
            </a:solidFill>
            <a:ln w="19050" cap="flat" cmpd="sng" algn="ctr">
              <a:solidFill>
                <a:srgbClr val="00B050"/>
              </a:solidFill>
              <a:prstDash val="solid"/>
              <a:round/>
              <a:headEnd type="none" w="med" len="med"/>
              <a:tailEnd type="triangle"/>
            </a:ln>
            <a:effectLst/>
          </p:spPr>
        </p:cxnSp>
        <p:cxnSp>
          <p:nvCxnSpPr>
            <p:cNvPr id="21" name="Straight Arrow Connector 20"/>
            <p:cNvCxnSpPr/>
            <p:nvPr/>
          </p:nvCxnSpPr>
          <p:spPr bwMode="auto">
            <a:xfrm flipH="1" flipV="1">
              <a:off x="2611040" y="2706239"/>
              <a:ext cx="2149873" cy="1054514"/>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cxnSp>
          <p:nvCxnSpPr>
            <p:cNvPr id="26" name="Straight Arrow Connector 25"/>
            <p:cNvCxnSpPr/>
            <p:nvPr/>
          </p:nvCxnSpPr>
          <p:spPr bwMode="auto">
            <a:xfrm flipV="1">
              <a:off x="4875213" y="3962400"/>
              <a:ext cx="230187" cy="1295400"/>
            </a:xfrm>
            <a:prstGeom prst="straightConnector1">
              <a:avLst/>
            </a:prstGeom>
            <a:solidFill>
              <a:srgbClr val="00B8FF"/>
            </a:solidFill>
            <a:ln w="19050" cap="flat" cmpd="sng" algn="ctr">
              <a:solidFill>
                <a:srgbClr val="FFC000"/>
              </a:solidFill>
              <a:prstDash val="solid"/>
              <a:round/>
              <a:headEnd type="none" w="med" len="med"/>
              <a:tailEnd type="triangle"/>
            </a:ln>
            <a:effectLst/>
          </p:spPr>
        </p:cxnSp>
        <p:sp>
          <p:nvSpPr>
            <p:cNvPr id="29" name="TextBox 28"/>
            <p:cNvSpPr txBox="1"/>
            <p:nvPr/>
          </p:nvSpPr>
          <p:spPr>
            <a:xfrm>
              <a:off x="1767153" y="1840495"/>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AP1</a:t>
              </a:r>
            </a:p>
          </p:txBody>
        </p:sp>
        <p:sp>
          <p:nvSpPr>
            <p:cNvPr id="30" name="TextBox 29"/>
            <p:cNvSpPr txBox="1"/>
            <p:nvPr/>
          </p:nvSpPr>
          <p:spPr>
            <a:xfrm>
              <a:off x="6979582" y="1935633"/>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AP2</a:t>
              </a:r>
            </a:p>
          </p:txBody>
        </p:sp>
        <p:sp>
          <p:nvSpPr>
            <p:cNvPr id="31" name="TextBox 30"/>
            <p:cNvSpPr txBox="1"/>
            <p:nvPr/>
          </p:nvSpPr>
          <p:spPr>
            <a:xfrm>
              <a:off x="4577695" y="5931622"/>
              <a:ext cx="595035"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AP3</a:t>
              </a:r>
            </a:p>
          </p:txBody>
        </p:sp>
        <p:sp>
          <p:nvSpPr>
            <p:cNvPr id="32" name="TextBox 31"/>
            <p:cNvSpPr txBox="1"/>
            <p:nvPr/>
          </p:nvSpPr>
          <p:spPr>
            <a:xfrm>
              <a:off x="4761684" y="3023119"/>
              <a:ext cx="806055" cy="660970"/>
            </a:xfrm>
            <a:prstGeom prst="rect">
              <a:avLst/>
            </a:prstGeom>
            <a:noFill/>
          </p:spPr>
          <p:txBody>
            <a:bodyPr wrap="non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a:t>
              </a:r>
            </a:p>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grpSp>
      <p:sp>
        <p:nvSpPr>
          <p:cNvPr id="33" name="TextBox 32"/>
          <p:cNvSpPr txBox="1"/>
          <p:nvPr/>
        </p:nvSpPr>
        <p:spPr>
          <a:xfrm>
            <a:off x="304453" y="2008991"/>
            <a:ext cx="2959734"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Unknowns:</a:t>
            </a:r>
            <a:endParaRPr kumimoji="0" lang="en-US" sz="2000" b="0" i="0" u="none" strike="noStrike" kern="1200" cap="none" spc="0" normalizeH="0" baseline="-25000" noProof="0" dirty="0">
              <a:ln>
                <a:noFill/>
              </a:ln>
              <a:solidFill>
                <a:srgbClr val="000000"/>
              </a:solidFill>
              <a:effectLst/>
              <a:uLnTx/>
              <a:uFillTx/>
              <a:latin typeface="Symbol" panose="05050102010706020507" pitchFamily="18" charset="2"/>
              <a:ea typeface="MS Gothic" charset="-128"/>
              <a:cs typeface="+mn-cs"/>
            </a:endParaRP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Client coordinates x</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2 unknowns</a:t>
            </a:r>
          </a:p>
        </p:txBody>
      </p:sp>
      <p:sp>
        <p:nvSpPr>
          <p:cNvPr id="35" name="TextBox 34"/>
          <p:cNvSpPr txBox="1"/>
          <p:nvPr/>
        </p:nvSpPr>
        <p:spPr>
          <a:xfrm>
            <a:off x="334194" y="3464266"/>
            <a:ext cx="3687390" cy="193899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Equations:</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 equations</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1085850"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ToF</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2000" b="0" i="0" u="none" strike="noStrike" kern="1200" cap="none" spc="0" normalizeH="0" baseline="0" noProof="0" dirty="0">
                <a:ln>
                  <a:noFill/>
                </a:ln>
                <a:solidFill>
                  <a:srgbClr val="000000"/>
                </a:solidFill>
                <a:effectLst/>
                <a:uLnTx/>
                <a:uFillTx/>
                <a:latin typeface="Symbol" panose="05050102010706020507" pitchFamily="18" charset="2"/>
                <a:ea typeface="MS Gothic" charset="-128"/>
                <a:cs typeface="+mn-cs"/>
              </a:rPr>
              <a:t> =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20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/c</a:t>
            </a:r>
          </a:p>
          <a:p>
            <a:pPr marL="342900" marR="0" lvl="0"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3 equations</a:t>
            </a:r>
          </a:p>
        </p:txBody>
      </p:sp>
      <p:sp>
        <p:nvSpPr>
          <p:cNvPr id="36" name="TextBox 35"/>
          <p:cNvSpPr txBox="1"/>
          <p:nvPr/>
        </p:nvSpPr>
        <p:spPr>
          <a:xfrm>
            <a:off x="3940237" y="2142037"/>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38" name="TextBox 37"/>
          <p:cNvSpPr txBox="1"/>
          <p:nvPr/>
        </p:nvSpPr>
        <p:spPr>
          <a:xfrm>
            <a:off x="5739403" y="3068033"/>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p>
        </p:txBody>
      </p:sp>
      <p:sp>
        <p:nvSpPr>
          <p:cNvPr id="39" name="Left Brace 38"/>
          <p:cNvSpPr/>
          <p:nvPr/>
        </p:nvSpPr>
        <p:spPr bwMode="auto">
          <a:xfrm rot="5400000">
            <a:off x="5920167" y="-565019"/>
            <a:ext cx="197623" cy="4681277"/>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0" name="TextBox 39"/>
          <p:cNvSpPr txBox="1"/>
          <p:nvPr/>
        </p:nvSpPr>
        <p:spPr>
          <a:xfrm>
            <a:off x="5868909" y="1267889"/>
            <a:ext cx="425116"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ij</a:t>
            </a:r>
            <a:endPar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41" name="Left Brace 40"/>
          <p:cNvSpPr/>
          <p:nvPr/>
        </p:nvSpPr>
        <p:spPr bwMode="auto">
          <a:xfrm rot="3178571" flipH="1">
            <a:off x="7640550" y="2268309"/>
            <a:ext cx="178723" cy="2191842"/>
          </a:xfrm>
          <a:prstGeom prst="leftBrace">
            <a:avLst/>
          </a:prstGeom>
          <a:no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42" name="TextBox 41"/>
          <p:cNvSpPr txBox="1"/>
          <p:nvPr/>
        </p:nvSpPr>
        <p:spPr>
          <a:xfrm>
            <a:off x="7819386" y="3427401"/>
            <a:ext cx="1108713" cy="369332"/>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R</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0</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7" name="TextBox 46"/>
          <p:cNvSpPr txBox="1"/>
          <p:nvPr/>
        </p:nvSpPr>
        <p:spPr>
          <a:xfrm>
            <a:off x="303795" y="1373808"/>
            <a:ext cx="3374545"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In two dimensions with 3 APs: </a:t>
            </a:r>
          </a:p>
        </p:txBody>
      </p:sp>
      <p:sp>
        <p:nvSpPr>
          <p:cNvPr id="48" name="TextBox 47"/>
          <p:cNvSpPr txBox="1"/>
          <p:nvPr/>
        </p:nvSpPr>
        <p:spPr>
          <a:xfrm>
            <a:off x="6471543" y="5894176"/>
            <a:ext cx="780983" cy="369332"/>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,y</a:t>
            </a:r>
            <a:r>
              <a:rPr kumimoji="0" lang="en-US" sz="18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49" name="TextBox 48"/>
          <p:cNvSpPr txBox="1"/>
          <p:nvPr/>
        </p:nvSpPr>
        <p:spPr>
          <a:xfrm>
            <a:off x="334194" y="5534357"/>
            <a:ext cx="4288431" cy="646331"/>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for location, e.g. with Newton iterations – described in following slides. </a:t>
            </a:r>
          </a:p>
        </p:txBody>
      </p:sp>
      <p:cxnSp>
        <p:nvCxnSpPr>
          <p:cNvPr id="43" name="Straight Arrow Connector 42"/>
          <p:cNvCxnSpPr/>
          <p:nvPr/>
        </p:nvCxnSpPr>
        <p:spPr bwMode="auto">
          <a:xfrm flipH="1">
            <a:off x="6294025" y="4020929"/>
            <a:ext cx="223026" cy="1254562"/>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cxnSp>
        <p:nvCxnSpPr>
          <p:cNvPr id="44" name="Straight Arrow Connector 43"/>
          <p:cNvCxnSpPr/>
          <p:nvPr/>
        </p:nvCxnSpPr>
        <p:spPr bwMode="auto">
          <a:xfrm flipV="1">
            <a:off x="6911879" y="2799083"/>
            <a:ext cx="1343110" cy="963577"/>
          </a:xfrm>
          <a:prstGeom prst="straightConnector1">
            <a:avLst/>
          </a:prstGeom>
          <a:solidFill>
            <a:srgbClr val="00B8FF"/>
          </a:solidFill>
          <a:ln w="19050" cap="flat" cmpd="sng" algn="ctr">
            <a:solidFill>
              <a:srgbClr val="FF0000"/>
            </a:solidFill>
            <a:prstDash val="solid"/>
            <a:round/>
            <a:headEnd type="none" w="med" len="med"/>
            <a:tailEnd type="triangle"/>
          </a:ln>
          <a:effectLst/>
        </p:spPr>
      </p:cxnSp>
      <p:sp>
        <p:nvSpPr>
          <p:cNvPr id="50" name="TextBox 49"/>
          <p:cNvSpPr txBox="1"/>
          <p:nvPr/>
        </p:nvSpPr>
        <p:spPr>
          <a:xfrm>
            <a:off x="3673519" y="2824572"/>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1" name="TextBox 50"/>
          <p:cNvSpPr txBox="1"/>
          <p:nvPr/>
        </p:nvSpPr>
        <p:spPr>
          <a:xfrm>
            <a:off x="5807698" y="3694898"/>
            <a:ext cx="311304"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endPar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endParaRPr>
          </a:p>
        </p:txBody>
      </p:sp>
      <p:sp>
        <p:nvSpPr>
          <p:cNvPr id="52" name="TextBox 51"/>
          <p:cNvSpPr txBox="1"/>
          <p:nvPr/>
        </p:nvSpPr>
        <p:spPr>
          <a:xfrm>
            <a:off x="4553810" y="2390520"/>
            <a:ext cx="1754135" cy="338554"/>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ToF</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2</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1</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4</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-t</a:t>
            </a:r>
            <a:r>
              <a:rPr kumimoji="0" lang="en-US" sz="1600" b="0" i="0" u="none" strike="noStrike" kern="1200" cap="none" spc="0" normalizeH="0" baseline="-25000" noProof="0" dirty="0">
                <a:ln>
                  <a:noFill/>
                </a:ln>
                <a:solidFill>
                  <a:srgbClr val="2D2DB9"/>
                </a:solidFill>
                <a:effectLst/>
                <a:uLnTx/>
                <a:uFillTx/>
                <a:latin typeface="Times New Roman" pitchFamily="16" charset="0"/>
                <a:ea typeface="MS Gothic" charset="-128"/>
                <a:cs typeface="+mn-cs"/>
              </a:rPr>
              <a:t>3</a:t>
            </a:r>
            <a:r>
              <a:rPr kumimoji="0" lang="en-US" sz="1600" b="0" i="0" u="none" strike="noStrike" kern="1200" cap="none" spc="0" normalizeH="0" baseline="0" noProof="0" dirty="0">
                <a:ln>
                  <a:noFill/>
                </a:ln>
                <a:solidFill>
                  <a:srgbClr val="2D2DB9"/>
                </a:solidFill>
                <a:effectLst/>
                <a:uLnTx/>
                <a:uFillTx/>
                <a:latin typeface="Times New Roman" pitchFamily="16" charset="0"/>
                <a:ea typeface="MS Gothic" charset="-128"/>
                <a:cs typeface="+mn-cs"/>
              </a:rPr>
              <a:t>)/2</a:t>
            </a:r>
          </a:p>
        </p:txBody>
      </p:sp>
    </p:spTree>
    <p:extLst>
      <p:ext uri="{BB962C8B-B14F-4D97-AF65-F5344CB8AC3E}">
        <p14:creationId xmlns:p14="http://schemas.microsoft.com/office/powerpoint/2010/main" val="3047303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1020904"/>
          </a:xfrm>
        </p:spPr>
        <p:txBody>
          <a:bodyPr/>
          <a:lstStyle/>
          <a:p>
            <a:r>
              <a:rPr lang="en-US" dirty="0"/>
              <a:t>Newton’s method for solving non-linear equation</a:t>
            </a:r>
          </a:p>
        </p:txBody>
      </p:sp>
      <p:sp>
        <p:nvSpPr>
          <p:cNvPr id="72" name="Footer Placeholder 7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pSp>
        <p:nvGrpSpPr>
          <p:cNvPr id="63" name="Group 62"/>
          <p:cNvGrpSpPr/>
          <p:nvPr/>
        </p:nvGrpSpPr>
        <p:grpSpPr>
          <a:xfrm>
            <a:off x="858838" y="1981200"/>
            <a:ext cx="7846278" cy="4271963"/>
            <a:chOff x="-759330" y="1777566"/>
            <a:chExt cx="8147131" cy="4424388"/>
          </a:xfrm>
        </p:grpSpPr>
        <p:cxnSp>
          <p:nvCxnSpPr>
            <p:cNvPr id="7" name="Straight Arrow Connector 6"/>
            <p:cNvCxnSpPr/>
            <p:nvPr/>
          </p:nvCxnSpPr>
          <p:spPr bwMode="auto">
            <a:xfrm flipV="1">
              <a:off x="1981200" y="2438400"/>
              <a:ext cx="0" cy="27432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1981200" y="5181600"/>
              <a:ext cx="4953000" cy="69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Freeform 10"/>
            <p:cNvSpPr/>
            <p:nvPr/>
          </p:nvSpPr>
          <p:spPr bwMode="auto">
            <a:xfrm>
              <a:off x="2524991" y="2369127"/>
              <a:ext cx="3190009" cy="2400300"/>
            </a:xfrm>
            <a:custGeom>
              <a:avLst/>
              <a:gdLst>
                <a:gd name="connsiteX0" fmla="*/ 0 w 1745673"/>
                <a:gd name="connsiteY0" fmla="*/ 2400300 h 2400300"/>
                <a:gd name="connsiteX1" fmla="*/ 540327 w 1745673"/>
                <a:gd name="connsiteY1" fmla="*/ 2161309 h 2400300"/>
                <a:gd name="connsiteX2" fmla="*/ 1039091 w 1745673"/>
                <a:gd name="connsiteY2" fmla="*/ 1683328 h 2400300"/>
                <a:gd name="connsiteX3" fmla="*/ 1381991 w 1745673"/>
                <a:gd name="connsiteY3" fmla="*/ 1163782 h 2400300"/>
                <a:gd name="connsiteX4" fmla="*/ 1600200 w 1745673"/>
                <a:gd name="connsiteY4" fmla="*/ 623455 h 2400300"/>
                <a:gd name="connsiteX5" fmla="*/ 1704109 w 1745673"/>
                <a:gd name="connsiteY5" fmla="*/ 249382 h 2400300"/>
                <a:gd name="connsiteX6" fmla="*/ 1704109 w 1745673"/>
                <a:gd name="connsiteY6" fmla="*/ 249382 h 2400300"/>
                <a:gd name="connsiteX7" fmla="*/ 1745673 w 1745673"/>
                <a:gd name="connsiteY7" fmla="*/ 0 h 2400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45673" h="2400300">
                  <a:moveTo>
                    <a:pt x="0" y="2400300"/>
                  </a:moveTo>
                  <a:cubicBezTo>
                    <a:pt x="183572" y="2340552"/>
                    <a:pt x="367145" y="2280804"/>
                    <a:pt x="540327" y="2161309"/>
                  </a:cubicBezTo>
                  <a:cubicBezTo>
                    <a:pt x="713509" y="2041814"/>
                    <a:pt x="898814" y="1849582"/>
                    <a:pt x="1039091" y="1683328"/>
                  </a:cubicBezTo>
                  <a:cubicBezTo>
                    <a:pt x="1179368" y="1517074"/>
                    <a:pt x="1288473" y="1340427"/>
                    <a:pt x="1381991" y="1163782"/>
                  </a:cubicBezTo>
                  <a:cubicBezTo>
                    <a:pt x="1475509" y="987137"/>
                    <a:pt x="1546514" y="775855"/>
                    <a:pt x="1600200" y="623455"/>
                  </a:cubicBezTo>
                  <a:cubicBezTo>
                    <a:pt x="1653886" y="471055"/>
                    <a:pt x="1704109" y="249382"/>
                    <a:pt x="1704109" y="249382"/>
                  </a:cubicBezTo>
                  <a:lnTo>
                    <a:pt x="1704109" y="249382"/>
                  </a:lnTo>
                  <a:lnTo>
                    <a:pt x="1745673" y="0"/>
                  </a:lnTo>
                </a:path>
              </a:pathLst>
            </a:cu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endParaRPr kumimoji="0" lang="en-US" sz="2400" b="0" i="0" u="none" strike="noStrike" kern="1200" cap="none" spc="0" normalizeH="0" baseline="0" noProof="0">
                <a:ln>
                  <a:noFill/>
                </a:ln>
                <a:solidFill>
                  <a:srgbClr val="FFFFFF"/>
                </a:solidFill>
                <a:effectLst/>
                <a:uLnTx/>
                <a:uFillTx/>
                <a:latin typeface="Times New Roman" pitchFamily="16" charset="0"/>
                <a:ea typeface="MS Gothic" charset="-128"/>
                <a:cs typeface="+mn-cs"/>
              </a:endParaRPr>
            </a:p>
          </p:txBody>
        </p:sp>
        <p:sp>
          <p:nvSpPr>
            <p:cNvPr id="12" name="TextBox 11"/>
            <p:cNvSpPr txBox="1"/>
            <p:nvPr/>
          </p:nvSpPr>
          <p:spPr>
            <a:xfrm>
              <a:off x="7049247" y="4926521"/>
              <a:ext cx="338554"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p>
          </p:txBody>
        </p:sp>
        <p:cxnSp>
          <p:nvCxnSpPr>
            <p:cNvPr id="15" name="Straight Connector 14"/>
            <p:cNvCxnSpPr/>
            <p:nvPr/>
          </p:nvCxnSpPr>
          <p:spPr bwMode="auto">
            <a:xfrm>
              <a:off x="4038599" y="4097482"/>
              <a:ext cx="0" cy="111998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6" name="TextBox 15"/>
            <p:cNvSpPr txBox="1"/>
            <p:nvPr/>
          </p:nvSpPr>
          <p:spPr>
            <a:xfrm>
              <a:off x="3881868" y="514596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1</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18" name="Straight Connector 17"/>
            <p:cNvCxnSpPr/>
            <p:nvPr/>
          </p:nvCxnSpPr>
          <p:spPr bwMode="auto">
            <a:xfrm flipH="1">
              <a:off x="2971801" y="3220469"/>
              <a:ext cx="3124200" cy="16197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a:off x="1981200" y="3505200"/>
              <a:ext cx="4572000" cy="0"/>
            </a:xfrm>
            <a:prstGeom prst="line">
              <a:avLst/>
            </a:prstGeom>
            <a:solidFill>
              <a:srgbClr val="00B8FF"/>
            </a:solidFill>
            <a:ln w="9525" cap="flat" cmpd="sng" algn="ctr">
              <a:solidFill>
                <a:schemeClr val="tx1"/>
              </a:solidFill>
              <a:prstDash val="sysDot"/>
              <a:round/>
              <a:headEnd type="none" w="med" len="med"/>
              <a:tailEnd type="none" w="med" len="med"/>
            </a:ln>
            <a:effectLst/>
          </p:spPr>
        </p:cxnSp>
        <p:cxnSp>
          <p:nvCxnSpPr>
            <p:cNvPr id="22" name="Straight Connector 21"/>
            <p:cNvCxnSpPr/>
            <p:nvPr/>
          </p:nvCxnSpPr>
          <p:spPr bwMode="auto">
            <a:xfrm flipH="1">
              <a:off x="5533533" y="2342574"/>
              <a:ext cx="39457" cy="2845953"/>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3" name="TextBox 22"/>
            <p:cNvSpPr txBox="1"/>
            <p:nvPr/>
          </p:nvSpPr>
          <p:spPr>
            <a:xfrm>
              <a:off x="5001484" y="5168993"/>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3</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cxnSp>
          <p:nvCxnSpPr>
            <p:cNvPr id="28" name="Straight Connector 27"/>
            <p:cNvCxnSpPr/>
            <p:nvPr/>
          </p:nvCxnSpPr>
          <p:spPr bwMode="auto">
            <a:xfrm flipH="1">
              <a:off x="4762441" y="1777566"/>
              <a:ext cx="1375266" cy="248963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flipH="1">
              <a:off x="5146962" y="3054927"/>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0" name="TextBox 29"/>
            <p:cNvSpPr txBox="1"/>
            <p:nvPr/>
          </p:nvSpPr>
          <p:spPr>
            <a:xfrm>
              <a:off x="5358125" y="5168121"/>
              <a:ext cx="441146"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x</a:t>
              </a:r>
              <a:r>
                <a:rPr kumimoji="0" lang="en-US" sz="2400" b="0" i="0" u="none" strike="noStrike" kern="1200" cap="none" spc="0" normalizeH="0" baseline="-25000" noProof="0" dirty="0">
                  <a:ln>
                    <a:noFill/>
                  </a:ln>
                  <a:solidFill>
                    <a:srgbClr val="000000"/>
                  </a:solidFill>
                  <a:effectLst/>
                  <a:uLnTx/>
                  <a:uFillTx/>
                  <a:latin typeface="Times New Roman" pitchFamily="16" charset="0"/>
                  <a:ea typeface="MS Gothic" charset="-128"/>
                  <a:cs typeface="+mn-cs"/>
                </a:rPr>
                <a:t>2</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
          <p:nvSpPr>
            <p:cNvPr id="31" name="TextBox 30"/>
            <p:cNvSpPr txBox="1"/>
            <p:nvPr/>
          </p:nvSpPr>
          <p:spPr>
            <a:xfrm>
              <a:off x="1881666" y="5665507"/>
              <a:ext cx="619080"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etc.</a:t>
              </a:r>
            </a:p>
          </p:txBody>
        </p:sp>
        <p:graphicFrame>
          <p:nvGraphicFramePr>
            <p:cNvPr id="42" name="Object 41"/>
            <p:cNvGraphicFramePr>
              <a:graphicFrameLocks noChangeAspect="1"/>
            </p:cNvGraphicFramePr>
            <p:nvPr>
              <p:extLst/>
            </p:nvPr>
          </p:nvGraphicFramePr>
          <p:xfrm>
            <a:off x="-759330" y="3229345"/>
            <a:ext cx="1289025" cy="445562"/>
          </p:xfrm>
          <a:graphic>
            <a:graphicData uri="http://schemas.openxmlformats.org/presentationml/2006/ole">
              <mc:AlternateContent xmlns:mc="http://schemas.openxmlformats.org/markup-compatibility/2006">
                <mc:Choice xmlns:v="urn:schemas-microsoft-com:vml" Requires="v">
                  <p:oleObj spid="_x0000_s4123" name="Equation" r:id="rId3" imgW="660240" imgH="228600" progId="Equation.3">
                    <p:embed/>
                  </p:oleObj>
                </mc:Choice>
                <mc:Fallback>
                  <p:oleObj name="Equation" r:id="rId3" imgW="660240" imgH="228600" progId="Equation.3">
                    <p:embed/>
                    <p:pic>
                      <p:nvPicPr>
                        <p:cNvPr id="42" name="Object 41"/>
                        <p:cNvPicPr/>
                        <p:nvPr/>
                      </p:nvPicPr>
                      <p:blipFill>
                        <a:blip r:embed="rId4"/>
                        <a:stretch>
                          <a:fillRect/>
                        </a:stretch>
                      </p:blipFill>
                      <p:spPr>
                        <a:xfrm>
                          <a:off x="-759330" y="3229345"/>
                          <a:ext cx="1289025" cy="445562"/>
                        </a:xfrm>
                        <a:prstGeom prst="rect">
                          <a:avLst/>
                        </a:prstGeom>
                      </p:spPr>
                    </p:pic>
                  </p:oleObj>
                </mc:Fallback>
              </mc:AlternateContent>
            </a:graphicData>
          </a:graphic>
        </p:graphicFrame>
        <p:graphicFrame>
          <p:nvGraphicFramePr>
            <p:cNvPr id="43" name="Object 42"/>
            <p:cNvGraphicFramePr>
              <a:graphicFrameLocks noChangeAspect="1"/>
            </p:cNvGraphicFramePr>
            <p:nvPr>
              <p:extLst/>
            </p:nvPr>
          </p:nvGraphicFramePr>
          <p:xfrm>
            <a:off x="1720851" y="2035744"/>
            <a:ext cx="517776" cy="306830"/>
          </p:xfrm>
          <a:graphic>
            <a:graphicData uri="http://schemas.openxmlformats.org/presentationml/2006/ole">
              <mc:AlternateContent xmlns:mc="http://schemas.openxmlformats.org/markup-compatibility/2006">
                <mc:Choice xmlns:v="urn:schemas-microsoft-com:vml" Requires="v">
                  <p:oleObj spid="_x0000_s4124" name="Equation" r:id="rId5" imgW="342720" imgH="203040" progId="Equation.3">
                    <p:embed/>
                  </p:oleObj>
                </mc:Choice>
                <mc:Fallback>
                  <p:oleObj name="Equation" r:id="rId5" imgW="342720" imgH="203040" progId="Equation.3">
                    <p:embed/>
                    <p:pic>
                      <p:nvPicPr>
                        <p:cNvPr id="43" name="Object 42"/>
                        <p:cNvPicPr/>
                        <p:nvPr/>
                      </p:nvPicPr>
                      <p:blipFill>
                        <a:blip r:embed="rId6"/>
                        <a:stretch>
                          <a:fillRect/>
                        </a:stretch>
                      </p:blipFill>
                      <p:spPr>
                        <a:xfrm>
                          <a:off x="1720851" y="2035744"/>
                          <a:ext cx="517776" cy="306830"/>
                        </a:xfrm>
                        <a:prstGeom prst="rect">
                          <a:avLst/>
                        </a:prstGeom>
                      </p:spPr>
                    </p:pic>
                  </p:oleObj>
                </mc:Fallback>
              </mc:AlternateContent>
            </a:graphicData>
          </a:graphic>
        </p:graphicFrame>
        <p:cxnSp>
          <p:nvCxnSpPr>
            <p:cNvPr id="56" name="Straight Connector 55"/>
            <p:cNvCxnSpPr/>
            <p:nvPr/>
          </p:nvCxnSpPr>
          <p:spPr bwMode="auto">
            <a:xfrm flipH="1">
              <a:off x="5029196" y="3082635"/>
              <a:ext cx="65795" cy="2113194"/>
            </a:xfrm>
            <a:prstGeom prst="line">
              <a:avLst/>
            </a:prstGeom>
            <a:solidFill>
              <a:srgbClr val="00B8FF"/>
            </a:solidFill>
            <a:ln w="9525" cap="flat" cmpd="sng" algn="ctr">
              <a:solidFill>
                <a:schemeClr val="tx1"/>
              </a:solidFill>
              <a:prstDash val="dash"/>
              <a:round/>
              <a:headEnd type="none" w="med" len="med"/>
              <a:tailEnd type="none" w="med" len="med"/>
            </a:ln>
            <a:effectLst/>
          </p:spPr>
        </p:cxnSp>
        <p:graphicFrame>
          <p:nvGraphicFramePr>
            <p:cNvPr id="58" name="Object 57"/>
            <p:cNvGraphicFramePr>
              <a:graphicFrameLocks noChangeAspect="1"/>
            </p:cNvGraphicFramePr>
            <p:nvPr>
              <p:extLst/>
            </p:nvPr>
          </p:nvGraphicFramePr>
          <p:xfrm>
            <a:off x="4342375" y="5789274"/>
            <a:ext cx="875285" cy="412680"/>
          </p:xfrm>
          <a:graphic>
            <a:graphicData uri="http://schemas.openxmlformats.org/presentationml/2006/ole">
              <mc:AlternateContent xmlns:mc="http://schemas.openxmlformats.org/markup-compatibility/2006">
                <mc:Choice xmlns:v="urn:schemas-microsoft-com:vml" Requires="v">
                  <p:oleObj spid="_x0000_s4125" name="Equation" r:id="rId7" imgW="482400" imgH="228600" progId="Equation.3">
                    <p:embed/>
                  </p:oleObj>
                </mc:Choice>
                <mc:Fallback>
                  <p:oleObj name="Equation" r:id="rId7" imgW="482400" imgH="228600" progId="Equation.3">
                    <p:embed/>
                    <p:pic>
                      <p:nvPicPr>
                        <p:cNvPr id="58" name="Object 57"/>
                        <p:cNvPicPr/>
                        <p:nvPr/>
                      </p:nvPicPr>
                      <p:blipFill>
                        <a:blip r:embed="rId8"/>
                        <a:stretch>
                          <a:fillRect/>
                        </a:stretch>
                      </p:blipFill>
                      <p:spPr>
                        <a:xfrm>
                          <a:off x="4342375" y="5789274"/>
                          <a:ext cx="875285" cy="412680"/>
                        </a:xfrm>
                        <a:prstGeom prst="rect">
                          <a:avLst/>
                        </a:prstGeom>
                      </p:spPr>
                    </p:pic>
                  </p:oleObj>
                </mc:Fallback>
              </mc:AlternateContent>
            </a:graphicData>
          </a:graphic>
        </p:graphicFrame>
        <p:cxnSp>
          <p:nvCxnSpPr>
            <p:cNvPr id="60" name="Straight Arrow Connector 59"/>
            <p:cNvCxnSpPr/>
            <p:nvPr/>
          </p:nvCxnSpPr>
          <p:spPr bwMode="auto">
            <a:xfrm flipV="1">
              <a:off x="4609306" y="5259389"/>
              <a:ext cx="392178" cy="4507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64" name="TextBox 63"/>
          <p:cNvSpPr txBox="1"/>
          <p:nvPr/>
        </p:nvSpPr>
        <p:spPr>
          <a:xfrm>
            <a:off x="446073" y="2517109"/>
            <a:ext cx="2105063"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Solve equation:</a:t>
            </a:r>
          </a:p>
        </p:txBody>
      </p:sp>
      <p:graphicFrame>
        <p:nvGraphicFramePr>
          <p:cNvPr id="67" name="Object 66"/>
          <p:cNvGraphicFramePr>
            <a:graphicFrameLocks noChangeAspect="1"/>
          </p:cNvGraphicFramePr>
          <p:nvPr>
            <p:extLst/>
          </p:nvPr>
        </p:nvGraphicFramePr>
        <p:xfrm>
          <a:off x="3063827" y="3473145"/>
          <a:ext cx="282184" cy="282184"/>
        </p:xfrm>
        <a:graphic>
          <a:graphicData uri="http://schemas.openxmlformats.org/presentationml/2006/ole">
            <mc:AlternateContent xmlns:mc="http://schemas.openxmlformats.org/markup-compatibility/2006">
              <mc:Choice xmlns:v="urn:schemas-microsoft-com:vml" Requires="v">
                <p:oleObj spid="_x0000_s4126" name="Equation" r:id="rId9" imgW="164880" imgH="164880" progId="Equation.3">
                  <p:embed/>
                </p:oleObj>
              </mc:Choice>
              <mc:Fallback>
                <p:oleObj name="Equation" r:id="rId9" imgW="164880" imgH="164880" progId="Equation.3">
                  <p:embed/>
                  <p:pic>
                    <p:nvPicPr>
                      <p:cNvPr id="67" name="Object 66"/>
                      <p:cNvPicPr/>
                      <p:nvPr/>
                    </p:nvPicPr>
                    <p:blipFill>
                      <a:blip r:embed="rId10"/>
                      <a:stretch>
                        <a:fillRect/>
                      </a:stretch>
                    </p:blipFill>
                    <p:spPr>
                      <a:xfrm>
                        <a:off x="3063827" y="3473145"/>
                        <a:ext cx="282184" cy="282184"/>
                      </a:xfrm>
                      <a:prstGeom prst="rect">
                        <a:avLst/>
                      </a:prstGeom>
                    </p:spPr>
                  </p:pic>
                </p:oleObj>
              </mc:Fallback>
            </mc:AlternateContent>
          </a:graphicData>
        </a:graphic>
      </p:graphicFrame>
      <p:graphicFrame>
        <p:nvGraphicFramePr>
          <p:cNvPr id="68" name="Object 67"/>
          <p:cNvGraphicFramePr>
            <a:graphicFrameLocks noChangeAspect="1"/>
          </p:cNvGraphicFramePr>
          <p:nvPr>
            <p:extLst/>
          </p:nvPr>
        </p:nvGraphicFramePr>
        <p:xfrm>
          <a:off x="3690860" y="4058297"/>
          <a:ext cx="498656" cy="296259"/>
        </p:xfrm>
        <a:graphic>
          <a:graphicData uri="http://schemas.openxmlformats.org/presentationml/2006/ole">
            <mc:AlternateContent xmlns:mc="http://schemas.openxmlformats.org/markup-compatibility/2006">
              <mc:Choice xmlns:v="urn:schemas-microsoft-com:vml" Requires="v">
                <p:oleObj spid="_x0000_s4127" name="Equation" r:id="rId11" imgW="342720" imgH="203040" progId="Equation.3">
                  <p:embed/>
                </p:oleObj>
              </mc:Choice>
              <mc:Fallback>
                <p:oleObj name="Equation" r:id="rId11" imgW="342720" imgH="203040" progId="Equation.3">
                  <p:embed/>
                  <p:pic>
                    <p:nvPicPr>
                      <p:cNvPr id="68" name="Object 67"/>
                      <p:cNvPicPr/>
                      <p:nvPr/>
                    </p:nvPicPr>
                    <p:blipFill>
                      <a:blip r:embed="rId6"/>
                      <a:stretch>
                        <a:fillRect/>
                      </a:stretch>
                    </p:blipFill>
                    <p:spPr>
                      <a:xfrm>
                        <a:off x="3690860" y="4058297"/>
                        <a:ext cx="498656" cy="296259"/>
                      </a:xfrm>
                      <a:prstGeom prst="rect">
                        <a:avLst/>
                      </a:prstGeom>
                    </p:spPr>
                  </p:pic>
                </p:oleObj>
              </mc:Fallback>
            </mc:AlternateContent>
          </a:graphicData>
        </a:graphic>
      </p:graphicFrame>
      <p:cxnSp>
        <p:nvCxnSpPr>
          <p:cNvPr id="70" name="Straight Arrow Connector 69"/>
          <p:cNvCxnSpPr/>
          <p:nvPr/>
        </p:nvCxnSpPr>
        <p:spPr bwMode="auto">
          <a:xfrm>
            <a:off x="4137589" y="4388967"/>
            <a:ext cx="264546" cy="29894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41431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3143" y="671582"/>
            <a:ext cx="7770813" cy="675247"/>
          </a:xfrm>
        </p:spPr>
        <p:txBody>
          <a:bodyPr/>
          <a:lstStyle/>
          <a:p>
            <a:r>
              <a:rPr lang="en-US" dirty="0"/>
              <a:t>Solving of non-linear system of equations</a:t>
            </a:r>
          </a:p>
        </p:txBody>
      </p:sp>
      <p:sp>
        <p:nvSpPr>
          <p:cNvPr id="12" name="Footer Placeholder 11"/>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438400" y="2365770"/>
          <a:ext cx="3506301" cy="444546"/>
        </p:xfrm>
        <a:graphic>
          <a:graphicData uri="http://schemas.openxmlformats.org/presentationml/2006/ole">
            <mc:AlternateContent xmlns:mc="http://schemas.openxmlformats.org/markup-compatibility/2006">
              <mc:Choice xmlns:v="urn:schemas-microsoft-com:vml" Requires="v">
                <p:oleObj spid="_x0000_s5152" name="Equation" r:id="rId3" imgW="1904760" imgH="241200" progId="Equation.3">
                  <p:embed/>
                </p:oleObj>
              </mc:Choice>
              <mc:Fallback>
                <p:oleObj name="Equation" r:id="rId3" imgW="1904760" imgH="241200" progId="Equation.3">
                  <p:embed/>
                  <p:pic>
                    <p:nvPicPr>
                      <p:cNvPr id="5" name="Object 4"/>
                      <p:cNvPicPr/>
                      <p:nvPr/>
                    </p:nvPicPr>
                    <p:blipFill>
                      <a:blip r:embed="rId4"/>
                      <a:stretch>
                        <a:fillRect/>
                      </a:stretch>
                    </p:blipFill>
                    <p:spPr>
                      <a:xfrm>
                        <a:off x="2438400" y="2365770"/>
                        <a:ext cx="3506301" cy="444546"/>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1371600" y="4370508"/>
          <a:ext cx="6240030" cy="515412"/>
        </p:xfrm>
        <a:graphic>
          <a:graphicData uri="http://schemas.openxmlformats.org/presentationml/2006/ole">
            <mc:AlternateContent xmlns:mc="http://schemas.openxmlformats.org/markup-compatibility/2006">
              <mc:Choice xmlns:v="urn:schemas-microsoft-com:vml" Requires="v">
                <p:oleObj spid="_x0000_s5153" name="Equation" r:id="rId5" imgW="3377880" imgH="279360" progId="Equation.3">
                  <p:embed/>
                </p:oleObj>
              </mc:Choice>
              <mc:Fallback>
                <p:oleObj name="Equation" r:id="rId5" imgW="3377880" imgH="279360" progId="Equation.3">
                  <p:embed/>
                  <p:pic>
                    <p:nvPicPr>
                      <p:cNvPr id="7" name="Object 6"/>
                      <p:cNvPicPr/>
                      <p:nvPr/>
                    </p:nvPicPr>
                    <p:blipFill>
                      <a:blip r:embed="rId6"/>
                      <a:stretch>
                        <a:fillRect/>
                      </a:stretch>
                    </p:blipFill>
                    <p:spPr>
                      <a:xfrm>
                        <a:off x="1371600" y="4370508"/>
                        <a:ext cx="6240030" cy="515412"/>
                      </a:xfrm>
                      <a:prstGeom prst="rect">
                        <a:avLst/>
                      </a:prstGeom>
                    </p:spPr>
                  </p:pic>
                </p:oleObj>
              </mc:Fallback>
            </mc:AlternateContent>
          </a:graphicData>
        </a:graphic>
      </p:graphicFrame>
      <p:sp>
        <p:nvSpPr>
          <p:cNvPr id="8" name="TextBox 7"/>
          <p:cNvSpPr txBox="1"/>
          <p:nvPr/>
        </p:nvSpPr>
        <p:spPr>
          <a:xfrm>
            <a:off x="580514" y="1887122"/>
            <a:ext cx="505811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1"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Use Newton’s method for multiple variables:</a:t>
            </a:r>
          </a:p>
        </p:txBody>
      </p:sp>
      <p:graphicFrame>
        <p:nvGraphicFramePr>
          <p:cNvPr id="11" name="Object 10"/>
          <p:cNvGraphicFramePr>
            <a:graphicFrameLocks noChangeAspect="1"/>
          </p:cNvGraphicFramePr>
          <p:nvPr>
            <p:extLst/>
          </p:nvPr>
        </p:nvGraphicFramePr>
        <p:xfrm>
          <a:off x="1346930" y="5459178"/>
          <a:ext cx="6524752" cy="596242"/>
        </p:xfrm>
        <a:graphic>
          <a:graphicData uri="http://schemas.openxmlformats.org/presentationml/2006/ole">
            <mc:AlternateContent xmlns:mc="http://schemas.openxmlformats.org/markup-compatibility/2006">
              <mc:Choice xmlns:v="urn:schemas-microsoft-com:vml" Requires="v">
                <p:oleObj spid="_x0000_s5154" name="Equation" r:id="rId7" imgW="3060360" imgH="279360" progId="Equation.3">
                  <p:embed/>
                </p:oleObj>
              </mc:Choice>
              <mc:Fallback>
                <p:oleObj name="Equation" r:id="rId7" imgW="3060360" imgH="279360" progId="Equation.3">
                  <p:embed/>
                  <p:pic>
                    <p:nvPicPr>
                      <p:cNvPr id="11" name="Object 10"/>
                      <p:cNvPicPr/>
                      <p:nvPr/>
                    </p:nvPicPr>
                    <p:blipFill>
                      <a:blip r:embed="rId8"/>
                      <a:stretch>
                        <a:fillRect/>
                      </a:stretch>
                    </p:blipFill>
                    <p:spPr>
                      <a:xfrm>
                        <a:off x="1346930" y="5459178"/>
                        <a:ext cx="6524752" cy="596242"/>
                      </a:xfrm>
                      <a:prstGeom prst="rect">
                        <a:avLst/>
                      </a:prstGeom>
                      <a:solidFill>
                        <a:srgbClr val="FFFF00"/>
                      </a:solidFill>
                    </p:spPr>
                  </p:pic>
                </p:oleObj>
              </mc:Fallback>
            </mc:AlternateContent>
          </a:graphicData>
        </a:graphic>
      </p:graphicFrame>
      <p:sp>
        <p:nvSpPr>
          <p:cNvPr id="9" name="TextBox 8"/>
          <p:cNvSpPr txBox="1"/>
          <p:nvPr/>
        </p:nvSpPr>
        <p:spPr>
          <a:xfrm>
            <a:off x="634637" y="4985387"/>
            <a:ext cx="224452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according to:</a:t>
            </a:r>
          </a:p>
        </p:txBody>
      </p:sp>
      <p:graphicFrame>
        <p:nvGraphicFramePr>
          <p:cNvPr id="10" name="Object 9"/>
          <p:cNvGraphicFramePr>
            <a:graphicFrameLocks noChangeAspect="1"/>
          </p:cNvGraphicFramePr>
          <p:nvPr>
            <p:extLst/>
          </p:nvPr>
        </p:nvGraphicFramePr>
        <p:xfrm>
          <a:off x="6820236" y="2170916"/>
          <a:ext cx="1451686" cy="795445"/>
        </p:xfrm>
        <a:graphic>
          <a:graphicData uri="http://schemas.openxmlformats.org/presentationml/2006/ole">
            <mc:AlternateContent xmlns:mc="http://schemas.openxmlformats.org/markup-compatibility/2006">
              <mc:Choice xmlns:v="urn:schemas-microsoft-com:vml" Requires="v">
                <p:oleObj spid="_x0000_s5155" name="Equation" r:id="rId9" imgW="927000" imgH="507960" progId="Equation.3">
                  <p:embed/>
                </p:oleObj>
              </mc:Choice>
              <mc:Fallback>
                <p:oleObj name="Equation" r:id="rId9" imgW="927000" imgH="507960" progId="Equation.3">
                  <p:embed/>
                  <p:pic>
                    <p:nvPicPr>
                      <p:cNvPr id="10" name="Object 9"/>
                      <p:cNvPicPr/>
                      <p:nvPr/>
                    </p:nvPicPr>
                    <p:blipFill>
                      <a:blip r:embed="rId10"/>
                      <a:stretch>
                        <a:fillRect/>
                      </a:stretch>
                    </p:blipFill>
                    <p:spPr>
                      <a:xfrm>
                        <a:off x="6820236" y="2170916"/>
                        <a:ext cx="1451686" cy="795445"/>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4724400" y="1339077"/>
          <a:ext cx="1334806" cy="462573"/>
        </p:xfrm>
        <a:graphic>
          <a:graphicData uri="http://schemas.openxmlformats.org/presentationml/2006/ole">
            <mc:AlternateContent xmlns:mc="http://schemas.openxmlformats.org/markup-compatibility/2006">
              <mc:Choice xmlns:v="urn:schemas-microsoft-com:vml" Requires="v">
                <p:oleObj spid="_x0000_s5156" name="Equation" r:id="rId11" imgW="660240" imgH="228600" progId="Equation.3">
                  <p:embed/>
                </p:oleObj>
              </mc:Choice>
              <mc:Fallback>
                <p:oleObj name="Equation" r:id="rId11" imgW="660240" imgH="228600" progId="Equation.3">
                  <p:embed/>
                  <p:pic>
                    <p:nvPicPr>
                      <p:cNvPr id="15" name="Object 14"/>
                      <p:cNvPicPr/>
                      <p:nvPr/>
                    </p:nvPicPr>
                    <p:blipFill>
                      <a:blip r:embed="rId12"/>
                      <a:stretch>
                        <a:fillRect/>
                      </a:stretch>
                    </p:blipFill>
                    <p:spPr>
                      <a:xfrm>
                        <a:off x="4724400" y="1339077"/>
                        <a:ext cx="1334806" cy="462573"/>
                      </a:xfrm>
                      <a:prstGeom prst="rect">
                        <a:avLst/>
                      </a:prstGeom>
                      <a:solidFill>
                        <a:srgbClr val="FFFF00"/>
                      </a:solidFill>
                    </p:spPr>
                  </p:pic>
                </p:oleObj>
              </mc:Fallback>
            </mc:AlternateContent>
          </a:graphicData>
        </a:graphic>
      </p:graphicFrame>
      <p:sp>
        <p:nvSpPr>
          <p:cNvPr id="16" name="TextBox 15"/>
          <p:cNvSpPr txBox="1"/>
          <p:nvPr/>
        </p:nvSpPr>
        <p:spPr>
          <a:xfrm>
            <a:off x="571208" y="1365083"/>
            <a:ext cx="3440365"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Non linear system of equations:</a:t>
            </a:r>
          </a:p>
        </p:txBody>
      </p:sp>
      <p:graphicFrame>
        <p:nvGraphicFramePr>
          <p:cNvPr id="13" name="Object 12"/>
          <p:cNvGraphicFramePr>
            <a:graphicFrameLocks noChangeAspect="1"/>
          </p:cNvGraphicFramePr>
          <p:nvPr>
            <p:extLst/>
          </p:nvPr>
        </p:nvGraphicFramePr>
        <p:xfrm>
          <a:off x="3599318" y="3440530"/>
          <a:ext cx="2521684" cy="387628"/>
        </p:xfrm>
        <a:graphic>
          <a:graphicData uri="http://schemas.openxmlformats.org/presentationml/2006/ole">
            <mc:AlternateContent xmlns:mc="http://schemas.openxmlformats.org/markup-compatibility/2006">
              <mc:Choice xmlns:v="urn:schemas-microsoft-com:vml" Requires="v">
                <p:oleObj spid="_x0000_s5157" name="Equation" r:id="rId13" imgW="1485720" imgH="228600" progId="Equation.3">
                  <p:embed/>
                </p:oleObj>
              </mc:Choice>
              <mc:Fallback>
                <p:oleObj name="Equation" r:id="rId13" imgW="1485720" imgH="228600" progId="Equation.3">
                  <p:embed/>
                  <p:pic>
                    <p:nvPicPr>
                      <p:cNvPr id="13" name="Object 12"/>
                      <p:cNvPicPr/>
                      <p:nvPr/>
                    </p:nvPicPr>
                    <p:blipFill>
                      <a:blip r:embed="rId14"/>
                      <a:stretch>
                        <a:fillRect/>
                      </a:stretch>
                    </p:blipFill>
                    <p:spPr>
                      <a:xfrm>
                        <a:off x="3599318" y="3440530"/>
                        <a:ext cx="2521684" cy="387628"/>
                      </a:xfrm>
                      <a:prstGeom prst="rect">
                        <a:avLst/>
                      </a:prstGeom>
                    </p:spPr>
                  </p:pic>
                </p:oleObj>
              </mc:Fallback>
            </mc:AlternateContent>
          </a:graphicData>
        </a:graphic>
      </p:graphicFrame>
      <p:sp>
        <p:nvSpPr>
          <p:cNvPr id="4" name="TextBox 3"/>
          <p:cNvSpPr txBox="1"/>
          <p:nvPr/>
        </p:nvSpPr>
        <p:spPr>
          <a:xfrm>
            <a:off x="623451" y="2397224"/>
            <a:ext cx="161935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Linearization:</a:t>
            </a:r>
          </a:p>
        </p:txBody>
      </p:sp>
      <p:sp>
        <p:nvSpPr>
          <p:cNvPr id="6" name="TextBox 5"/>
          <p:cNvSpPr txBox="1"/>
          <p:nvPr/>
        </p:nvSpPr>
        <p:spPr>
          <a:xfrm>
            <a:off x="5976748" y="2357456"/>
            <a:ext cx="81144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4" name="TextBox 13"/>
          <p:cNvSpPr txBox="1"/>
          <p:nvPr/>
        </p:nvSpPr>
        <p:spPr>
          <a:xfrm>
            <a:off x="596953" y="2926739"/>
            <a:ext cx="6690934"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Over-determined non-linear system of equation to solve for </a:t>
            </a:r>
            <a:r>
              <a:rPr kumimoji="0" lang="en-US" sz="2000" b="0" i="0" u="none" strike="noStrike" kern="1200" cap="none" spc="0" normalizeH="0" baseline="0" noProof="0" dirty="0" err="1">
                <a:ln>
                  <a:noFill/>
                </a:ln>
                <a:solidFill>
                  <a:srgbClr val="000000"/>
                </a:solidFill>
                <a:effectLst/>
                <a:uLnTx/>
                <a:uFillTx/>
                <a:latin typeface="Symbol" panose="05050102010706020507" pitchFamily="18" charset="2"/>
                <a:ea typeface="MS Gothic" charset="-128"/>
                <a:cs typeface="+mn-cs"/>
              </a:rPr>
              <a:t>D</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MS Gothic" charset="-128"/>
                <a:cs typeface="+mn-cs"/>
              </a:rPr>
              <a:t>x</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a:t>
            </a:r>
          </a:p>
        </p:txBody>
      </p:sp>
      <p:sp>
        <p:nvSpPr>
          <p:cNvPr id="17" name="TextBox 16"/>
          <p:cNvSpPr txBox="1"/>
          <p:nvPr/>
        </p:nvSpPr>
        <p:spPr>
          <a:xfrm>
            <a:off x="596953" y="3836555"/>
            <a:ext cx="4269117"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Least squares solution for iterative step:</a:t>
            </a:r>
          </a:p>
        </p:txBody>
      </p:sp>
      <p:sp>
        <p:nvSpPr>
          <p:cNvPr id="18" name="TextBox 17"/>
          <p:cNvSpPr txBox="1"/>
          <p:nvPr/>
        </p:nvSpPr>
        <p:spPr>
          <a:xfrm>
            <a:off x="6059207" y="1345027"/>
            <a:ext cx="2090637" cy="461665"/>
          </a:xfrm>
          <a:prstGeom prst="rect">
            <a:avLst/>
          </a:prstGeom>
          <a:solidFill>
            <a:srgbClr val="FFFF00"/>
          </a:solid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 solve for x</a:t>
            </a:r>
            <a:r>
              <a:rPr kumimoji="0" lang="en-US" sz="2400" b="0" i="0" u="none" strike="noStrike" kern="1200" cap="none" spc="0" normalizeH="0" baseline="30000" noProof="0" dirty="0">
                <a:ln>
                  <a:noFill/>
                </a:ln>
                <a:solidFill>
                  <a:srgbClr val="000000"/>
                </a:solidFill>
                <a:effectLst/>
                <a:uLnTx/>
                <a:uFillTx/>
                <a:latin typeface="Times New Roman" pitchFamily="16" charset="0"/>
                <a:ea typeface="MS Gothic" charset="-128"/>
                <a:cs typeface="+mn-cs"/>
              </a:rPr>
              <a:t>*</a:t>
            </a:r>
            <a:endPar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endParaRPr>
          </a:p>
        </p:txBody>
      </p:sp>
    </p:spTree>
    <p:extLst>
      <p:ext uri="{BB962C8B-B14F-4D97-AF65-F5344CB8AC3E}">
        <p14:creationId xmlns:p14="http://schemas.microsoft.com/office/powerpoint/2010/main" val="3190235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3ABE-4A5B-44A3-A707-FF0DFC27376C}"/>
              </a:ext>
            </a:extLst>
          </p:cNvPr>
          <p:cNvSpPr>
            <a:spLocks noGrp="1"/>
          </p:cNvSpPr>
          <p:nvPr>
            <p:ph type="title"/>
          </p:nvPr>
        </p:nvSpPr>
        <p:spPr>
          <a:xfrm>
            <a:off x="685800" y="813891"/>
            <a:ext cx="7772400" cy="726976"/>
          </a:xfrm>
        </p:spPr>
        <p:txBody>
          <a:bodyPr/>
          <a:lstStyle/>
          <a:p>
            <a:r>
              <a:rPr lang="en-US" dirty="0"/>
              <a:t>Introduction</a:t>
            </a:r>
          </a:p>
        </p:txBody>
      </p:sp>
      <p:sp>
        <p:nvSpPr>
          <p:cNvPr id="3" name="Content Placeholder 2">
            <a:extLst>
              <a:ext uri="{FF2B5EF4-FFF2-40B4-BE49-F238E27FC236}">
                <a16:creationId xmlns:a16="http://schemas.microsoft.com/office/drawing/2014/main" id="{6F5ECB08-5C15-45B8-9661-E01FFB71025A}"/>
              </a:ext>
            </a:extLst>
          </p:cNvPr>
          <p:cNvSpPr>
            <a:spLocks noGrp="1"/>
          </p:cNvSpPr>
          <p:nvPr>
            <p:ph idx="1"/>
          </p:nvPr>
        </p:nvSpPr>
        <p:spPr>
          <a:xfrm>
            <a:off x="685800" y="1556792"/>
            <a:ext cx="7772400" cy="4539208"/>
          </a:xfrm>
        </p:spPr>
        <p:txBody>
          <a:bodyPr>
            <a:normAutofit/>
          </a:bodyPr>
          <a:lstStyle/>
          <a:p>
            <a:r>
              <a:rPr lang="en-US" sz="2800" dirty="0">
                <a:solidFill>
                  <a:srgbClr val="FF0000"/>
                </a:solidFill>
              </a:rPr>
              <a:t>The purpose of this presentation is to make the case for adding reporting of ‘cross’ RTT measurements in the regular HEz ranging protocol, just as we have for passive location.</a:t>
            </a:r>
          </a:p>
          <a:p>
            <a:r>
              <a:rPr lang="en-US" sz="2800" dirty="0"/>
              <a:t>The main reason for this is that such cross RTT measurements are useful for enabling anchor client STAs to facilitate (active) locationing. </a:t>
            </a:r>
          </a:p>
          <a:p>
            <a:r>
              <a:rPr lang="en-US" sz="2800" dirty="0"/>
              <a:t>In addition this enables cooperative client location which can be useful is some cases.</a:t>
            </a:r>
          </a:p>
          <a:p>
            <a:pPr marL="0" indent="0">
              <a:buNone/>
            </a:pPr>
            <a:endParaRPr lang="en-US" sz="2300" dirty="0">
              <a:solidFill>
                <a:srgbClr val="FF0000"/>
              </a:solidFill>
            </a:endParaRPr>
          </a:p>
          <a:p>
            <a:endParaRPr lang="en-US" sz="2300" dirty="0"/>
          </a:p>
          <a:p>
            <a:pPr lvl="1"/>
            <a:endParaRPr lang="en-US" dirty="0"/>
          </a:p>
          <a:p>
            <a:pPr lvl="1"/>
            <a:endParaRPr lang="en-US" dirty="0"/>
          </a:p>
        </p:txBody>
      </p:sp>
      <p:sp>
        <p:nvSpPr>
          <p:cNvPr id="5" name="Slide Number Placeholder 4">
            <a:extLst>
              <a:ext uri="{FF2B5EF4-FFF2-40B4-BE49-F238E27FC236}">
                <a16:creationId xmlns:a16="http://schemas.microsoft.com/office/drawing/2014/main" id="{8FF7CB01-B8FB-4281-9249-BBE9B4C5916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B4736A8F-2388-4AB7-B7C7-D767AF315CF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32513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RTT Location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2751931" y="3920256"/>
          <a:ext cx="4041775" cy="742950"/>
        </p:xfrm>
        <a:graphic>
          <a:graphicData uri="http://schemas.openxmlformats.org/presentationml/2006/ole">
            <mc:AlternateContent xmlns:mc="http://schemas.openxmlformats.org/markup-compatibility/2006">
              <mc:Choice xmlns:v="urn:schemas-microsoft-com:vml" Requires="v">
                <p:oleObj spid="_x0000_s6166" name="Equation" r:id="rId3" imgW="2616120" imgH="482400" progId="Equation.3">
                  <p:embed/>
                </p:oleObj>
              </mc:Choice>
              <mc:Fallback>
                <p:oleObj name="Equation" r:id="rId3" imgW="2616120" imgH="482400" progId="Equation.3">
                  <p:embed/>
                  <p:pic>
                    <p:nvPicPr>
                      <p:cNvPr id="5" name="Object 4"/>
                      <p:cNvPicPr/>
                      <p:nvPr/>
                    </p:nvPicPr>
                    <p:blipFill>
                      <a:blip r:embed="rId4"/>
                      <a:stretch>
                        <a:fillRect/>
                      </a:stretch>
                    </p:blipFill>
                    <p:spPr>
                      <a:xfrm>
                        <a:off x="2751931" y="3920256"/>
                        <a:ext cx="4041775" cy="742950"/>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3605213" y="2505075"/>
          <a:ext cx="2335212" cy="406400"/>
        </p:xfrm>
        <a:graphic>
          <a:graphicData uri="http://schemas.openxmlformats.org/presentationml/2006/ole">
            <mc:AlternateContent xmlns:mc="http://schemas.openxmlformats.org/markup-compatibility/2006">
              <mc:Choice xmlns:v="urn:schemas-microsoft-com:vml" Requires="v">
                <p:oleObj spid="_x0000_s6167" name="Equation" r:id="rId5" imgW="1320480" imgH="228600" progId="Equation.3">
                  <p:embed/>
                </p:oleObj>
              </mc:Choice>
              <mc:Fallback>
                <p:oleObj name="Equation" r:id="rId5" imgW="1320480" imgH="228600" progId="Equation.3">
                  <p:embed/>
                  <p:pic>
                    <p:nvPicPr>
                      <p:cNvPr id="6" name="Object 5"/>
                      <p:cNvPicPr/>
                      <p:nvPr/>
                    </p:nvPicPr>
                    <p:blipFill>
                      <a:blip r:embed="rId6"/>
                      <a:stretch>
                        <a:fillRect/>
                      </a:stretch>
                    </p:blipFill>
                    <p:spPr>
                      <a:xfrm>
                        <a:off x="3605213" y="2505075"/>
                        <a:ext cx="2335212" cy="406400"/>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3532572" y="3165146"/>
          <a:ext cx="2567650" cy="462807"/>
        </p:xfrm>
        <a:graphic>
          <a:graphicData uri="http://schemas.openxmlformats.org/presentationml/2006/ole">
            <mc:AlternateContent xmlns:mc="http://schemas.openxmlformats.org/markup-compatibility/2006">
              <mc:Choice xmlns:v="urn:schemas-microsoft-com:vml" Requires="v">
                <p:oleObj spid="_x0000_s6168" name="Equation" r:id="rId7" imgW="1688760" imgH="304560" progId="Equation.3">
                  <p:embed/>
                </p:oleObj>
              </mc:Choice>
              <mc:Fallback>
                <p:oleObj name="Equation" r:id="rId7" imgW="1688760" imgH="304560" progId="Equation.3">
                  <p:embed/>
                  <p:pic>
                    <p:nvPicPr>
                      <p:cNvPr id="7" name="Object 6"/>
                      <p:cNvPicPr/>
                      <p:nvPr/>
                    </p:nvPicPr>
                    <p:blipFill>
                      <a:blip r:embed="rId8"/>
                      <a:stretch>
                        <a:fillRect/>
                      </a:stretch>
                    </p:blipFill>
                    <p:spPr>
                      <a:xfrm>
                        <a:off x="3532572" y="3165146"/>
                        <a:ext cx="2567650" cy="462807"/>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2674143" y="5035347"/>
          <a:ext cx="4197350" cy="809625"/>
        </p:xfrm>
        <a:graphic>
          <a:graphicData uri="http://schemas.openxmlformats.org/presentationml/2006/ole">
            <mc:AlternateContent xmlns:mc="http://schemas.openxmlformats.org/markup-compatibility/2006">
              <mc:Choice xmlns:v="urn:schemas-microsoft-com:vml" Requires="v">
                <p:oleObj spid="_x0000_s6169" name="Equation" r:id="rId9" imgW="2501640" imgH="482400" progId="Equation.3">
                  <p:embed/>
                </p:oleObj>
              </mc:Choice>
              <mc:Fallback>
                <p:oleObj name="Equation" r:id="rId9" imgW="2501640" imgH="482400" progId="Equation.3">
                  <p:embed/>
                  <p:pic>
                    <p:nvPicPr>
                      <p:cNvPr id="9" name="Object 8"/>
                      <p:cNvPicPr/>
                      <p:nvPr/>
                    </p:nvPicPr>
                    <p:blipFill>
                      <a:blip r:embed="rId10"/>
                      <a:stretch>
                        <a:fillRect/>
                      </a:stretch>
                    </p:blipFill>
                    <p:spPr>
                      <a:xfrm>
                        <a:off x="2674143" y="5035347"/>
                        <a:ext cx="4197350" cy="809625"/>
                      </a:xfrm>
                      <a:prstGeom prst="rect">
                        <a:avLst/>
                      </a:prstGeom>
                    </p:spPr>
                  </p:pic>
                </p:oleObj>
              </mc:Fallback>
            </mc:AlternateContent>
          </a:graphicData>
        </a:graphic>
      </p:graphicFrame>
      <p:sp>
        <p:nvSpPr>
          <p:cNvPr id="10" name="TextBox 9"/>
          <p:cNvSpPr txBox="1"/>
          <p:nvPr/>
        </p:nvSpPr>
        <p:spPr>
          <a:xfrm>
            <a:off x="1219200" y="1569459"/>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Tree>
    <p:extLst>
      <p:ext uri="{BB962C8B-B14F-4D97-AF65-F5344CB8AC3E}">
        <p14:creationId xmlns:p14="http://schemas.microsoft.com/office/powerpoint/2010/main" val="1468040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0902" y="753845"/>
            <a:ext cx="8268297"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 for RTTL</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21</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nvPr>
        </p:nvGraphicFramePr>
        <p:xfrm>
          <a:off x="2362200" y="2213879"/>
          <a:ext cx="4489156" cy="1985722"/>
        </p:xfrm>
        <a:graphic>
          <a:graphicData uri="http://schemas.openxmlformats.org/presentationml/2006/ole">
            <mc:AlternateContent xmlns:mc="http://schemas.openxmlformats.org/markup-compatibility/2006">
              <mc:Choice xmlns:v="urn:schemas-microsoft-com:vml" Requires="v">
                <p:oleObj spid="_x0000_s7180" name="Equation" r:id="rId3" imgW="2869920" imgH="1269720" progId="Equation.3">
                  <p:embed/>
                </p:oleObj>
              </mc:Choice>
              <mc:Fallback>
                <p:oleObj name="Equation" r:id="rId3" imgW="2869920" imgH="1269720" progId="Equation.3">
                  <p:embed/>
                  <p:pic>
                    <p:nvPicPr>
                      <p:cNvPr id="10" name="Object 9"/>
                      <p:cNvPicPr/>
                      <p:nvPr/>
                    </p:nvPicPr>
                    <p:blipFill>
                      <a:blip r:embed="rId4"/>
                      <a:stretch>
                        <a:fillRect/>
                      </a:stretch>
                    </p:blipFill>
                    <p:spPr>
                      <a:xfrm>
                        <a:off x="2362200" y="2213879"/>
                        <a:ext cx="4489156" cy="1985722"/>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3339419" y="5103876"/>
          <a:ext cx="2539771" cy="679657"/>
        </p:xfrm>
        <a:graphic>
          <a:graphicData uri="http://schemas.openxmlformats.org/presentationml/2006/ole">
            <mc:AlternateContent xmlns:mc="http://schemas.openxmlformats.org/markup-compatibility/2006">
              <mc:Choice xmlns:v="urn:schemas-microsoft-com:vml" Requires="v">
                <p:oleObj spid="_x0000_s7181" name="Equation" r:id="rId5" imgW="1803240" imgH="482400" progId="Equation.3">
                  <p:embed/>
                </p:oleObj>
              </mc:Choice>
              <mc:Fallback>
                <p:oleObj name="Equation" r:id="rId5" imgW="1803240" imgH="482400" progId="Equation.3">
                  <p:embed/>
                  <p:pic>
                    <p:nvPicPr>
                      <p:cNvPr id="12" name="Object 11"/>
                      <p:cNvPicPr/>
                      <p:nvPr/>
                    </p:nvPicPr>
                    <p:blipFill>
                      <a:blip r:embed="rId6"/>
                      <a:stretch>
                        <a:fillRect/>
                      </a:stretch>
                    </p:blipFill>
                    <p:spPr>
                      <a:xfrm>
                        <a:off x="3339419" y="5103876"/>
                        <a:ext cx="2539771" cy="679657"/>
                      </a:xfrm>
                      <a:prstGeom prst="rect">
                        <a:avLst/>
                      </a:prstGeom>
                    </p:spPr>
                  </p:pic>
                </p:oleObj>
              </mc:Fallback>
            </mc:AlternateContent>
          </a:graphicData>
        </a:graphic>
      </p:graphicFrame>
      <p:sp>
        <p:nvSpPr>
          <p:cNvPr id="13" name="TextBox 12"/>
          <p:cNvSpPr txBox="1"/>
          <p:nvPr/>
        </p:nvSpPr>
        <p:spPr>
          <a:xfrm>
            <a:off x="457200" y="4550261"/>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304800" y="1609621"/>
            <a:ext cx="3475631"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Step calculation. LS solution to:</a:t>
            </a:r>
          </a:p>
        </p:txBody>
      </p:sp>
      <p:sp>
        <p:nvSpPr>
          <p:cNvPr id="4" name="TextBox 3"/>
          <p:cNvSpPr txBox="1"/>
          <p:nvPr/>
        </p:nvSpPr>
        <p:spPr>
          <a:xfrm>
            <a:off x="1524000" y="4244126"/>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Tree>
    <p:extLst>
      <p:ext uri="{BB962C8B-B14F-4D97-AF65-F5344CB8AC3E}">
        <p14:creationId xmlns:p14="http://schemas.microsoft.com/office/powerpoint/2010/main" val="1354505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Equations and Derivatives for Cooperative RTT Location Derivatives</a:t>
            </a:r>
          </a:p>
        </p:txBody>
      </p:sp>
      <p:sp>
        <p:nvSpPr>
          <p:cNvPr id="3" name="Footer Placeholder 2"/>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graphicFrame>
        <p:nvGraphicFramePr>
          <p:cNvPr id="5" name="Object 4"/>
          <p:cNvGraphicFramePr>
            <a:graphicFrameLocks noChangeAspect="1"/>
          </p:cNvGraphicFramePr>
          <p:nvPr>
            <p:extLst/>
          </p:nvPr>
        </p:nvGraphicFramePr>
        <p:xfrm>
          <a:off x="435290" y="4470646"/>
          <a:ext cx="8623005" cy="718098"/>
        </p:xfrm>
        <a:graphic>
          <a:graphicData uri="http://schemas.openxmlformats.org/presentationml/2006/ole">
            <mc:AlternateContent xmlns:mc="http://schemas.openxmlformats.org/markup-compatibility/2006">
              <mc:Choice xmlns:v="urn:schemas-microsoft-com:vml" Requires="v">
                <p:oleObj spid="_x0000_s8214" name="Equation" r:id="rId3" imgW="6083280" imgH="507960" progId="Equation.3">
                  <p:embed/>
                </p:oleObj>
              </mc:Choice>
              <mc:Fallback>
                <p:oleObj name="Equation" r:id="rId3" imgW="6083280" imgH="507960" progId="Equation.3">
                  <p:embed/>
                  <p:pic>
                    <p:nvPicPr>
                      <p:cNvPr id="5" name="Object 4"/>
                      <p:cNvPicPr/>
                      <p:nvPr/>
                    </p:nvPicPr>
                    <p:blipFill>
                      <a:blip r:embed="rId4"/>
                      <a:stretch>
                        <a:fillRect/>
                      </a:stretch>
                    </p:blipFill>
                    <p:spPr>
                      <a:xfrm>
                        <a:off x="435290" y="4470646"/>
                        <a:ext cx="8623005" cy="718098"/>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5715000" y="2603664"/>
          <a:ext cx="3098800" cy="428625"/>
        </p:xfrm>
        <a:graphic>
          <a:graphicData uri="http://schemas.openxmlformats.org/presentationml/2006/ole">
            <mc:AlternateContent xmlns:mc="http://schemas.openxmlformats.org/markup-compatibility/2006">
              <mc:Choice xmlns:v="urn:schemas-microsoft-com:vml" Requires="v">
                <p:oleObj spid="_x0000_s8215" name="Equation" r:id="rId5" imgW="1752480" imgH="241200" progId="Equation.3">
                  <p:embed/>
                </p:oleObj>
              </mc:Choice>
              <mc:Fallback>
                <p:oleObj name="Equation" r:id="rId5" imgW="1752480" imgH="241200" progId="Equation.3">
                  <p:embed/>
                  <p:pic>
                    <p:nvPicPr>
                      <p:cNvPr id="6" name="Object 5"/>
                      <p:cNvPicPr/>
                      <p:nvPr/>
                    </p:nvPicPr>
                    <p:blipFill>
                      <a:blip r:embed="rId6"/>
                      <a:stretch>
                        <a:fillRect/>
                      </a:stretch>
                    </p:blipFill>
                    <p:spPr>
                      <a:xfrm>
                        <a:off x="5715000" y="2603664"/>
                        <a:ext cx="3098800" cy="428625"/>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3522663" y="3155950"/>
          <a:ext cx="2587625" cy="481013"/>
        </p:xfrm>
        <a:graphic>
          <a:graphicData uri="http://schemas.openxmlformats.org/presentationml/2006/ole">
            <mc:AlternateContent xmlns:mc="http://schemas.openxmlformats.org/markup-compatibility/2006">
              <mc:Choice xmlns:v="urn:schemas-microsoft-com:vml" Requires="v">
                <p:oleObj spid="_x0000_s8216" name="Equation" r:id="rId7" imgW="1701720" imgH="317160" progId="Equation.3">
                  <p:embed/>
                </p:oleObj>
              </mc:Choice>
              <mc:Fallback>
                <p:oleObj name="Equation" r:id="rId7" imgW="1701720" imgH="317160" progId="Equation.3">
                  <p:embed/>
                  <p:pic>
                    <p:nvPicPr>
                      <p:cNvPr id="7" name="Object 6"/>
                      <p:cNvPicPr/>
                      <p:nvPr/>
                    </p:nvPicPr>
                    <p:blipFill>
                      <a:blip r:embed="rId8"/>
                      <a:stretch>
                        <a:fillRect/>
                      </a:stretch>
                    </p:blipFill>
                    <p:spPr>
                      <a:xfrm>
                        <a:off x="3522663" y="3155950"/>
                        <a:ext cx="2587625" cy="481013"/>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1263818" y="5334000"/>
          <a:ext cx="6965950" cy="850900"/>
        </p:xfrm>
        <a:graphic>
          <a:graphicData uri="http://schemas.openxmlformats.org/presentationml/2006/ole">
            <mc:AlternateContent xmlns:mc="http://schemas.openxmlformats.org/markup-compatibility/2006">
              <mc:Choice xmlns:v="urn:schemas-microsoft-com:vml" Requires="v">
                <p:oleObj spid="_x0000_s8217" name="Equation" r:id="rId9" imgW="4152600" imgH="507960" progId="Equation.3">
                  <p:embed/>
                </p:oleObj>
              </mc:Choice>
              <mc:Fallback>
                <p:oleObj name="Equation" r:id="rId9" imgW="4152600" imgH="507960" progId="Equation.3">
                  <p:embed/>
                  <p:pic>
                    <p:nvPicPr>
                      <p:cNvPr id="9" name="Object 8"/>
                      <p:cNvPicPr/>
                      <p:nvPr/>
                    </p:nvPicPr>
                    <p:blipFill>
                      <a:blip r:embed="rId10"/>
                      <a:stretch>
                        <a:fillRect/>
                      </a:stretch>
                    </p:blipFill>
                    <p:spPr>
                      <a:xfrm>
                        <a:off x="1263818" y="5334000"/>
                        <a:ext cx="6965950" cy="850900"/>
                      </a:xfrm>
                      <a:prstGeom prst="rect">
                        <a:avLst/>
                      </a:prstGeom>
                    </p:spPr>
                  </p:pic>
                </p:oleObj>
              </mc:Fallback>
            </mc:AlternateContent>
          </a:graphicData>
        </a:graphic>
      </p:graphicFrame>
      <p:sp>
        <p:nvSpPr>
          <p:cNvPr id="10" name="TextBox 9"/>
          <p:cNvSpPr txBox="1"/>
          <p:nvPr/>
        </p:nvSpPr>
        <p:spPr>
          <a:xfrm>
            <a:off x="1277995" y="1696942"/>
            <a:ext cx="6586422" cy="707886"/>
          </a:xfrm>
          <a:prstGeom prst="rect">
            <a:avLst/>
          </a:prstGeom>
          <a:no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To simplify the equations, measure time in </a:t>
            </a:r>
            <a:r>
              <a:rPr kumimoji="0" lang="en-US" sz="2000" b="0" i="1" u="none" strike="noStrike" kern="1200" cap="none" spc="0" normalizeH="0" baseline="0" noProof="0" dirty="0">
                <a:ln>
                  <a:noFill/>
                </a:ln>
                <a:solidFill>
                  <a:srgbClr val="000000"/>
                </a:solidFill>
                <a:effectLst/>
                <a:uLnTx/>
                <a:uFillTx/>
                <a:latin typeface="Times New Roman" pitchFamily="16" charset="0"/>
                <a:ea typeface="MS Gothic" charset="-128"/>
                <a:cs typeface="+mn-cs"/>
              </a:rPr>
              <a:t>light seconds </a:t>
            </a: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the distance light travels in one second.</a:t>
            </a:r>
          </a:p>
        </p:txBody>
      </p:sp>
      <p:sp>
        <p:nvSpPr>
          <p:cNvPr id="8" name="TextBox 7">
            <a:extLst>
              <a:ext uri="{FF2B5EF4-FFF2-40B4-BE49-F238E27FC236}">
                <a16:creationId xmlns:a16="http://schemas.microsoft.com/office/drawing/2014/main" id="{E7EE9FBC-F2F4-429E-AFDA-F73800FB1E90}"/>
              </a:ext>
            </a:extLst>
          </p:cNvPr>
          <p:cNvSpPr txBox="1"/>
          <p:nvPr/>
        </p:nvSpPr>
        <p:spPr>
          <a:xfrm>
            <a:off x="304800" y="2531322"/>
            <a:ext cx="5353260"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For each pair, (</a:t>
            </a:r>
            <a:r>
              <a:rPr kumimoji="0" lang="en-US" sz="2400" b="0" i="0" u="none" strike="noStrike" kern="1200" cap="none" spc="0" normalizeH="0" baseline="0" noProof="0" dirty="0" err="1">
                <a:ln>
                  <a:noFill/>
                </a:ln>
                <a:solidFill>
                  <a:srgbClr val="000000"/>
                </a:solidFill>
                <a:effectLst/>
                <a:uLnTx/>
                <a:uFillTx/>
                <a:latin typeface="Times New Roman" pitchFamily="16" charset="0"/>
                <a:ea typeface="MS Gothic" charset="-128"/>
                <a:cs typeface="+mn-cs"/>
              </a:rPr>
              <a:t>i,j</a:t>
            </a: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 of clients add equation:</a:t>
            </a:r>
          </a:p>
        </p:txBody>
      </p:sp>
      <p:sp>
        <p:nvSpPr>
          <p:cNvPr id="11" name="TextBox 10">
            <a:extLst>
              <a:ext uri="{FF2B5EF4-FFF2-40B4-BE49-F238E27FC236}">
                <a16:creationId xmlns:a16="http://schemas.microsoft.com/office/drawing/2014/main" id="{AB23826A-F740-408A-8D9D-B7D1E1389CF3}"/>
              </a:ext>
            </a:extLst>
          </p:cNvPr>
          <p:cNvSpPr txBox="1"/>
          <p:nvPr/>
        </p:nvSpPr>
        <p:spPr>
          <a:xfrm>
            <a:off x="2362200" y="3185137"/>
            <a:ext cx="936475"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where</a:t>
            </a:r>
          </a:p>
        </p:txBody>
      </p:sp>
      <p:sp>
        <p:nvSpPr>
          <p:cNvPr id="12" name="TextBox 11">
            <a:extLst>
              <a:ext uri="{FF2B5EF4-FFF2-40B4-BE49-F238E27FC236}">
                <a16:creationId xmlns:a16="http://schemas.microsoft.com/office/drawing/2014/main" id="{86B4739F-1CD7-49E8-8C64-089AC4C502D4}"/>
              </a:ext>
            </a:extLst>
          </p:cNvPr>
          <p:cNvSpPr txBox="1"/>
          <p:nvPr/>
        </p:nvSpPr>
        <p:spPr>
          <a:xfrm>
            <a:off x="304800" y="3730658"/>
            <a:ext cx="6244017" cy="461665"/>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4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The derivatives in the Newton iterations become:</a:t>
            </a:r>
          </a:p>
        </p:txBody>
      </p:sp>
    </p:spTree>
    <p:extLst>
      <p:ext uri="{BB962C8B-B14F-4D97-AF65-F5344CB8AC3E}">
        <p14:creationId xmlns:p14="http://schemas.microsoft.com/office/powerpoint/2010/main" val="201589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78803"/>
            <a:ext cx="8420697" cy="465355"/>
          </a:xfrm>
        </p:spPr>
        <p:txBody>
          <a:bodyPr/>
          <a:lstStyle/>
          <a:p>
            <a:r>
              <a:rPr lang="en-US" sz="2800" dirty="0"/>
              <a:t>Iterative solution for client position </a:t>
            </a:r>
            <a:r>
              <a:rPr lang="en-US" sz="2800" dirty="0">
                <a:solidFill>
                  <a:schemeClr val="tx1"/>
                </a:solidFill>
              </a:rPr>
              <a:t>(x</a:t>
            </a:r>
            <a:r>
              <a:rPr lang="en-US" sz="2800" baseline="-25000" dirty="0">
                <a:solidFill>
                  <a:schemeClr val="tx1"/>
                </a:solidFill>
              </a:rPr>
              <a:t>0</a:t>
            </a:r>
            <a:r>
              <a:rPr lang="en-US" sz="2800" dirty="0">
                <a:solidFill>
                  <a:schemeClr val="tx1"/>
                </a:solidFill>
              </a:rPr>
              <a:t>,y</a:t>
            </a:r>
            <a:r>
              <a:rPr lang="en-US" sz="2800" baseline="-25000" dirty="0">
                <a:solidFill>
                  <a:schemeClr val="tx1"/>
                </a:solidFill>
              </a:rPr>
              <a:t>0</a:t>
            </a:r>
            <a:r>
              <a:rPr lang="en-US" sz="2800" dirty="0">
                <a:solidFill>
                  <a:schemeClr val="tx1"/>
                </a:solidFill>
              </a:rPr>
              <a:t>) for CRTTL</a:t>
            </a:r>
            <a:endParaRPr lang="en-US" sz="2800" dirty="0"/>
          </a:p>
        </p:txBody>
      </p:sp>
      <p:sp>
        <p:nvSpPr>
          <p:cNvPr id="15" name="Footer Placeholder 14"/>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2" name="Slide Number Placeholder 1"/>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fld id="{EE2556C5-CE8C-6547-B838-EA80C61A4AF7}"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graphicFrame>
        <p:nvGraphicFramePr>
          <p:cNvPr id="10" name="Object 9"/>
          <p:cNvGraphicFramePr>
            <a:graphicFrameLocks noChangeAspect="1"/>
          </p:cNvGraphicFramePr>
          <p:nvPr>
            <p:extLst/>
          </p:nvPr>
        </p:nvGraphicFramePr>
        <p:xfrm>
          <a:off x="1854879" y="2657772"/>
          <a:ext cx="5840412" cy="1468437"/>
        </p:xfrm>
        <a:graphic>
          <a:graphicData uri="http://schemas.openxmlformats.org/presentationml/2006/ole">
            <mc:AlternateContent xmlns:mc="http://schemas.openxmlformats.org/markup-compatibility/2006">
              <mc:Choice xmlns:v="urn:schemas-microsoft-com:vml" Requires="v">
                <p:oleObj spid="_x0000_s9228" name="Equation" r:id="rId3" imgW="3733560" imgH="939600" progId="Equation.3">
                  <p:embed/>
                </p:oleObj>
              </mc:Choice>
              <mc:Fallback>
                <p:oleObj name="Equation" r:id="rId3" imgW="3733560" imgH="939600" progId="Equation.3">
                  <p:embed/>
                  <p:pic>
                    <p:nvPicPr>
                      <p:cNvPr id="10" name="Object 9"/>
                      <p:cNvPicPr/>
                      <p:nvPr/>
                    </p:nvPicPr>
                    <p:blipFill>
                      <a:blip r:embed="rId4"/>
                      <a:stretch>
                        <a:fillRect/>
                      </a:stretch>
                    </p:blipFill>
                    <p:spPr>
                      <a:xfrm>
                        <a:off x="1854879" y="2657772"/>
                        <a:ext cx="5840412" cy="1468437"/>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3200698" y="4587874"/>
          <a:ext cx="2933700" cy="1649413"/>
        </p:xfrm>
        <a:graphic>
          <a:graphicData uri="http://schemas.openxmlformats.org/presentationml/2006/ole">
            <mc:AlternateContent xmlns:mc="http://schemas.openxmlformats.org/markup-compatibility/2006">
              <mc:Choice xmlns:v="urn:schemas-microsoft-com:vml" Requires="v">
                <p:oleObj spid="_x0000_s9229" name="Equation" r:id="rId5" imgW="2082600" imgH="1168200" progId="Equation.3">
                  <p:embed/>
                </p:oleObj>
              </mc:Choice>
              <mc:Fallback>
                <p:oleObj name="Equation" r:id="rId5" imgW="2082600" imgH="1168200" progId="Equation.3">
                  <p:embed/>
                  <p:pic>
                    <p:nvPicPr>
                      <p:cNvPr id="12" name="Object 11"/>
                      <p:cNvPicPr/>
                      <p:nvPr/>
                    </p:nvPicPr>
                    <p:blipFill>
                      <a:blip r:embed="rId6"/>
                      <a:stretch>
                        <a:fillRect/>
                      </a:stretch>
                    </p:blipFill>
                    <p:spPr>
                      <a:xfrm>
                        <a:off x="3200698" y="4587874"/>
                        <a:ext cx="2933700" cy="1649413"/>
                      </a:xfrm>
                      <a:prstGeom prst="rect">
                        <a:avLst/>
                      </a:prstGeom>
                    </p:spPr>
                  </p:pic>
                </p:oleObj>
              </mc:Fallback>
            </mc:AlternateContent>
          </a:graphicData>
        </a:graphic>
      </p:graphicFrame>
      <p:sp>
        <p:nvSpPr>
          <p:cNvPr id="13" name="TextBox 12"/>
          <p:cNvSpPr txBox="1"/>
          <p:nvPr/>
        </p:nvSpPr>
        <p:spPr>
          <a:xfrm>
            <a:off x="457200" y="4157443"/>
            <a:ext cx="1220206" cy="4001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sng" strike="noStrike" kern="1200" cap="none" spc="0" normalizeH="0" baseline="0" noProof="0" dirty="0">
                <a:ln>
                  <a:noFill/>
                </a:ln>
                <a:solidFill>
                  <a:srgbClr val="000000"/>
                </a:solidFill>
                <a:effectLst/>
                <a:uLnTx/>
                <a:uFillTx/>
                <a:latin typeface="Times New Roman" pitchFamily="16" charset="0"/>
                <a:ea typeface="MS Gothic" charset="-128"/>
                <a:cs typeface="+mn-cs"/>
              </a:rPr>
              <a:t>Iterations:</a:t>
            </a:r>
          </a:p>
        </p:txBody>
      </p:sp>
      <p:sp>
        <p:nvSpPr>
          <p:cNvPr id="14" name="TextBox 13"/>
          <p:cNvSpPr txBox="1"/>
          <p:nvPr/>
        </p:nvSpPr>
        <p:spPr>
          <a:xfrm>
            <a:off x="304800" y="1609620"/>
            <a:ext cx="8382000" cy="1015663"/>
          </a:xfrm>
          <a:prstGeom prst="rect">
            <a:avLst/>
          </a:prstGeom>
          <a:noFill/>
        </p:spPr>
        <p:txBody>
          <a:bodyPr wrap="squar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20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Iterate with Newtons method to find LS solution to set of equations for all users jointly with one RTT ranging equation per client and AP and one per each pair of clients. The equation for a pair of clients is: </a:t>
            </a:r>
          </a:p>
        </p:txBody>
      </p:sp>
      <p:sp>
        <p:nvSpPr>
          <p:cNvPr id="4" name="TextBox 3"/>
          <p:cNvSpPr txBox="1"/>
          <p:nvPr/>
        </p:nvSpPr>
        <p:spPr>
          <a:xfrm>
            <a:off x="1652597" y="3897864"/>
            <a:ext cx="2206053" cy="261610"/>
          </a:xfrm>
          <a:prstGeom prst="rect">
            <a:avLst/>
          </a:prstGeom>
          <a:noFill/>
        </p:spPr>
        <p:txBody>
          <a:bodyPr wrap="none" rtlCol="0">
            <a:spAutoFit/>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100" b="0" i="0" u="none" strike="noStrike" kern="1200" cap="none" spc="0" normalizeH="0" baseline="0" noProof="0" dirty="0">
                <a:ln>
                  <a:noFill/>
                </a:ln>
                <a:solidFill>
                  <a:srgbClr val="FF0000"/>
                </a:solidFill>
                <a:effectLst/>
                <a:uLnTx/>
                <a:uFillTx/>
                <a:latin typeface="Times New Roman" pitchFamily="16" charset="0"/>
                <a:ea typeface="MS Gothic" charset="-128"/>
                <a:cs typeface="+mn-cs"/>
              </a:rPr>
              <a:t>Note: Time in units of </a:t>
            </a:r>
            <a:r>
              <a:rPr kumimoji="0" lang="en-US" sz="1100" b="0" i="1" u="none" strike="noStrike" kern="1200" cap="none" spc="0" normalizeH="0" baseline="0" noProof="0" dirty="0">
                <a:ln>
                  <a:noFill/>
                </a:ln>
                <a:solidFill>
                  <a:srgbClr val="FF0000"/>
                </a:solidFill>
                <a:effectLst/>
                <a:uLnTx/>
                <a:uFillTx/>
                <a:latin typeface="Times New Roman" pitchFamily="16" charset="0"/>
                <a:ea typeface="MS Gothic" charset="-128"/>
                <a:cs typeface="+mn-cs"/>
              </a:rPr>
              <a:t>light seconds</a:t>
            </a:r>
          </a:p>
        </p:txBody>
      </p:sp>
    </p:spTree>
    <p:extLst>
      <p:ext uri="{BB962C8B-B14F-4D97-AF65-F5344CB8AC3E}">
        <p14:creationId xmlns:p14="http://schemas.microsoft.com/office/powerpoint/2010/main" val="1230905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2882127" y="2780928"/>
            <a:ext cx="3455946"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Thank You!</a:t>
            </a:r>
          </a:p>
        </p:txBody>
      </p:sp>
    </p:spTree>
    <p:extLst>
      <p:ext uri="{BB962C8B-B14F-4D97-AF65-F5344CB8AC3E}">
        <p14:creationId xmlns:p14="http://schemas.microsoft.com/office/powerpoint/2010/main" val="4109136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 name="Oval 3">
            <a:extLst>
              <a:ext uri="{FF2B5EF4-FFF2-40B4-BE49-F238E27FC236}">
                <a16:creationId xmlns:a16="http://schemas.microsoft.com/office/drawing/2014/main" id="{B4B1D668-BF49-4CFD-9CE2-3F95C4058EF6}"/>
              </a:ext>
            </a:extLst>
          </p:cNvPr>
          <p:cNvSpPr/>
          <p:nvPr/>
        </p:nvSpPr>
        <p:spPr bwMode="auto">
          <a:xfrm>
            <a:off x="4344988" y="177281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27784" y="393305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6012160" y="396746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8" name="Isosceles Triangle 7">
            <a:extLst>
              <a:ext uri="{FF2B5EF4-FFF2-40B4-BE49-F238E27FC236}">
                <a16:creationId xmlns:a16="http://schemas.microsoft.com/office/drawing/2014/main" id="{401EDB67-5FD9-42A7-BE48-C01A966A660F}"/>
              </a:ext>
            </a:extLst>
          </p:cNvPr>
          <p:cNvSpPr/>
          <p:nvPr/>
        </p:nvSpPr>
        <p:spPr bwMode="auto">
          <a:xfrm>
            <a:off x="3395954" y="441517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 name="Isosceles Triangle 8">
            <a:extLst>
              <a:ext uri="{FF2B5EF4-FFF2-40B4-BE49-F238E27FC236}">
                <a16:creationId xmlns:a16="http://schemas.microsoft.com/office/drawing/2014/main" id="{FD92FC36-E17B-4314-A483-640E902E6ACD}"/>
              </a:ext>
            </a:extLst>
          </p:cNvPr>
          <p:cNvSpPr/>
          <p:nvPr/>
        </p:nvSpPr>
        <p:spPr bwMode="auto">
          <a:xfrm>
            <a:off x="5025246" y="201324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Isosceles Triangle 10">
            <a:extLst>
              <a:ext uri="{FF2B5EF4-FFF2-40B4-BE49-F238E27FC236}">
                <a16:creationId xmlns:a16="http://schemas.microsoft.com/office/drawing/2014/main" id="{88BDE3DC-B4E0-4E9E-B106-6D2ED092409B}"/>
              </a:ext>
            </a:extLst>
          </p:cNvPr>
          <p:cNvSpPr/>
          <p:nvPr/>
        </p:nvSpPr>
        <p:spPr bwMode="auto">
          <a:xfrm>
            <a:off x="5343376"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14" name="Straight Arrow Connector 13">
            <a:extLst>
              <a:ext uri="{FF2B5EF4-FFF2-40B4-BE49-F238E27FC236}">
                <a16:creationId xmlns:a16="http://schemas.microsoft.com/office/drawing/2014/main" id="{17ACAE98-49F8-4FDD-9B8F-9E5036B60807}"/>
              </a:ext>
            </a:extLst>
          </p:cNvPr>
          <p:cNvCxnSpPr>
            <a:cxnSpLocks/>
          </p:cNvCxnSpPr>
          <p:nvPr/>
        </p:nvCxnSpPr>
        <p:spPr bwMode="auto">
          <a:xfrm>
            <a:off x="4506660" y="2166696"/>
            <a:ext cx="455982" cy="890430"/>
          </a:xfrm>
          <a:prstGeom prst="straightConnector1">
            <a:avLst/>
          </a:prstGeom>
          <a:solidFill>
            <a:schemeClr val="accent1"/>
          </a:solidFill>
          <a:ln w="19050" cap="flat" cmpd="sng" algn="ctr">
            <a:solidFill>
              <a:srgbClr val="FFC00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B8C3D111-BD54-4A4F-A8E0-7C7E7AEF4FAE}"/>
              </a:ext>
            </a:extLst>
          </p:cNvPr>
          <p:cNvCxnSpPr>
            <a:cxnSpLocks/>
          </p:cNvCxnSpPr>
          <p:nvPr/>
        </p:nvCxnSpPr>
        <p:spPr bwMode="auto">
          <a:xfrm flipH="1">
            <a:off x="5169262" y="2426943"/>
            <a:ext cx="1" cy="543003"/>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36307AC-ECF8-43E9-B8EC-18A0825D6C73}"/>
              </a:ext>
            </a:extLst>
          </p:cNvPr>
          <p:cNvCxnSpPr>
            <a:cxnSpLocks/>
          </p:cNvCxnSpPr>
          <p:nvPr/>
        </p:nvCxnSpPr>
        <p:spPr bwMode="auto">
          <a:xfrm flipH="1">
            <a:off x="3091563" y="3407097"/>
            <a:ext cx="1852154" cy="573505"/>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93C66421-FCCC-428B-8F13-BB204E82673A}"/>
              </a:ext>
            </a:extLst>
          </p:cNvPr>
          <p:cNvCxnSpPr>
            <a:cxnSpLocks/>
          </p:cNvCxnSpPr>
          <p:nvPr/>
        </p:nvCxnSpPr>
        <p:spPr bwMode="auto">
          <a:xfrm flipH="1" flipV="1">
            <a:off x="5375882" y="3527411"/>
            <a:ext cx="580978" cy="425237"/>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a:extLst>
              <a:ext uri="{FF2B5EF4-FFF2-40B4-BE49-F238E27FC236}">
                <a16:creationId xmlns:a16="http://schemas.microsoft.com/office/drawing/2014/main" id="{FFD6E575-F3EC-43E9-8C3A-74375096965B}"/>
              </a:ext>
            </a:extLst>
          </p:cNvPr>
          <p:cNvCxnSpPr>
            <a:cxnSpLocks/>
          </p:cNvCxnSpPr>
          <p:nvPr/>
        </p:nvCxnSpPr>
        <p:spPr bwMode="auto">
          <a:xfrm flipV="1">
            <a:off x="3742018" y="3444492"/>
            <a:ext cx="1239072" cy="936674"/>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a:extLst>
              <a:ext uri="{FF2B5EF4-FFF2-40B4-BE49-F238E27FC236}">
                <a16:creationId xmlns:a16="http://schemas.microsoft.com/office/drawing/2014/main" id="{3834B604-4657-4FD9-8F03-463D74A6E530}"/>
              </a:ext>
            </a:extLst>
          </p:cNvPr>
          <p:cNvSpPr txBox="1"/>
          <p:nvPr/>
        </p:nvSpPr>
        <p:spPr>
          <a:xfrm>
            <a:off x="262753" y="810535"/>
            <a:ext cx="8740534"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Generalized HEz  Ranging Location Signaling Topology</a:t>
            </a:r>
          </a:p>
        </p:txBody>
      </p:sp>
      <p:sp>
        <p:nvSpPr>
          <p:cNvPr id="42" name="TextBox 41">
            <a:extLst>
              <a:ext uri="{FF2B5EF4-FFF2-40B4-BE49-F238E27FC236}">
                <a16:creationId xmlns:a16="http://schemas.microsoft.com/office/drawing/2014/main" id="{10576880-13E6-4151-8DD2-3E79D4C48C02}"/>
              </a:ext>
            </a:extLst>
          </p:cNvPr>
          <p:cNvSpPr txBox="1"/>
          <p:nvPr/>
        </p:nvSpPr>
        <p:spPr>
          <a:xfrm>
            <a:off x="4258840" y="1432678"/>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16430" y="3963519"/>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82683" y="368278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5" name="TextBox 44">
            <a:extLst>
              <a:ext uri="{FF2B5EF4-FFF2-40B4-BE49-F238E27FC236}">
                <a16:creationId xmlns:a16="http://schemas.microsoft.com/office/drawing/2014/main" id="{50F95ED1-F9C4-468F-B486-02755A113CFD}"/>
              </a:ext>
            </a:extLst>
          </p:cNvPr>
          <p:cNvSpPr txBox="1"/>
          <p:nvPr/>
        </p:nvSpPr>
        <p:spPr>
          <a:xfrm>
            <a:off x="5375882" y="1866838"/>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8" name="TextBox 47">
            <a:extLst>
              <a:ext uri="{FF2B5EF4-FFF2-40B4-BE49-F238E27FC236}">
                <a16:creationId xmlns:a16="http://schemas.microsoft.com/office/drawing/2014/main" id="{9B3BF8D7-912A-488F-B562-E652878E96B2}"/>
              </a:ext>
            </a:extLst>
          </p:cNvPr>
          <p:cNvSpPr txBox="1"/>
          <p:nvPr/>
        </p:nvSpPr>
        <p:spPr>
          <a:xfrm>
            <a:off x="3359513" y="4820158"/>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64414" y="4838799"/>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1" name="TextBox 50">
            <a:extLst>
              <a:ext uri="{FF2B5EF4-FFF2-40B4-BE49-F238E27FC236}">
                <a16:creationId xmlns:a16="http://schemas.microsoft.com/office/drawing/2014/main" id="{5543F67B-4E41-493C-9004-F136E942A7B5}"/>
              </a:ext>
            </a:extLst>
          </p:cNvPr>
          <p:cNvSpPr txBox="1"/>
          <p:nvPr/>
        </p:nvSpPr>
        <p:spPr>
          <a:xfrm>
            <a:off x="2627784" y="5204292"/>
            <a:ext cx="4286495" cy="107721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Types of ranging exchanges:</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AP and Client to be located.</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AS and Client to be located.</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Between Clients to be located.</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86353" y="1728670"/>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913319" y="3068390"/>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92805" y="2132324"/>
            <a:ext cx="1988840"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t>
            </a:r>
            <a:r>
              <a:rPr kumimoji="0" lang="en-US" sz="1600" b="1" i="0" u="none" strike="noStrike" kern="1200" cap="none" spc="0" normalizeH="0" baseline="0" noProof="0" dirty="0">
                <a:ln>
                  <a:noFill/>
                </a:ln>
                <a:solidFill>
                  <a:srgbClr val="FFC000"/>
                </a:solidFill>
                <a:effectLst/>
                <a:uLnTx/>
                <a:uFillTx/>
                <a:latin typeface="Times New Roman" pitchFamily="18" charset="0"/>
                <a:ea typeface="MS Gothic"/>
                <a:cs typeface="+mn-cs"/>
              </a:rPr>
              <a:t>gold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and </a:t>
            </a:r>
            <a:r>
              <a:rPr kumimoji="0" lang="en-US" sz="1600" b="1" i="0" u="none" strike="noStrike" kern="1200" cap="none" spc="0" normalizeH="0" baseline="0" noProof="0" dirty="0">
                <a:ln>
                  <a:noFill/>
                </a:ln>
                <a:solidFill>
                  <a:srgbClr val="FFFF00"/>
                </a:solidFill>
                <a:effectLst/>
                <a:uLnTx/>
                <a:uFillTx/>
                <a:latin typeface="Times New Roman" pitchFamily="18" charset="0"/>
                <a:ea typeface="MS Gothic"/>
                <a:cs typeface="+mn-cs"/>
              </a:rPr>
              <a:t>yellow</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stars</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5424120" y="2839117"/>
            <a:ext cx="883766" cy="366473"/>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Box 72">
            <a:extLst>
              <a:ext uri="{FF2B5EF4-FFF2-40B4-BE49-F238E27FC236}">
                <a16:creationId xmlns:a16="http://schemas.microsoft.com/office/drawing/2014/main" id="{DE028C54-B44D-4CD2-861E-8292DE030F66}"/>
              </a:ext>
            </a:extLst>
          </p:cNvPr>
          <p:cNvSpPr txBox="1"/>
          <p:nvPr/>
        </p:nvSpPr>
        <p:spPr>
          <a:xfrm>
            <a:off x="697016" y="4313968"/>
            <a:ext cx="1592088" cy="5849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50"/>
                </a:solidFill>
                <a:effectLst/>
                <a:uLnTx/>
                <a:uFillTx/>
                <a:latin typeface="Times New Roman" pitchFamily="18" charset="0"/>
                <a:ea typeface="MS Gothic"/>
                <a:cs typeface="+mn-cs"/>
              </a:rPr>
              <a:t>AS - Client Anchor Station</a:t>
            </a:r>
          </a:p>
        </p:txBody>
      </p:sp>
      <p:cxnSp>
        <p:nvCxnSpPr>
          <p:cNvPr id="55" name="Straight Arrow Connector 54">
            <a:extLst>
              <a:ext uri="{FF2B5EF4-FFF2-40B4-BE49-F238E27FC236}">
                <a16:creationId xmlns:a16="http://schemas.microsoft.com/office/drawing/2014/main" id="{6F389B7F-0785-4CBE-9D78-AB5CAB473083}"/>
              </a:ext>
            </a:extLst>
          </p:cNvPr>
          <p:cNvCxnSpPr>
            <a:cxnSpLocks/>
          </p:cNvCxnSpPr>
          <p:nvPr/>
        </p:nvCxnSpPr>
        <p:spPr bwMode="auto">
          <a:xfrm flipH="1" flipV="1">
            <a:off x="2222532" y="4548343"/>
            <a:ext cx="1009869" cy="1"/>
          </a:xfrm>
          <a:prstGeom prst="straightConnector1">
            <a:avLst/>
          </a:prstGeom>
          <a:solidFill>
            <a:schemeClr val="accent1"/>
          </a:solidFill>
          <a:ln w="19050" cap="flat" cmpd="sng" algn="ctr">
            <a:solidFill>
              <a:srgbClr val="00B05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Star: 5 Points 56">
            <a:extLst>
              <a:ext uri="{FF2B5EF4-FFF2-40B4-BE49-F238E27FC236}">
                <a16:creationId xmlns:a16="http://schemas.microsoft.com/office/drawing/2014/main" id="{0BC010E3-1951-4EE7-85C3-C3A85FD7A0FC}"/>
              </a:ext>
            </a:extLst>
          </p:cNvPr>
          <p:cNvSpPr/>
          <p:nvPr/>
        </p:nvSpPr>
        <p:spPr bwMode="auto">
          <a:xfrm>
            <a:off x="4976223" y="3124033"/>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8" name="Star: 5 Points 57">
            <a:extLst>
              <a:ext uri="{FF2B5EF4-FFF2-40B4-BE49-F238E27FC236}">
                <a16:creationId xmlns:a16="http://schemas.microsoft.com/office/drawing/2014/main" id="{6D39888C-8BBC-4E24-981B-D5223D383C64}"/>
              </a:ext>
            </a:extLst>
          </p:cNvPr>
          <p:cNvSpPr/>
          <p:nvPr/>
        </p:nvSpPr>
        <p:spPr bwMode="auto">
          <a:xfrm>
            <a:off x="4394398" y="3803138"/>
            <a:ext cx="386078" cy="3207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60" name="Straight Arrow Connector 59">
            <a:extLst>
              <a:ext uri="{FF2B5EF4-FFF2-40B4-BE49-F238E27FC236}">
                <a16:creationId xmlns:a16="http://schemas.microsoft.com/office/drawing/2014/main" id="{BD136288-019C-4563-91F5-B5CFF4FF2007}"/>
              </a:ext>
            </a:extLst>
          </p:cNvPr>
          <p:cNvCxnSpPr>
            <a:cxnSpLocks/>
          </p:cNvCxnSpPr>
          <p:nvPr/>
        </p:nvCxnSpPr>
        <p:spPr bwMode="auto">
          <a:xfrm>
            <a:off x="4403373" y="3257107"/>
            <a:ext cx="468873" cy="4675"/>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15F64F55-E6E8-49F5-96FF-3D5289D17EF5}"/>
              </a:ext>
            </a:extLst>
          </p:cNvPr>
          <p:cNvCxnSpPr>
            <a:cxnSpLocks/>
          </p:cNvCxnSpPr>
          <p:nvPr/>
        </p:nvCxnSpPr>
        <p:spPr bwMode="auto">
          <a:xfrm>
            <a:off x="4211960" y="3517421"/>
            <a:ext cx="191413" cy="244510"/>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a:extLst>
              <a:ext uri="{FF2B5EF4-FFF2-40B4-BE49-F238E27FC236}">
                <a16:creationId xmlns:a16="http://schemas.microsoft.com/office/drawing/2014/main" id="{BF556741-64A7-4E83-AD9E-1592C96C19CB}"/>
              </a:ext>
            </a:extLst>
          </p:cNvPr>
          <p:cNvCxnSpPr>
            <a:cxnSpLocks/>
          </p:cNvCxnSpPr>
          <p:nvPr/>
        </p:nvCxnSpPr>
        <p:spPr bwMode="auto">
          <a:xfrm flipH="1">
            <a:off x="4762764" y="3542151"/>
            <a:ext cx="236015" cy="247828"/>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Straight Arrow Connector 64">
            <a:extLst>
              <a:ext uri="{FF2B5EF4-FFF2-40B4-BE49-F238E27FC236}">
                <a16:creationId xmlns:a16="http://schemas.microsoft.com/office/drawing/2014/main" id="{2F8D9803-FC0F-47BB-85AC-ACFC93F6C3E9}"/>
              </a:ext>
            </a:extLst>
          </p:cNvPr>
          <p:cNvCxnSpPr>
            <a:cxnSpLocks/>
          </p:cNvCxnSpPr>
          <p:nvPr/>
        </p:nvCxnSpPr>
        <p:spPr bwMode="auto">
          <a:xfrm flipV="1">
            <a:off x="3800224" y="4150071"/>
            <a:ext cx="517185" cy="29888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Arrow Connector 66">
            <a:extLst>
              <a:ext uri="{FF2B5EF4-FFF2-40B4-BE49-F238E27FC236}">
                <a16:creationId xmlns:a16="http://schemas.microsoft.com/office/drawing/2014/main" id="{758AE4EA-29B4-481D-85F9-4820CEBCD2D9}"/>
              </a:ext>
            </a:extLst>
          </p:cNvPr>
          <p:cNvCxnSpPr>
            <a:cxnSpLocks/>
          </p:cNvCxnSpPr>
          <p:nvPr/>
        </p:nvCxnSpPr>
        <p:spPr bwMode="auto">
          <a:xfrm flipH="1" flipV="1">
            <a:off x="5241941" y="3623108"/>
            <a:ext cx="182178" cy="739821"/>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D8F176CF-4386-4080-9105-04FFACE9C439}"/>
              </a:ext>
            </a:extLst>
          </p:cNvPr>
          <p:cNvCxnSpPr>
            <a:cxnSpLocks/>
          </p:cNvCxnSpPr>
          <p:nvPr/>
        </p:nvCxnSpPr>
        <p:spPr bwMode="auto">
          <a:xfrm flipV="1">
            <a:off x="3153977" y="4006508"/>
            <a:ext cx="1191011" cy="5003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Arrow Connector 71">
            <a:extLst>
              <a:ext uri="{FF2B5EF4-FFF2-40B4-BE49-F238E27FC236}">
                <a16:creationId xmlns:a16="http://schemas.microsoft.com/office/drawing/2014/main" id="{F81F4935-8A7C-44C8-8EEA-33FE385D6EA8}"/>
              </a:ext>
            </a:extLst>
          </p:cNvPr>
          <p:cNvCxnSpPr>
            <a:cxnSpLocks/>
          </p:cNvCxnSpPr>
          <p:nvPr/>
        </p:nvCxnSpPr>
        <p:spPr bwMode="auto">
          <a:xfrm>
            <a:off x="4404748" y="2169959"/>
            <a:ext cx="143560" cy="1563288"/>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B6A040CA-9BF3-4F39-BFB1-B89932AFFFCF}"/>
              </a:ext>
            </a:extLst>
          </p:cNvPr>
          <p:cNvCxnSpPr>
            <a:cxnSpLocks/>
          </p:cNvCxnSpPr>
          <p:nvPr/>
        </p:nvCxnSpPr>
        <p:spPr bwMode="auto">
          <a:xfrm flipH="1">
            <a:off x="4707047" y="2354008"/>
            <a:ext cx="340514" cy="148120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20E5744A-5363-4095-A81D-F6A18CE8A08E}"/>
              </a:ext>
            </a:extLst>
          </p:cNvPr>
          <p:cNvCxnSpPr>
            <a:cxnSpLocks/>
          </p:cNvCxnSpPr>
          <p:nvPr/>
        </p:nvCxnSpPr>
        <p:spPr bwMode="auto">
          <a:xfrm flipH="1" flipV="1">
            <a:off x="4868952" y="4049928"/>
            <a:ext cx="1020512" cy="62016"/>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2F2ECCCF-29BE-4A13-BB26-B11FE968DFC4}"/>
              </a:ext>
            </a:extLst>
          </p:cNvPr>
          <p:cNvCxnSpPr>
            <a:cxnSpLocks/>
          </p:cNvCxnSpPr>
          <p:nvPr/>
        </p:nvCxnSpPr>
        <p:spPr bwMode="auto">
          <a:xfrm flipH="1" flipV="1">
            <a:off x="4822774" y="4182632"/>
            <a:ext cx="441640" cy="334202"/>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101267" y="2132324"/>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a16="http://schemas.microsoft.com/office/drawing/2014/main" id="{C27D6D64-4FB3-4DBE-B193-B275AA7F5457}"/>
              </a:ext>
            </a:extLst>
          </p:cNvPr>
          <p:cNvCxnSpPr>
            <a:cxnSpLocks/>
          </p:cNvCxnSpPr>
          <p:nvPr/>
        </p:nvCxnSpPr>
        <p:spPr bwMode="auto">
          <a:xfrm flipH="1">
            <a:off x="4253668" y="2403144"/>
            <a:ext cx="677213" cy="68960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44989" y="3341677"/>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94453380-58A7-4EE6-8B62-634D7AA065E1}"/>
              </a:ext>
            </a:extLst>
          </p:cNvPr>
          <p:cNvCxnSpPr>
            <a:cxnSpLocks/>
          </p:cNvCxnSpPr>
          <p:nvPr/>
        </p:nvCxnSpPr>
        <p:spPr bwMode="auto">
          <a:xfrm flipH="1" flipV="1">
            <a:off x="4274242" y="3419738"/>
            <a:ext cx="1069134" cy="980103"/>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5D5930A0-7DC7-4274-A2B0-18262EDC5620}"/>
              </a:ext>
            </a:extLst>
          </p:cNvPr>
          <p:cNvCxnSpPr>
            <a:cxnSpLocks/>
          </p:cNvCxnSpPr>
          <p:nvPr/>
        </p:nvCxnSpPr>
        <p:spPr bwMode="auto">
          <a:xfrm flipV="1">
            <a:off x="3675547" y="3509779"/>
            <a:ext cx="401316" cy="827462"/>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73874" y="3418558"/>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14479" y="1916832"/>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518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43000" y="2286000"/>
            <a:ext cx="7162800" cy="2308324"/>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of HEz Ranging Locationing Using Client Anchor Stations </a:t>
            </a:r>
          </a:p>
        </p:txBody>
      </p:sp>
    </p:spTree>
    <p:extLst>
      <p:ext uri="{BB962C8B-B14F-4D97-AF65-F5344CB8AC3E}">
        <p14:creationId xmlns:p14="http://schemas.microsoft.com/office/powerpoint/2010/main" val="68361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 name="Oval 3">
            <a:extLst>
              <a:ext uri="{FF2B5EF4-FFF2-40B4-BE49-F238E27FC236}">
                <a16:creationId xmlns:a16="http://schemas.microsoft.com/office/drawing/2014/main" id="{B4B1D668-BF49-4CFD-9CE2-3F95C4058EF6}"/>
              </a:ext>
            </a:extLst>
          </p:cNvPr>
          <p:cNvSpPr/>
          <p:nvPr/>
        </p:nvSpPr>
        <p:spPr bwMode="auto">
          <a:xfrm>
            <a:off x="4344988" y="177281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27784" y="3933056"/>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6012160" y="396746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8" name="Isosceles Triangle 7">
            <a:extLst>
              <a:ext uri="{FF2B5EF4-FFF2-40B4-BE49-F238E27FC236}">
                <a16:creationId xmlns:a16="http://schemas.microsoft.com/office/drawing/2014/main" id="{401EDB67-5FD9-42A7-BE48-C01A966A660F}"/>
              </a:ext>
            </a:extLst>
          </p:cNvPr>
          <p:cNvSpPr/>
          <p:nvPr/>
        </p:nvSpPr>
        <p:spPr bwMode="auto">
          <a:xfrm>
            <a:off x="3395954" y="441517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 name="Isosceles Triangle 8">
            <a:extLst>
              <a:ext uri="{FF2B5EF4-FFF2-40B4-BE49-F238E27FC236}">
                <a16:creationId xmlns:a16="http://schemas.microsoft.com/office/drawing/2014/main" id="{FD92FC36-E17B-4314-A483-640E902E6ACD}"/>
              </a:ext>
            </a:extLst>
          </p:cNvPr>
          <p:cNvSpPr/>
          <p:nvPr/>
        </p:nvSpPr>
        <p:spPr bwMode="auto">
          <a:xfrm>
            <a:off x="5025246" y="2013249"/>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Isosceles Triangle 10">
            <a:extLst>
              <a:ext uri="{FF2B5EF4-FFF2-40B4-BE49-F238E27FC236}">
                <a16:creationId xmlns:a16="http://schemas.microsoft.com/office/drawing/2014/main" id="{88BDE3DC-B4E0-4E9E-B106-6D2ED092409B}"/>
              </a:ext>
            </a:extLst>
          </p:cNvPr>
          <p:cNvSpPr/>
          <p:nvPr/>
        </p:nvSpPr>
        <p:spPr bwMode="auto">
          <a:xfrm>
            <a:off x="5343376" y="4503552"/>
            <a:ext cx="288032" cy="266328"/>
          </a:xfrm>
          <a:prstGeom prst="triangle">
            <a:avLst/>
          </a:prstGeom>
          <a:solidFill>
            <a:srgbClr val="00B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41" name="TextBox 40">
            <a:extLst>
              <a:ext uri="{FF2B5EF4-FFF2-40B4-BE49-F238E27FC236}">
                <a16:creationId xmlns:a16="http://schemas.microsoft.com/office/drawing/2014/main" id="{3834B604-4657-4FD9-8F03-463D74A6E530}"/>
              </a:ext>
            </a:extLst>
          </p:cNvPr>
          <p:cNvSpPr txBox="1"/>
          <p:nvPr/>
        </p:nvSpPr>
        <p:spPr>
          <a:xfrm>
            <a:off x="878798" y="863142"/>
            <a:ext cx="7992829"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HEz Ranging Location Using Anchor Client STAs</a:t>
            </a:r>
          </a:p>
        </p:txBody>
      </p:sp>
      <p:sp>
        <p:nvSpPr>
          <p:cNvPr id="42" name="TextBox 41">
            <a:extLst>
              <a:ext uri="{FF2B5EF4-FFF2-40B4-BE49-F238E27FC236}">
                <a16:creationId xmlns:a16="http://schemas.microsoft.com/office/drawing/2014/main" id="{10576880-13E6-4151-8DD2-3E79D4C48C02}"/>
              </a:ext>
            </a:extLst>
          </p:cNvPr>
          <p:cNvSpPr txBox="1"/>
          <p:nvPr/>
        </p:nvSpPr>
        <p:spPr>
          <a:xfrm>
            <a:off x="4258840" y="1432678"/>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16430" y="3963519"/>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82683" y="368278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5" name="TextBox 44">
            <a:extLst>
              <a:ext uri="{FF2B5EF4-FFF2-40B4-BE49-F238E27FC236}">
                <a16:creationId xmlns:a16="http://schemas.microsoft.com/office/drawing/2014/main" id="{50F95ED1-F9C4-468F-B486-02755A113CFD}"/>
              </a:ext>
            </a:extLst>
          </p:cNvPr>
          <p:cNvSpPr txBox="1"/>
          <p:nvPr/>
        </p:nvSpPr>
        <p:spPr>
          <a:xfrm>
            <a:off x="5375882" y="1866838"/>
            <a:ext cx="44595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8" name="TextBox 47">
            <a:extLst>
              <a:ext uri="{FF2B5EF4-FFF2-40B4-BE49-F238E27FC236}">
                <a16:creationId xmlns:a16="http://schemas.microsoft.com/office/drawing/2014/main" id="{9B3BF8D7-912A-488F-B562-E652878E96B2}"/>
              </a:ext>
            </a:extLst>
          </p:cNvPr>
          <p:cNvSpPr txBox="1"/>
          <p:nvPr/>
        </p:nvSpPr>
        <p:spPr>
          <a:xfrm>
            <a:off x="3359513" y="4820158"/>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64414" y="4838799"/>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86353" y="1728670"/>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913319" y="3068390"/>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92805" y="2132324"/>
            <a:ext cx="1988840"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 star</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4633020" y="2839117"/>
            <a:ext cx="1674866" cy="25363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Box 72">
            <a:extLst>
              <a:ext uri="{FF2B5EF4-FFF2-40B4-BE49-F238E27FC236}">
                <a16:creationId xmlns:a16="http://schemas.microsoft.com/office/drawing/2014/main" id="{DE028C54-B44D-4CD2-861E-8292DE030F66}"/>
              </a:ext>
            </a:extLst>
          </p:cNvPr>
          <p:cNvSpPr txBox="1"/>
          <p:nvPr/>
        </p:nvSpPr>
        <p:spPr>
          <a:xfrm>
            <a:off x="697016" y="4313968"/>
            <a:ext cx="1592088" cy="58498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B050"/>
                </a:solidFill>
                <a:effectLst/>
                <a:uLnTx/>
                <a:uFillTx/>
                <a:latin typeface="Times New Roman" pitchFamily="18" charset="0"/>
                <a:ea typeface="MS Gothic"/>
                <a:cs typeface="+mn-cs"/>
              </a:rPr>
              <a:t>AS - Client Anchor Station</a:t>
            </a:r>
          </a:p>
        </p:txBody>
      </p:sp>
      <p:cxnSp>
        <p:nvCxnSpPr>
          <p:cNvPr id="55" name="Straight Arrow Connector 54">
            <a:extLst>
              <a:ext uri="{FF2B5EF4-FFF2-40B4-BE49-F238E27FC236}">
                <a16:creationId xmlns:a16="http://schemas.microsoft.com/office/drawing/2014/main" id="{6F389B7F-0785-4CBE-9D78-AB5CAB473083}"/>
              </a:ext>
            </a:extLst>
          </p:cNvPr>
          <p:cNvCxnSpPr>
            <a:cxnSpLocks/>
          </p:cNvCxnSpPr>
          <p:nvPr/>
        </p:nvCxnSpPr>
        <p:spPr bwMode="auto">
          <a:xfrm flipH="1" flipV="1">
            <a:off x="2222532" y="4548343"/>
            <a:ext cx="1009869" cy="1"/>
          </a:xfrm>
          <a:prstGeom prst="straightConnector1">
            <a:avLst/>
          </a:prstGeom>
          <a:solidFill>
            <a:schemeClr val="accent1"/>
          </a:solidFill>
          <a:ln w="19050" cap="flat" cmpd="sng" algn="ctr">
            <a:solidFill>
              <a:srgbClr val="00B05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101267" y="2132324"/>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Arrow Connector 80">
            <a:extLst>
              <a:ext uri="{FF2B5EF4-FFF2-40B4-BE49-F238E27FC236}">
                <a16:creationId xmlns:a16="http://schemas.microsoft.com/office/drawing/2014/main" id="{C27D6D64-4FB3-4DBE-B193-B275AA7F5457}"/>
              </a:ext>
            </a:extLst>
          </p:cNvPr>
          <p:cNvCxnSpPr>
            <a:cxnSpLocks/>
          </p:cNvCxnSpPr>
          <p:nvPr/>
        </p:nvCxnSpPr>
        <p:spPr bwMode="auto">
          <a:xfrm flipH="1">
            <a:off x="4253668" y="2403144"/>
            <a:ext cx="677213" cy="68960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44989" y="3341677"/>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94453380-58A7-4EE6-8B62-634D7AA065E1}"/>
              </a:ext>
            </a:extLst>
          </p:cNvPr>
          <p:cNvCxnSpPr>
            <a:cxnSpLocks/>
          </p:cNvCxnSpPr>
          <p:nvPr/>
        </p:nvCxnSpPr>
        <p:spPr bwMode="auto">
          <a:xfrm flipH="1" flipV="1">
            <a:off x="4274242" y="3419738"/>
            <a:ext cx="1069134" cy="980103"/>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5D5930A0-7DC7-4274-A2B0-18262EDC5620}"/>
              </a:ext>
            </a:extLst>
          </p:cNvPr>
          <p:cNvCxnSpPr>
            <a:cxnSpLocks/>
          </p:cNvCxnSpPr>
          <p:nvPr/>
        </p:nvCxnSpPr>
        <p:spPr bwMode="auto">
          <a:xfrm flipV="1">
            <a:off x="3675547" y="3509779"/>
            <a:ext cx="401316" cy="827462"/>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73874" y="3418558"/>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14479" y="1916832"/>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89076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23900" y="724763"/>
            <a:ext cx="7772400" cy="654968"/>
          </a:xfrm>
        </p:spPr>
        <p:txBody>
          <a:bodyPr/>
          <a:lstStyle/>
          <a:p>
            <a:r>
              <a:rPr lang="en-US" sz="2800" dirty="0"/>
              <a:t>HEz-Ranging Using Anchor Station</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Responder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AP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122386" y="3419769"/>
            <a:ext cx="7200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 AS </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59900" y="4245432"/>
            <a:ext cx="890396"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Client STA</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a:extLst>
              <a:ext uri="{FF2B5EF4-FFF2-40B4-BE49-F238E27FC236}">
                <a16:creationId xmlns:a16="http://schemas.microsoft.com/office/drawing/2014/main" id="{DBB29F35-A10C-4C21-829D-F1A10787AF31}"/>
              </a:ext>
            </a:extLst>
          </p:cNvPr>
          <p:cNvCxnSpPr>
            <a:cxnSpLocks/>
          </p:cNvCxnSpPr>
          <p:nvPr/>
        </p:nvCxnSpPr>
        <p:spPr bwMode="auto">
          <a:xfrm flipH="1">
            <a:off x="3086764" y="1933634"/>
            <a:ext cx="63369" cy="722953"/>
          </a:xfrm>
          <a:prstGeom prst="straightConnector1">
            <a:avLst/>
          </a:prstGeom>
          <a:solidFill>
            <a:schemeClr val="accent1"/>
          </a:solidFill>
          <a:ln w="19050" cap="flat" cmpd="sng" algn="ctr">
            <a:solidFill>
              <a:srgbClr val="00B05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a:extLst>
              <a:ext uri="{FF2B5EF4-FFF2-40B4-BE49-F238E27FC236}">
                <a16:creationId xmlns:a16="http://schemas.microsoft.com/office/drawing/2014/main" id="{3C1C0A49-74B1-4D9B-9DE2-6DE6BE85F350}"/>
              </a:ext>
            </a:extLst>
          </p:cNvPr>
          <p:cNvSpPr txBox="1"/>
          <p:nvPr/>
        </p:nvSpPr>
        <p:spPr>
          <a:xfrm>
            <a:off x="2056894" y="1541675"/>
            <a:ext cx="3955252"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B050"/>
                </a:solidFill>
                <a:effectLst/>
                <a:uLnTx/>
                <a:uFillTx/>
                <a:latin typeface="Times New Roman" pitchFamily="18" charset="0"/>
                <a:ea typeface="MS Gothic"/>
                <a:cs typeface="+mn-cs"/>
              </a:rPr>
              <a:t>Green arrows – Exchanges in HEz ranging protocol today.</a:t>
            </a:r>
          </a:p>
        </p:txBody>
      </p:sp>
      <p:sp>
        <p:nvSpPr>
          <p:cNvPr id="49" name="TextBox 48">
            <a:extLst>
              <a:ext uri="{FF2B5EF4-FFF2-40B4-BE49-F238E27FC236}">
                <a16:creationId xmlns:a16="http://schemas.microsoft.com/office/drawing/2014/main" id="{F68F4BA1-6362-4444-A7ED-B056820F89BA}"/>
              </a:ext>
            </a:extLst>
          </p:cNvPr>
          <p:cNvSpPr txBox="1"/>
          <p:nvPr/>
        </p:nvSpPr>
        <p:spPr>
          <a:xfrm>
            <a:off x="592612" y="4815120"/>
            <a:ext cx="8447967" cy="27699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Exchanges not in HEz ranging protocol today, except when for support </a:t>
            </a:r>
            <a:r>
              <a:rPr lang="en-US" sz="1200" dirty="0">
                <a:solidFill>
                  <a:srgbClr val="0070C0"/>
                </a:solidFill>
                <a:latin typeface="Times New Roman" pitchFamily="18" charset="0"/>
                <a:ea typeface="MS Gothic"/>
              </a:rPr>
              <a:t>for</a:t>
            </a:r>
            <a:r>
              <a:rPr kumimoji="0" lang="en-US" sz="1200" b="0" i="0" u="none" strike="noStrike" kern="1200" cap="none" spc="0" normalizeH="0" baseline="0" noProof="0" dirty="0">
                <a:ln>
                  <a:noFill/>
                </a:ln>
                <a:solidFill>
                  <a:srgbClr val="0070C0"/>
                </a:solidFill>
                <a:effectLst/>
                <a:uLnTx/>
                <a:uFillTx/>
                <a:latin typeface="Times New Roman" pitchFamily="18" charset="0"/>
                <a:ea typeface="MS Gothic"/>
                <a:cs typeface="+mn-cs"/>
              </a:rPr>
              <a:t> passive location.</a:t>
            </a:r>
          </a:p>
        </p:txBody>
      </p:sp>
      <p:cxnSp>
        <p:nvCxnSpPr>
          <p:cNvPr id="50" name="Straight Arrow Connector 49">
            <a:extLst>
              <a:ext uri="{FF2B5EF4-FFF2-40B4-BE49-F238E27FC236}">
                <a16:creationId xmlns:a16="http://schemas.microsoft.com/office/drawing/2014/main" id="{FD7C5F6F-B30E-4D41-94BF-4BF430F6EDE2}"/>
              </a:ext>
            </a:extLst>
          </p:cNvPr>
          <p:cNvCxnSpPr>
            <a:cxnSpLocks/>
          </p:cNvCxnSpPr>
          <p:nvPr/>
        </p:nvCxnSpPr>
        <p:spPr bwMode="auto">
          <a:xfrm flipV="1">
            <a:off x="2670528" y="4305167"/>
            <a:ext cx="314981" cy="432708"/>
          </a:xfrm>
          <a:prstGeom prst="straightConnector1">
            <a:avLst/>
          </a:prstGeom>
          <a:solidFill>
            <a:schemeClr val="accent1"/>
          </a:solidFill>
          <a:ln w="19050" cap="flat" cmpd="sng" algn="ctr">
            <a:solidFill>
              <a:srgbClr val="0070C0"/>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100" name="Rectangle 52">
            <a:extLst>
              <a:ext uri="{FF2B5EF4-FFF2-40B4-BE49-F238E27FC236}">
                <a16:creationId xmlns:a16="http://schemas.microsoft.com/office/drawing/2014/main" id="{B825992D-8FFE-4C8D-AB76-074DAC271B0F}"/>
              </a:ext>
            </a:extLst>
          </p:cNvPr>
          <p:cNvSpPr>
            <a:spLocks noChangeArrowheads="1"/>
          </p:cNvSpPr>
          <p:nvPr/>
        </p:nvSpPr>
        <p:spPr bwMode="auto">
          <a:xfrm>
            <a:off x="7856713"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1" name="Rectangle 52">
            <a:extLst>
              <a:ext uri="{FF2B5EF4-FFF2-40B4-BE49-F238E27FC236}">
                <a16:creationId xmlns:a16="http://schemas.microsoft.com/office/drawing/2014/main" id="{6A5EFF42-55EA-4E4C-8A2E-CC2E46F59428}"/>
              </a:ext>
            </a:extLst>
          </p:cNvPr>
          <p:cNvSpPr>
            <a:spLocks noChangeArrowheads="1"/>
          </p:cNvSpPr>
          <p:nvPr/>
        </p:nvSpPr>
        <p:spPr bwMode="auto">
          <a:xfrm>
            <a:off x="8418958" y="2007398"/>
            <a:ext cx="457228" cy="834392"/>
          </a:xfrm>
          <a:prstGeom prst="rect">
            <a:avLst/>
          </a:prstGeom>
          <a:solidFill>
            <a:srgbClr val="FFCCCC"/>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102" name="Rectangle 53">
            <a:extLst>
              <a:ext uri="{FF2B5EF4-FFF2-40B4-BE49-F238E27FC236}">
                <a16:creationId xmlns:a16="http://schemas.microsoft.com/office/drawing/2014/main" id="{5352F5BD-2B72-445C-AB3D-5FA839C095DF}"/>
              </a:ext>
            </a:extLst>
          </p:cNvPr>
          <p:cNvSpPr>
            <a:spLocks noChangeArrowheads="1"/>
          </p:cNvSpPr>
          <p:nvPr/>
        </p:nvSpPr>
        <p:spPr bwMode="auto">
          <a:xfrm>
            <a:off x="7867100" y="2057851"/>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Frame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rPr>
              <a:t>1</a:t>
            </a:r>
          </a:p>
        </p:txBody>
      </p:sp>
      <p:sp>
        <p:nvSpPr>
          <p:cNvPr id="103" name="Rectangle 53">
            <a:extLst>
              <a:ext uri="{FF2B5EF4-FFF2-40B4-BE49-F238E27FC236}">
                <a16:creationId xmlns:a16="http://schemas.microsoft.com/office/drawing/2014/main" id="{FCEC3ACA-D71B-4FD1-ACB9-3DD0AB53031F}"/>
              </a:ext>
            </a:extLst>
          </p:cNvPr>
          <p:cNvSpPr>
            <a:spLocks noChangeArrowheads="1"/>
          </p:cNvSpPr>
          <p:nvPr/>
        </p:nvSpPr>
        <p:spPr bwMode="auto">
          <a:xfrm>
            <a:off x="8439623" y="2085973"/>
            <a:ext cx="4365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 Frame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S Gothic"/>
                <a:cs typeface="+mn-cs"/>
              </a:rPr>
              <a:t>2</a:t>
            </a: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S Gothic"/>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S Gothic"/>
              <a:cs typeface="+mn-cs"/>
            </a:endParaRPr>
          </a:p>
        </p:txBody>
      </p:sp>
      <p:sp>
        <p:nvSpPr>
          <p:cNvPr id="74" name="Left Brace 73">
            <a:extLst>
              <a:ext uri="{FF2B5EF4-FFF2-40B4-BE49-F238E27FC236}">
                <a16:creationId xmlns:a16="http://schemas.microsoft.com/office/drawing/2014/main"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8" name="TextBox 7">
            <a:extLst>
              <a:ext uri="{FF2B5EF4-FFF2-40B4-BE49-F238E27FC236}">
                <a16:creationId xmlns:a16="http://schemas.microsoft.com/office/drawing/2014/main" id="{1F07F36B-A5EE-4F99-8481-5CE15544FB0E}"/>
              </a:ext>
            </a:extLst>
          </p:cNvPr>
          <p:cNvSpPr txBox="1"/>
          <p:nvPr/>
        </p:nvSpPr>
        <p:spPr>
          <a:xfrm>
            <a:off x="7620000" y="1063128"/>
            <a:ext cx="1420579" cy="646331"/>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cs typeface="+mn-cs"/>
              </a:rPr>
              <a:t>Broadcasting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S Gothic"/>
                <a:cs typeface="+mn-cs"/>
              </a:rPr>
              <a:t>of LCI and time stamps</a:t>
            </a:r>
          </a:p>
        </p:txBody>
      </p:sp>
      <p:sp>
        <p:nvSpPr>
          <p:cNvPr id="71" name="TextBox 70">
            <a:extLst>
              <a:ext uri="{FF2B5EF4-FFF2-40B4-BE49-F238E27FC236}">
                <a16:creationId xmlns:a16="http://schemas.microsoft.com/office/drawing/2014/main" id="{52CFB9CD-74C0-43C3-824C-A4AB37C6640E}"/>
              </a:ext>
            </a:extLst>
          </p:cNvPr>
          <p:cNvSpPr txBox="1"/>
          <p:nvPr/>
        </p:nvSpPr>
        <p:spPr>
          <a:xfrm>
            <a:off x="524430" y="5365451"/>
            <a:ext cx="8304538" cy="52322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Times New Roman" pitchFamily="18" charset="0"/>
                <a:ea typeface="MS Gothic"/>
                <a:cs typeface="+mn-cs"/>
              </a:rPr>
              <a:t>In this case, because of utilization and time-stamping of the ‘blue’ ranging exchanges, the client STA ranges to both the AP and the AS (a client Anchor station), both with known and shared locations.  </a:t>
            </a:r>
          </a:p>
        </p:txBody>
      </p:sp>
    </p:spTree>
    <p:extLst>
      <p:ext uri="{BB962C8B-B14F-4D97-AF65-F5344CB8AC3E}">
        <p14:creationId xmlns:p14="http://schemas.microsoft.com/office/powerpoint/2010/main" val="1577504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1E61BD3-10C0-4F60-B611-9FEC8FB6DF2E}"/>
              </a:ext>
            </a:extLst>
          </p:cNvPr>
          <p:cNvSpPr>
            <a:spLocks noGrp="1"/>
          </p:cNvSpPr>
          <p:nvPr>
            <p:ph type="title"/>
          </p:nvPr>
        </p:nvSpPr>
        <p:spPr>
          <a:xfrm>
            <a:off x="685800" y="837803"/>
            <a:ext cx="7772400" cy="1066800"/>
          </a:xfrm>
        </p:spPr>
        <p:txBody>
          <a:bodyPr/>
          <a:lstStyle/>
          <a:p>
            <a:r>
              <a:rPr lang="en-US" dirty="0"/>
              <a:t>Summary for HEz Ranging Location Using Anchor Client STAs</a:t>
            </a:r>
          </a:p>
        </p:txBody>
      </p:sp>
      <p:sp>
        <p:nvSpPr>
          <p:cNvPr id="6" name="Content Placeholder 5">
            <a:extLst>
              <a:ext uri="{FF2B5EF4-FFF2-40B4-BE49-F238E27FC236}">
                <a16:creationId xmlns:a16="http://schemas.microsoft.com/office/drawing/2014/main" id="{1BE3CD70-F170-4997-BB29-A4FDE8FC4D22}"/>
              </a:ext>
            </a:extLst>
          </p:cNvPr>
          <p:cNvSpPr>
            <a:spLocks noGrp="1"/>
          </p:cNvSpPr>
          <p:nvPr>
            <p:ph idx="1"/>
          </p:nvPr>
        </p:nvSpPr>
        <p:spPr>
          <a:xfrm>
            <a:off x="685800" y="2204864"/>
            <a:ext cx="7772400" cy="2884562"/>
          </a:xfrm>
        </p:spPr>
        <p:txBody>
          <a:bodyPr/>
          <a:lstStyle/>
          <a:p>
            <a:r>
              <a:rPr lang="en-US" dirty="0">
                <a:solidFill>
                  <a:srgbClr val="FF0000"/>
                </a:solidFill>
              </a:rPr>
              <a:t>By enabling measuring and reporting of TOAs of NDPs between client (anchor) STAs in the general HEz ranging protocol, we enable the use client anchor STAs in HEz locationing. </a:t>
            </a:r>
          </a:p>
          <a:p>
            <a:r>
              <a:rPr lang="en-US" dirty="0">
                <a:solidFill>
                  <a:srgbClr val="FF0000"/>
                </a:solidFill>
              </a:rPr>
              <a:t>For example, this enables locationing in scenarios with single AP and two anchor client STAs.</a:t>
            </a:r>
          </a:p>
        </p:txBody>
      </p:sp>
      <p:sp>
        <p:nvSpPr>
          <p:cNvPr id="4" name="Slide Number Placeholder 3">
            <a:extLst>
              <a:ext uri="{FF2B5EF4-FFF2-40B4-BE49-F238E27FC236}">
                <a16:creationId xmlns:a16="http://schemas.microsoft.com/office/drawing/2014/main" id="{850A07FC-31B8-40D6-BDFE-9B995CC3AC06}"/>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 name="Footer Placeholder 2">
            <a:extLst>
              <a:ext uri="{FF2B5EF4-FFF2-40B4-BE49-F238E27FC236}">
                <a16:creationId xmlns:a16="http://schemas.microsoft.com/office/drawing/2014/main" id="{955A2D98-4964-4587-9734-5E190B57F3EC}"/>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51425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Erik Lindskog, Qualcomm, et al.</a:t>
            </a:r>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C229C781-9868-4EAE-9E92-FD9A8F450C8C}"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5" name="TextBox 4"/>
          <p:cNvSpPr txBox="1"/>
          <p:nvPr/>
        </p:nvSpPr>
        <p:spPr>
          <a:xfrm>
            <a:off x="1143000" y="2286000"/>
            <a:ext cx="7162800" cy="2308324"/>
          </a:xfrm>
          <a:prstGeom prst="rect">
            <a:avLst/>
          </a:prstGeom>
          <a:solidFill>
            <a:srgbClr val="FFFF00"/>
          </a:solidFill>
        </p:spPr>
        <p:txBody>
          <a:bodyPr wrap="square" rtlCol="0">
            <a:spAutoFit/>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4800" b="0" i="0" u="none" strike="noStrike" kern="1200" cap="none" spc="0" normalizeH="0" baseline="0" noProof="0" dirty="0">
                <a:ln>
                  <a:noFill/>
                </a:ln>
                <a:solidFill>
                  <a:srgbClr val="000000"/>
                </a:solidFill>
                <a:effectLst/>
                <a:uLnTx/>
                <a:uFillTx/>
                <a:latin typeface="Times New Roman" pitchFamily="16" charset="0"/>
                <a:ea typeface="MS Gothic" charset="-128"/>
                <a:cs typeface="+mn-cs"/>
              </a:rPr>
              <a:t>Example of HEz Ranging with Client Cooperative Locationing</a:t>
            </a:r>
          </a:p>
        </p:txBody>
      </p:sp>
    </p:spTree>
    <p:extLst>
      <p:ext uri="{BB962C8B-B14F-4D97-AF65-F5344CB8AC3E}">
        <p14:creationId xmlns:p14="http://schemas.microsoft.com/office/powerpoint/2010/main" val="742991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A59560-51E5-48E1-A97C-12EDBDA67F01}"/>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S Gothic"/>
              <a:cs typeface="Arial Unicode MS" charset="0"/>
            </a:endParaRPr>
          </a:p>
        </p:txBody>
      </p:sp>
      <p:sp>
        <p:nvSpPr>
          <p:cNvPr id="3" name="Slide Number Placeholder 2">
            <a:extLst>
              <a:ext uri="{FF2B5EF4-FFF2-40B4-BE49-F238E27FC236}">
                <a16:creationId xmlns:a16="http://schemas.microsoft.com/office/drawing/2014/main" id="{ED748A3C-0D63-48EA-BAEA-64C69261FE54}"/>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rPr>
              <a:t>Slide </a:t>
            </a:r>
            <a:fld id="{35C880F8-9C7D-4760-B738-53F7D5677438}"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S Gothic"/>
                <a:cs typeface="Arial Unicode MS" charset="0"/>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S Gothic"/>
              <a:cs typeface="Arial Unicode MS" charset="0"/>
            </a:endParaRPr>
          </a:p>
        </p:txBody>
      </p:sp>
      <p:sp>
        <p:nvSpPr>
          <p:cNvPr id="41" name="TextBox 40">
            <a:extLst>
              <a:ext uri="{FF2B5EF4-FFF2-40B4-BE49-F238E27FC236}">
                <a16:creationId xmlns:a16="http://schemas.microsoft.com/office/drawing/2014/main" id="{3834B604-4657-4FD9-8F03-463D74A6E530}"/>
              </a:ext>
            </a:extLst>
          </p:cNvPr>
          <p:cNvSpPr txBox="1"/>
          <p:nvPr/>
        </p:nvSpPr>
        <p:spPr>
          <a:xfrm>
            <a:off x="846032" y="747464"/>
            <a:ext cx="7863567" cy="95410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imes New Roman" pitchFamily="18" charset="0"/>
                <a:ea typeface="MS Gothic"/>
                <a:cs typeface="+mn-cs"/>
              </a:rPr>
              <a:t>HEz  Ranging Signaling Topology with Client Cooperative Locationing </a:t>
            </a:r>
          </a:p>
        </p:txBody>
      </p:sp>
      <p:sp>
        <p:nvSpPr>
          <p:cNvPr id="4" name="Oval 3">
            <a:extLst>
              <a:ext uri="{FF2B5EF4-FFF2-40B4-BE49-F238E27FC236}">
                <a16:creationId xmlns:a16="http://schemas.microsoft.com/office/drawing/2014/main" id="{B4B1D668-BF49-4CFD-9CE2-3F95C4058EF6}"/>
              </a:ext>
            </a:extLst>
          </p:cNvPr>
          <p:cNvSpPr/>
          <p:nvPr/>
        </p:nvSpPr>
        <p:spPr bwMode="auto">
          <a:xfrm>
            <a:off x="4331540" y="225697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5" name="Oval 4">
            <a:extLst>
              <a:ext uri="{FF2B5EF4-FFF2-40B4-BE49-F238E27FC236}">
                <a16:creationId xmlns:a16="http://schemas.microsoft.com/office/drawing/2014/main" id="{B77A3748-D66B-4480-952C-68E8E824ED37}"/>
              </a:ext>
            </a:extLst>
          </p:cNvPr>
          <p:cNvSpPr/>
          <p:nvPr/>
        </p:nvSpPr>
        <p:spPr bwMode="auto">
          <a:xfrm>
            <a:off x="2614336" y="4417210"/>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sp>
        <p:nvSpPr>
          <p:cNvPr id="6" name="Oval 5">
            <a:extLst>
              <a:ext uri="{FF2B5EF4-FFF2-40B4-BE49-F238E27FC236}">
                <a16:creationId xmlns:a16="http://schemas.microsoft.com/office/drawing/2014/main" id="{B65859AF-2E91-45F2-A4C6-9C765F31E8AF}"/>
              </a:ext>
            </a:extLst>
          </p:cNvPr>
          <p:cNvSpPr/>
          <p:nvPr/>
        </p:nvSpPr>
        <p:spPr bwMode="auto">
          <a:xfrm>
            <a:off x="5998712" y="445161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Times New Roman" pitchFamily="18" charset="0"/>
              <a:ea typeface="MS Gothic"/>
              <a:cs typeface="+mn-cs"/>
            </a:endParaRPr>
          </a:p>
        </p:txBody>
      </p:sp>
      <p:cxnSp>
        <p:nvCxnSpPr>
          <p:cNvPr id="14" name="Straight Arrow Connector 13">
            <a:extLst>
              <a:ext uri="{FF2B5EF4-FFF2-40B4-BE49-F238E27FC236}">
                <a16:creationId xmlns:a16="http://schemas.microsoft.com/office/drawing/2014/main" id="{17ACAE98-49F8-4FDD-9B8F-9E5036B60807}"/>
              </a:ext>
            </a:extLst>
          </p:cNvPr>
          <p:cNvCxnSpPr>
            <a:cxnSpLocks/>
          </p:cNvCxnSpPr>
          <p:nvPr/>
        </p:nvCxnSpPr>
        <p:spPr bwMode="auto">
          <a:xfrm>
            <a:off x="4493212" y="2650850"/>
            <a:ext cx="455982" cy="890430"/>
          </a:xfrm>
          <a:prstGeom prst="straightConnector1">
            <a:avLst/>
          </a:prstGeom>
          <a:solidFill>
            <a:schemeClr val="accent1"/>
          </a:solidFill>
          <a:ln w="19050" cap="flat" cmpd="sng" algn="ctr">
            <a:solidFill>
              <a:srgbClr val="FFC00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F36307AC-ECF8-43E9-B8EC-18A0825D6C73}"/>
              </a:ext>
            </a:extLst>
          </p:cNvPr>
          <p:cNvCxnSpPr>
            <a:cxnSpLocks/>
          </p:cNvCxnSpPr>
          <p:nvPr/>
        </p:nvCxnSpPr>
        <p:spPr bwMode="auto">
          <a:xfrm flipH="1">
            <a:off x="3078115" y="3891251"/>
            <a:ext cx="1852154" cy="573505"/>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93C66421-FCCC-428B-8F13-BB204E82673A}"/>
              </a:ext>
            </a:extLst>
          </p:cNvPr>
          <p:cNvCxnSpPr>
            <a:cxnSpLocks/>
          </p:cNvCxnSpPr>
          <p:nvPr/>
        </p:nvCxnSpPr>
        <p:spPr bwMode="auto">
          <a:xfrm flipH="1" flipV="1">
            <a:off x="5362434" y="4011565"/>
            <a:ext cx="580978" cy="425237"/>
          </a:xfrm>
          <a:prstGeom prst="straightConnector1">
            <a:avLst/>
          </a:prstGeom>
          <a:solidFill>
            <a:schemeClr val="accent1"/>
          </a:solidFill>
          <a:ln w="19050" cap="flat" cmpd="sng" algn="ctr">
            <a:solidFill>
              <a:srgbClr val="FFC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Box 41">
            <a:extLst>
              <a:ext uri="{FF2B5EF4-FFF2-40B4-BE49-F238E27FC236}">
                <a16:creationId xmlns:a16="http://schemas.microsoft.com/office/drawing/2014/main" id="{10576880-13E6-4151-8DD2-3E79D4C48C02}"/>
              </a:ext>
            </a:extLst>
          </p:cNvPr>
          <p:cNvSpPr txBox="1"/>
          <p:nvPr/>
        </p:nvSpPr>
        <p:spPr>
          <a:xfrm>
            <a:off x="4245392" y="1916832"/>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3" name="TextBox 42">
            <a:extLst>
              <a:ext uri="{FF2B5EF4-FFF2-40B4-BE49-F238E27FC236}">
                <a16:creationId xmlns:a16="http://schemas.microsoft.com/office/drawing/2014/main" id="{1069D66D-723C-4D47-B39F-54EAC23A3945}"/>
              </a:ext>
            </a:extLst>
          </p:cNvPr>
          <p:cNvSpPr txBox="1"/>
          <p:nvPr/>
        </p:nvSpPr>
        <p:spPr>
          <a:xfrm>
            <a:off x="6402982" y="4447673"/>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4" name="TextBox 43">
            <a:extLst>
              <a:ext uri="{FF2B5EF4-FFF2-40B4-BE49-F238E27FC236}">
                <a16:creationId xmlns:a16="http://schemas.microsoft.com/office/drawing/2014/main" id="{0C30C389-87ED-4B2A-B8F3-F56D8C6F86E0}"/>
              </a:ext>
            </a:extLst>
          </p:cNvPr>
          <p:cNvSpPr txBox="1"/>
          <p:nvPr/>
        </p:nvSpPr>
        <p:spPr>
          <a:xfrm>
            <a:off x="2169235" y="4166937"/>
            <a:ext cx="457176"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AP</a:t>
            </a:r>
          </a:p>
        </p:txBody>
      </p:sp>
      <p:sp>
        <p:nvSpPr>
          <p:cNvPr id="49" name="TextBox 48">
            <a:extLst>
              <a:ext uri="{FF2B5EF4-FFF2-40B4-BE49-F238E27FC236}">
                <a16:creationId xmlns:a16="http://schemas.microsoft.com/office/drawing/2014/main" id="{8B4E67B4-F2BA-4308-8145-7610305DBC2B}"/>
              </a:ext>
            </a:extLst>
          </p:cNvPr>
          <p:cNvSpPr txBox="1"/>
          <p:nvPr/>
        </p:nvSpPr>
        <p:spPr>
          <a:xfrm>
            <a:off x="5250966" y="5322953"/>
            <a:ext cx="445956"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AS</a:t>
            </a:r>
          </a:p>
        </p:txBody>
      </p:sp>
      <p:sp>
        <p:nvSpPr>
          <p:cNvPr id="52" name="TextBox 51">
            <a:extLst>
              <a:ext uri="{FF2B5EF4-FFF2-40B4-BE49-F238E27FC236}">
                <a16:creationId xmlns:a16="http://schemas.microsoft.com/office/drawing/2014/main" id="{253455ED-6A9B-4A2D-8216-6EC290646E93}"/>
              </a:ext>
            </a:extLst>
          </p:cNvPr>
          <p:cNvSpPr txBox="1"/>
          <p:nvPr/>
        </p:nvSpPr>
        <p:spPr>
          <a:xfrm>
            <a:off x="2272905" y="2212824"/>
            <a:ext cx="1342793"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2D2DB9"/>
                </a:solidFill>
                <a:effectLst/>
                <a:uLnTx/>
                <a:uFillTx/>
                <a:latin typeface="Times New Roman" pitchFamily="18" charset="0"/>
                <a:ea typeface="MS Gothic"/>
                <a:cs typeface="+mn-cs"/>
              </a:rPr>
              <a:t>Access Point</a:t>
            </a:r>
          </a:p>
        </p:txBody>
      </p:sp>
      <p:sp>
        <p:nvSpPr>
          <p:cNvPr id="53" name="Star: 5 Points 52">
            <a:extLst>
              <a:ext uri="{FF2B5EF4-FFF2-40B4-BE49-F238E27FC236}">
                <a16:creationId xmlns:a16="http://schemas.microsoft.com/office/drawing/2014/main" id="{8FC16E1F-4074-4481-9D9C-643D28754B1E}"/>
              </a:ext>
            </a:extLst>
          </p:cNvPr>
          <p:cNvSpPr/>
          <p:nvPr/>
        </p:nvSpPr>
        <p:spPr bwMode="auto">
          <a:xfrm>
            <a:off x="3899871" y="3552544"/>
            <a:ext cx="386078" cy="320762"/>
          </a:xfrm>
          <a:prstGeom prst="star5">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4" name="TextBox 53">
            <a:extLst>
              <a:ext uri="{FF2B5EF4-FFF2-40B4-BE49-F238E27FC236}">
                <a16:creationId xmlns:a16="http://schemas.microsoft.com/office/drawing/2014/main" id="{DF35AB2F-5146-45CC-936F-11897F3FFFDB}"/>
              </a:ext>
            </a:extLst>
          </p:cNvPr>
          <p:cNvSpPr txBox="1"/>
          <p:nvPr/>
        </p:nvSpPr>
        <p:spPr>
          <a:xfrm>
            <a:off x="6379357" y="2616478"/>
            <a:ext cx="1988840" cy="83099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Clients to be located - </a:t>
            </a:r>
            <a:r>
              <a:rPr kumimoji="0" lang="en-US" sz="1600" b="1" i="0" u="none" strike="noStrike" kern="1200" cap="none" spc="0" normalizeH="0" baseline="0" noProof="0" dirty="0">
                <a:ln>
                  <a:noFill/>
                </a:ln>
                <a:solidFill>
                  <a:srgbClr val="FF0000"/>
                </a:solidFill>
                <a:effectLst/>
                <a:uLnTx/>
                <a:uFillTx/>
                <a:latin typeface="Times New Roman" pitchFamily="18" charset="0"/>
                <a:ea typeface="MS Gothic"/>
                <a:cs typeface="+mn-cs"/>
              </a:rPr>
              <a:t>Red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t>
            </a:r>
            <a:r>
              <a:rPr kumimoji="0" lang="en-US" sz="1600" b="1" i="0" u="none" strike="noStrike" kern="1200" cap="none" spc="0" normalizeH="0" baseline="0" noProof="0" dirty="0">
                <a:ln>
                  <a:noFill/>
                </a:ln>
                <a:solidFill>
                  <a:srgbClr val="FFC000"/>
                </a:solidFill>
                <a:effectLst/>
                <a:uLnTx/>
                <a:uFillTx/>
                <a:latin typeface="Times New Roman" pitchFamily="18" charset="0"/>
                <a:ea typeface="MS Gothic"/>
                <a:cs typeface="+mn-cs"/>
              </a:rPr>
              <a:t>gold</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and </a:t>
            </a:r>
            <a:r>
              <a:rPr kumimoji="0" lang="en-US" sz="1600" b="1" i="0" u="none" strike="noStrike" kern="1200" cap="none" spc="0" normalizeH="0" baseline="0" noProof="0" dirty="0">
                <a:ln>
                  <a:noFill/>
                </a:ln>
                <a:solidFill>
                  <a:srgbClr val="FFFF00"/>
                </a:solidFill>
                <a:effectLst/>
                <a:uLnTx/>
                <a:uFillTx/>
                <a:latin typeface="Times New Roman" pitchFamily="18" charset="0"/>
                <a:ea typeface="MS Gothic"/>
                <a:cs typeface="+mn-cs"/>
              </a:rPr>
              <a:t>yellow</a:t>
            </a:r>
            <a:r>
              <a:rPr kumimoji="0" lang="en-US" sz="1600" b="1" i="0" u="none" strike="noStrike" kern="1200" cap="none" spc="0" normalizeH="0" baseline="0" noProof="0" dirty="0">
                <a:ln>
                  <a:noFill/>
                </a:ln>
                <a:solidFill>
                  <a:srgbClr val="000000"/>
                </a:solidFill>
                <a:effectLst/>
                <a:uLnTx/>
                <a:uFillTx/>
                <a:latin typeface="Times New Roman" pitchFamily="18" charset="0"/>
                <a:ea typeface="MS Gothic"/>
                <a:cs typeface="+mn-cs"/>
              </a:rPr>
              <a:t> stars</a:t>
            </a:r>
          </a:p>
        </p:txBody>
      </p:sp>
      <p:cxnSp>
        <p:nvCxnSpPr>
          <p:cNvPr id="56" name="Straight Arrow Connector 55">
            <a:extLst>
              <a:ext uri="{FF2B5EF4-FFF2-40B4-BE49-F238E27FC236}">
                <a16:creationId xmlns:a16="http://schemas.microsoft.com/office/drawing/2014/main" id="{E21167A8-DC7C-483D-B6C8-B1E6565F2E56}"/>
              </a:ext>
            </a:extLst>
          </p:cNvPr>
          <p:cNvCxnSpPr>
            <a:cxnSpLocks/>
          </p:cNvCxnSpPr>
          <p:nvPr/>
        </p:nvCxnSpPr>
        <p:spPr bwMode="auto">
          <a:xfrm flipH="1">
            <a:off x="5410672" y="3323271"/>
            <a:ext cx="883766" cy="366473"/>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Star: 5 Points 56">
            <a:extLst>
              <a:ext uri="{FF2B5EF4-FFF2-40B4-BE49-F238E27FC236}">
                <a16:creationId xmlns:a16="http://schemas.microsoft.com/office/drawing/2014/main" id="{0BC010E3-1951-4EE7-85C3-C3A85FD7A0FC}"/>
              </a:ext>
            </a:extLst>
          </p:cNvPr>
          <p:cNvSpPr/>
          <p:nvPr/>
        </p:nvSpPr>
        <p:spPr bwMode="auto">
          <a:xfrm>
            <a:off x="4962775" y="3608187"/>
            <a:ext cx="386078" cy="320762"/>
          </a:xfrm>
          <a:prstGeom prst="star5">
            <a:avLst/>
          </a:prstGeom>
          <a:solidFill>
            <a:srgbClr val="FFC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sp>
        <p:nvSpPr>
          <p:cNvPr id="58" name="Star: 5 Points 57">
            <a:extLst>
              <a:ext uri="{FF2B5EF4-FFF2-40B4-BE49-F238E27FC236}">
                <a16:creationId xmlns:a16="http://schemas.microsoft.com/office/drawing/2014/main" id="{6D39888C-8BBC-4E24-981B-D5223D383C64}"/>
              </a:ext>
            </a:extLst>
          </p:cNvPr>
          <p:cNvSpPr/>
          <p:nvPr/>
        </p:nvSpPr>
        <p:spPr bwMode="auto">
          <a:xfrm>
            <a:off x="4380950" y="4287292"/>
            <a:ext cx="386078" cy="320762"/>
          </a:xfrm>
          <a:prstGeom prst="star5">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S Gothic"/>
              <a:cs typeface="+mn-cs"/>
            </a:endParaRPr>
          </a:p>
        </p:txBody>
      </p:sp>
      <p:cxnSp>
        <p:nvCxnSpPr>
          <p:cNvPr id="60" name="Straight Arrow Connector 59">
            <a:extLst>
              <a:ext uri="{FF2B5EF4-FFF2-40B4-BE49-F238E27FC236}">
                <a16:creationId xmlns:a16="http://schemas.microsoft.com/office/drawing/2014/main" id="{BD136288-019C-4563-91F5-B5CFF4FF2007}"/>
              </a:ext>
            </a:extLst>
          </p:cNvPr>
          <p:cNvCxnSpPr>
            <a:cxnSpLocks/>
          </p:cNvCxnSpPr>
          <p:nvPr/>
        </p:nvCxnSpPr>
        <p:spPr bwMode="auto">
          <a:xfrm>
            <a:off x="4389925" y="3741261"/>
            <a:ext cx="468873" cy="4675"/>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15F64F55-E6E8-49F5-96FF-3D5289D17EF5}"/>
              </a:ext>
            </a:extLst>
          </p:cNvPr>
          <p:cNvCxnSpPr>
            <a:cxnSpLocks/>
          </p:cNvCxnSpPr>
          <p:nvPr/>
        </p:nvCxnSpPr>
        <p:spPr bwMode="auto">
          <a:xfrm>
            <a:off x="4198512" y="4001575"/>
            <a:ext cx="191413" cy="244510"/>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a:extLst>
              <a:ext uri="{FF2B5EF4-FFF2-40B4-BE49-F238E27FC236}">
                <a16:creationId xmlns:a16="http://schemas.microsoft.com/office/drawing/2014/main" id="{BF556741-64A7-4E83-AD9E-1592C96C19CB}"/>
              </a:ext>
            </a:extLst>
          </p:cNvPr>
          <p:cNvCxnSpPr>
            <a:cxnSpLocks/>
          </p:cNvCxnSpPr>
          <p:nvPr/>
        </p:nvCxnSpPr>
        <p:spPr bwMode="auto">
          <a:xfrm flipH="1">
            <a:off x="4749316" y="4026305"/>
            <a:ext cx="236015" cy="247828"/>
          </a:xfrm>
          <a:prstGeom prst="straightConnector1">
            <a:avLst/>
          </a:prstGeom>
          <a:solidFill>
            <a:schemeClr val="accent1"/>
          </a:solidFill>
          <a:ln w="19050" cap="flat" cmpd="sng" algn="ctr">
            <a:solidFill>
              <a:srgbClr val="7030A0"/>
            </a:solidFill>
            <a:prstDash val="solid"/>
            <a:round/>
            <a:headEnd type="triangl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D8F176CF-4386-4080-9105-04FFACE9C439}"/>
              </a:ext>
            </a:extLst>
          </p:cNvPr>
          <p:cNvCxnSpPr>
            <a:cxnSpLocks/>
          </p:cNvCxnSpPr>
          <p:nvPr/>
        </p:nvCxnSpPr>
        <p:spPr bwMode="auto">
          <a:xfrm flipV="1">
            <a:off x="3140529" y="4490662"/>
            <a:ext cx="1191011" cy="50034"/>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Arrow Connector 71">
            <a:extLst>
              <a:ext uri="{FF2B5EF4-FFF2-40B4-BE49-F238E27FC236}">
                <a16:creationId xmlns:a16="http://schemas.microsoft.com/office/drawing/2014/main" id="{F81F4935-8A7C-44C8-8EEA-33FE385D6EA8}"/>
              </a:ext>
            </a:extLst>
          </p:cNvPr>
          <p:cNvCxnSpPr>
            <a:cxnSpLocks/>
          </p:cNvCxnSpPr>
          <p:nvPr/>
        </p:nvCxnSpPr>
        <p:spPr bwMode="auto">
          <a:xfrm>
            <a:off x="4391300" y="2654113"/>
            <a:ext cx="143560" cy="1563288"/>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20E5744A-5363-4095-A81D-F6A18CE8A08E}"/>
              </a:ext>
            </a:extLst>
          </p:cNvPr>
          <p:cNvCxnSpPr>
            <a:cxnSpLocks/>
          </p:cNvCxnSpPr>
          <p:nvPr/>
        </p:nvCxnSpPr>
        <p:spPr bwMode="auto">
          <a:xfrm flipH="1" flipV="1">
            <a:off x="4855504" y="4534082"/>
            <a:ext cx="1020512" cy="62016"/>
          </a:xfrm>
          <a:prstGeom prst="straightConnector1">
            <a:avLst/>
          </a:prstGeom>
          <a:solidFill>
            <a:schemeClr val="accent1"/>
          </a:solidFill>
          <a:ln w="19050" cap="flat" cmpd="sng" algn="ctr">
            <a:solidFill>
              <a:srgbClr val="FFFF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6A35613-7E0B-4965-8BC8-E8EFBC9F9F2F}"/>
              </a:ext>
            </a:extLst>
          </p:cNvPr>
          <p:cNvCxnSpPr>
            <a:cxnSpLocks/>
          </p:cNvCxnSpPr>
          <p:nvPr/>
        </p:nvCxnSpPr>
        <p:spPr bwMode="auto">
          <a:xfrm flipH="1">
            <a:off x="4087819" y="2616478"/>
            <a:ext cx="222261" cy="808028"/>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B8831ECC-22FB-4405-BD4E-198323C01B0A}"/>
              </a:ext>
            </a:extLst>
          </p:cNvPr>
          <p:cNvCxnSpPr>
            <a:cxnSpLocks/>
          </p:cNvCxnSpPr>
          <p:nvPr/>
        </p:nvCxnSpPr>
        <p:spPr bwMode="auto">
          <a:xfrm flipH="1" flipV="1">
            <a:off x="4331541" y="3825831"/>
            <a:ext cx="1445314" cy="634970"/>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Arrow Connector 88">
            <a:extLst>
              <a:ext uri="{FF2B5EF4-FFF2-40B4-BE49-F238E27FC236}">
                <a16:creationId xmlns:a16="http://schemas.microsoft.com/office/drawing/2014/main" id="{8D98A8C0-1E0D-4222-8775-5607F1CDC375}"/>
              </a:ext>
            </a:extLst>
          </p:cNvPr>
          <p:cNvCxnSpPr>
            <a:cxnSpLocks/>
          </p:cNvCxnSpPr>
          <p:nvPr/>
        </p:nvCxnSpPr>
        <p:spPr bwMode="auto">
          <a:xfrm flipV="1">
            <a:off x="3060426" y="3902712"/>
            <a:ext cx="793540" cy="390527"/>
          </a:xfrm>
          <a:prstGeom prst="straightConnector1">
            <a:avLst/>
          </a:prstGeom>
          <a:solidFill>
            <a:schemeClr val="accent1"/>
          </a:solidFill>
          <a:ln w="19050" cap="flat" cmpd="sng" algn="ctr">
            <a:solidFill>
              <a:srgbClr val="FF0000"/>
            </a:solidFill>
            <a:prstDash val="solid"/>
            <a:round/>
            <a:headEnd type="triangle" w="lg"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Straight Arrow Connector 96">
            <a:extLst>
              <a:ext uri="{FF2B5EF4-FFF2-40B4-BE49-F238E27FC236}">
                <a16:creationId xmlns:a16="http://schemas.microsoft.com/office/drawing/2014/main" id="{4293E437-79EE-4555-88D0-A39E888F1146}"/>
              </a:ext>
            </a:extLst>
          </p:cNvPr>
          <p:cNvCxnSpPr>
            <a:cxnSpLocks/>
          </p:cNvCxnSpPr>
          <p:nvPr/>
        </p:nvCxnSpPr>
        <p:spPr bwMode="auto">
          <a:xfrm flipH="1">
            <a:off x="3601031" y="2400986"/>
            <a:ext cx="538252" cy="185"/>
          </a:xfrm>
          <a:prstGeom prst="straightConnector1">
            <a:avLst/>
          </a:prstGeom>
          <a:solidFill>
            <a:schemeClr val="accent1"/>
          </a:solidFill>
          <a:ln w="19050" cap="flat" cmpd="sng" algn="ctr">
            <a:solidFill>
              <a:srgbClr val="0070C0"/>
            </a:solidFill>
            <a:prstDash val="sysDash"/>
            <a:round/>
            <a:headEnd type="triangle"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553960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9165</TotalTime>
  <Words>1305</Words>
  <Application>Microsoft Office PowerPoint</Application>
  <PresentationFormat>On-screen Show (4:3)</PresentationFormat>
  <Paragraphs>261</Paragraphs>
  <Slides>24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3" baseType="lpstr">
      <vt:lpstr>Arial Unicode MS</vt:lpstr>
      <vt:lpstr>MS Gothic</vt:lpstr>
      <vt:lpstr>Arial</vt:lpstr>
      <vt:lpstr>Calibri</vt:lpstr>
      <vt:lpstr>Symbol</vt:lpstr>
      <vt:lpstr>Times New Roman</vt:lpstr>
      <vt:lpstr>Office Theme</vt:lpstr>
      <vt:lpstr>Document</vt:lpstr>
      <vt:lpstr>Equation</vt:lpstr>
      <vt:lpstr>HEz RTT Location Using Anchor Stations and Client Cooperation</vt:lpstr>
      <vt:lpstr>Introduction</vt:lpstr>
      <vt:lpstr>PowerPoint Presentation</vt:lpstr>
      <vt:lpstr>PowerPoint Presentation</vt:lpstr>
      <vt:lpstr>PowerPoint Presentation</vt:lpstr>
      <vt:lpstr>HEz-Ranging Using Anchor Station</vt:lpstr>
      <vt:lpstr>Summary for HEz Ranging Location Using Anchor Client STAs</vt:lpstr>
      <vt:lpstr>PowerPoint Presentation</vt:lpstr>
      <vt:lpstr>PowerPoint Presentation</vt:lpstr>
      <vt:lpstr>HEz-Ranging Using Client Cooperation</vt:lpstr>
      <vt:lpstr>General Simulation Procedure</vt:lpstr>
      <vt:lpstr>Location of 8 Clients Using 3 APs</vt:lpstr>
      <vt:lpstr>Cooperative Location Among 8 Clients Using 3 APs</vt:lpstr>
      <vt:lpstr>Relative Performance with Cooperative Location</vt:lpstr>
      <vt:lpstr>Summary for HEz Ranging with Client Cooperative Locationing</vt:lpstr>
      <vt:lpstr>PowerPoint Presentation</vt:lpstr>
      <vt:lpstr>Example RTT Location Estimation Calculations</vt:lpstr>
      <vt:lpstr>Newton’s method for solving non-linear equation</vt:lpstr>
      <vt:lpstr>Solving of non-linear system of equations</vt:lpstr>
      <vt:lpstr>RTT Location Derivatives</vt:lpstr>
      <vt:lpstr>Iterative solution for client position (x0,y0) for RTTL</vt:lpstr>
      <vt:lpstr>Additional Equations and Derivatives for Cooperative RTT Location Derivatives</vt:lpstr>
      <vt:lpstr>Iterative solution for client position (x0,y0) for CRTTL</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HEz RTT Location Using Anchor Stations and Client Cooperation</dc:title>
  <dc:creator>Erik Lindskog, Naveen Kakani, Ali Raissinia</dc:creator>
  <cp:lastModifiedBy>Erik Lindskog</cp:lastModifiedBy>
  <cp:revision>243</cp:revision>
  <cp:lastPrinted>1601-01-01T00:00:00Z</cp:lastPrinted>
  <dcterms:created xsi:type="dcterms:W3CDTF">2017-01-17T13:08:38Z</dcterms:created>
  <dcterms:modified xsi:type="dcterms:W3CDTF">2018-05-08T12:43:47Z</dcterms:modified>
</cp:coreProperties>
</file>