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7" r:id="rId3"/>
    <p:sldId id="347" r:id="rId4"/>
    <p:sldId id="335" r:id="rId5"/>
    <p:sldId id="353" r:id="rId6"/>
    <p:sldId id="257" r:id="rId7"/>
    <p:sldId id="350" r:id="rId8"/>
    <p:sldId id="352" r:id="rId9"/>
    <p:sldId id="342" r:id="rId10"/>
    <p:sldId id="351" r:id="rId11"/>
    <p:sldId id="349" r:id="rId12"/>
    <p:sldId id="343" r:id="rId13"/>
    <p:sldId id="354" r:id="rId14"/>
    <p:sldId id="274" r:id="rId15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 autoAdjust="0"/>
    <p:restoredTop sz="92170" autoAdjust="0"/>
  </p:normalViewPr>
  <p:slideViewPr>
    <p:cSldViewPr>
      <p:cViewPr varScale="1">
        <p:scale>
          <a:sx n="92" d="100"/>
          <a:sy n="92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0DA7F37-5871-4D08-9AD8-0EC62C95960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 dirty="0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dirty="0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/>
              <a:t>Yasantha</a:t>
            </a:r>
            <a:r>
              <a:rPr lang="en-GB"/>
              <a:t> Rajakarunanayake, MediaTek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4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BB4356B-64A4-49A3-9180-D406025940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0259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 2018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578992" y="332601"/>
            <a:ext cx="38665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doc: IEEE 802.11-18/0919-00-0ngv</a:t>
            </a:r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3691" y="6475413"/>
            <a:ext cx="22602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229C781-9868-4EAE-9E92-FD9A8F450C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Friedbert Berens, FBConsulting Sarl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3942"/>
            <a:ext cx="8206680" cy="1496508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 Generation Vehicular</a:t>
            </a:r>
            <a:br>
              <a:rPr lang="en-GB" dirty="0"/>
            </a:br>
            <a:r>
              <a:rPr lang="en-GB" dirty="0"/>
              <a:t>- The Car2Car Communication Consortium  -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233045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2018-05-08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9225"/>
              </p:ext>
            </p:extLst>
          </p:nvPr>
        </p:nvGraphicFramePr>
        <p:xfrm>
          <a:off x="900113" y="3221038"/>
          <a:ext cx="71882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Dokument" r:id="rId4" imgW="8255000" imgH="2870200" progId="Word.Document.8">
                  <p:embed/>
                </p:oleObj>
              </mc:Choice>
              <mc:Fallback>
                <p:oleObj name="Dokument" r:id="rId4" imgW="8255000" imgH="2870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21038"/>
                        <a:ext cx="7188200" cy="255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9552" y="2649174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45EE566-3440-2843-A807-4BB97FB1A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794" y="548680"/>
            <a:ext cx="7772400" cy="1066800"/>
          </a:xfrm>
        </p:spPr>
        <p:txBody>
          <a:bodyPr/>
          <a:lstStyle/>
          <a:p>
            <a:r>
              <a:rPr lang="da-DK" altLang="en-US" sz="2800" dirty="0" err="1"/>
              <a:t>Roadmap</a:t>
            </a:r>
            <a:r>
              <a:rPr lang="da-DK" altLang="en-US" sz="2800" dirty="0"/>
              <a:t> for Deployment – </a:t>
            </a:r>
            <a:r>
              <a:rPr lang="da-DK" altLang="en-US" sz="2800" dirty="0" err="1"/>
              <a:t>Phased</a:t>
            </a:r>
            <a:r>
              <a:rPr lang="da-DK" altLang="en-US" sz="2800" dirty="0"/>
              <a:t> Approach</a:t>
            </a:r>
          </a:p>
        </p:txBody>
      </p:sp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60D3BE94-CC78-A247-98AF-FAADD70D7D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27CEE0-A098-874D-963C-140C6E9E23A9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3DF1E64D-C127-4F4D-ABE3-E58EDA90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A414133D-38B0-6940-B9DE-B628B6BF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633F76-64D8-D44C-9922-EFBB632680DA}" type="slidenum">
              <a:rPr lang="de-DE" altLang="en-US" sz="1200" smtClean="0">
                <a:solidFill>
                  <a:srgbClr val="07264F"/>
                </a:solidFill>
              </a:rPr>
              <a:pPr/>
              <a:t>10</a:t>
            </a:fld>
            <a:endParaRPr lang="de-DE" altLang="en-US" sz="1200"/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152D0A8D-A008-084C-9F04-702BF4B83F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513" y="1471613"/>
            <a:ext cx="7854950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5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2BC6C3FE-3A38-664C-AD67-28357C6E4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Organisational structure</a:t>
            </a:r>
            <a:endParaRPr lang="en-GB" altLang="en-US"/>
          </a:p>
        </p:txBody>
      </p:sp>
      <p:sp>
        <p:nvSpPr>
          <p:cNvPr id="24579" name="Datumsplatzhalter 3">
            <a:extLst>
              <a:ext uri="{FF2B5EF4-FFF2-40B4-BE49-F238E27FC236}">
                <a16:creationId xmlns:a16="http://schemas.microsoft.com/office/drawing/2014/main" id="{01A1450A-2787-2044-BA35-DAE3065BEE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709C4-1D6C-7747-B069-E007AC8ECEF9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4580" name="Fußzeilenplatzhalter 4">
            <a:extLst>
              <a:ext uri="{FF2B5EF4-FFF2-40B4-BE49-F238E27FC236}">
                <a16:creationId xmlns:a16="http://schemas.microsoft.com/office/drawing/2014/main" id="{ACC27D34-AA7B-E648-AF2C-8F8EA91F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4581" name="Foliennummernplatzhalter 5">
            <a:extLst>
              <a:ext uri="{FF2B5EF4-FFF2-40B4-BE49-F238E27FC236}">
                <a16:creationId xmlns:a16="http://schemas.microsoft.com/office/drawing/2014/main" id="{60CD66D5-269D-454A-8036-29252B61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E3CDBF-9D49-0243-BA58-9B881DDD2B32}" type="slidenum">
              <a:rPr lang="de-DE" altLang="en-US" sz="1200" smtClean="0">
                <a:solidFill>
                  <a:srgbClr val="07264F"/>
                </a:solidFill>
              </a:rPr>
              <a:pPr/>
              <a:t>11</a:t>
            </a:fld>
            <a:endParaRPr lang="de-DE" altLang="en-US" sz="1200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24E57B8F-9B25-5646-B97D-1AD8D8A2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" y="1752600"/>
            <a:ext cx="81555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7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2960BC5-F5C7-6F42-A718-C2382E3B0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42430"/>
            <a:ext cx="7772400" cy="1066800"/>
          </a:xfrm>
        </p:spPr>
        <p:txBody>
          <a:bodyPr/>
          <a:lstStyle/>
          <a:p>
            <a:r>
              <a:rPr lang="en-GB" altLang="en-US" dirty="0"/>
              <a:t>Cooperation in the Amsterdam Group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EBFBD4-CC3C-6A46-9B55-2771958A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17651"/>
            <a:ext cx="8140700" cy="4575645"/>
          </a:xfrm>
        </p:spPr>
        <p:txBody>
          <a:bodyPr/>
          <a:lstStyle/>
          <a:p>
            <a:pPr marL="0" indent="0">
              <a:spcAft>
                <a:spcPts val="1000"/>
              </a:spcAft>
              <a:buFont typeface="Times"/>
              <a:buNone/>
              <a:defRPr/>
            </a:pPr>
            <a:r>
              <a:rPr lang="en-GB" sz="1800" b="1" dirty="0"/>
              <a:t>Objective: </a:t>
            </a:r>
            <a:br>
              <a:rPr lang="en-GB" sz="1800" dirty="0"/>
            </a:br>
            <a:r>
              <a:rPr lang="en-GB" sz="1800" dirty="0"/>
              <a:t>getting cooperative ITS </a:t>
            </a:r>
            <a:br>
              <a:rPr lang="en-GB" sz="1800" dirty="0"/>
            </a:br>
            <a:r>
              <a:rPr lang="en-GB" sz="1800" dirty="0"/>
              <a:t>on the roads and in the cars</a:t>
            </a:r>
          </a:p>
          <a:p>
            <a:pPr marL="0" indent="0">
              <a:buFont typeface="Times"/>
              <a:buNone/>
              <a:defRPr/>
            </a:pPr>
            <a:r>
              <a:rPr lang="de-DE" sz="1800" b="1" dirty="0"/>
              <a:t>Members:</a:t>
            </a:r>
            <a:endParaRPr lang="en-GB" sz="1800" b="1" dirty="0"/>
          </a:p>
          <a:p>
            <a:pPr marL="0" indent="0">
              <a:buNone/>
              <a:defRPr/>
            </a:pPr>
            <a:r>
              <a:rPr lang="en-GB" sz="1800" dirty="0"/>
              <a:t>ASECAP: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European professional association of operators of toll road infrastructures </a:t>
            </a:r>
          </a:p>
          <a:p>
            <a:pPr marL="0" indent="0">
              <a:buNone/>
              <a:defRPr/>
            </a:pPr>
            <a:r>
              <a:rPr lang="de-DE" sz="1800" dirty="0"/>
              <a:t>CEDR:</a:t>
            </a:r>
            <a:endParaRPr lang="en-GB" sz="1800" dirty="0"/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European organisation for the national road administrations </a:t>
            </a:r>
          </a:p>
          <a:p>
            <a:pPr marL="0" indent="0">
              <a:buNone/>
              <a:defRPr/>
            </a:pPr>
            <a:r>
              <a:rPr lang="en-GB" sz="1800" dirty="0"/>
              <a:t>POLIS: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the network of European cities and regions working together to develop innovative technologies and policies for local transport </a:t>
            </a:r>
          </a:p>
          <a:p>
            <a:pPr marL="0" indent="0">
              <a:buNone/>
              <a:defRPr/>
            </a:pPr>
            <a:r>
              <a:rPr lang="de-DE" sz="1800" dirty="0"/>
              <a:t>C2C-CC:</a:t>
            </a:r>
          </a:p>
          <a:p>
            <a:pPr>
              <a:buFont typeface="Times"/>
              <a:buBlip>
                <a:blip r:embed="rId2"/>
              </a:buBlip>
              <a:defRPr/>
            </a:pPr>
            <a:r>
              <a:rPr lang="en-GB" sz="1800" dirty="0"/>
              <a:t>non-profit, industry driven organisation of European vehicle manufacturers, equipment suppliers and research organisations</a:t>
            </a:r>
            <a:endParaRPr lang="de-DE" sz="1800" dirty="0"/>
          </a:p>
          <a:p>
            <a:pPr marL="0" indent="0">
              <a:buFont typeface="Times"/>
              <a:buNone/>
              <a:defRPr/>
            </a:pPr>
            <a:endParaRPr lang="en-GB" sz="1800" dirty="0"/>
          </a:p>
          <a:p>
            <a:pPr marL="0" indent="0">
              <a:buFont typeface="Times"/>
              <a:buNone/>
              <a:defRPr/>
            </a:pPr>
            <a:r>
              <a:rPr lang="en-GB" sz="1800" dirty="0"/>
              <a:t> </a:t>
            </a:r>
          </a:p>
        </p:txBody>
      </p:sp>
      <p:sp>
        <p:nvSpPr>
          <p:cNvPr id="25604" name="Datumsplatzhalter 3">
            <a:extLst>
              <a:ext uri="{FF2B5EF4-FFF2-40B4-BE49-F238E27FC236}">
                <a16:creationId xmlns:a16="http://schemas.microsoft.com/office/drawing/2014/main" id="{8E2357C9-C459-444C-8E2E-6C60D268CE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8BD976-994A-D24D-AAB9-49FD508CFC2C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 dirty="0">
              <a:solidFill>
                <a:srgbClr val="07264F"/>
              </a:solidFill>
            </a:endParaRPr>
          </a:p>
        </p:txBody>
      </p:sp>
      <p:sp>
        <p:nvSpPr>
          <p:cNvPr id="25605" name="Fußzeilenplatzhalter 4">
            <a:extLst>
              <a:ext uri="{FF2B5EF4-FFF2-40B4-BE49-F238E27FC236}">
                <a16:creationId xmlns:a16="http://schemas.microsoft.com/office/drawing/2014/main" id="{8E0A9CB5-05E7-AF48-8D0D-C57F0C58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5606" name="Foliennummernplatzhalter 5">
            <a:extLst>
              <a:ext uri="{FF2B5EF4-FFF2-40B4-BE49-F238E27FC236}">
                <a16:creationId xmlns:a16="http://schemas.microsoft.com/office/drawing/2014/main" id="{70DE4E9D-FC80-E041-AC42-73D40A28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AB08B-C5D8-8F4A-AE57-3D4FC9719FB3}" type="slidenum">
              <a:rPr lang="de-DE" altLang="en-US" sz="1200" smtClean="0">
                <a:solidFill>
                  <a:srgbClr val="07264F"/>
                </a:solidFill>
              </a:rPr>
              <a:pPr/>
              <a:t>12</a:t>
            </a:fld>
            <a:endParaRPr lang="de-DE" altLang="en-US" sz="1200"/>
          </a:p>
        </p:txBody>
      </p:sp>
      <p:pic>
        <p:nvPicPr>
          <p:cNvPr id="25607" name="Grafik 4">
            <a:extLst>
              <a:ext uri="{FF2B5EF4-FFF2-40B4-BE49-F238E27FC236}">
                <a16:creationId xmlns:a16="http://schemas.microsoft.com/office/drawing/2014/main" id="{010B505F-1C60-614B-88A4-A7476E93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62" y="1609230"/>
            <a:ext cx="27352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72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B5F828B8-A980-4D45-96F7-035CF6109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80232"/>
            <a:ext cx="7772400" cy="1066800"/>
          </a:xfrm>
        </p:spPr>
        <p:txBody>
          <a:bodyPr/>
          <a:lstStyle/>
          <a:p>
            <a:pPr eaLnBrk="1" hangingPunct="1"/>
            <a:r>
              <a:rPr lang="en-GB" altLang="de-DE" dirty="0"/>
              <a:t>Cooperation with C-Roads</a:t>
            </a:r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02E8A80E-24A6-A045-9F04-3F5451BCDA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 marL="0" indent="0" eaLnBrk="1" hangingPunct="1">
              <a:buFont typeface="Times" pitchFamily="2" charset="0"/>
              <a:buNone/>
            </a:pPr>
            <a:r>
              <a:rPr lang="en-GB" altLang="de-DE" sz="2000" dirty="0"/>
              <a:t>During the European ITS Congress 2017  at Strasbourg the C2C-CC and C-Roads Platform signed a Cooperation Agreement</a:t>
            </a:r>
          </a:p>
        </p:txBody>
      </p:sp>
      <p:sp>
        <p:nvSpPr>
          <p:cNvPr id="26628" name="Datumsplatzhalter 3">
            <a:extLst>
              <a:ext uri="{FF2B5EF4-FFF2-40B4-BE49-F238E27FC236}">
                <a16:creationId xmlns:a16="http://schemas.microsoft.com/office/drawing/2014/main" id="{DCD2A8E2-1EB2-2A4F-9597-7C8AF381F0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DA4840-E600-6548-AAE8-06489AEF1488}" type="datetime1">
              <a:rPr lang="en-US" altLang="de-DE" sz="1200" smtClean="0">
                <a:solidFill>
                  <a:srgbClr val="07264F"/>
                </a:solidFill>
              </a:rPr>
              <a:pPr/>
              <a:t>5/7/18</a:t>
            </a:fld>
            <a:endParaRPr lang="de-DE" altLang="de-DE" sz="1200">
              <a:solidFill>
                <a:srgbClr val="07264F"/>
              </a:solidFill>
            </a:endParaRPr>
          </a:p>
        </p:txBody>
      </p:sp>
      <p:sp>
        <p:nvSpPr>
          <p:cNvPr id="26629" name="Fußzeilenplatzhalter 4">
            <a:extLst>
              <a:ext uri="{FF2B5EF4-FFF2-40B4-BE49-F238E27FC236}">
                <a16:creationId xmlns:a16="http://schemas.microsoft.com/office/drawing/2014/main" id="{871978D9-5E87-174B-9C7A-1E109224A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6630" name="Foliennummernplatzhalter 5">
            <a:extLst>
              <a:ext uri="{FF2B5EF4-FFF2-40B4-BE49-F238E27FC236}">
                <a16:creationId xmlns:a16="http://schemas.microsoft.com/office/drawing/2014/main" id="{A1ADF0C6-50EB-1842-902D-741EAAC76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A48A9-66CA-5444-897A-5A2D5D568D1E}" type="slidenum">
              <a:rPr lang="de-DE" altLang="de-DE" sz="1200" smtClean="0">
                <a:solidFill>
                  <a:srgbClr val="07264F"/>
                </a:solidFill>
              </a:rPr>
              <a:pPr/>
              <a:t>13</a:t>
            </a:fld>
            <a:endParaRPr lang="de-DE" altLang="de-DE" sz="1200"/>
          </a:p>
        </p:txBody>
      </p:sp>
      <p:pic>
        <p:nvPicPr>
          <p:cNvPr id="26631" name="Grafik 7">
            <a:extLst>
              <a:ext uri="{FF2B5EF4-FFF2-40B4-BE49-F238E27FC236}">
                <a16:creationId xmlns:a16="http://schemas.microsoft.com/office/drawing/2014/main" id="{E8BD7847-F327-7A43-A9FE-532A98B4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" y="2634456"/>
            <a:ext cx="3756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Grafik 8">
            <a:extLst>
              <a:ext uri="{FF2B5EF4-FFF2-40B4-BE49-F238E27FC236}">
                <a16:creationId xmlns:a16="http://schemas.microsoft.com/office/drawing/2014/main" id="{FD822DA5-7228-6F4F-9E6B-048A8AB0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6" y="4770578"/>
            <a:ext cx="21859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9">
            <a:extLst>
              <a:ext uri="{FF2B5EF4-FFF2-40B4-BE49-F238E27FC236}">
                <a16:creationId xmlns:a16="http://schemas.microsoft.com/office/drawing/2014/main" id="{BDB45D98-3660-F74F-9FF6-483B16FC1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0288"/>
            <a:ext cx="2951163" cy="4175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2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Proposal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Deployment of 11p system in on its way in Europe, US and Japan</a:t>
            </a:r>
          </a:p>
          <a:p>
            <a:r>
              <a:rPr lang="en-GB" dirty="0"/>
              <a:t>NGV must be fully interoperable with these system when operating in the band 5.9GHz</a:t>
            </a:r>
          </a:p>
          <a:p>
            <a:r>
              <a:rPr lang="en-GB" dirty="0"/>
              <a:t>NGV should not replace 11p!</a:t>
            </a:r>
          </a:p>
          <a:p>
            <a:r>
              <a:rPr lang="en-GB" sz="2400" dirty="0"/>
              <a:t>NGV should envisage mobile deployment in additional bands in support of new services and redundancy </a:t>
            </a:r>
          </a:p>
          <a:p>
            <a:r>
              <a:rPr lang="en-GB" dirty="0"/>
              <a:t>Stake holders need to be strongly involved in the process to develop a successful extension of 11p</a:t>
            </a:r>
          </a:p>
          <a:p>
            <a:endParaRPr lang="en-GB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B32D6-6F43-104A-9658-C235B37B60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289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400"/>
              <a:t>The European</a:t>
            </a:r>
            <a:br>
              <a:rPr lang="en-GB" altLang="en-US" sz="3400"/>
            </a:br>
            <a:r>
              <a:rPr lang="en-GB" altLang="en-US" sz="3400"/>
              <a:t>CAR 2 CAR Communication Consortium</a:t>
            </a:r>
            <a:br>
              <a:rPr lang="en-GB" altLang="en-US"/>
            </a:br>
            <a:br>
              <a:rPr lang="en-US" altLang="en-US"/>
            </a:br>
            <a:r>
              <a:rPr lang="en-US" altLang="en-US" sz="2400"/>
              <a:t>a</a:t>
            </a:r>
            <a:r>
              <a:rPr lang="de-DE" altLang="en-US" sz="2400"/>
              <a:t>n industrial-driven,</a:t>
            </a:r>
            <a:br>
              <a:rPr lang="en-GB" altLang="en-US" sz="2400"/>
            </a:br>
            <a:r>
              <a:rPr lang="en-GB" altLang="en-US" sz="2400"/>
              <a:t>non-commercial association founded </a:t>
            </a:r>
            <a:br>
              <a:rPr lang="en-GB" altLang="en-US" sz="2400"/>
            </a:br>
            <a:r>
              <a:rPr lang="en-GB" altLang="en-US" sz="2400"/>
              <a:t>by European vehicle manufacturers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33375"/>
            <a:ext cx="63928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2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About the C2C-CC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enhancing road safety &amp; traffic efficiency by means of Cooperative Intelligent Transport Systems and Services (C-ITS)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founded in 2002 by vehicle manufacturers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clear focus on</a:t>
            </a:r>
          </a:p>
          <a:p>
            <a:pPr lvl="1">
              <a:spcAft>
                <a:spcPts val="1000"/>
              </a:spcAft>
              <a:defRPr/>
            </a:pPr>
            <a:r>
              <a:rPr lang="en-GB" sz="1800" dirty="0">
                <a:latin typeface="+mj-lt"/>
              </a:rPr>
              <a:t>wireless Vehicle-to-Vehicle communication (V2V) supported by Vehicle-to-Infrastructure communication (V2I) based on ETSI ITS-G5</a:t>
            </a:r>
          </a:p>
          <a:p>
            <a:pPr lvl="1">
              <a:spcAft>
                <a:spcPts val="1000"/>
              </a:spcAft>
              <a:defRPr/>
            </a:pPr>
            <a:r>
              <a:rPr lang="en-GB" sz="1800" dirty="0">
                <a:latin typeface="+mj-lt"/>
              </a:rPr>
              <a:t>creating standards ensuring the interoperability of cooperative systems spanning all vehicles classes, across borders and brands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evolved into one of the key players in preparing initial C-ITS deployment and next innovation phases.</a:t>
            </a:r>
          </a:p>
          <a:p>
            <a:pPr>
              <a:spcAft>
                <a:spcPts val="1000"/>
              </a:spcAft>
              <a:defRPr/>
            </a:pPr>
            <a:r>
              <a:rPr lang="en-GB" sz="2000" dirty="0">
                <a:latin typeface="+mj-lt"/>
              </a:rPr>
              <a:t>working in close cooperation with European and international standardisation organisations, e.g. ETSI and CEN</a:t>
            </a:r>
          </a:p>
        </p:txBody>
      </p:sp>
      <p:sp>
        <p:nvSpPr>
          <p:cNvPr id="15364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8D8393-4A0D-44D6-AF6C-A6ECB39186A3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536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53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DB59B3-DDFD-45B4-BF4D-FA28D43E55BE}" type="slidenum">
              <a:rPr lang="de-DE" altLang="en-US" sz="1200" smtClean="0">
                <a:solidFill>
                  <a:srgbClr val="07264F"/>
                </a:solidFill>
              </a:rPr>
              <a:pPr/>
              <a:t>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77419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C1C084-87CE-4A62-8C86-722D8DF7AAC2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/>
              <a:t>CAR 2 CAR Members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F72DDF-7117-408F-9250-52DDC1C19ED3}" type="slidenum">
              <a:rPr lang="de-DE" altLang="en-US" sz="1200" smtClean="0">
                <a:solidFill>
                  <a:srgbClr val="07264F"/>
                </a:solidFill>
              </a:rPr>
              <a:pPr/>
              <a:t>4</a:t>
            </a:fld>
            <a:endParaRPr lang="de-DE" altLang="en-US" sz="12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8086DF-C1EF-4848-8A60-3F1B686C9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52600"/>
            <a:ext cx="3725525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95ED2F-7E2E-407E-A16B-6B0F1360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30" y="1752600"/>
            <a:ext cx="4114831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190C5017-75A8-994C-B3E8-64483BC138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004A60-AD5C-6740-A47A-927A615E0C16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F7A6A180-6869-D644-B59B-074030BA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94147FB-C9E0-E748-989F-58947480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CAR 2 CAR Members</a:t>
            </a:r>
          </a:p>
        </p:txBody>
      </p:sp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E3437A8E-5A3B-3543-B2A3-C9B09360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D73C61-3987-CC4F-B72B-974C4348FD31}" type="slidenum">
              <a:rPr lang="de-DE" altLang="en-US" sz="1200" smtClean="0">
                <a:solidFill>
                  <a:srgbClr val="07264F"/>
                </a:solidFill>
              </a:rPr>
              <a:pPr/>
              <a:t>5</a:t>
            </a:fld>
            <a:endParaRPr lang="de-DE" altLang="en-US" sz="120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3E86F28-2A6E-3547-8DC9-A94878380700}"/>
              </a:ext>
            </a:extLst>
          </p:cNvPr>
          <p:cNvSpPr txBox="1">
            <a:spLocks/>
          </p:cNvSpPr>
          <p:nvPr/>
        </p:nvSpPr>
        <p:spPr bwMode="auto">
          <a:xfrm>
            <a:off x="395536" y="2204864"/>
            <a:ext cx="3527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Clr>
                <a:srgbClr val="07264F"/>
              </a:buClr>
              <a:buSzPct val="60000"/>
              <a:defRPr/>
            </a:pPr>
            <a:r>
              <a:rPr lang="de-DE" sz="1800" b="1" kern="0" dirty="0">
                <a:solidFill>
                  <a:srgbClr val="07264F"/>
                </a:solidFill>
                <a:latin typeface="+mn-lt"/>
              </a:rPr>
              <a:t>Status March 2018:</a:t>
            </a:r>
            <a:endParaRPr lang="en-GB" sz="1800" b="1" kern="0" dirty="0">
              <a:solidFill>
                <a:srgbClr val="07264F"/>
              </a:solidFill>
              <a:latin typeface="+mn-lt"/>
            </a:endParaRP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Tx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17 Vehicle Manufacturers</a:t>
            </a: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 typeface="Times"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28 Suppliers</a:t>
            </a:r>
          </a:p>
          <a:p>
            <a:pPr marL="381000" indent="-381000" eaLnBrk="1" hangingPunct="1">
              <a:spcBef>
                <a:spcPct val="20000"/>
              </a:spcBef>
              <a:buClr>
                <a:srgbClr val="07264F"/>
              </a:buClr>
              <a:buSzPct val="60000"/>
              <a:buFont typeface="Times"/>
              <a:buBlip>
                <a:blip r:embed="rId2"/>
              </a:buBlip>
              <a:defRPr/>
            </a:pPr>
            <a:r>
              <a:rPr lang="en-GB" sz="1800" b="1" kern="0" dirty="0">
                <a:solidFill>
                  <a:srgbClr val="07264F"/>
                </a:solidFill>
                <a:latin typeface="+mn-lt"/>
              </a:rPr>
              <a:t>29 Research Organisations</a:t>
            </a:r>
          </a:p>
        </p:txBody>
      </p:sp>
      <p:pic>
        <p:nvPicPr>
          <p:cNvPr id="18439" name="Grafik 7">
            <a:extLst>
              <a:ext uri="{FF2B5EF4-FFF2-40B4-BE49-F238E27FC236}">
                <a16:creationId xmlns:a16="http://schemas.microsoft.com/office/drawing/2014/main" id="{97A5A15B-2445-3A44-84E9-36C4C489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11" y="2035175"/>
            <a:ext cx="35972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9C3CC-EB3D-433D-8994-75FBEADB90EA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7EC63-2957-468A-B9FB-D0D7E6DC81ED}" type="slidenum">
              <a:rPr lang="de-DE" altLang="en-US" sz="1200" smtClean="0">
                <a:solidFill>
                  <a:srgbClr val="07264F"/>
                </a:solidFill>
              </a:rPr>
              <a:pPr/>
              <a:t>6</a:t>
            </a:fld>
            <a:endParaRPr lang="de-DE" altLang="en-US" sz="12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 &amp; Achievements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752600"/>
            <a:ext cx="8566150" cy="448468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altLang="en-US" sz="2000" dirty="0"/>
              <a:t>conceiving applications relevant for traffic safety &amp; efficiency facilitated by ETSI ITS-G5 ad-hoc communication based on IEEE technologies between vehicles and ITS roadside stations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proving technical feasibility &amp; ensuring interoperability of C-ITS across borders and brands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royalty free 5.9 GHz frequency band for safety relevant V2V communication in Europe allocated in 2008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making C-ITS benefits visible in demonstrations (</a:t>
            </a:r>
            <a:r>
              <a:rPr lang="de-DE" altLang="en-US" sz="2000" dirty="0"/>
              <a:t>Dudenhofen 2008, Vienna 2012)</a:t>
            </a:r>
            <a:endParaRPr lang="en-GB" altLang="en-US" sz="2000" dirty="0"/>
          </a:p>
          <a:p>
            <a:r>
              <a:rPr lang="en-GB" altLang="en-US" sz="2000" dirty="0"/>
              <a:t>Memorandum of Understanding on joint deployment signed in 2012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pilot Public Key Infrastructure (PKI) ensuring integrity of systems and protection of privacy established, in use by C2C-CC members since July 2013</a:t>
            </a:r>
          </a:p>
        </p:txBody>
      </p:sp>
    </p:spTree>
    <p:extLst>
      <p:ext uri="{BB962C8B-B14F-4D97-AF65-F5344CB8AC3E}">
        <p14:creationId xmlns:p14="http://schemas.microsoft.com/office/powerpoint/2010/main" val="376260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Objectives &amp; Achievements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altLang="en-US" sz="2000" dirty="0"/>
              <a:t>supporting standardisation for C-ITS in Europe by CEN and ETSI </a:t>
            </a:r>
            <a:br>
              <a:rPr lang="en-GB" altLang="en-US" sz="2000" dirty="0"/>
            </a:br>
            <a:r>
              <a:rPr lang="en-GB" altLang="en-US" sz="2000" dirty="0"/>
              <a:t>(EC-Mandate M/453, finalised in February 2014)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continuous cooperation with European and international partners to harmonise standards &amp; discuss deployment approaches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support to C-ITS Deployment Platform of the European Commission from 2014 to 2017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networking stakeholders in workshops, exhibitions and congresses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engaging stakeholder attention for idea of cooperative road traffic, outstanding issues and road maps to deployment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Initial deployment started in 2017/18</a:t>
            </a:r>
          </a:p>
          <a:p>
            <a:pPr>
              <a:spcAft>
                <a:spcPts val="500"/>
              </a:spcAft>
            </a:pPr>
            <a:r>
              <a:rPr lang="en-GB" altLang="en-US" sz="2000" dirty="0"/>
              <a:t>C-ITS mass deployment in Europe starting in 2019</a:t>
            </a:r>
          </a:p>
          <a:p>
            <a:endParaRPr lang="en-GB" altLang="en-US" dirty="0"/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5152C6-3C36-4A02-AD73-967980E843E2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1946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194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A44B68-1183-4F2E-A4C5-837329684494}" type="slidenum">
              <a:rPr lang="de-DE" altLang="en-US" sz="1200" smtClean="0">
                <a:solidFill>
                  <a:srgbClr val="07264F"/>
                </a:solidFill>
              </a:rPr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05261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79CF8044-0E10-6A48-BDAB-D7AF0D9EC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5.9GHz Spectrum Allocation in Europe</a:t>
            </a:r>
          </a:p>
        </p:txBody>
      </p:sp>
      <p:sp>
        <p:nvSpPr>
          <p:cNvPr id="21507" name="Datumsplatzhalter 3">
            <a:extLst>
              <a:ext uri="{FF2B5EF4-FFF2-40B4-BE49-F238E27FC236}">
                <a16:creationId xmlns:a16="http://schemas.microsoft.com/office/drawing/2014/main" id="{87B74A26-3A26-1347-A595-195EF78153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54EF3-A2BB-7F49-9BCA-1B8E4FF9FBDD}" type="datetime1">
              <a:rPr lang="en-US" altLang="de-DE" sz="1200" smtClean="0">
                <a:solidFill>
                  <a:srgbClr val="07264F"/>
                </a:solidFill>
              </a:rPr>
              <a:pPr/>
              <a:t>5/7/18</a:t>
            </a:fld>
            <a:endParaRPr lang="de-DE" altLang="de-DE" sz="1200">
              <a:solidFill>
                <a:srgbClr val="07264F"/>
              </a:solidFill>
            </a:endParaRPr>
          </a:p>
        </p:txBody>
      </p:sp>
      <p:sp>
        <p:nvSpPr>
          <p:cNvPr id="21508" name="Fußzeilenplatzhalter 4">
            <a:extLst>
              <a:ext uri="{FF2B5EF4-FFF2-40B4-BE49-F238E27FC236}">
                <a16:creationId xmlns:a16="http://schemas.microsoft.com/office/drawing/2014/main" id="{F6D56994-2BD4-314E-8B6C-B6B340698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1509" name="Foliennummernplatzhalter 5">
            <a:extLst>
              <a:ext uri="{FF2B5EF4-FFF2-40B4-BE49-F238E27FC236}">
                <a16:creationId xmlns:a16="http://schemas.microsoft.com/office/drawing/2014/main" id="{C20DCC0A-D8E3-4043-9358-5F245DDEF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92AD9A-087B-384B-B20B-D4270169AD11}" type="slidenum">
              <a:rPr lang="de-DE" altLang="de-DE" sz="1200" smtClean="0">
                <a:solidFill>
                  <a:srgbClr val="07264F"/>
                </a:solidFill>
              </a:rPr>
              <a:pPr/>
              <a:t>8</a:t>
            </a:fld>
            <a:endParaRPr lang="de-DE" altLang="de-DE" sz="1200"/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5B0EFF05-6C43-8A4C-8673-A210AF147C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907413"/>
            <a:ext cx="8140700" cy="454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0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6FFB94F-7D91-644A-856F-2EB2996D8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2800"/>
              <a:t>Roadmap for Deployment – Phased Approach</a:t>
            </a:r>
          </a:p>
        </p:txBody>
      </p:sp>
      <p:sp>
        <p:nvSpPr>
          <p:cNvPr id="22531" name="Date Placeholder 3">
            <a:extLst>
              <a:ext uri="{FF2B5EF4-FFF2-40B4-BE49-F238E27FC236}">
                <a16:creationId xmlns:a16="http://schemas.microsoft.com/office/drawing/2014/main" id="{AD5FA862-A6C5-4440-9820-6EA84845CF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6F2EE-493E-B844-9DE7-C09CCC50D8B1}" type="datetime1">
              <a:rPr lang="en-US" altLang="en-US" sz="1200" smtClean="0">
                <a:solidFill>
                  <a:srgbClr val="07264F"/>
                </a:solidFill>
              </a:rPr>
              <a:pPr/>
              <a:t>5/7/18</a:t>
            </a:fld>
            <a:endParaRPr lang="de-DE" altLang="en-US" sz="1200">
              <a:solidFill>
                <a:srgbClr val="07264F"/>
              </a:solidFill>
            </a:endParaRP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90EBD2A8-D9A3-8A43-913B-8126C290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rgbClr val="07264F"/>
                </a:solidFill>
              </a:rPr>
              <a:t>C2C-CC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9E069412-EB1C-984A-9485-CFEAD1C7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12C41A-F6F4-114A-BAD0-BD6F8565BD73}" type="slidenum">
              <a:rPr lang="de-DE" altLang="en-US" sz="1200" smtClean="0">
                <a:solidFill>
                  <a:srgbClr val="07264F"/>
                </a:solidFill>
              </a:rPr>
              <a:pPr/>
              <a:t>9</a:t>
            </a:fld>
            <a:endParaRPr lang="de-DE" altLang="en-US" sz="1200"/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C488B85F-EE07-574D-AAEC-06A0302FE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7781925" cy="471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7634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Macintosh PowerPoint</Application>
  <PresentationFormat>Bildschirmpräsentation (4:3)</PresentationFormat>
  <Paragraphs>98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宋体</vt:lpstr>
      <vt:lpstr>Arial</vt:lpstr>
      <vt:lpstr>Times</vt:lpstr>
      <vt:lpstr>Times New Roman</vt:lpstr>
      <vt:lpstr>ACcord-Submission</vt:lpstr>
      <vt:lpstr>Dokument</vt:lpstr>
      <vt:lpstr>Next Generation Vehicular - The Car2Car Communication Consortium  -</vt:lpstr>
      <vt:lpstr>The European CAR 2 CAR Communication Consortium  an industrial-driven, non-commercial association founded  by European vehicle manufacturers</vt:lpstr>
      <vt:lpstr>About the C2C-CC</vt:lpstr>
      <vt:lpstr>CAR 2 CAR Members</vt:lpstr>
      <vt:lpstr>CAR 2 CAR Members</vt:lpstr>
      <vt:lpstr>Objectives &amp; Achievements</vt:lpstr>
      <vt:lpstr>Objectives &amp; Achievements</vt:lpstr>
      <vt:lpstr>5.9GHz Spectrum Allocation in Europe</vt:lpstr>
      <vt:lpstr>Roadmap for Deployment – Phased Approach</vt:lpstr>
      <vt:lpstr>Roadmap for Deployment – Phased Approach</vt:lpstr>
      <vt:lpstr>Organisational structure</vt:lpstr>
      <vt:lpstr>Cooperation in the Amsterdam Group</vt:lpstr>
      <vt:lpstr>Cooperation with C-Roads</vt:lpstr>
      <vt:lpstr>Conclusion and Proposal</vt:lpstr>
    </vt:vector>
  </TitlesOfParts>
  <Company>Cisco Systems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friedbert.berens@me.com</cp:lastModifiedBy>
  <cp:revision>702</cp:revision>
  <cp:lastPrinted>2013-07-10T22:27:23Z</cp:lastPrinted>
  <dcterms:created xsi:type="dcterms:W3CDTF">2009-11-13T19:11:16Z</dcterms:created>
  <dcterms:modified xsi:type="dcterms:W3CDTF">2018-05-07T16:28:31Z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(3)YYnVbaSHWb9+oP/ByuKWt1TkOMIy8rTMUe25VeQxbLSEiuOjP7hPuHtsSb/fyy8kI20sEbhn
8S7O6koQjrt86WrrruzfJBtgyGzqbuy1STuj+wqdPBO4ye8+tSCnDuDzvYFZlrqT1w6THJFI
eQzJS5Wt1bJt2ybKkSgWsbgFFEi7s20i36h8DknAGVOGdUKzIP6HXfMMdXcFvMiMFw+WFUNt
T6YabbqKVyK8MOiUiz</vt:lpwstr>
  </property>
  <property fmtid="{D5CDD505-2E9C-101B-9397-08002B2CF9AE}" pid="3" name="_new_ms_pID_725431">
    <vt:lpwstr>4KaL9aPV7D1HnkANVdvN+v86k7TsPrOWItzwdafYa61dg5B+4/j/lf
7/iTxzgLfr4UnvB4JCI3bg+zCYYH1zsI2f8GYDNQfs3QBN8juU+SeTBkON9FJi0KN/J5uF53
JzKTf8VUBAmTHJJqIcN5y9aJ8ofqY6OE6zK/SNZ2rH3Sa8fcvyzonnd33IPDp70EV1n6jmqL
8Dlgjkx6qx5DgHY9QWkVUMRBK+oL4NrdYQrG</vt:lpwstr>
  </property>
  <property fmtid="{D5CDD505-2E9C-101B-9397-08002B2CF9AE}" pid="4" name="_new_ms_pID_725432">
    <vt:lpwstr>cJgmQhsYJfsI+hc35w/WYh0df7xSn5xmhuVq
wuSxpoViQojzyP4O7izaT4aj2ErTJRaVarSueaVmQsp0RZFHcW8yVY9hkVMBUv2t79YWC6L/
MvVzs3lXA92DiySPa4qpeGKh2NsuQUyIL2FJc0yRzncqGD7Y/tsv06AJA/uxg8rev5XrugyO
xsQNaUhIwdTZy1gXLMWTyL62MALlK2w/XPw=</vt:lpwstr>
  </property>
  <property fmtid="{D5CDD505-2E9C-101B-9397-08002B2CF9AE}" pid="5" name="_new_ms_pID_725433">
    <vt:lpwstr>Dy</vt:lpwstr>
  </property>
  <property fmtid="{D5CDD505-2E9C-101B-9397-08002B2CF9AE}" pid="6" name="sflag">
    <vt:lpwstr>1442466085</vt:lpwstr>
  </property>
</Properties>
</file>