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331" r:id="rId2"/>
    <p:sldId id="503" r:id="rId3"/>
    <p:sldId id="500" r:id="rId4"/>
    <p:sldId id="501" r:id="rId5"/>
    <p:sldId id="502" r:id="rId6"/>
    <p:sldId id="508" r:id="rId7"/>
    <p:sldId id="505" r:id="rId8"/>
    <p:sldId id="509" r:id="rId9"/>
    <p:sldId id="506" r:id="rId10"/>
    <p:sldId id="511" r:id="rId11"/>
    <p:sldId id="510" r:id="rId12"/>
    <p:sldId id="504" r:id="rId13"/>
    <p:sldId id="512" r:id="rId14"/>
    <p:sldId id="513" r:id="rId15"/>
    <p:sldId id="514" r:id="rId16"/>
    <p:sldId id="516" r:id="rId17"/>
    <p:sldId id="517" r:id="rId18"/>
    <p:sldId id="515" r:id="rId19"/>
    <p:sldId id="518" r:id="rId20"/>
  </p:sldIdLst>
  <p:sldSz cx="9144000" cy="6858000" type="screen4x3"/>
  <p:notesSz cx="6954838" cy="9240838"/>
  <p:defaultTex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22" initials="j" lastIdx="4" clrIdx="0"/>
  <p:cmAuthor id="1" name="John Kenney" initials="JK"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9BB5E9"/>
    <a:srgbClr val="AABADA"/>
    <a:srgbClr val="E2AC00"/>
    <a:srgbClr val="A27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5" autoAdjust="0"/>
    <p:restoredTop sz="94643" autoAdjust="0"/>
  </p:normalViewPr>
  <p:slideViewPr>
    <p:cSldViewPr>
      <p:cViewPr>
        <p:scale>
          <a:sx n="80" d="100"/>
          <a:sy n="80" d="100"/>
        </p:scale>
        <p:origin x="-510" y="-1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776" y="-72"/>
      </p:cViewPr>
      <p:guideLst>
        <p:guide orient="horz" pos="2151"/>
        <p:guide pos="28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70356" y="175081"/>
            <a:ext cx="218598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357">
              <a:defRPr sz="1400" b="1"/>
            </a:lvl1pPr>
          </a:lstStyle>
          <a:p>
            <a:pPr>
              <a:defRPr/>
            </a:pPr>
            <a:r>
              <a:rPr lang="en-GB" dirty="0"/>
              <a:t>doc.: IEEE </a:t>
            </a:r>
            <a:r>
              <a:rPr lang="en-GB" dirty="0" smtClean="0"/>
              <a:t>802.11-14/1101r1</a:t>
            </a:r>
            <a:endParaRPr lang="en-GB" dirty="0"/>
          </a:p>
        </p:txBody>
      </p:sp>
      <p:sp>
        <p:nvSpPr>
          <p:cNvPr id="3075" name="Rectangle 3"/>
          <p:cNvSpPr>
            <a:spLocks noGrp="1" noChangeArrowheads="1"/>
          </p:cNvSpPr>
          <p:nvPr>
            <p:ph type="dt" sz="quarter" idx="1"/>
          </p:nvPr>
        </p:nvSpPr>
        <p:spPr bwMode="auto">
          <a:xfrm>
            <a:off x="698499" y="168357"/>
            <a:ext cx="1062254" cy="22216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357">
              <a:defRPr sz="1400" b="1"/>
            </a:lvl1pPr>
          </a:lstStyle>
          <a:p>
            <a:pPr>
              <a:defRPr/>
            </a:pPr>
            <a:r>
              <a:rPr lang="en-GB"/>
              <a:t>January 2013</a:t>
            </a:r>
          </a:p>
        </p:txBody>
      </p:sp>
      <p:sp>
        <p:nvSpPr>
          <p:cNvPr id="3077" name="Rectangle 5"/>
          <p:cNvSpPr>
            <a:spLocks noGrp="1" noChangeArrowheads="1"/>
          </p:cNvSpPr>
          <p:nvPr>
            <p:ph type="sldNum" sz="quarter" idx="3"/>
          </p:nvPr>
        </p:nvSpPr>
        <p:spPr bwMode="auto">
          <a:xfrm>
            <a:off x="3143129" y="8943975"/>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357">
              <a:defRPr/>
            </a:lvl1pPr>
          </a:lstStyle>
          <a:p>
            <a:pPr>
              <a:defRPr/>
            </a:pPr>
            <a:r>
              <a:rPr lang="en-GB"/>
              <a:t>Page </a:t>
            </a:r>
            <a:fld id="{040ED837-3CD0-4783-A001-FE07B053EF8F}" type="slidenum">
              <a:rPr lang="en-GB"/>
              <a:pPr>
                <a:defRPr/>
              </a:pPr>
              <a:t>‹#›</a:t>
            </a:fld>
            <a:endParaRPr lang="en-GB"/>
          </a:p>
        </p:txBody>
      </p:sp>
      <p:sp>
        <p:nvSpPr>
          <p:cNvPr id="31749" name="Line 6"/>
          <p:cNvSpPr>
            <a:spLocks noChangeShapeType="1"/>
          </p:cNvSpPr>
          <p:nvPr/>
        </p:nvSpPr>
        <p:spPr bwMode="auto">
          <a:xfrm>
            <a:off x="696914" y="387350"/>
            <a:ext cx="55610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1" tIns="45716" rIns="91431" bIns="45716" anchor="ctr"/>
          <a:lstStyle/>
          <a:p>
            <a:endParaRPr lang="en-US"/>
          </a:p>
        </p:txBody>
      </p:sp>
      <p:sp>
        <p:nvSpPr>
          <p:cNvPr id="31750" name="Rectangle 7"/>
          <p:cNvSpPr>
            <a:spLocks noChangeArrowheads="1"/>
          </p:cNvSpPr>
          <p:nvPr/>
        </p:nvSpPr>
        <p:spPr bwMode="auto">
          <a:xfrm>
            <a:off x="696913" y="8943975"/>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ltLang="en-US"/>
              <a:t>Submission</a:t>
            </a:r>
          </a:p>
        </p:txBody>
      </p:sp>
      <p:sp>
        <p:nvSpPr>
          <p:cNvPr id="31751" name="Line 8"/>
          <p:cNvSpPr>
            <a:spLocks noChangeShapeType="1"/>
          </p:cNvSpPr>
          <p:nvPr/>
        </p:nvSpPr>
        <p:spPr bwMode="auto">
          <a:xfrm>
            <a:off x="696913" y="8821738"/>
            <a:ext cx="5715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1" tIns="45716" rIns="91431" bIns="45716" anchor="ctr"/>
          <a:lstStyle/>
          <a:p>
            <a:endParaRPr lang="en-US"/>
          </a:p>
        </p:txBody>
      </p:sp>
      <p:sp>
        <p:nvSpPr>
          <p:cNvPr id="10" name="Rectangle 5"/>
          <p:cNvSpPr>
            <a:spLocks noGrp="1" noChangeArrowheads="1"/>
          </p:cNvSpPr>
          <p:nvPr>
            <p:ph type="ftr" sz="quarter" idx="2"/>
          </p:nvPr>
        </p:nvSpPr>
        <p:spPr bwMode="auto">
          <a:xfrm>
            <a:off x="5351194" y="8921502"/>
            <a:ext cx="160364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ITC)</a:t>
            </a:r>
            <a:endParaRPr lang="en-GB" dirty="0"/>
          </a:p>
        </p:txBody>
      </p:sp>
    </p:spTree>
    <p:extLst>
      <p:ext uri="{BB962C8B-B14F-4D97-AF65-F5344CB8AC3E}">
        <p14:creationId xmlns:p14="http://schemas.microsoft.com/office/powerpoint/2010/main" val="1442189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113218" y="94119"/>
            <a:ext cx="218598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357">
              <a:defRPr sz="1400" b="1"/>
            </a:lvl1pPr>
          </a:lstStyle>
          <a:p>
            <a:pPr>
              <a:defRPr/>
            </a:pPr>
            <a:r>
              <a:rPr lang="en-GB" dirty="0" smtClean="0"/>
              <a:t>doc.: IEEE 802.11-14/1101r1</a:t>
            </a:r>
            <a:endParaRPr lang="en-GB" dirty="0"/>
          </a:p>
        </p:txBody>
      </p:sp>
      <p:sp>
        <p:nvSpPr>
          <p:cNvPr id="2051" name="Rectangle 3"/>
          <p:cNvSpPr>
            <a:spLocks noGrp="1" noChangeArrowheads="1"/>
          </p:cNvSpPr>
          <p:nvPr>
            <p:ph type="dt" idx="1"/>
          </p:nvPr>
        </p:nvSpPr>
        <p:spPr bwMode="auto">
          <a:xfrm>
            <a:off x="657225" y="87395"/>
            <a:ext cx="1062254" cy="22216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357">
              <a:defRPr sz="1400" b="1"/>
            </a:lvl1pPr>
          </a:lstStyle>
          <a:p>
            <a:pPr>
              <a:defRPr/>
            </a:pPr>
            <a:r>
              <a:rPr lang="en-GB"/>
              <a:t>January 2013</a:t>
            </a:r>
          </a:p>
        </p:txBody>
      </p:sp>
      <p:sp>
        <p:nvSpPr>
          <p:cNvPr id="28676" name="Rectangle 4"/>
          <p:cNvSpPr>
            <a:spLocks noGrp="1" noRot="1" noChangeAspect="1" noChangeArrowheads="1" noTextEdit="1"/>
          </p:cNvSpPr>
          <p:nvPr>
            <p:ph type="sldImg" idx="2"/>
          </p:nvPr>
        </p:nvSpPr>
        <p:spPr bwMode="auto">
          <a:xfrm>
            <a:off x="1176338" y="698500"/>
            <a:ext cx="4603750" cy="345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5513" y="4387851"/>
            <a:ext cx="5103812" cy="4162425"/>
          </a:xfrm>
          <a:prstGeom prst="rect">
            <a:avLst/>
          </a:prstGeom>
          <a:noFill/>
          <a:ln w="9525">
            <a:noFill/>
            <a:miter lim="800000"/>
            <a:headEnd/>
            <a:tailEnd/>
          </a:ln>
          <a:effectLst/>
        </p:spPr>
        <p:txBody>
          <a:bodyPr vert="horz" wrap="square" lIns="93737" tIns="46075" rIns="93737" bIns="4607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5" name="Rectangle 7"/>
          <p:cNvSpPr>
            <a:spLocks noGrp="1" noChangeArrowheads="1"/>
          </p:cNvSpPr>
          <p:nvPr>
            <p:ph type="sldNum" sz="quarter" idx="5"/>
          </p:nvPr>
        </p:nvSpPr>
        <p:spPr bwMode="auto">
          <a:xfrm>
            <a:off x="3227144" y="8947150"/>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357">
              <a:defRPr/>
            </a:lvl1pPr>
          </a:lstStyle>
          <a:p>
            <a:pPr>
              <a:defRPr/>
            </a:pPr>
            <a:r>
              <a:rPr lang="en-GB"/>
              <a:t>Page </a:t>
            </a:r>
            <a:fld id="{CEF5F69A-29C7-46E2-8FE4-081DA16434BD}" type="slidenum">
              <a:rPr lang="en-GB"/>
              <a:pPr>
                <a:defRPr/>
              </a:pPr>
              <a:t>‹#›</a:t>
            </a:fld>
            <a:endParaRPr lang="en-GB"/>
          </a:p>
        </p:txBody>
      </p:sp>
      <p:sp>
        <p:nvSpPr>
          <p:cNvPr id="28679" name="Rectangle 8"/>
          <p:cNvSpPr>
            <a:spLocks noChangeArrowheads="1"/>
          </p:cNvSpPr>
          <p:nvPr/>
        </p:nvSpPr>
        <p:spPr bwMode="auto">
          <a:xfrm>
            <a:off x="727075" y="8947150"/>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ltLang="en-US"/>
              <a:t>Submission</a:t>
            </a:r>
          </a:p>
        </p:txBody>
      </p:sp>
      <p:sp>
        <p:nvSpPr>
          <p:cNvPr id="28680" name="Line 9"/>
          <p:cNvSpPr>
            <a:spLocks noChangeShapeType="1"/>
          </p:cNvSpPr>
          <p:nvPr/>
        </p:nvSpPr>
        <p:spPr bwMode="auto">
          <a:xfrm>
            <a:off x="727075" y="8858250"/>
            <a:ext cx="55006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1" tIns="45716" rIns="91431" bIns="45716" anchor="ctr"/>
          <a:lstStyle/>
          <a:p>
            <a:endParaRPr lang="en-US"/>
          </a:p>
        </p:txBody>
      </p:sp>
      <p:sp>
        <p:nvSpPr>
          <p:cNvPr id="28681" name="Line 10"/>
          <p:cNvSpPr>
            <a:spLocks noChangeShapeType="1"/>
          </p:cNvSpPr>
          <p:nvPr/>
        </p:nvSpPr>
        <p:spPr bwMode="auto">
          <a:xfrm>
            <a:off x="649289" y="295275"/>
            <a:ext cx="565626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1" tIns="45716" rIns="91431" bIns="45716" anchor="ctr"/>
          <a:lstStyle/>
          <a:p>
            <a:endParaRPr lang="en-US"/>
          </a:p>
        </p:txBody>
      </p:sp>
      <p:sp>
        <p:nvSpPr>
          <p:cNvPr id="12" name="Rectangle 5"/>
          <p:cNvSpPr>
            <a:spLocks noGrp="1" noChangeArrowheads="1"/>
          </p:cNvSpPr>
          <p:nvPr>
            <p:ph type="ftr" sz="quarter" idx="4"/>
          </p:nvPr>
        </p:nvSpPr>
        <p:spPr bwMode="auto">
          <a:xfrm>
            <a:off x="5351194" y="8947150"/>
            <a:ext cx="160364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ITC)</a:t>
            </a:r>
            <a:endParaRPr lang="en-GB" dirty="0"/>
          </a:p>
        </p:txBody>
      </p:sp>
    </p:spTree>
    <p:extLst>
      <p:ext uri="{BB962C8B-B14F-4D97-AF65-F5344CB8AC3E}">
        <p14:creationId xmlns:p14="http://schemas.microsoft.com/office/powerpoint/2010/main" val="225990504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xfrm>
            <a:off x="4113218" y="94119"/>
            <a:ext cx="2185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57">
              <a:defRPr sz="1200">
                <a:solidFill>
                  <a:schemeClr val="tx1"/>
                </a:solidFill>
                <a:latin typeface="Times New Roman" pitchFamily="18" charset="0"/>
              </a:defRPr>
            </a:lvl1pPr>
            <a:lvl2pPr marL="742875" indent="-285722" defTabSz="933357">
              <a:defRPr sz="1200">
                <a:solidFill>
                  <a:schemeClr val="tx1"/>
                </a:solidFill>
                <a:latin typeface="Times New Roman" pitchFamily="18" charset="0"/>
              </a:defRPr>
            </a:lvl2pPr>
            <a:lvl3pPr marL="1142886" indent="-228577" defTabSz="933357">
              <a:defRPr sz="1200">
                <a:solidFill>
                  <a:schemeClr val="tx1"/>
                </a:solidFill>
                <a:latin typeface="Times New Roman" pitchFamily="18" charset="0"/>
              </a:defRPr>
            </a:lvl3pPr>
            <a:lvl4pPr marL="1600040" indent="-228577" defTabSz="933357">
              <a:defRPr sz="1200">
                <a:solidFill>
                  <a:schemeClr val="tx1"/>
                </a:solidFill>
                <a:latin typeface="Times New Roman" pitchFamily="18" charset="0"/>
              </a:defRPr>
            </a:lvl4pPr>
            <a:lvl5pPr marL="2057194" indent="-228577" defTabSz="933357">
              <a:defRPr sz="1200">
                <a:solidFill>
                  <a:schemeClr val="tx1"/>
                </a:solidFill>
                <a:latin typeface="Times New Roman" pitchFamily="18" charset="0"/>
              </a:defRPr>
            </a:lvl5pPr>
            <a:lvl6pPr marL="2514348" indent="-228577" defTabSz="933357" eaLnBrk="0" fontAlgn="base" hangingPunct="0">
              <a:spcBef>
                <a:spcPct val="0"/>
              </a:spcBef>
              <a:spcAft>
                <a:spcPct val="0"/>
              </a:spcAft>
              <a:defRPr sz="1200">
                <a:solidFill>
                  <a:schemeClr val="tx1"/>
                </a:solidFill>
                <a:latin typeface="Times New Roman" pitchFamily="18" charset="0"/>
              </a:defRPr>
            </a:lvl6pPr>
            <a:lvl7pPr marL="2971502" indent="-228577" defTabSz="933357" eaLnBrk="0" fontAlgn="base" hangingPunct="0">
              <a:spcBef>
                <a:spcPct val="0"/>
              </a:spcBef>
              <a:spcAft>
                <a:spcPct val="0"/>
              </a:spcAft>
              <a:defRPr sz="1200">
                <a:solidFill>
                  <a:schemeClr val="tx1"/>
                </a:solidFill>
                <a:latin typeface="Times New Roman" pitchFamily="18" charset="0"/>
              </a:defRPr>
            </a:lvl7pPr>
            <a:lvl8pPr marL="3428657" indent="-228577" defTabSz="933357" eaLnBrk="0" fontAlgn="base" hangingPunct="0">
              <a:spcBef>
                <a:spcPct val="0"/>
              </a:spcBef>
              <a:spcAft>
                <a:spcPct val="0"/>
              </a:spcAft>
              <a:defRPr sz="1200">
                <a:solidFill>
                  <a:schemeClr val="tx1"/>
                </a:solidFill>
                <a:latin typeface="Times New Roman" pitchFamily="18" charset="0"/>
              </a:defRPr>
            </a:lvl8pPr>
            <a:lvl9pPr marL="3885811" indent="-228577" defTabSz="933357" eaLnBrk="0" fontAlgn="base" hangingPunct="0">
              <a:spcBef>
                <a:spcPct val="0"/>
              </a:spcBef>
              <a:spcAft>
                <a:spcPct val="0"/>
              </a:spcAft>
              <a:defRPr sz="1200">
                <a:solidFill>
                  <a:schemeClr val="tx1"/>
                </a:solidFill>
                <a:latin typeface="Times New Roman" pitchFamily="18" charset="0"/>
              </a:defRPr>
            </a:lvl9pPr>
          </a:lstStyle>
          <a:p>
            <a:r>
              <a:rPr lang="en-GB" altLang="en-US" sz="1400" dirty="0"/>
              <a:t>doc.: IEEE </a:t>
            </a:r>
            <a:r>
              <a:rPr lang="en-GB" altLang="en-US" sz="1400" dirty="0" smtClean="0"/>
              <a:t>802.11-14/1101r1</a:t>
            </a:r>
            <a:endParaRPr lang="en-GB" altLang="en-US" sz="1400" dirty="0"/>
          </a:p>
        </p:txBody>
      </p:sp>
      <p:sp>
        <p:nvSpPr>
          <p:cNvPr id="296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57">
              <a:defRPr sz="1200">
                <a:solidFill>
                  <a:schemeClr val="tx1"/>
                </a:solidFill>
                <a:latin typeface="Times New Roman" pitchFamily="18" charset="0"/>
              </a:defRPr>
            </a:lvl1pPr>
            <a:lvl2pPr marL="742875" indent="-285722" defTabSz="933357">
              <a:defRPr sz="1200">
                <a:solidFill>
                  <a:schemeClr val="tx1"/>
                </a:solidFill>
                <a:latin typeface="Times New Roman" pitchFamily="18" charset="0"/>
              </a:defRPr>
            </a:lvl2pPr>
            <a:lvl3pPr marL="1142886" indent="-228577" defTabSz="933357">
              <a:defRPr sz="1200">
                <a:solidFill>
                  <a:schemeClr val="tx1"/>
                </a:solidFill>
                <a:latin typeface="Times New Roman" pitchFamily="18" charset="0"/>
              </a:defRPr>
            </a:lvl3pPr>
            <a:lvl4pPr marL="1600040" indent="-228577" defTabSz="933357">
              <a:defRPr sz="1200">
                <a:solidFill>
                  <a:schemeClr val="tx1"/>
                </a:solidFill>
                <a:latin typeface="Times New Roman" pitchFamily="18" charset="0"/>
              </a:defRPr>
            </a:lvl4pPr>
            <a:lvl5pPr marL="2057194" indent="-228577" defTabSz="933357">
              <a:defRPr sz="1200">
                <a:solidFill>
                  <a:schemeClr val="tx1"/>
                </a:solidFill>
                <a:latin typeface="Times New Roman" pitchFamily="18" charset="0"/>
              </a:defRPr>
            </a:lvl5pPr>
            <a:lvl6pPr marL="2514348" indent="-228577" defTabSz="933357" eaLnBrk="0" fontAlgn="base" hangingPunct="0">
              <a:spcBef>
                <a:spcPct val="0"/>
              </a:spcBef>
              <a:spcAft>
                <a:spcPct val="0"/>
              </a:spcAft>
              <a:defRPr sz="1200">
                <a:solidFill>
                  <a:schemeClr val="tx1"/>
                </a:solidFill>
                <a:latin typeface="Times New Roman" pitchFamily="18" charset="0"/>
              </a:defRPr>
            </a:lvl6pPr>
            <a:lvl7pPr marL="2971502" indent="-228577" defTabSz="933357" eaLnBrk="0" fontAlgn="base" hangingPunct="0">
              <a:spcBef>
                <a:spcPct val="0"/>
              </a:spcBef>
              <a:spcAft>
                <a:spcPct val="0"/>
              </a:spcAft>
              <a:defRPr sz="1200">
                <a:solidFill>
                  <a:schemeClr val="tx1"/>
                </a:solidFill>
                <a:latin typeface="Times New Roman" pitchFamily="18" charset="0"/>
              </a:defRPr>
            </a:lvl7pPr>
            <a:lvl8pPr marL="3428657" indent="-228577" defTabSz="933357" eaLnBrk="0" fontAlgn="base" hangingPunct="0">
              <a:spcBef>
                <a:spcPct val="0"/>
              </a:spcBef>
              <a:spcAft>
                <a:spcPct val="0"/>
              </a:spcAft>
              <a:defRPr sz="1200">
                <a:solidFill>
                  <a:schemeClr val="tx1"/>
                </a:solidFill>
                <a:latin typeface="Times New Roman" pitchFamily="18" charset="0"/>
              </a:defRPr>
            </a:lvl8pPr>
            <a:lvl9pPr marL="3885811" indent="-228577" defTabSz="933357" eaLnBrk="0" fontAlgn="base" hangingPunct="0">
              <a:spcBef>
                <a:spcPct val="0"/>
              </a:spcBef>
              <a:spcAft>
                <a:spcPct val="0"/>
              </a:spcAft>
              <a:defRPr sz="1200">
                <a:solidFill>
                  <a:schemeClr val="tx1"/>
                </a:solidFill>
                <a:latin typeface="Times New Roman" pitchFamily="18" charset="0"/>
              </a:defRPr>
            </a:lvl9pPr>
          </a:lstStyle>
          <a:p>
            <a:r>
              <a:rPr lang="en-GB" altLang="en-US" sz="1400"/>
              <a:t>January 2013</a:t>
            </a:r>
          </a:p>
        </p:txBody>
      </p:sp>
      <p:sp>
        <p:nvSpPr>
          <p:cNvPr id="29700" name="Rectangle 6"/>
          <p:cNvSpPr>
            <a:spLocks noGrp="1" noChangeArrowheads="1"/>
          </p:cNvSpPr>
          <p:nvPr>
            <p:ph type="ftr" sz="quarter" idx="4294967295"/>
          </p:nvPr>
        </p:nvSpPr>
        <p:spPr bwMode="auto">
          <a:xfrm>
            <a:off x="3875088" y="8947150"/>
            <a:ext cx="2424112"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866" indent="-342866" defTabSz="933357">
              <a:defRPr sz="1200">
                <a:solidFill>
                  <a:schemeClr val="tx1"/>
                </a:solidFill>
                <a:latin typeface="Times New Roman" pitchFamily="18" charset="0"/>
              </a:defRPr>
            </a:lvl1pPr>
            <a:lvl2pPr marL="742875" indent="-285722" defTabSz="933357">
              <a:defRPr sz="1200">
                <a:solidFill>
                  <a:schemeClr val="tx1"/>
                </a:solidFill>
                <a:latin typeface="Times New Roman" pitchFamily="18" charset="0"/>
              </a:defRPr>
            </a:lvl2pPr>
            <a:lvl3pPr marL="1142886" indent="-228577" defTabSz="933357">
              <a:defRPr sz="1200">
                <a:solidFill>
                  <a:schemeClr val="tx1"/>
                </a:solidFill>
                <a:latin typeface="Times New Roman" pitchFamily="18" charset="0"/>
              </a:defRPr>
            </a:lvl3pPr>
            <a:lvl4pPr marL="1600040" indent="-228577" defTabSz="933357">
              <a:defRPr sz="1200">
                <a:solidFill>
                  <a:schemeClr val="tx1"/>
                </a:solidFill>
                <a:latin typeface="Times New Roman" pitchFamily="18" charset="0"/>
              </a:defRPr>
            </a:lvl4pPr>
            <a:lvl5pPr marL="458742" defTabSz="933357">
              <a:defRPr sz="1200">
                <a:solidFill>
                  <a:schemeClr val="tx1"/>
                </a:solidFill>
                <a:latin typeface="Times New Roman" pitchFamily="18" charset="0"/>
              </a:defRPr>
            </a:lvl5pPr>
            <a:lvl6pPr marL="915896" defTabSz="933357" eaLnBrk="0" fontAlgn="base" hangingPunct="0">
              <a:spcBef>
                <a:spcPct val="0"/>
              </a:spcBef>
              <a:spcAft>
                <a:spcPct val="0"/>
              </a:spcAft>
              <a:defRPr sz="1200">
                <a:solidFill>
                  <a:schemeClr val="tx1"/>
                </a:solidFill>
                <a:latin typeface="Times New Roman" pitchFamily="18" charset="0"/>
              </a:defRPr>
            </a:lvl6pPr>
            <a:lvl7pPr marL="1373051" defTabSz="933357" eaLnBrk="0" fontAlgn="base" hangingPunct="0">
              <a:spcBef>
                <a:spcPct val="0"/>
              </a:spcBef>
              <a:spcAft>
                <a:spcPct val="0"/>
              </a:spcAft>
              <a:defRPr sz="1200">
                <a:solidFill>
                  <a:schemeClr val="tx1"/>
                </a:solidFill>
                <a:latin typeface="Times New Roman" pitchFamily="18" charset="0"/>
              </a:defRPr>
            </a:lvl7pPr>
            <a:lvl8pPr marL="1830204" defTabSz="933357" eaLnBrk="0" fontAlgn="base" hangingPunct="0">
              <a:spcBef>
                <a:spcPct val="0"/>
              </a:spcBef>
              <a:spcAft>
                <a:spcPct val="0"/>
              </a:spcAft>
              <a:defRPr sz="1200">
                <a:solidFill>
                  <a:schemeClr val="tx1"/>
                </a:solidFill>
                <a:latin typeface="Times New Roman" pitchFamily="18" charset="0"/>
              </a:defRPr>
            </a:lvl8pPr>
            <a:lvl9pPr marL="2287359" defTabSz="933357" eaLnBrk="0" fontAlgn="base" hangingPunct="0">
              <a:spcBef>
                <a:spcPct val="0"/>
              </a:spcBef>
              <a:spcAft>
                <a:spcPct val="0"/>
              </a:spcAft>
              <a:defRPr sz="1200">
                <a:solidFill>
                  <a:schemeClr val="tx1"/>
                </a:solidFill>
                <a:latin typeface="Times New Roman" pitchFamily="18" charset="0"/>
              </a:defRPr>
            </a:lvl9pPr>
          </a:lstStyle>
          <a:p>
            <a:pPr lvl="4"/>
            <a:r>
              <a:rPr lang="en-GB" altLang="en-US"/>
              <a:t>Clint Chaplin, Chair (Samsung)</a:t>
            </a:r>
          </a:p>
        </p:txBody>
      </p:sp>
      <p:sp>
        <p:nvSpPr>
          <p:cNvPr id="29701" name="Rectangle 7"/>
          <p:cNvSpPr>
            <a:spLocks noGrp="1" noChangeArrowheads="1"/>
          </p:cNvSpPr>
          <p:nvPr>
            <p:ph type="sldNum" sz="quarter" idx="5"/>
          </p:nvPr>
        </p:nvSpPr>
        <p:spPr>
          <a:xfrm>
            <a:off x="3329736" y="8947151"/>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57">
              <a:defRPr sz="1200">
                <a:solidFill>
                  <a:schemeClr val="tx1"/>
                </a:solidFill>
                <a:latin typeface="Times New Roman" pitchFamily="18" charset="0"/>
              </a:defRPr>
            </a:lvl1pPr>
            <a:lvl2pPr marL="742875" indent="-285722" defTabSz="933357">
              <a:defRPr sz="1200">
                <a:solidFill>
                  <a:schemeClr val="tx1"/>
                </a:solidFill>
                <a:latin typeface="Times New Roman" pitchFamily="18" charset="0"/>
              </a:defRPr>
            </a:lvl2pPr>
            <a:lvl3pPr marL="1142886" indent="-228577" defTabSz="933357">
              <a:defRPr sz="1200">
                <a:solidFill>
                  <a:schemeClr val="tx1"/>
                </a:solidFill>
                <a:latin typeface="Times New Roman" pitchFamily="18" charset="0"/>
              </a:defRPr>
            </a:lvl3pPr>
            <a:lvl4pPr marL="1600040" indent="-228577" defTabSz="933357">
              <a:defRPr sz="1200">
                <a:solidFill>
                  <a:schemeClr val="tx1"/>
                </a:solidFill>
                <a:latin typeface="Times New Roman" pitchFamily="18" charset="0"/>
              </a:defRPr>
            </a:lvl4pPr>
            <a:lvl5pPr marL="2057194" indent="-228577" defTabSz="933357">
              <a:defRPr sz="1200">
                <a:solidFill>
                  <a:schemeClr val="tx1"/>
                </a:solidFill>
                <a:latin typeface="Times New Roman" pitchFamily="18" charset="0"/>
              </a:defRPr>
            </a:lvl5pPr>
            <a:lvl6pPr marL="2514348" indent="-228577" defTabSz="933357" eaLnBrk="0" fontAlgn="base" hangingPunct="0">
              <a:spcBef>
                <a:spcPct val="0"/>
              </a:spcBef>
              <a:spcAft>
                <a:spcPct val="0"/>
              </a:spcAft>
              <a:defRPr sz="1200">
                <a:solidFill>
                  <a:schemeClr val="tx1"/>
                </a:solidFill>
                <a:latin typeface="Times New Roman" pitchFamily="18" charset="0"/>
              </a:defRPr>
            </a:lvl6pPr>
            <a:lvl7pPr marL="2971502" indent="-228577" defTabSz="933357" eaLnBrk="0" fontAlgn="base" hangingPunct="0">
              <a:spcBef>
                <a:spcPct val="0"/>
              </a:spcBef>
              <a:spcAft>
                <a:spcPct val="0"/>
              </a:spcAft>
              <a:defRPr sz="1200">
                <a:solidFill>
                  <a:schemeClr val="tx1"/>
                </a:solidFill>
                <a:latin typeface="Times New Roman" pitchFamily="18" charset="0"/>
              </a:defRPr>
            </a:lvl7pPr>
            <a:lvl8pPr marL="3428657" indent="-228577" defTabSz="933357" eaLnBrk="0" fontAlgn="base" hangingPunct="0">
              <a:spcBef>
                <a:spcPct val="0"/>
              </a:spcBef>
              <a:spcAft>
                <a:spcPct val="0"/>
              </a:spcAft>
              <a:defRPr sz="1200">
                <a:solidFill>
                  <a:schemeClr val="tx1"/>
                </a:solidFill>
                <a:latin typeface="Times New Roman" pitchFamily="18" charset="0"/>
              </a:defRPr>
            </a:lvl8pPr>
            <a:lvl9pPr marL="3885811" indent="-228577" defTabSz="933357" eaLnBrk="0" fontAlgn="base" hangingPunct="0">
              <a:spcBef>
                <a:spcPct val="0"/>
              </a:spcBef>
              <a:spcAft>
                <a:spcPct val="0"/>
              </a:spcAft>
              <a:defRPr sz="1200">
                <a:solidFill>
                  <a:schemeClr val="tx1"/>
                </a:solidFill>
                <a:latin typeface="Times New Roman" pitchFamily="18" charset="0"/>
              </a:defRPr>
            </a:lvl9pPr>
          </a:lstStyle>
          <a:p>
            <a:r>
              <a:rPr lang="en-GB" altLang="en-US" smtClean="0"/>
              <a:t>Page </a:t>
            </a:r>
            <a:fld id="{6B6EBB1C-9F8B-43BA-AF2F-D419D534447B}" type="slidenum">
              <a:rPr lang="en-GB" altLang="en-US" smtClean="0"/>
              <a:pPr/>
              <a:t>1</a:t>
            </a:fld>
            <a:endParaRPr lang="en-GB" altLang="en-US" smtClean="0"/>
          </a:p>
        </p:txBody>
      </p:sp>
      <p:sp>
        <p:nvSpPr>
          <p:cNvPr id="29702" name="Rectangle 2"/>
          <p:cNvSpPr>
            <a:spLocks noGrp="1" noRot="1" noChangeAspect="1" noChangeArrowheads="1" noTextEdit="1"/>
          </p:cNvSpPr>
          <p:nvPr>
            <p:ph type="sldImg"/>
          </p:nvPr>
        </p:nvSpPr>
        <p:spPr>
          <a:xfrm>
            <a:off x="1174750" y="698500"/>
            <a:ext cx="4605338" cy="3454400"/>
          </a:xfrm>
          <a:ln/>
        </p:spPr>
      </p:sp>
      <p:sp>
        <p:nvSpPr>
          <p:cNvPr id="297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96913" y="332601"/>
            <a:ext cx="1541128" cy="276999"/>
          </a:xfrm>
        </p:spPr>
        <p:txBody>
          <a:bodyPr/>
          <a:lstStyle>
            <a:lvl1pPr>
              <a:defRPr/>
            </a:lvl1pPr>
          </a:lstStyle>
          <a:p>
            <a:pPr>
              <a:defRPr/>
            </a:pPr>
            <a:r>
              <a:rPr lang="en-GB" smtClean="0"/>
              <a:t>November 2013</a:t>
            </a:r>
            <a:endParaRPr lang="en-GB" dirty="0"/>
          </a:p>
        </p:txBody>
      </p:sp>
      <p:sp>
        <p:nvSpPr>
          <p:cNvPr id="6" name="Rectangle 6"/>
          <p:cNvSpPr>
            <a:spLocks noGrp="1" noChangeArrowheads="1"/>
          </p:cNvSpPr>
          <p:nvPr>
            <p:ph type="sldNum" sz="quarter" idx="12"/>
          </p:nvPr>
        </p:nvSpPr>
        <p:spPr/>
        <p:txBody>
          <a:bodyPr/>
          <a:lstStyle>
            <a:lvl1pPr>
              <a:defRPr dirty="0"/>
            </a:lvl1pPr>
          </a:lstStyle>
          <a:p>
            <a:pPr>
              <a:defRPr/>
            </a:pPr>
            <a:r>
              <a:rPr lang="en-GB"/>
              <a:t>Slide </a:t>
            </a:r>
            <a:fld id="{41BDFEFB-C6ED-40DB-9994-CEF8BCDCE3C2}" type="slidenum">
              <a:rPr lang="en-GB"/>
              <a:pPr>
                <a:defRPr/>
              </a:pPr>
              <a:t>‹#›</a:t>
            </a:fld>
            <a:endParaRPr lang="en-GB"/>
          </a:p>
        </p:txBody>
      </p:sp>
      <p:sp>
        <p:nvSpPr>
          <p:cNvPr id="10"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a:t>
            </a:r>
            <a:r>
              <a:rPr lang="en-GB" dirty="0" smtClean="0"/>
              <a:t>ITC)</a:t>
            </a:r>
            <a:endParaRPr lang="en-GB" dirty="0"/>
          </a:p>
        </p:txBody>
      </p:sp>
    </p:spTree>
    <p:extLst>
      <p:ext uri="{BB962C8B-B14F-4D97-AF65-F5344CB8AC3E}">
        <p14:creationId xmlns:p14="http://schemas.microsoft.com/office/powerpoint/2010/main" val="220385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GB"/>
              <a:t>January 2013</a:t>
            </a:r>
          </a:p>
        </p:txBody>
      </p:sp>
      <p:sp>
        <p:nvSpPr>
          <p:cNvPr id="6" name="Rectangle 6"/>
          <p:cNvSpPr>
            <a:spLocks noGrp="1" noChangeArrowheads="1"/>
          </p:cNvSpPr>
          <p:nvPr>
            <p:ph type="sldNum" sz="quarter" idx="11"/>
          </p:nvPr>
        </p:nvSpPr>
        <p:spPr/>
        <p:txBody>
          <a:bodyPr/>
          <a:lstStyle>
            <a:lvl1pPr>
              <a:defRPr/>
            </a:lvl1pPr>
          </a:lstStyle>
          <a:p>
            <a:pPr>
              <a:defRPr/>
            </a:pPr>
            <a:r>
              <a:rPr lang="en-GB"/>
              <a:t>Slide </a:t>
            </a:r>
            <a:fld id="{40D48DB3-F4EC-4CEB-A32F-CD65C7806299}" type="slidenum">
              <a:rPr lang="en-GB"/>
              <a:pPr>
                <a:defRPr/>
              </a:pPr>
              <a:t>‹#›</a:t>
            </a:fld>
            <a:endParaRPr lang="en-GB"/>
          </a:p>
        </p:txBody>
      </p:sp>
      <p:sp>
        <p:nvSpPr>
          <p:cNvPr id="7"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a:t>
            </a:r>
            <a:r>
              <a:rPr lang="en-GB" dirty="0" smtClean="0"/>
              <a:t>ITC)</a:t>
            </a:r>
            <a:endParaRPr lang="en-GB" dirty="0"/>
          </a:p>
        </p:txBody>
      </p:sp>
    </p:spTree>
    <p:extLst>
      <p:ext uri="{BB962C8B-B14F-4D97-AF65-F5344CB8AC3E}">
        <p14:creationId xmlns:p14="http://schemas.microsoft.com/office/powerpoint/2010/main" val="333309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GB"/>
              <a:t>January 2013</a:t>
            </a:r>
          </a:p>
        </p:txBody>
      </p:sp>
      <p:sp>
        <p:nvSpPr>
          <p:cNvPr id="6" name="Rectangle 6"/>
          <p:cNvSpPr>
            <a:spLocks noGrp="1" noChangeArrowheads="1"/>
          </p:cNvSpPr>
          <p:nvPr>
            <p:ph type="sldNum" sz="quarter" idx="11"/>
          </p:nvPr>
        </p:nvSpPr>
        <p:spPr/>
        <p:txBody>
          <a:bodyPr/>
          <a:lstStyle>
            <a:lvl1pPr>
              <a:defRPr/>
            </a:lvl1pPr>
          </a:lstStyle>
          <a:p>
            <a:pPr>
              <a:defRPr/>
            </a:pPr>
            <a:r>
              <a:rPr lang="en-GB"/>
              <a:t>Slide </a:t>
            </a:r>
            <a:fld id="{CFE3BF6A-7F09-4816-830E-5789FFA6FAB5}" type="slidenum">
              <a:rPr lang="en-GB"/>
              <a:pPr>
                <a:defRPr/>
              </a:pPr>
              <a:t>‹#›</a:t>
            </a:fld>
            <a:endParaRPr lang="en-GB"/>
          </a:p>
        </p:txBody>
      </p:sp>
      <p:sp>
        <p:nvSpPr>
          <p:cNvPr id="8"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a:t>
            </a:r>
            <a:r>
              <a:rPr lang="en-GB" dirty="0" smtClean="0"/>
              <a:t>ITC)</a:t>
            </a:r>
            <a:endParaRPr lang="en-GB" dirty="0"/>
          </a:p>
        </p:txBody>
      </p:sp>
    </p:spTree>
    <p:extLst>
      <p:ext uri="{BB962C8B-B14F-4D97-AF65-F5344CB8AC3E}">
        <p14:creationId xmlns:p14="http://schemas.microsoft.com/office/powerpoint/2010/main" val="90171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96913" y="332601"/>
            <a:ext cx="941604" cy="276999"/>
          </a:xfrm>
        </p:spPr>
        <p:txBody>
          <a:bodyPr/>
          <a:lstStyle>
            <a:lvl1pPr>
              <a:defRPr/>
            </a:lvl1pPr>
          </a:lstStyle>
          <a:p>
            <a:pPr>
              <a:defRPr/>
            </a:pPr>
            <a:r>
              <a:rPr lang="en-GB" dirty="0" smtClean="0"/>
              <a:t>May 2018</a:t>
            </a:r>
            <a:endParaRPr lang="en-GB" dirty="0"/>
          </a:p>
        </p:txBody>
      </p:sp>
      <p:sp>
        <p:nvSpPr>
          <p:cNvPr id="6" name="Rectangle 6"/>
          <p:cNvSpPr>
            <a:spLocks noGrp="1" noChangeArrowheads="1"/>
          </p:cNvSpPr>
          <p:nvPr>
            <p:ph type="sldNum" sz="quarter" idx="12"/>
          </p:nvPr>
        </p:nvSpPr>
        <p:spPr/>
        <p:txBody>
          <a:bodyPr/>
          <a:lstStyle>
            <a:lvl1pPr>
              <a:defRPr/>
            </a:lvl1pPr>
          </a:lstStyle>
          <a:p>
            <a:pPr>
              <a:defRPr/>
            </a:pPr>
            <a:r>
              <a:rPr lang="en-GB" dirty="0"/>
              <a:t>Slide </a:t>
            </a:r>
            <a:fld id="{175D1F6B-8DAF-4BC1-A243-C99B28F1BA61}" type="slidenum">
              <a:rPr lang="en-GB"/>
              <a:pPr>
                <a:defRPr/>
              </a:pPr>
              <a:t>‹#›</a:t>
            </a:fld>
            <a:endParaRPr lang="en-GB" dirty="0"/>
          </a:p>
        </p:txBody>
      </p:sp>
      <p:sp>
        <p:nvSpPr>
          <p:cNvPr id="8"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a:t>
            </a:r>
            <a:r>
              <a:rPr lang="en-GB" dirty="0" smtClean="0"/>
              <a:t>ITC)</a:t>
            </a:r>
            <a:endParaRPr lang="en-GB" dirty="0"/>
          </a:p>
        </p:txBody>
      </p:sp>
    </p:spTree>
    <p:extLst>
      <p:ext uri="{BB962C8B-B14F-4D97-AF65-F5344CB8AC3E}">
        <p14:creationId xmlns:p14="http://schemas.microsoft.com/office/powerpoint/2010/main" val="38018400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xfrm>
            <a:off x="696913" y="332601"/>
            <a:ext cx="1568827" cy="276999"/>
          </a:xfrm>
        </p:spPr>
        <p:txBody>
          <a:bodyPr/>
          <a:lstStyle>
            <a:lvl1pPr>
              <a:defRPr/>
            </a:lvl1pPr>
          </a:lstStyle>
          <a:p>
            <a:pPr>
              <a:defRPr/>
            </a:pPr>
            <a:r>
              <a:rPr lang="en-GB" dirty="0" smtClean="0"/>
              <a:t>September 2014</a:t>
            </a:r>
            <a:endParaRPr lang="en-GB" dirty="0"/>
          </a:p>
        </p:txBody>
      </p:sp>
      <p:sp>
        <p:nvSpPr>
          <p:cNvPr id="6" name="Rectangle 6"/>
          <p:cNvSpPr>
            <a:spLocks noGrp="1" noChangeArrowheads="1"/>
          </p:cNvSpPr>
          <p:nvPr>
            <p:ph type="sldNum" sz="quarter" idx="11"/>
          </p:nvPr>
        </p:nvSpPr>
        <p:spPr/>
        <p:txBody>
          <a:bodyPr/>
          <a:lstStyle>
            <a:lvl1pPr>
              <a:defRPr/>
            </a:lvl1pPr>
          </a:lstStyle>
          <a:p>
            <a:pPr>
              <a:defRPr/>
            </a:pPr>
            <a:r>
              <a:rPr lang="en-GB"/>
              <a:t>Slide </a:t>
            </a:r>
            <a:fld id="{C7CE062C-69CA-4473-A309-F6CE2CA075A4}" type="slidenum">
              <a:rPr lang="en-GB"/>
              <a:pPr>
                <a:defRPr/>
              </a:pPr>
              <a:t>‹#›</a:t>
            </a:fld>
            <a:endParaRPr lang="en-GB"/>
          </a:p>
        </p:txBody>
      </p:sp>
      <p:sp>
        <p:nvSpPr>
          <p:cNvPr id="8"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a:t>
            </a:r>
            <a:r>
              <a:rPr lang="en-GB" dirty="0" smtClean="0"/>
              <a:t>ITC)</a:t>
            </a:r>
            <a:endParaRPr lang="en-GB" dirty="0"/>
          </a:p>
        </p:txBody>
      </p:sp>
    </p:spTree>
    <p:extLst>
      <p:ext uri="{BB962C8B-B14F-4D97-AF65-F5344CB8AC3E}">
        <p14:creationId xmlns:p14="http://schemas.microsoft.com/office/powerpoint/2010/main" val="210016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xfrm>
            <a:off x="696913" y="332601"/>
            <a:ext cx="1568827" cy="276999"/>
          </a:xfrm>
        </p:spPr>
        <p:txBody>
          <a:bodyPr/>
          <a:lstStyle>
            <a:lvl1pPr>
              <a:defRPr/>
            </a:lvl1pPr>
          </a:lstStyle>
          <a:p>
            <a:pPr>
              <a:defRPr/>
            </a:pPr>
            <a:r>
              <a:rPr lang="en-GB" dirty="0" smtClean="0"/>
              <a:t>September 2014</a:t>
            </a:r>
            <a:endParaRPr lang="en-GB" dirty="0"/>
          </a:p>
        </p:txBody>
      </p:sp>
      <p:sp>
        <p:nvSpPr>
          <p:cNvPr id="7" name="Rectangle 6"/>
          <p:cNvSpPr>
            <a:spLocks noGrp="1" noChangeArrowheads="1"/>
          </p:cNvSpPr>
          <p:nvPr>
            <p:ph type="sldNum" sz="quarter" idx="11"/>
          </p:nvPr>
        </p:nvSpPr>
        <p:spPr/>
        <p:txBody>
          <a:bodyPr/>
          <a:lstStyle>
            <a:lvl1pPr>
              <a:defRPr/>
            </a:lvl1pPr>
          </a:lstStyle>
          <a:p>
            <a:pPr>
              <a:defRPr/>
            </a:pPr>
            <a:r>
              <a:rPr lang="en-GB"/>
              <a:t>Slide </a:t>
            </a:r>
            <a:fld id="{3FC723DD-FE53-4B62-89D4-ADB716512070}" type="slidenum">
              <a:rPr lang="en-GB"/>
              <a:pPr>
                <a:defRPr/>
              </a:pPr>
              <a:t>‹#›</a:t>
            </a:fld>
            <a:endParaRPr lang="en-GB"/>
          </a:p>
        </p:txBody>
      </p:sp>
      <p:sp>
        <p:nvSpPr>
          <p:cNvPr id="9"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a:t>
            </a:r>
            <a:r>
              <a:rPr lang="en-GB" dirty="0" smtClean="0"/>
              <a:t>ITC)</a:t>
            </a:r>
            <a:endParaRPr lang="en-GB" dirty="0"/>
          </a:p>
        </p:txBody>
      </p:sp>
    </p:spTree>
    <p:extLst>
      <p:ext uri="{BB962C8B-B14F-4D97-AF65-F5344CB8AC3E}">
        <p14:creationId xmlns:p14="http://schemas.microsoft.com/office/powerpoint/2010/main" val="288237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Rectangle 4"/>
          <p:cNvSpPr>
            <a:spLocks noGrp="1" noChangeArrowheads="1"/>
          </p:cNvSpPr>
          <p:nvPr>
            <p:ph type="dt" sz="half" idx="10"/>
          </p:nvPr>
        </p:nvSpPr>
        <p:spPr>
          <a:xfrm>
            <a:off x="696913" y="332601"/>
            <a:ext cx="1568827" cy="276999"/>
          </a:xfrm>
          <a:ln/>
        </p:spPr>
        <p:txBody>
          <a:bodyPr/>
          <a:lstStyle>
            <a:lvl1pPr>
              <a:defRPr/>
            </a:lvl1pPr>
          </a:lstStyle>
          <a:p>
            <a:pPr>
              <a:defRPr/>
            </a:pPr>
            <a:r>
              <a:rPr lang="en-GB" dirty="0" smtClean="0"/>
              <a:t>September 2014</a:t>
            </a: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GB"/>
              <a:t>Slide </a:t>
            </a:r>
            <a:fld id="{2D89BFA7-54B0-40BE-8543-CF974E598EA2}" type="slidenum">
              <a:rPr lang="en-GB"/>
              <a:pPr>
                <a:defRPr/>
              </a:pPr>
              <a:t>‹#›</a:t>
            </a:fld>
            <a:endParaRPr lang="en-GB"/>
          </a:p>
        </p:txBody>
      </p:sp>
      <p:sp>
        <p:nvSpPr>
          <p:cNvPr id="11" name="Rectangle 5"/>
          <p:cNvSpPr>
            <a:spLocks noGrp="1" noChangeArrowheads="1"/>
          </p:cNvSpPr>
          <p:nvPr>
            <p:ph type="ftr" sz="quarter" idx="1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a:t>
            </a:r>
            <a:r>
              <a:rPr lang="en-GB" dirty="0" smtClean="0"/>
              <a:t>ITC)</a:t>
            </a:r>
            <a:endParaRPr lang="en-GB" dirty="0"/>
          </a:p>
        </p:txBody>
      </p:sp>
    </p:spTree>
    <p:extLst>
      <p:ext uri="{BB962C8B-B14F-4D97-AF65-F5344CB8AC3E}">
        <p14:creationId xmlns:p14="http://schemas.microsoft.com/office/powerpoint/2010/main" val="3202992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xfrm>
            <a:off x="696913" y="332601"/>
            <a:ext cx="1568827" cy="276999"/>
          </a:xfrm>
        </p:spPr>
        <p:txBody>
          <a:bodyPr/>
          <a:lstStyle>
            <a:lvl1pPr>
              <a:defRPr/>
            </a:lvl1pPr>
          </a:lstStyle>
          <a:p>
            <a:pPr>
              <a:defRPr/>
            </a:pPr>
            <a:r>
              <a:rPr lang="en-GB" dirty="0" smtClean="0"/>
              <a:t>September 2014</a:t>
            </a:r>
            <a:endParaRPr lang="en-GB" dirty="0"/>
          </a:p>
        </p:txBody>
      </p:sp>
      <p:sp>
        <p:nvSpPr>
          <p:cNvPr id="5" name="Rectangle 6"/>
          <p:cNvSpPr>
            <a:spLocks noGrp="1" noChangeArrowheads="1"/>
          </p:cNvSpPr>
          <p:nvPr>
            <p:ph type="sldNum" sz="quarter" idx="11"/>
          </p:nvPr>
        </p:nvSpPr>
        <p:spPr/>
        <p:txBody>
          <a:bodyPr/>
          <a:lstStyle>
            <a:lvl1pPr>
              <a:defRPr/>
            </a:lvl1pPr>
          </a:lstStyle>
          <a:p>
            <a:pPr>
              <a:defRPr/>
            </a:pPr>
            <a:r>
              <a:rPr lang="en-GB"/>
              <a:t>Slide </a:t>
            </a:r>
            <a:fld id="{E5E0853D-AB25-4671-A307-AC78A52F0EA3}" type="slidenum">
              <a:rPr lang="en-GB"/>
              <a:pPr>
                <a:defRPr/>
              </a:pPr>
              <a:t>‹#›</a:t>
            </a:fld>
            <a:endParaRPr lang="en-GB"/>
          </a:p>
        </p:txBody>
      </p:sp>
      <p:sp>
        <p:nvSpPr>
          <p:cNvPr id="7"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a:t>
            </a:r>
            <a:r>
              <a:rPr lang="en-GB" dirty="0" smtClean="0"/>
              <a:t>ITC)</a:t>
            </a:r>
            <a:endParaRPr lang="en-GB" dirty="0"/>
          </a:p>
        </p:txBody>
      </p:sp>
    </p:spTree>
    <p:extLst>
      <p:ext uri="{BB962C8B-B14F-4D97-AF65-F5344CB8AC3E}">
        <p14:creationId xmlns:p14="http://schemas.microsoft.com/office/powerpoint/2010/main" val="171551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696913" y="332601"/>
            <a:ext cx="1568827" cy="276999"/>
          </a:xfrm>
        </p:spPr>
        <p:txBody>
          <a:bodyPr/>
          <a:lstStyle>
            <a:lvl1pPr>
              <a:defRPr/>
            </a:lvl1pPr>
          </a:lstStyle>
          <a:p>
            <a:pPr>
              <a:defRPr/>
            </a:pPr>
            <a:r>
              <a:rPr lang="en-GB" dirty="0" smtClean="0"/>
              <a:t>September 2014</a:t>
            </a:r>
            <a:endParaRPr lang="en-GB" dirty="0"/>
          </a:p>
        </p:txBody>
      </p:sp>
      <p:sp>
        <p:nvSpPr>
          <p:cNvPr id="4" name="Rectangle 6"/>
          <p:cNvSpPr>
            <a:spLocks noGrp="1" noChangeArrowheads="1"/>
          </p:cNvSpPr>
          <p:nvPr>
            <p:ph type="sldNum" sz="quarter" idx="11"/>
          </p:nvPr>
        </p:nvSpPr>
        <p:spPr/>
        <p:txBody>
          <a:bodyPr/>
          <a:lstStyle>
            <a:lvl1pPr>
              <a:defRPr/>
            </a:lvl1pPr>
          </a:lstStyle>
          <a:p>
            <a:pPr>
              <a:defRPr/>
            </a:pPr>
            <a:r>
              <a:rPr lang="en-GB"/>
              <a:t>Slide </a:t>
            </a:r>
            <a:fld id="{A74E8957-6078-4BAA-88B6-3537B6C88860}" type="slidenum">
              <a:rPr lang="en-GB"/>
              <a:pPr>
                <a:defRPr/>
              </a:pPr>
              <a:t>‹#›</a:t>
            </a:fld>
            <a:endParaRPr lang="en-GB"/>
          </a:p>
        </p:txBody>
      </p:sp>
      <p:sp>
        <p:nvSpPr>
          <p:cNvPr id="6" name="Footer Placeholder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a:t>
            </a:r>
            <a:r>
              <a:rPr lang="en-GB" dirty="0" smtClean="0"/>
              <a:t>ITC)</a:t>
            </a:r>
            <a:endParaRPr lang="en-GB" dirty="0"/>
          </a:p>
        </p:txBody>
      </p:sp>
    </p:spTree>
    <p:extLst>
      <p:ext uri="{BB962C8B-B14F-4D97-AF65-F5344CB8AC3E}">
        <p14:creationId xmlns:p14="http://schemas.microsoft.com/office/powerpoint/2010/main" val="135830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dt" sz="half" idx="10"/>
          </p:nvPr>
        </p:nvSpPr>
        <p:spPr>
          <a:xfrm>
            <a:off x="696913" y="332601"/>
            <a:ext cx="1568827" cy="276999"/>
          </a:xfrm>
        </p:spPr>
        <p:txBody>
          <a:bodyPr/>
          <a:lstStyle>
            <a:lvl1pPr>
              <a:defRPr/>
            </a:lvl1pPr>
          </a:lstStyle>
          <a:p>
            <a:pPr>
              <a:defRPr/>
            </a:pPr>
            <a:r>
              <a:rPr lang="en-GB" dirty="0" smtClean="0"/>
              <a:t>September 2014</a:t>
            </a:r>
            <a:endParaRPr lang="en-GB" dirty="0"/>
          </a:p>
        </p:txBody>
      </p:sp>
      <p:sp>
        <p:nvSpPr>
          <p:cNvPr id="7" name="Rectangle 6"/>
          <p:cNvSpPr>
            <a:spLocks noGrp="1" noChangeArrowheads="1"/>
          </p:cNvSpPr>
          <p:nvPr>
            <p:ph type="sldNum" sz="quarter" idx="11"/>
          </p:nvPr>
        </p:nvSpPr>
        <p:spPr/>
        <p:txBody>
          <a:bodyPr/>
          <a:lstStyle>
            <a:lvl1pPr>
              <a:defRPr/>
            </a:lvl1pPr>
          </a:lstStyle>
          <a:p>
            <a:pPr>
              <a:defRPr/>
            </a:pPr>
            <a:r>
              <a:rPr lang="en-GB"/>
              <a:t>Slide </a:t>
            </a:r>
            <a:fld id="{591EE8F4-585B-425F-A2BA-B557383A0211}" type="slidenum">
              <a:rPr lang="en-GB"/>
              <a:pPr>
                <a:defRPr/>
              </a:pPr>
              <a:t>‹#›</a:t>
            </a:fld>
            <a:endParaRPr lang="en-GB"/>
          </a:p>
        </p:txBody>
      </p:sp>
      <p:sp>
        <p:nvSpPr>
          <p:cNvPr id="9"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a:t>
            </a:r>
            <a:r>
              <a:rPr lang="en-GB" dirty="0" smtClean="0"/>
              <a:t>ITC)</a:t>
            </a:r>
            <a:endParaRPr lang="en-GB" dirty="0"/>
          </a:p>
        </p:txBody>
      </p:sp>
    </p:spTree>
    <p:extLst>
      <p:ext uri="{BB962C8B-B14F-4D97-AF65-F5344CB8AC3E}">
        <p14:creationId xmlns:p14="http://schemas.microsoft.com/office/powerpoint/2010/main" val="412191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dt" sz="half" idx="10"/>
          </p:nvPr>
        </p:nvSpPr>
        <p:spPr/>
        <p:txBody>
          <a:bodyPr/>
          <a:lstStyle>
            <a:lvl1pPr>
              <a:defRPr/>
            </a:lvl1pPr>
          </a:lstStyle>
          <a:p>
            <a:pPr>
              <a:defRPr/>
            </a:pPr>
            <a:r>
              <a:rPr lang="en-GB"/>
              <a:t>January 2013</a:t>
            </a:r>
          </a:p>
        </p:txBody>
      </p:sp>
      <p:sp>
        <p:nvSpPr>
          <p:cNvPr id="7" name="Rectangle 6"/>
          <p:cNvSpPr>
            <a:spLocks noGrp="1" noChangeArrowheads="1"/>
          </p:cNvSpPr>
          <p:nvPr>
            <p:ph type="sldNum" sz="quarter" idx="11"/>
          </p:nvPr>
        </p:nvSpPr>
        <p:spPr/>
        <p:txBody>
          <a:bodyPr/>
          <a:lstStyle>
            <a:lvl1pPr>
              <a:defRPr/>
            </a:lvl1pPr>
          </a:lstStyle>
          <a:p>
            <a:pPr>
              <a:defRPr/>
            </a:pPr>
            <a:r>
              <a:rPr lang="en-GB"/>
              <a:t>Slide </a:t>
            </a:r>
            <a:fld id="{BBE969AE-6407-47C3-B341-7DCDF675B4CE}" type="slidenum">
              <a:rPr lang="en-GB"/>
              <a:pPr>
                <a:defRPr/>
              </a:pPr>
              <a:t>‹#›</a:t>
            </a:fld>
            <a:endParaRPr lang="en-GB"/>
          </a:p>
        </p:txBody>
      </p:sp>
      <p:sp>
        <p:nvSpPr>
          <p:cNvPr id="9"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a:t>
            </a:r>
            <a:r>
              <a:rPr lang="en-GB" dirty="0" smtClean="0"/>
              <a:t>ITC)</a:t>
            </a:r>
            <a:endParaRPr lang="en-GB" dirty="0"/>
          </a:p>
        </p:txBody>
      </p:sp>
    </p:spTree>
    <p:extLst>
      <p:ext uri="{BB962C8B-B14F-4D97-AF65-F5344CB8AC3E}">
        <p14:creationId xmlns:p14="http://schemas.microsoft.com/office/powerpoint/2010/main" val="200217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28" name="Rectangle 4"/>
          <p:cNvSpPr>
            <a:spLocks noGrp="1" noChangeArrowheads="1"/>
          </p:cNvSpPr>
          <p:nvPr>
            <p:ph type="dt" sz="half" idx="2"/>
          </p:nvPr>
        </p:nvSpPr>
        <p:spPr bwMode="auto">
          <a:xfrm>
            <a:off x="696913" y="332601"/>
            <a:ext cx="94160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Calibri" panose="020F0502020204030204" pitchFamily="34" charset="0"/>
              </a:defRPr>
            </a:lvl1pPr>
          </a:lstStyle>
          <a:p>
            <a:pPr>
              <a:defRPr/>
            </a:pPr>
            <a:r>
              <a:rPr lang="en-GB" dirty="0" smtClean="0"/>
              <a:t>May 2018</a:t>
            </a:r>
            <a:endParaRPr lang="en-GB" dirty="0"/>
          </a:p>
        </p:txBody>
      </p:sp>
      <p:sp>
        <p:nvSpPr>
          <p:cNvPr id="1029" name="Rectangle 5"/>
          <p:cNvSpPr>
            <a:spLocks noGrp="1" noChangeArrowheads="1"/>
          </p:cNvSpPr>
          <p:nvPr>
            <p:ph type="ftr" sz="quarter" idx="3"/>
          </p:nvPr>
        </p:nvSpPr>
        <p:spPr bwMode="auto">
          <a:xfrm>
            <a:off x="7316794"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a:t>
            </a:r>
            <a:r>
              <a:rPr lang="en-GB" dirty="0" smtClean="0"/>
              <a:t>ITC)</a:t>
            </a:r>
            <a:endParaRPr lang="en-GB" dirty="0"/>
          </a:p>
        </p:txBody>
      </p:sp>
      <p:sp>
        <p:nvSpPr>
          <p:cNvPr id="1030" name="Rectangle 6"/>
          <p:cNvSpPr>
            <a:spLocks noGrp="1" noChangeArrowheads="1"/>
          </p:cNvSpPr>
          <p:nvPr>
            <p:ph type="sldNum" sz="quarter" idx="4"/>
          </p:nvPr>
        </p:nvSpPr>
        <p:spPr bwMode="auto">
          <a:xfrm>
            <a:off x="4352017" y="6475413"/>
            <a:ext cx="51616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Calibri" panose="020F0502020204030204" pitchFamily="34" charset="0"/>
              </a:defRPr>
            </a:lvl1pPr>
          </a:lstStyle>
          <a:p>
            <a:pPr>
              <a:defRPr/>
            </a:pPr>
            <a:r>
              <a:rPr lang="en-GB" dirty="0" smtClean="0"/>
              <a:t>Slide </a:t>
            </a:r>
            <a:fld id="{F158FE89-BC9C-4DFF-BE75-BE21B2427B55}" type="slidenum">
              <a:rPr lang="en-GB" smtClean="0"/>
              <a:pPr>
                <a:defRPr/>
              </a:pPr>
              <a:t>‹#›</a:t>
            </a:fld>
            <a:endParaRPr lang="en-GB" dirty="0"/>
          </a:p>
        </p:txBody>
      </p:sp>
      <p:sp>
        <p:nvSpPr>
          <p:cNvPr id="1031" name="Rectangle 7"/>
          <p:cNvSpPr>
            <a:spLocks noChangeArrowheads="1"/>
          </p:cNvSpPr>
          <p:nvPr/>
        </p:nvSpPr>
        <p:spPr bwMode="auto">
          <a:xfrm>
            <a:off x="5295599" y="332601"/>
            <a:ext cx="3149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r>
              <a:rPr lang="en-GB" altLang="en-US" sz="1800" b="1" dirty="0">
                <a:latin typeface="Calibri" panose="020F0502020204030204" pitchFamily="34" charset="0"/>
              </a:rPr>
              <a:t>doc.: IEEE </a:t>
            </a:r>
            <a:r>
              <a:rPr lang="en-GB" altLang="en-US" sz="1800" b="1" dirty="0" smtClean="0">
                <a:latin typeface="Calibri" panose="020F0502020204030204" pitchFamily="34" charset="0"/>
              </a:rPr>
              <a:t>802.11-18/0917r0</a:t>
            </a:r>
            <a:endParaRPr lang="en-GB" altLang="en-US" sz="1800" b="1" dirty="0">
              <a:latin typeface="Calibri" panose="020F0502020204030204" pitchFamily="34"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085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ltLang="en-US" dirty="0">
                <a:latin typeface="Calibri" panose="020F0502020204030204" pitchFamily="34"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4" r:id="rId5"/>
    <p:sldLayoutId id="2147483799" r:id="rId6"/>
    <p:sldLayoutId id="2147483800" r:id="rId7"/>
    <p:sldLayoutId id="2147483801" r:id="rId8"/>
    <p:sldLayoutId id="2147483802" r:id="rId9"/>
    <p:sldLayoutId id="2147483803" r:id="rId10"/>
    <p:sldLayoutId id="2147483804" r:id="rId11"/>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Calibri" panose="020F0502020204030204" pitchFamily="34" charset="0"/>
        </a:defRPr>
      </a:lvl2pPr>
      <a:lvl3pPr marL="1085850" indent="-228600" algn="l" rtl="0" eaLnBrk="0" fontAlgn="base" hangingPunct="0">
        <a:spcBef>
          <a:spcPct val="20000"/>
        </a:spcBef>
        <a:spcAft>
          <a:spcPct val="0"/>
        </a:spcAft>
        <a:buChar char="•"/>
        <a:defRPr>
          <a:solidFill>
            <a:schemeClr val="tx1"/>
          </a:solidFill>
          <a:latin typeface="Calibri" panose="020F0502020204030204" pitchFamily="34" charset="0"/>
        </a:defRPr>
      </a:lvl3pPr>
      <a:lvl4pPr marL="1428750" indent="-228600" algn="l" rtl="0" eaLnBrk="0" fontAlgn="base" hangingPunct="0">
        <a:spcBef>
          <a:spcPct val="20000"/>
        </a:spcBef>
        <a:spcAft>
          <a:spcPct val="0"/>
        </a:spcAft>
        <a:buChar char="–"/>
        <a:defRPr sz="1600">
          <a:solidFill>
            <a:schemeClr val="tx1"/>
          </a:solidFill>
          <a:latin typeface="Calibri" panose="020F0502020204030204" pitchFamily="34" charset="0"/>
        </a:defRPr>
      </a:lvl4pPr>
      <a:lvl5pPr marL="1771650" indent="-228600" algn="l" rtl="0" eaLnBrk="0" fontAlgn="base" hangingPunct="0">
        <a:spcBef>
          <a:spcPct val="20000"/>
        </a:spcBef>
        <a:spcAft>
          <a:spcPct val="0"/>
        </a:spcAft>
        <a:buChar char="•"/>
        <a:defRPr sz="1600">
          <a:solidFill>
            <a:schemeClr val="tx1"/>
          </a:solidFill>
          <a:latin typeface="Calibri" panose="020F0502020204030204" pitchFamily="34"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r>
              <a:rPr lang="en-GB" altLang="en-US" dirty="0" smtClean="0"/>
              <a:t>An Automaker Perspective on Next Gen V2X </a:t>
            </a:r>
            <a:endParaRPr lang="en-GB" altLang="en-US" dirty="0" smtClean="0"/>
          </a:p>
        </p:txBody>
      </p:sp>
      <p:sp>
        <p:nvSpPr>
          <p:cNvPr id="12291" name="Rectangle 4"/>
          <p:cNvSpPr>
            <a:spLocks noGrp="1" noChangeArrowheads="1"/>
          </p:cNvSpPr>
          <p:nvPr>
            <p:ph idx="1"/>
          </p:nvPr>
        </p:nvSpPr>
        <p:spPr>
          <a:xfrm>
            <a:off x="683568" y="1628800"/>
            <a:ext cx="7772400" cy="4114800"/>
          </a:xfrm>
        </p:spPr>
        <p:txBody>
          <a:bodyPr/>
          <a:lstStyle/>
          <a:p>
            <a:pPr algn="ctr">
              <a:buFontTx/>
              <a:buNone/>
            </a:pPr>
            <a:r>
              <a:rPr lang="en-GB" altLang="en-US" sz="2000" dirty="0" smtClean="0"/>
              <a:t>Date:</a:t>
            </a:r>
            <a:r>
              <a:rPr lang="en-GB" altLang="en-US" sz="2000" b="0" dirty="0" smtClean="0"/>
              <a:t> </a:t>
            </a:r>
            <a:r>
              <a:rPr lang="en-GB" altLang="en-US" sz="2000" b="0" dirty="0" smtClean="0"/>
              <a:t>May 8, 2018</a:t>
            </a:r>
            <a:endParaRPr lang="en-GB" altLang="en-US" sz="2000" b="0" dirty="0" smtClean="0"/>
          </a:p>
        </p:txBody>
      </p:sp>
      <p:sp>
        <p:nvSpPr>
          <p:cNvPr id="12292" name="Date Placeholder 3"/>
          <p:cNvSpPr>
            <a:spLocks noGrp="1"/>
          </p:cNvSpPr>
          <p:nvPr>
            <p:ph type="dt" sz="quarter" idx="10"/>
          </p:nvPr>
        </p:nvSpPr>
        <p:spPr>
          <a:xfrm>
            <a:off x="696913" y="332601"/>
            <a:ext cx="941604"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ltLang="en-US" sz="1800" dirty="0" smtClean="0">
                <a:latin typeface="Calibri" panose="020F0502020204030204" pitchFamily="34" charset="0"/>
              </a:rPr>
              <a:t>May</a:t>
            </a:r>
            <a:r>
              <a:rPr lang="en-GB" altLang="en-US" sz="1800" dirty="0" smtClean="0">
                <a:latin typeface="Calibri" panose="020F0502020204030204" pitchFamily="34" charset="0"/>
              </a:rPr>
              <a:t> 2018</a:t>
            </a:r>
            <a:endParaRPr lang="en-GB" altLang="en-US" sz="1800" dirty="0" smtClean="0">
              <a:latin typeface="Calibri" panose="020F0502020204030204" pitchFamily="34" charset="0"/>
            </a:endParaRPr>
          </a:p>
        </p:txBody>
      </p:sp>
      <p:sp>
        <p:nvSpPr>
          <p:cNvPr id="12293" name="Slide Number Placeholder 5"/>
          <p:cNvSpPr>
            <a:spLocks noGrp="1"/>
          </p:cNvSpPr>
          <p:nvPr>
            <p:ph type="sldNum" sz="quarter" idx="12"/>
          </p:nvPr>
        </p:nvSpPr>
        <p:spPr>
          <a:xfrm>
            <a:off x="4401882" y="6123013"/>
            <a:ext cx="41197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ltLang="en-US" dirty="0" smtClean="0">
                <a:latin typeface="Calibri" panose="020F0502020204030204" pitchFamily="34" charset="0"/>
              </a:rPr>
              <a:t>Slide </a:t>
            </a:r>
            <a:fld id="{FF0B54F1-E75A-4F7E-B534-0C6530970CF7}" type="slidenum">
              <a:rPr lang="en-GB" altLang="en-US" smtClean="0">
                <a:latin typeface="Calibri" panose="020F0502020204030204" pitchFamily="34" charset="0"/>
              </a:rPr>
              <a:pPr/>
              <a:t>1</a:t>
            </a:fld>
            <a:endParaRPr lang="en-GB" altLang="en-US" dirty="0" smtClean="0">
              <a:latin typeface="Calibri" panose="020F0502020204030204" pitchFamily="34" charset="0"/>
            </a:endParaRPr>
          </a:p>
        </p:txBody>
      </p:sp>
      <p:sp>
        <p:nvSpPr>
          <p:cNvPr id="12294" name="Rectangle 6"/>
          <p:cNvSpPr>
            <a:spLocks noChangeArrowheads="1"/>
          </p:cNvSpPr>
          <p:nvPr/>
        </p:nvSpPr>
        <p:spPr bwMode="auto">
          <a:xfrm>
            <a:off x="531168" y="15875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spcBef>
                <a:spcPct val="20000"/>
              </a:spcBef>
            </a:pPr>
            <a:r>
              <a:rPr lang="en-GB" altLang="en-US" sz="2000" b="1" dirty="0"/>
              <a:t>Authors:</a:t>
            </a:r>
            <a:endParaRPr lang="en-GB" altLang="en-US" sz="2000" dirty="0"/>
          </a:p>
        </p:txBody>
      </p:sp>
      <p:graphicFrame>
        <p:nvGraphicFramePr>
          <p:cNvPr id="12295" name="Object 5"/>
          <p:cNvGraphicFramePr>
            <a:graphicFrameLocks noChangeAspect="1"/>
          </p:cNvGraphicFramePr>
          <p:nvPr>
            <p:extLst>
              <p:ext uri="{D42A27DB-BD31-4B8C-83A1-F6EECF244321}">
                <p14:modId xmlns:p14="http://schemas.microsoft.com/office/powerpoint/2010/main" val="3243107624"/>
              </p:ext>
            </p:extLst>
          </p:nvPr>
        </p:nvGraphicFramePr>
        <p:xfrm>
          <a:off x="330200" y="2168525"/>
          <a:ext cx="8270875" cy="4114800"/>
        </p:xfrm>
        <a:graphic>
          <a:graphicData uri="http://schemas.openxmlformats.org/presentationml/2006/ole">
            <mc:AlternateContent xmlns:mc="http://schemas.openxmlformats.org/markup-compatibility/2006">
              <mc:Choice xmlns:v="urn:schemas-microsoft-com:vml" Requires="v">
                <p:oleObj spid="_x0000_s12377" name="Document" r:id="rId4" imgW="8822120" imgH="4395648" progId="Word.Document.8">
                  <p:embed/>
                </p:oleObj>
              </mc:Choice>
              <mc:Fallback>
                <p:oleObj name="Document" r:id="rId4" imgW="8822120" imgH="4395648" progId="Word.Document.8">
                  <p:embed/>
                  <p:pic>
                    <p:nvPicPr>
                      <p:cNvPr id="0" name="Object 5"/>
                      <p:cNvPicPr>
                        <a:picLocks noChangeAspect="1" noChangeArrowheads="1"/>
                      </p:cNvPicPr>
                      <p:nvPr/>
                    </p:nvPicPr>
                    <p:blipFill>
                      <a:blip r:embed="rId5"/>
                      <a:srcRect/>
                      <a:stretch>
                        <a:fillRect/>
                      </a:stretch>
                    </p:blipFill>
                    <p:spPr bwMode="auto">
                      <a:xfrm>
                        <a:off x="330200" y="2168525"/>
                        <a:ext cx="8270875" cy="4114800"/>
                      </a:xfrm>
                      <a:prstGeom prst="rect">
                        <a:avLst/>
                      </a:prstGeom>
                      <a:noFill/>
                      <a:ln>
                        <a:noFill/>
                      </a:ln>
                      <a:effectLst/>
                      <a:extLst/>
                    </p:spPr>
                  </p:pic>
                </p:oleObj>
              </mc:Fallback>
            </mc:AlternateContent>
          </a:graphicData>
        </a:graphic>
      </p:graphicFrame>
      <p:sp>
        <p:nvSpPr>
          <p:cNvPr id="8" name="Rectangle 5"/>
          <p:cNvSpPr>
            <a:spLocks noGrp="1" noChangeArrowheads="1"/>
          </p:cNvSpPr>
          <p:nvPr>
            <p:ph type="ftr" sz="quarter" idx="3"/>
          </p:nvPr>
        </p:nvSpPr>
        <p:spPr bwMode="auto">
          <a:xfrm>
            <a:off x="7332151" y="6525344"/>
            <a:ext cx="15571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anose="020F0502020204030204" pitchFamily="34" charset="0"/>
              </a:defRPr>
            </a:lvl1pPr>
          </a:lstStyle>
          <a:p>
            <a:pPr>
              <a:defRPr/>
            </a:pPr>
            <a:r>
              <a:rPr lang="en-GB" dirty="0" smtClean="0"/>
              <a:t>John Kenney (Toyota </a:t>
            </a:r>
            <a:r>
              <a:rPr lang="en-GB" dirty="0" smtClean="0"/>
              <a:t>ITC)</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34672" cy="1066800"/>
          </a:xfrm>
        </p:spPr>
        <p:txBody>
          <a:bodyPr/>
          <a:lstStyle/>
          <a:p>
            <a:r>
              <a:rPr lang="en-US" dirty="0" smtClean="0"/>
              <a:t>Non-interoperable, 5.9 GHz MAC/PHY features</a:t>
            </a:r>
            <a:endParaRPr lang="en-US" dirty="0"/>
          </a:p>
        </p:txBody>
      </p:sp>
      <p:sp>
        <p:nvSpPr>
          <p:cNvPr id="3" name="Content Placeholder 2"/>
          <p:cNvSpPr>
            <a:spLocks noGrp="1"/>
          </p:cNvSpPr>
          <p:nvPr>
            <p:ph idx="1"/>
          </p:nvPr>
        </p:nvSpPr>
        <p:spPr>
          <a:xfrm>
            <a:off x="683568" y="1844824"/>
            <a:ext cx="8350696" cy="4114800"/>
          </a:xfrm>
        </p:spPr>
        <p:txBody>
          <a:bodyPr/>
          <a:lstStyle/>
          <a:p>
            <a:pPr marL="0" indent="0">
              <a:buNone/>
            </a:pPr>
            <a:r>
              <a:rPr lang="en-US" sz="2800" dirty="0" smtClean="0"/>
              <a:t>Two suggested constraints for such features</a:t>
            </a:r>
          </a:p>
          <a:p>
            <a:pPr marL="457200" indent="-457200">
              <a:buAutoNum type="alphaUcParenR"/>
            </a:pPr>
            <a:r>
              <a:rPr lang="en-US" dirty="0" smtClean="0"/>
              <a:t>Assume channel is shared with 802.11p. So, new features must allow </a:t>
            </a:r>
            <a:r>
              <a:rPr lang="en-US" u="sng" dirty="0" smtClean="0"/>
              <a:t>effective co-existence </a:t>
            </a:r>
            <a:r>
              <a:rPr lang="en-US" dirty="0" smtClean="0"/>
              <a:t>with 802.11p</a:t>
            </a:r>
          </a:p>
          <a:p>
            <a:pPr marL="857250" lvl="1" indent="-457200"/>
            <a:r>
              <a:rPr lang="en-US" dirty="0" smtClean="0"/>
              <a:t>Fair channel access, equal to all-802.11p network</a:t>
            </a:r>
          </a:p>
          <a:p>
            <a:pPr marL="857250" lvl="1" indent="-457200"/>
            <a:r>
              <a:rPr lang="en-US" dirty="0" smtClean="0"/>
              <a:t>Fair contributions to congestion control, equal to all-802.11p network</a:t>
            </a:r>
          </a:p>
          <a:p>
            <a:pPr marL="457200" indent="-457200">
              <a:buAutoNum type="alphaUcParenR"/>
            </a:pPr>
            <a:r>
              <a:rPr lang="en-US" dirty="0" smtClean="0"/>
              <a:t>New features should reflect </a:t>
            </a:r>
            <a:r>
              <a:rPr lang="en-US" u="sng" dirty="0" smtClean="0"/>
              <a:t>actual application requirements</a:t>
            </a:r>
            <a:r>
              <a:rPr lang="en-US" dirty="0" smtClean="0"/>
              <a:t> that 802.11p cannot meet.</a:t>
            </a:r>
          </a:p>
          <a:p>
            <a:pPr marL="857250" lvl="1" indent="-457200"/>
            <a:r>
              <a:rPr lang="en-US" dirty="0" smtClean="0"/>
              <a:t>Principle: If two V2X protocols support an application, implement it over the more widely deployed protocol (e.g. 802.11p)</a:t>
            </a:r>
          </a:p>
          <a:p>
            <a:pPr marL="857250" lvl="1" indent="-457200"/>
            <a:r>
              <a:rPr lang="en-US" dirty="0" smtClean="0"/>
              <a:t>Penetration overrules performance (in general, to a point)</a:t>
            </a:r>
          </a:p>
          <a:p>
            <a:pPr marL="857250" lvl="1" indent="-457200"/>
            <a:r>
              <a:rPr lang="en-US" b="1" dirty="0" smtClean="0">
                <a:solidFill>
                  <a:srgbClr val="FF3300"/>
                </a:solidFill>
              </a:rPr>
              <a:t>Possible performance improvement not a sufficient rationale for NGV (or 3GPP Rel. n+1)</a:t>
            </a:r>
            <a:endParaRPr lang="en-US" b="1" dirty="0">
              <a:solidFill>
                <a:srgbClr val="FF3300"/>
              </a:solidFill>
            </a:endParaRPr>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10</a:t>
            </a:fld>
            <a:endParaRPr lang="en-GB" dirty="0"/>
          </a:p>
        </p:txBody>
      </p:sp>
      <p:sp>
        <p:nvSpPr>
          <p:cNvPr id="6" name="Footer Placeholder 5"/>
          <p:cNvSpPr>
            <a:spLocks noGrp="1"/>
          </p:cNvSpPr>
          <p:nvPr>
            <p:ph type="ftr" sz="quarter" idx="3"/>
          </p:nvPr>
        </p:nvSpPr>
        <p:spPr/>
        <p:txBody>
          <a:bodyPr/>
          <a:lstStyle/>
          <a:p>
            <a:pPr>
              <a:defRPr/>
            </a:pPr>
            <a:r>
              <a:rPr lang="en-GB" smtClean="0"/>
              <a:t>John Kenney (Toyota ITC)</a:t>
            </a:r>
            <a:endParaRPr lang="en-GB" dirty="0"/>
          </a:p>
        </p:txBody>
      </p:sp>
    </p:spTree>
    <p:extLst>
      <p:ext uri="{BB962C8B-B14F-4D97-AF65-F5344CB8AC3E}">
        <p14:creationId xmlns:p14="http://schemas.microsoft.com/office/powerpoint/2010/main" val="2485548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with traditional Wi-Fi migration</a:t>
            </a:r>
            <a:endParaRPr lang="en-US" dirty="0"/>
          </a:p>
        </p:txBody>
      </p:sp>
      <p:sp>
        <p:nvSpPr>
          <p:cNvPr id="3" name="Content Placeholder 2"/>
          <p:cNvSpPr>
            <a:spLocks noGrp="1"/>
          </p:cNvSpPr>
          <p:nvPr>
            <p:ph idx="1"/>
          </p:nvPr>
        </p:nvSpPr>
        <p:spPr>
          <a:xfrm>
            <a:off x="628196" y="1520089"/>
            <a:ext cx="7772400" cy="2959968"/>
          </a:xfrm>
        </p:spPr>
        <p:txBody>
          <a:bodyPr/>
          <a:lstStyle/>
          <a:p>
            <a:r>
              <a:rPr lang="en-US" b="0" dirty="0" smtClean="0"/>
              <a:t>802.11 has a long history of publishing evolved versions:</a:t>
            </a:r>
          </a:p>
          <a:p>
            <a:pPr lvl="1"/>
            <a:r>
              <a:rPr lang="en-US" dirty="0" smtClean="0"/>
              <a:t>802.11a/g/n/ac/ax …</a:t>
            </a:r>
          </a:p>
          <a:p>
            <a:r>
              <a:rPr lang="en-US" b="0" dirty="0" smtClean="0"/>
              <a:t>STAs with capabilities different than each other can co-exist in the same WLAN, or in spatially overlapping WLANs </a:t>
            </a:r>
          </a:p>
          <a:p>
            <a:r>
              <a:rPr lang="en-US" b="0" dirty="0" smtClean="0"/>
              <a:t>AP generally has multi-generational capability, to translate/mediate across generations as needed for STAs</a:t>
            </a:r>
          </a:p>
          <a:p>
            <a:endParaRPr lang="en-US" b="0" dirty="0"/>
          </a:p>
          <a:p>
            <a:endParaRPr lang="en-US" b="0" dirty="0" smtClean="0"/>
          </a:p>
          <a:p>
            <a:endParaRPr lang="en-US" b="0" dirty="0"/>
          </a:p>
          <a:p>
            <a:r>
              <a:rPr lang="en-US" b="0" dirty="0" smtClean="0"/>
              <a:t>Infrastructure-based approaches (Wi-Fi, 3GPP) have a relatively easier evolution path than ad hoc V2X</a:t>
            </a:r>
            <a:endParaRPr lang="en-US" b="0" dirty="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11</a:t>
            </a:fld>
            <a:endParaRPr lang="en-GB" dirty="0"/>
          </a:p>
        </p:txBody>
      </p:sp>
      <p:sp>
        <p:nvSpPr>
          <p:cNvPr id="6" name="Footer Placeholder 5"/>
          <p:cNvSpPr>
            <a:spLocks noGrp="1"/>
          </p:cNvSpPr>
          <p:nvPr>
            <p:ph type="ftr" sz="quarter" idx="3"/>
          </p:nvPr>
        </p:nvSpPr>
        <p:spPr/>
        <p:txBody>
          <a:bodyPr/>
          <a:lstStyle/>
          <a:p>
            <a:pPr>
              <a:defRPr/>
            </a:pPr>
            <a:r>
              <a:rPr lang="en-GB" smtClean="0"/>
              <a:t>John Kenney (Toyota ITC)</a:t>
            </a:r>
            <a:endParaRPr lang="en-GB" dirty="0"/>
          </a:p>
        </p:txBody>
      </p:sp>
      <p:grpSp>
        <p:nvGrpSpPr>
          <p:cNvPr id="20" name="Group 19"/>
          <p:cNvGrpSpPr/>
          <p:nvPr/>
        </p:nvGrpSpPr>
        <p:grpSpPr>
          <a:xfrm>
            <a:off x="2627784" y="4113869"/>
            <a:ext cx="3168352" cy="1262269"/>
            <a:chOff x="2627784" y="4821311"/>
            <a:chExt cx="3168352" cy="1262269"/>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821311"/>
              <a:ext cx="665807" cy="78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270767"/>
              <a:ext cx="345999" cy="63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396" y="5445224"/>
              <a:ext cx="345999" cy="63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a:stCxn id="7" idx="3"/>
            </p:cNvCxnSpPr>
            <p:nvPr/>
          </p:nvCxnSpPr>
          <p:spPr bwMode="auto">
            <a:xfrm flipV="1">
              <a:off x="4157687" y="4869160"/>
              <a:ext cx="1638449" cy="343785"/>
            </a:xfrm>
            <a:prstGeom prst="straightConnector1">
              <a:avLst/>
            </a:prstGeom>
            <a:solidFill>
              <a:schemeClr val="accent1"/>
            </a:solidFill>
            <a:ln w="12700" cap="flat" cmpd="sng" algn="ctr">
              <a:solidFill>
                <a:schemeClr val="tx1"/>
              </a:solidFill>
              <a:prstDash val="solid"/>
              <a:round/>
              <a:headEnd type="arrow" w="sm" len="sm"/>
              <a:tailEnd type="arrow"/>
            </a:ln>
            <a:effectLst/>
          </p:spPr>
        </p:cxnSp>
        <p:cxnSp>
          <p:nvCxnSpPr>
            <p:cNvPr id="14" name="Straight Arrow Connector 13"/>
            <p:cNvCxnSpPr>
              <a:endCxn id="8" idx="3"/>
            </p:cNvCxnSpPr>
            <p:nvPr/>
          </p:nvCxnSpPr>
          <p:spPr bwMode="auto">
            <a:xfrm flipH="1">
              <a:off x="2973783" y="5445224"/>
              <a:ext cx="518097" cy="144721"/>
            </a:xfrm>
            <a:prstGeom prst="straightConnector1">
              <a:avLst/>
            </a:prstGeom>
            <a:solidFill>
              <a:schemeClr val="accent1"/>
            </a:solidFill>
            <a:ln w="12700" cap="flat" cmpd="sng" algn="ctr">
              <a:solidFill>
                <a:schemeClr val="tx1"/>
              </a:solidFill>
              <a:prstDash val="dash"/>
              <a:round/>
              <a:headEnd type="arrow" w="sm" len="sm"/>
              <a:tailEnd type="arrow"/>
            </a:ln>
            <a:effectLst/>
          </p:spPr>
        </p:cxnSp>
        <p:cxnSp>
          <p:nvCxnSpPr>
            <p:cNvPr id="15" name="Straight Arrow Connector 14"/>
            <p:cNvCxnSpPr>
              <a:stCxn id="10" idx="1"/>
            </p:cNvCxnSpPr>
            <p:nvPr/>
          </p:nvCxnSpPr>
          <p:spPr bwMode="auto">
            <a:xfrm flipH="1" flipV="1">
              <a:off x="3996300" y="5534913"/>
              <a:ext cx="518096" cy="229489"/>
            </a:xfrm>
            <a:prstGeom prst="straightConnector1">
              <a:avLst/>
            </a:prstGeom>
            <a:solidFill>
              <a:schemeClr val="accent1"/>
            </a:solidFill>
            <a:ln w="12700" cap="flat" cmpd="sng" algn="ctr">
              <a:solidFill>
                <a:schemeClr val="tx1"/>
              </a:solidFill>
              <a:prstDash val="dash"/>
              <a:round/>
              <a:headEnd type="arrow" w="sm" len="sm"/>
              <a:tailEnd type="arrow"/>
            </a:ln>
            <a:effectLst/>
          </p:spPr>
        </p:cxnSp>
        <p:sp>
          <p:nvSpPr>
            <p:cNvPr id="17" name="TextBox 16"/>
            <p:cNvSpPr txBox="1"/>
            <p:nvPr/>
          </p:nvSpPr>
          <p:spPr>
            <a:xfrm>
              <a:off x="2893398" y="5212945"/>
              <a:ext cx="751872" cy="307777"/>
            </a:xfrm>
            <a:prstGeom prst="rect">
              <a:avLst/>
            </a:prstGeom>
            <a:noFill/>
          </p:spPr>
          <p:txBody>
            <a:bodyPr wrap="none" rtlCol="0">
              <a:spAutoFit/>
            </a:bodyPr>
            <a:lstStyle/>
            <a:p>
              <a:r>
                <a:rPr lang="en-US" sz="1400" dirty="0" smtClean="0"/>
                <a:t>802.11a</a:t>
              </a:r>
              <a:endParaRPr lang="en-US" sz="1400" dirty="0"/>
            </a:p>
          </p:txBody>
        </p:sp>
        <p:sp>
          <p:nvSpPr>
            <p:cNvPr id="18" name="TextBox 17"/>
            <p:cNvSpPr txBox="1"/>
            <p:nvPr/>
          </p:nvSpPr>
          <p:spPr>
            <a:xfrm>
              <a:off x="3626294" y="5613990"/>
              <a:ext cx="832023" cy="307777"/>
            </a:xfrm>
            <a:prstGeom prst="rect">
              <a:avLst/>
            </a:prstGeom>
            <a:noFill/>
          </p:spPr>
          <p:txBody>
            <a:bodyPr wrap="none" rtlCol="0">
              <a:spAutoFit/>
            </a:bodyPr>
            <a:lstStyle/>
            <a:p>
              <a:r>
                <a:rPr lang="en-US" sz="1400" dirty="0" smtClean="0"/>
                <a:t>802.11ac</a:t>
              </a:r>
              <a:endParaRPr lang="en-US" sz="1400" dirty="0"/>
            </a:p>
          </p:txBody>
        </p:sp>
        <p:sp>
          <p:nvSpPr>
            <p:cNvPr id="19" name="TextBox 18"/>
            <p:cNvSpPr txBox="1"/>
            <p:nvPr/>
          </p:nvSpPr>
          <p:spPr>
            <a:xfrm>
              <a:off x="4514396" y="5060706"/>
              <a:ext cx="833883" cy="307777"/>
            </a:xfrm>
            <a:prstGeom prst="rect">
              <a:avLst/>
            </a:prstGeom>
            <a:noFill/>
          </p:spPr>
          <p:txBody>
            <a:bodyPr wrap="none" rtlCol="0">
              <a:spAutoFit/>
            </a:bodyPr>
            <a:lstStyle/>
            <a:p>
              <a:r>
                <a:rPr lang="en-US" sz="1400" dirty="0" smtClean="0"/>
                <a:t>backhaul</a:t>
              </a:r>
              <a:endParaRPr lang="en-US" sz="1400" dirty="0"/>
            </a:p>
          </p:txBody>
        </p:sp>
      </p:grpSp>
    </p:spTree>
    <p:extLst>
      <p:ext uri="{BB962C8B-B14F-4D97-AF65-F5344CB8AC3E}">
        <p14:creationId xmlns:p14="http://schemas.microsoft.com/office/powerpoint/2010/main" val="299867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943000"/>
          </a:xfrm>
        </p:spPr>
        <p:txBody>
          <a:bodyPr/>
          <a:lstStyle/>
          <a:p>
            <a:r>
              <a:rPr lang="en-US" dirty="0" smtClean="0"/>
              <a:t>IEEE 802.11p Deployment Status</a:t>
            </a:r>
            <a:endParaRPr lang="en-US" dirty="0"/>
          </a:p>
        </p:txBody>
      </p:sp>
      <p:sp>
        <p:nvSpPr>
          <p:cNvPr id="3" name="Content Placeholder 2"/>
          <p:cNvSpPr>
            <a:spLocks noGrp="1"/>
          </p:cNvSpPr>
          <p:nvPr>
            <p:ph idx="1"/>
          </p:nvPr>
        </p:nvSpPr>
        <p:spPr>
          <a:xfrm>
            <a:off x="683568" y="1268760"/>
            <a:ext cx="7772400" cy="4114800"/>
          </a:xfrm>
        </p:spPr>
        <p:txBody>
          <a:bodyPr/>
          <a:lstStyle/>
          <a:p>
            <a:r>
              <a:rPr lang="en-US" dirty="0" smtClean="0"/>
              <a:t>US: </a:t>
            </a:r>
          </a:p>
          <a:p>
            <a:pPr lvl="1"/>
            <a:r>
              <a:rPr lang="en-US" dirty="0" smtClean="0"/>
              <a:t>10s of thousands of devices </a:t>
            </a:r>
            <a:br>
              <a:rPr lang="en-US" dirty="0" smtClean="0"/>
            </a:br>
            <a:r>
              <a:rPr lang="en-US" dirty="0" smtClean="0"/>
              <a:t>already deployed</a:t>
            </a:r>
          </a:p>
          <a:p>
            <a:pPr lvl="1"/>
            <a:r>
              <a:rPr lang="en-US" dirty="0" smtClean="0"/>
              <a:t>GM began selling 2017</a:t>
            </a:r>
          </a:p>
          <a:p>
            <a:pPr lvl="1"/>
            <a:r>
              <a:rPr lang="en-US" dirty="0" smtClean="0"/>
              <a:t>Toyota announced broad </a:t>
            </a:r>
            <a:br>
              <a:rPr lang="en-US" dirty="0" smtClean="0"/>
            </a:br>
            <a:r>
              <a:rPr lang="en-US" dirty="0" smtClean="0"/>
              <a:t>deployment starting 2021</a:t>
            </a:r>
          </a:p>
          <a:p>
            <a:pPr lvl="1"/>
            <a:r>
              <a:rPr lang="en-US" dirty="0" smtClean="0"/>
              <a:t>More than 30 states have </a:t>
            </a:r>
            <a:br>
              <a:rPr lang="en-US" dirty="0" smtClean="0"/>
            </a:br>
            <a:r>
              <a:rPr lang="en-US" dirty="0" smtClean="0"/>
              <a:t>active deployments</a:t>
            </a:r>
          </a:p>
          <a:p>
            <a:r>
              <a:rPr lang="en-US" dirty="0" smtClean="0"/>
              <a:t>Japan:</a:t>
            </a:r>
          </a:p>
          <a:p>
            <a:pPr lvl="1"/>
            <a:r>
              <a:rPr lang="en-US" dirty="0" smtClean="0"/>
              <a:t>More than 100,000 vehicles starting 2015</a:t>
            </a:r>
          </a:p>
          <a:p>
            <a:r>
              <a:rPr lang="en-US" dirty="0" smtClean="0"/>
              <a:t>Europe:</a:t>
            </a:r>
          </a:p>
          <a:p>
            <a:pPr lvl="1"/>
            <a:r>
              <a:rPr lang="en-US" dirty="0" smtClean="0"/>
              <a:t>Thousands deployed</a:t>
            </a:r>
          </a:p>
          <a:p>
            <a:pPr lvl="1"/>
            <a:r>
              <a:rPr lang="en-US" dirty="0" smtClean="0"/>
              <a:t>Large scale VW Group deployment starting 2019</a:t>
            </a:r>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12</a:t>
            </a:fld>
            <a:endParaRPr lang="en-GB" dirty="0"/>
          </a:p>
        </p:txBody>
      </p:sp>
      <p:sp>
        <p:nvSpPr>
          <p:cNvPr id="6" name="Footer Placeholder 5"/>
          <p:cNvSpPr>
            <a:spLocks noGrp="1"/>
          </p:cNvSpPr>
          <p:nvPr>
            <p:ph type="ftr" sz="quarter" idx="3"/>
          </p:nvPr>
        </p:nvSpPr>
        <p:spPr/>
        <p:txBody>
          <a:bodyPr/>
          <a:lstStyle/>
          <a:p>
            <a:pPr>
              <a:defRPr/>
            </a:pPr>
            <a:r>
              <a:rPr lang="en-GB" smtClean="0"/>
              <a:t>John Kenney (Toyota ITC)</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941" y="1124744"/>
            <a:ext cx="4211960" cy="3388634"/>
          </a:xfrm>
          <a:prstGeom prst="rect">
            <a:avLst/>
          </a:prstGeom>
        </p:spPr>
      </p:pic>
      <p:cxnSp>
        <p:nvCxnSpPr>
          <p:cNvPr id="9" name="Straight Arrow Connector 8"/>
          <p:cNvCxnSpPr/>
          <p:nvPr/>
        </p:nvCxnSpPr>
        <p:spPr bwMode="auto">
          <a:xfrm flipV="1">
            <a:off x="4211960" y="3282371"/>
            <a:ext cx="617090" cy="29064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1" name="TextBox 10"/>
          <p:cNvSpPr txBox="1"/>
          <p:nvPr/>
        </p:nvSpPr>
        <p:spPr>
          <a:xfrm>
            <a:off x="8059985" y="4529310"/>
            <a:ext cx="1084015" cy="276999"/>
          </a:xfrm>
          <a:prstGeom prst="rect">
            <a:avLst/>
          </a:prstGeom>
          <a:noFill/>
        </p:spPr>
        <p:txBody>
          <a:bodyPr wrap="none" rtlCol="0">
            <a:spAutoFit/>
          </a:bodyPr>
          <a:lstStyle/>
          <a:p>
            <a:r>
              <a:rPr lang="en-US" dirty="0" smtClean="0">
                <a:latin typeface="Calibri" panose="020F0502020204030204" pitchFamily="34" charset="0"/>
              </a:rPr>
              <a:t>Source USDOT</a:t>
            </a:r>
            <a:endParaRPr lang="en-US" dirty="0">
              <a:latin typeface="Calibri" panose="020F0502020204030204" pitchFamily="34" charset="0"/>
            </a:endParaRPr>
          </a:p>
        </p:txBody>
      </p:sp>
    </p:spTree>
    <p:extLst>
      <p:ext uri="{BB962C8B-B14F-4D97-AF65-F5344CB8AC3E}">
        <p14:creationId xmlns:p14="http://schemas.microsoft.com/office/powerpoint/2010/main" val="3067365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deployment</a:t>
            </a:r>
            <a:endParaRPr lang="en-US" dirty="0"/>
          </a:p>
        </p:txBody>
      </p:sp>
      <p:sp>
        <p:nvSpPr>
          <p:cNvPr id="3" name="Content Placeholder 2"/>
          <p:cNvSpPr>
            <a:spLocks noGrp="1"/>
          </p:cNvSpPr>
          <p:nvPr>
            <p:ph idx="1"/>
          </p:nvPr>
        </p:nvSpPr>
        <p:spPr>
          <a:xfrm>
            <a:off x="685800" y="1981200"/>
            <a:ext cx="7702624" cy="4114800"/>
          </a:xfrm>
        </p:spPr>
        <p:txBody>
          <a:bodyPr/>
          <a:lstStyle/>
          <a:p>
            <a:r>
              <a:rPr lang="en-US" b="0" dirty="0" smtClean="0"/>
              <a:t>V2X is “Cooperative”. Quite different from most auto technology</a:t>
            </a:r>
          </a:p>
          <a:p>
            <a:r>
              <a:rPr lang="en-US" b="0" dirty="0" smtClean="0"/>
              <a:t>Benefit to my customer depends on what other automakers have done and will do</a:t>
            </a:r>
          </a:p>
          <a:p>
            <a:pPr lvl="1"/>
            <a:r>
              <a:rPr lang="en-US" dirty="0" smtClean="0"/>
              <a:t>Small benefit to being first to market</a:t>
            </a:r>
          </a:p>
          <a:p>
            <a:pPr lvl="1"/>
            <a:r>
              <a:rPr lang="en-US" dirty="0" smtClean="0"/>
              <a:t>Best approach is for industry to come to market at same time</a:t>
            </a:r>
          </a:p>
          <a:p>
            <a:r>
              <a:rPr lang="en-US" b="0" dirty="0" smtClean="0"/>
              <a:t>Car lifetimes are an order of magnitude longer than consumer electronics</a:t>
            </a:r>
          </a:p>
          <a:p>
            <a:r>
              <a:rPr lang="en-US" b="0" dirty="0" smtClean="0"/>
              <a:t>Benefits of V2V grow with square of penetration</a:t>
            </a:r>
          </a:p>
          <a:p>
            <a:r>
              <a:rPr lang="en-US" b="0" dirty="0" smtClean="0"/>
              <a:t>Safety features carry the highest rigor for design and performance</a:t>
            </a:r>
            <a:endParaRPr lang="en-US" b="0" dirty="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13</a:t>
            </a:fld>
            <a:endParaRPr lang="en-GB" dirty="0"/>
          </a:p>
        </p:txBody>
      </p:sp>
      <p:sp>
        <p:nvSpPr>
          <p:cNvPr id="6" name="Footer Placeholder 5"/>
          <p:cNvSpPr>
            <a:spLocks noGrp="1"/>
          </p:cNvSpPr>
          <p:nvPr>
            <p:ph type="ftr" sz="quarter" idx="3"/>
          </p:nvPr>
        </p:nvSpPr>
        <p:spPr/>
        <p:txBody>
          <a:bodyPr/>
          <a:lstStyle/>
          <a:p>
            <a:pPr>
              <a:defRPr/>
            </a:pPr>
            <a:r>
              <a:rPr lang="en-GB" smtClean="0"/>
              <a:t>John Kenney (Toyota ITC)</a:t>
            </a:r>
            <a:endParaRPr lang="en-GB" dirty="0"/>
          </a:p>
        </p:txBody>
      </p:sp>
    </p:spTree>
    <p:extLst>
      <p:ext uri="{BB962C8B-B14F-4D97-AF65-F5344CB8AC3E}">
        <p14:creationId xmlns:p14="http://schemas.microsoft.com/office/powerpoint/2010/main" val="303706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deployment challenges</a:t>
            </a:r>
            <a:endParaRPr lang="en-US" dirty="0"/>
          </a:p>
        </p:txBody>
      </p:sp>
      <p:sp>
        <p:nvSpPr>
          <p:cNvPr id="3" name="Content Placeholder 2"/>
          <p:cNvSpPr>
            <a:spLocks noGrp="1"/>
          </p:cNvSpPr>
          <p:nvPr>
            <p:ph idx="1"/>
          </p:nvPr>
        </p:nvSpPr>
        <p:spPr>
          <a:xfrm>
            <a:off x="685800" y="1981200"/>
            <a:ext cx="8134672" cy="4114800"/>
          </a:xfrm>
        </p:spPr>
        <p:txBody>
          <a:bodyPr/>
          <a:lstStyle/>
          <a:p>
            <a:r>
              <a:rPr lang="en-US" b="0" dirty="0"/>
              <a:t>Automakers/Road Operators have to take a long view in deployment decisions </a:t>
            </a:r>
            <a:endParaRPr lang="en-US" b="0" dirty="0" smtClean="0"/>
          </a:p>
          <a:p>
            <a:r>
              <a:rPr lang="en-US" b="0" dirty="0" smtClean="0"/>
              <a:t>Decisions to deploy have positive feedback</a:t>
            </a:r>
          </a:p>
          <a:p>
            <a:r>
              <a:rPr lang="en-US" b="0" dirty="0" smtClean="0"/>
              <a:t>Must be assured that systems will continue to work as designed</a:t>
            </a:r>
          </a:p>
          <a:p>
            <a:pPr lvl="1"/>
            <a:r>
              <a:rPr lang="en-US" dirty="0" smtClean="0"/>
              <a:t>Adding applications during car lifetime is ok, but no h/w changes</a:t>
            </a:r>
          </a:p>
          <a:p>
            <a:r>
              <a:rPr lang="en-US" b="0" dirty="0" smtClean="0"/>
              <a:t>Best guarantor of interoperability is stability of standards</a:t>
            </a:r>
          </a:p>
          <a:p>
            <a:r>
              <a:rPr lang="en-US" b="0" dirty="0"/>
              <a:t>802.11p stable since 2010, IEEE 1609/SAE stable since 2015</a:t>
            </a:r>
          </a:p>
          <a:p>
            <a:r>
              <a:rPr lang="en-US" dirty="0" smtClean="0">
                <a:solidFill>
                  <a:srgbClr val="FF3300"/>
                </a:solidFill>
              </a:rPr>
              <a:t>Risk: NGV (or any non-interoperable technology) can dissuade DSRC stakeholders from deploying. Negative feedback. This is a major issue.</a:t>
            </a:r>
          </a:p>
          <a:p>
            <a:endParaRPr lang="en-US" b="0" dirty="0"/>
          </a:p>
          <a:p>
            <a:endParaRPr lang="en-US" dirty="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14</a:t>
            </a:fld>
            <a:endParaRPr lang="en-GB" dirty="0"/>
          </a:p>
        </p:txBody>
      </p:sp>
      <p:sp>
        <p:nvSpPr>
          <p:cNvPr id="6" name="Footer Placeholder 5"/>
          <p:cNvSpPr>
            <a:spLocks noGrp="1"/>
          </p:cNvSpPr>
          <p:nvPr>
            <p:ph type="ftr" sz="quarter" idx="3"/>
          </p:nvPr>
        </p:nvSpPr>
        <p:spPr/>
        <p:txBody>
          <a:bodyPr/>
          <a:lstStyle/>
          <a:p>
            <a:pPr>
              <a:defRPr/>
            </a:pPr>
            <a:r>
              <a:rPr lang="en-GB" smtClean="0"/>
              <a:t>John Kenney (Toyota ITC)</a:t>
            </a:r>
            <a:endParaRPr lang="en-GB" dirty="0"/>
          </a:p>
        </p:txBody>
      </p:sp>
    </p:spTree>
    <p:extLst>
      <p:ext uri="{BB962C8B-B14F-4D97-AF65-F5344CB8AC3E}">
        <p14:creationId xmlns:p14="http://schemas.microsoft.com/office/powerpoint/2010/main" val="911842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DSRC Applications</a:t>
            </a:r>
            <a:endParaRPr lang="en-US" dirty="0"/>
          </a:p>
        </p:txBody>
      </p:sp>
      <p:sp>
        <p:nvSpPr>
          <p:cNvPr id="3" name="Content Placeholder 2"/>
          <p:cNvSpPr>
            <a:spLocks noGrp="1"/>
          </p:cNvSpPr>
          <p:nvPr>
            <p:ph idx="1"/>
          </p:nvPr>
        </p:nvSpPr>
        <p:spPr>
          <a:xfrm>
            <a:off x="683568" y="1700808"/>
            <a:ext cx="3670176" cy="4114800"/>
          </a:xfrm>
        </p:spPr>
        <p:txBody>
          <a:bodyPr/>
          <a:lstStyle/>
          <a:p>
            <a:r>
              <a:rPr lang="en-US" b="0" dirty="0" smtClean="0"/>
              <a:t>Dozens identified so far:</a:t>
            </a:r>
          </a:p>
          <a:p>
            <a:r>
              <a:rPr lang="en-US" b="0" dirty="0" smtClean="0"/>
              <a:t>New classes emerging, e.g. automated driving</a:t>
            </a:r>
          </a:p>
          <a:p>
            <a:r>
              <a:rPr lang="en-US" b="0" dirty="0" smtClean="0"/>
              <a:t>Applications can be added to cars post-deployment, if underlying protocols support them</a:t>
            </a:r>
          </a:p>
          <a:p>
            <a:r>
              <a:rPr lang="en-US" b="0" dirty="0" smtClean="0"/>
              <a:t>Opportunities for innovation</a:t>
            </a:r>
          </a:p>
          <a:p>
            <a:endParaRPr lang="en-US" dirty="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15</a:t>
            </a:fld>
            <a:endParaRPr lang="en-GB" dirty="0"/>
          </a:p>
        </p:txBody>
      </p:sp>
      <p:sp>
        <p:nvSpPr>
          <p:cNvPr id="6" name="Footer Placeholder 5"/>
          <p:cNvSpPr>
            <a:spLocks noGrp="1"/>
          </p:cNvSpPr>
          <p:nvPr>
            <p:ph type="ftr" sz="quarter" idx="3"/>
          </p:nvPr>
        </p:nvSpPr>
        <p:spPr/>
        <p:txBody>
          <a:bodyPr/>
          <a:lstStyle/>
          <a:p>
            <a:pPr>
              <a:defRPr/>
            </a:pPr>
            <a:r>
              <a:rPr lang="en-GB" smtClean="0"/>
              <a:t>John Kenney (Toyota ITC)</a:t>
            </a:r>
            <a:endParaRPr lang="en-GB"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14" t="14345" r="17448" b="5655"/>
          <a:stretch/>
        </p:blipFill>
        <p:spPr bwMode="auto">
          <a:xfrm>
            <a:off x="4283968" y="1556792"/>
            <a:ext cx="4860032" cy="3409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018307" y="4883494"/>
            <a:ext cx="1125693" cy="276999"/>
          </a:xfrm>
          <a:prstGeom prst="rect">
            <a:avLst/>
          </a:prstGeom>
          <a:noFill/>
        </p:spPr>
        <p:txBody>
          <a:bodyPr wrap="none" rtlCol="0">
            <a:spAutoFit/>
          </a:bodyPr>
          <a:lstStyle/>
          <a:p>
            <a:r>
              <a:rPr lang="en-US" dirty="0" smtClean="0">
                <a:latin typeface="Calibri" panose="020F0502020204030204" pitchFamily="34" charset="0"/>
              </a:rPr>
              <a:t>Source: USDOT</a:t>
            </a:r>
            <a:endParaRPr lang="en-US" dirty="0">
              <a:latin typeface="Calibri" panose="020F0502020204030204" pitchFamily="34" charset="0"/>
            </a:endParaRPr>
          </a:p>
        </p:txBody>
      </p:sp>
    </p:spTree>
    <p:extLst>
      <p:ext uri="{BB962C8B-B14F-4D97-AF65-F5344CB8AC3E}">
        <p14:creationId xmlns:p14="http://schemas.microsoft.com/office/powerpoint/2010/main" val="2060674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MAC/PHY Requirements</a:t>
            </a:r>
            <a:endParaRPr lang="en-US" dirty="0"/>
          </a:p>
        </p:txBody>
      </p:sp>
      <p:sp>
        <p:nvSpPr>
          <p:cNvPr id="3" name="Content Placeholder 2"/>
          <p:cNvSpPr>
            <a:spLocks noGrp="1"/>
          </p:cNvSpPr>
          <p:nvPr>
            <p:ph idx="1"/>
          </p:nvPr>
        </p:nvSpPr>
        <p:spPr>
          <a:xfrm>
            <a:off x="683568" y="1628800"/>
            <a:ext cx="8136904" cy="4114800"/>
          </a:xfrm>
        </p:spPr>
        <p:txBody>
          <a:bodyPr/>
          <a:lstStyle/>
          <a:p>
            <a:r>
              <a:rPr lang="en-US" b="0" dirty="0" smtClean="0"/>
              <a:t>There is no single set of requirements for all applications</a:t>
            </a:r>
          </a:p>
          <a:p>
            <a:r>
              <a:rPr lang="en-US" b="0" dirty="0" smtClean="0"/>
              <a:t>Here are some that we considered when developing 802.11p</a:t>
            </a:r>
          </a:p>
          <a:p>
            <a:pPr lvl="1"/>
            <a:r>
              <a:rPr lang="en-US" dirty="0" smtClean="0"/>
              <a:t>Low latency (hence no BSS association/authentication)</a:t>
            </a:r>
          </a:p>
          <a:p>
            <a:pPr lvl="1"/>
            <a:r>
              <a:rPr lang="en-US" dirty="0" smtClean="0"/>
              <a:t>Range: sufficient to reach proximate devices on the roadway. Rule of thumb: 300 meters for most use cases, varies with circumstances like speed</a:t>
            </a:r>
          </a:p>
          <a:p>
            <a:pPr lvl="1"/>
            <a:r>
              <a:rPr lang="en-US" dirty="0" smtClean="0"/>
              <a:t>Must operate in high mobility and multipath (hence 10 MHz bandwidth to mitigate delay spread)</a:t>
            </a:r>
          </a:p>
          <a:p>
            <a:pPr lvl="1"/>
            <a:r>
              <a:rPr lang="en-US" dirty="0" smtClean="0"/>
              <a:t>Minimize cross-channel interference (hence steep spectral masks and optional enhanced channel rejection)</a:t>
            </a:r>
          </a:p>
          <a:p>
            <a:pPr lvl="1"/>
            <a:r>
              <a:rPr lang="en-US" dirty="0" smtClean="0"/>
              <a:t>Avoid dependencies that lead to blocks of consecutive lost packets</a:t>
            </a:r>
          </a:p>
          <a:p>
            <a:r>
              <a:rPr lang="en-US" dirty="0" smtClean="0"/>
              <a:t>802.11p meets all requirements for 5.9 GHz apps that I am aware of </a:t>
            </a:r>
            <a:endParaRPr lang="en-US" dirty="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16</a:t>
            </a:fld>
            <a:endParaRPr lang="en-GB" dirty="0"/>
          </a:p>
        </p:txBody>
      </p:sp>
      <p:sp>
        <p:nvSpPr>
          <p:cNvPr id="6" name="Footer Placeholder 5"/>
          <p:cNvSpPr>
            <a:spLocks noGrp="1"/>
          </p:cNvSpPr>
          <p:nvPr>
            <p:ph type="ftr" sz="quarter" idx="3"/>
          </p:nvPr>
        </p:nvSpPr>
        <p:spPr/>
        <p:txBody>
          <a:bodyPr/>
          <a:lstStyle/>
          <a:p>
            <a:pPr>
              <a:defRPr/>
            </a:pPr>
            <a:r>
              <a:rPr lang="en-GB" smtClean="0"/>
              <a:t>John Kenney (Toyota ITC)</a:t>
            </a:r>
            <a:endParaRPr lang="en-GB" dirty="0"/>
          </a:p>
        </p:txBody>
      </p:sp>
    </p:spTree>
    <p:extLst>
      <p:ext uri="{BB962C8B-B14F-4D97-AF65-F5344CB8AC3E}">
        <p14:creationId xmlns:p14="http://schemas.microsoft.com/office/powerpoint/2010/main" val="1627233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85800"/>
            <a:ext cx="8784976" cy="1066800"/>
          </a:xfrm>
        </p:spPr>
        <p:txBody>
          <a:bodyPr/>
          <a:lstStyle/>
          <a:p>
            <a:r>
              <a:rPr lang="en-US" sz="2800" dirty="0" smtClean="0"/>
              <a:t>Sample performance: Highway PER vs Distance vs Power</a:t>
            </a:r>
            <a:endParaRPr lang="en-US" sz="2800" dirty="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17</a:t>
            </a:fld>
            <a:endParaRPr lang="en-GB" dirty="0"/>
          </a:p>
        </p:txBody>
      </p:sp>
      <p:sp>
        <p:nvSpPr>
          <p:cNvPr id="6" name="Footer Placeholder 5"/>
          <p:cNvSpPr>
            <a:spLocks noGrp="1"/>
          </p:cNvSpPr>
          <p:nvPr>
            <p:ph type="ftr" sz="quarter" idx="3"/>
          </p:nvPr>
        </p:nvSpPr>
        <p:spPr/>
        <p:txBody>
          <a:bodyPr/>
          <a:lstStyle/>
          <a:p>
            <a:pPr>
              <a:defRPr/>
            </a:pPr>
            <a:r>
              <a:rPr lang="en-GB" smtClean="0"/>
              <a:t>John Kenney (Toyota ITC)</a:t>
            </a:r>
            <a:endParaRPr lang="en-GB"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488276"/>
            <a:ext cx="5977749" cy="448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403648" y="5589240"/>
            <a:ext cx="6696744" cy="830997"/>
          </a:xfrm>
          <a:prstGeom prst="rect">
            <a:avLst/>
          </a:prstGeom>
        </p:spPr>
        <p:txBody>
          <a:bodyPr wrap="square">
            <a:spAutoFit/>
          </a:bodyPr>
          <a:lstStyle/>
          <a:p>
            <a:r>
              <a:rPr lang="en-US" sz="1600" b="1" dirty="0"/>
              <a:t>Figure 73: Comparison of PER versus Distance Curves for Various Power</a:t>
            </a:r>
          </a:p>
          <a:p>
            <a:r>
              <a:rPr lang="en-US" sz="1600" b="1" dirty="0"/>
              <a:t>Levels in a Freeway-LOS Scenario when Transmitter is Set to 3 </a:t>
            </a:r>
            <a:r>
              <a:rPr lang="en-US" sz="1600" b="1" dirty="0" smtClean="0"/>
              <a:t>Mbps</a:t>
            </a:r>
          </a:p>
          <a:p>
            <a:r>
              <a:rPr lang="en-US" sz="1600" b="1" dirty="0" smtClean="0"/>
              <a:t>(from VSC-A Final Report, 2011)</a:t>
            </a:r>
            <a:endParaRPr lang="en-US" sz="1600" b="1" dirty="0"/>
          </a:p>
        </p:txBody>
      </p:sp>
      <p:sp>
        <p:nvSpPr>
          <p:cNvPr id="8" name="TextBox 7"/>
          <p:cNvSpPr txBox="1"/>
          <p:nvPr/>
        </p:nvSpPr>
        <p:spPr>
          <a:xfrm>
            <a:off x="7164288" y="2780928"/>
            <a:ext cx="1872208" cy="954107"/>
          </a:xfrm>
          <a:prstGeom prst="rect">
            <a:avLst/>
          </a:prstGeom>
          <a:noFill/>
        </p:spPr>
        <p:txBody>
          <a:bodyPr wrap="square" rtlCol="0">
            <a:spAutoFit/>
          </a:bodyPr>
          <a:lstStyle/>
          <a:p>
            <a:r>
              <a:rPr lang="en-US" sz="1400" dirty="0" smtClean="0">
                <a:latin typeface="Calibri" panose="020F0502020204030204" pitchFamily="34" charset="0"/>
              </a:rPr>
              <a:t>Note: 20 </a:t>
            </a:r>
            <a:r>
              <a:rPr lang="en-US" sz="1400" dirty="0" err="1" smtClean="0">
                <a:latin typeface="Calibri" panose="020F0502020204030204" pitchFamily="34" charset="0"/>
              </a:rPr>
              <a:t>dBm</a:t>
            </a:r>
            <a:r>
              <a:rPr lang="en-US" sz="1400" dirty="0" smtClean="0">
                <a:latin typeface="Calibri" panose="020F0502020204030204" pitchFamily="34" charset="0"/>
              </a:rPr>
              <a:t> is considered “default” power for most DSRC applications</a:t>
            </a:r>
            <a:endParaRPr lang="en-US" sz="1400" dirty="0">
              <a:latin typeface="Calibri" panose="020F0502020204030204" pitchFamily="34" charset="0"/>
            </a:endParaRPr>
          </a:p>
        </p:txBody>
      </p:sp>
      <p:cxnSp>
        <p:nvCxnSpPr>
          <p:cNvPr id="10" name="Straight Arrow Connector 9"/>
          <p:cNvCxnSpPr/>
          <p:nvPr/>
        </p:nvCxnSpPr>
        <p:spPr bwMode="auto">
          <a:xfrm flipH="1">
            <a:off x="6012160" y="3573016"/>
            <a:ext cx="1152128"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3974360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3 Principles for NGV</a:t>
            </a:r>
            <a:endParaRPr lang="en-US" dirty="0"/>
          </a:p>
        </p:txBody>
      </p:sp>
      <p:sp>
        <p:nvSpPr>
          <p:cNvPr id="3" name="Content Placeholder 2"/>
          <p:cNvSpPr>
            <a:spLocks noGrp="1"/>
          </p:cNvSpPr>
          <p:nvPr>
            <p:ph idx="1"/>
          </p:nvPr>
        </p:nvSpPr>
        <p:spPr>
          <a:xfrm>
            <a:off x="683568" y="1772816"/>
            <a:ext cx="7772400" cy="4114800"/>
          </a:xfrm>
        </p:spPr>
        <p:txBody>
          <a:bodyPr/>
          <a:lstStyle/>
          <a:p>
            <a:pPr marL="0" indent="0">
              <a:buNone/>
            </a:pPr>
            <a:r>
              <a:rPr lang="en-US" dirty="0" smtClean="0"/>
              <a:t>NGV should only consider MAC/PHY changes that fit in one of the following three constraints:</a:t>
            </a:r>
          </a:p>
          <a:p>
            <a:pPr marL="457200" indent="-457200">
              <a:buFont typeface="+mj-lt"/>
              <a:buAutoNum type="arabicPeriod"/>
            </a:pPr>
            <a:r>
              <a:rPr lang="en-US" b="0" dirty="0"/>
              <a:t>New technology features that maintain interoperability with </a:t>
            </a:r>
            <a:r>
              <a:rPr lang="en-US" b="0" dirty="0" smtClean="0"/>
              <a:t>802.11p.</a:t>
            </a:r>
            <a:endParaRPr lang="en-US" b="0" dirty="0"/>
          </a:p>
          <a:p>
            <a:pPr marL="457200" indent="-457200">
              <a:buFont typeface="+mj-lt"/>
              <a:buAutoNum type="arabicPeriod"/>
            </a:pPr>
            <a:r>
              <a:rPr lang="en-US" b="0" dirty="0"/>
              <a:t>Protocols that </a:t>
            </a:r>
            <a:r>
              <a:rPr lang="en-US" b="0" dirty="0" smtClean="0"/>
              <a:t>will operate </a:t>
            </a:r>
            <a:r>
              <a:rPr lang="en-US" b="0" dirty="0"/>
              <a:t>outside 5.9 GHz in US &amp; </a:t>
            </a:r>
            <a:r>
              <a:rPr lang="en-US" b="0" dirty="0" smtClean="0"/>
              <a:t>EU</a:t>
            </a:r>
            <a:endParaRPr lang="en-US" b="0" dirty="0"/>
          </a:p>
          <a:p>
            <a:pPr marL="457200" indent="-457200">
              <a:buFont typeface="+mj-lt"/>
              <a:buAutoNum type="arabicPeriod"/>
            </a:pPr>
            <a:r>
              <a:rPr lang="en-US" b="0" dirty="0" smtClean="0"/>
              <a:t>New technology features that do not maintain interoperability with 802.11p, but only if both of the following are true:</a:t>
            </a:r>
          </a:p>
          <a:p>
            <a:pPr marL="857250" lvl="1" indent="-457200"/>
            <a:r>
              <a:rPr lang="en-US" dirty="0" smtClean="0"/>
              <a:t>Effective same-channel co-existence with 802.11p</a:t>
            </a:r>
          </a:p>
          <a:p>
            <a:pPr marL="857250" lvl="1" indent="-457200"/>
            <a:r>
              <a:rPr lang="en-US" dirty="0" smtClean="0"/>
              <a:t>The features enable new applications that 802.11p cannot support</a:t>
            </a:r>
            <a:endParaRPr lang="en-US" dirty="0"/>
          </a:p>
          <a:p>
            <a:pPr marL="457200" indent="-457200">
              <a:buFont typeface="+mj-lt"/>
              <a:buAutoNum type="arabicPeriod"/>
            </a:pPr>
            <a:endParaRPr lang="en-US" dirty="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18</a:t>
            </a:fld>
            <a:endParaRPr lang="en-GB" dirty="0"/>
          </a:p>
        </p:txBody>
      </p:sp>
      <p:sp>
        <p:nvSpPr>
          <p:cNvPr id="6" name="Footer Placeholder 5"/>
          <p:cNvSpPr>
            <a:spLocks noGrp="1"/>
          </p:cNvSpPr>
          <p:nvPr>
            <p:ph type="ftr" sz="quarter" idx="3"/>
          </p:nvPr>
        </p:nvSpPr>
        <p:spPr/>
        <p:txBody>
          <a:bodyPr/>
          <a:lstStyle/>
          <a:p>
            <a:pPr>
              <a:defRPr/>
            </a:pPr>
            <a:r>
              <a:rPr lang="en-GB" smtClean="0"/>
              <a:t>John Kenney (Toyota ITC)</a:t>
            </a:r>
            <a:endParaRPr lang="en-GB" dirty="0"/>
          </a:p>
        </p:txBody>
      </p:sp>
    </p:spTree>
    <p:extLst>
      <p:ext uri="{BB962C8B-B14F-4D97-AF65-F5344CB8AC3E}">
        <p14:creationId xmlns:p14="http://schemas.microsoft.com/office/powerpoint/2010/main" val="859792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DSRC is a key technology for making our roads safer and more efficient</a:t>
            </a:r>
          </a:p>
          <a:p>
            <a:r>
              <a:rPr lang="en-US" dirty="0" smtClean="0"/>
              <a:t>DSRC is in deployment</a:t>
            </a:r>
          </a:p>
          <a:p>
            <a:r>
              <a:rPr lang="en-US" dirty="0" smtClean="0"/>
              <a:t>Deployment challenges for a cooperative technology mean underlying technology must be stable</a:t>
            </a:r>
          </a:p>
          <a:p>
            <a:r>
              <a:rPr lang="en-US" dirty="0" smtClean="0"/>
              <a:t>Technology migration is quite different for ad hoc DSRC than for mainstream BSS-based 802.11</a:t>
            </a:r>
          </a:p>
          <a:p>
            <a:r>
              <a:rPr lang="en-US" dirty="0" smtClean="0"/>
              <a:t>Interoperability, Interoperability, Interoperability</a:t>
            </a:r>
          </a:p>
          <a:p>
            <a:r>
              <a:rPr lang="en-US" dirty="0" smtClean="0"/>
              <a:t>If NGV work goes forward, it should be constrained as indicated in this submission</a:t>
            </a:r>
            <a:endParaRPr lang="en-US" dirty="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19</a:t>
            </a:fld>
            <a:endParaRPr lang="en-GB" dirty="0"/>
          </a:p>
        </p:txBody>
      </p:sp>
      <p:sp>
        <p:nvSpPr>
          <p:cNvPr id="6" name="Footer Placeholder 5"/>
          <p:cNvSpPr>
            <a:spLocks noGrp="1"/>
          </p:cNvSpPr>
          <p:nvPr>
            <p:ph type="ftr" sz="quarter" idx="3"/>
          </p:nvPr>
        </p:nvSpPr>
        <p:spPr/>
        <p:txBody>
          <a:bodyPr/>
          <a:lstStyle/>
          <a:p>
            <a:pPr>
              <a:defRPr/>
            </a:pPr>
            <a:r>
              <a:rPr lang="en-GB" smtClean="0"/>
              <a:t>John Kenney (Toyota ITC)</a:t>
            </a:r>
            <a:endParaRPr lang="en-GB" dirty="0"/>
          </a:p>
        </p:txBody>
      </p:sp>
    </p:spTree>
    <p:extLst>
      <p:ext uri="{BB962C8B-B14F-4D97-AF65-F5344CB8AC3E}">
        <p14:creationId xmlns:p14="http://schemas.microsoft.com/office/powerpoint/2010/main" val="2632110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 </a:t>
            </a:r>
            <a:r>
              <a:rPr lang="en-US" dirty="0"/>
              <a:t>– DANGEROUS ROAD AHEAD</a:t>
            </a:r>
            <a:br>
              <a:rPr lang="en-US" dirty="0"/>
            </a:br>
            <a:endParaRPr lang="en-US" dirty="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2</a:t>
            </a:fld>
            <a:endParaRPr lang="en-GB" dirty="0"/>
          </a:p>
        </p:txBody>
      </p:sp>
      <p:sp>
        <p:nvSpPr>
          <p:cNvPr id="6" name="Footer Placeholder 5"/>
          <p:cNvSpPr>
            <a:spLocks noGrp="1"/>
          </p:cNvSpPr>
          <p:nvPr>
            <p:ph type="ftr" sz="quarter" idx="3"/>
          </p:nvPr>
        </p:nvSpPr>
        <p:spPr>
          <a:xfrm>
            <a:off x="7316794" y="6525344"/>
            <a:ext cx="1557157" cy="184666"/>
          </a:xfrm>
        </p:spPr>
        <p:txBody>
          <a:bodyPr/>
          <a:lstStyle/>
          <a:p>
            <a:pPr>
              <a:defRPr/>
            </a:pPr>
            <a:r>
              <a:rPr lang="en-GB" dirty="0" smtClean="0"/>
              <a:t>John Kenney (Toyota ITC)</a:t>
            </a:r>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556791"/>
            <a:ext cx="4376671" cy="437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943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V2X Background – importance of </a:t>
            </a:r>
            <a:r>
              <a:rPr lang="en-US" u="sng" dirty="0" smtClean="0"/>
              <a:t>interoperability</a:t>
            </a:r>
          </a:p>
          <a:p>
            <a:r>
              <a:rPr lang="en-US" dirty="0" smtClean="0"/>
              <a:t>Technology migration implications</a:t>
            </a:r>
          </a:p>
          <a:p>
            <a:r>
              <a:rPr lang="en-US" dirty="0" smtClean="0"/>
              <a:t>Need for long and stable operation lifetime</a:t>
            </a:r>
          </a:p>
          <a:p>
            <a:r>
              <a:rPr lang="en-US" dirty="0" smtClean="0"/>
              <a:t>Applications, requirements, performance</a:t>
            </a:r>
          </a:p>
          <a:p>
            <a:r>
              <a:rPr lang="en-US" dirty="0" smtClean="0"/>
              <a:t>3 Principles for NGV – importance of </a:t>
            </a:r>
            <a:r>
              <a:rPr lang="en-US" u="sng" dirty="0" smtClean="0"/>
              <a:t>interoperability</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3</a:t>
            </a:fld>
            <a:endParaRPr lang="en-GB" dirty="0"/>
          </a:p>
        </p:txBody>
      </p:sp>
      <p:sp>
        <p:nvSpPr>
          <p:cNvPr id="6" name="Footer Placeholder 5"/>
          <p:cNvSpPr>
            <a:spLocks noGrp="1"/>
          </p:cNvSpPr>
          <p:nvPr>
            <p:ph type="ftr" sz="quarter" idx="3"/>
          </p:nvPr>
        </p:nvSpPr>
        <p:spPr>
          <a:xfrm>
            <a:off x="7316794" y="6525344"/>
            <a:ext cx="1557157" cy="184666"/>
          </a:xfrm>
        </p:spPr>
        <p:txBody>
          <a:bodyPr/>
          <a:lstStyle/>
          <a:p>
            <a:pPr>
              <a:defRPr/>
            </a:pPr>
            <a:r>
              <a:rPr lang="en-GB" dirty="0" smtClean="0"/>
              <a:t>John Kenney (Toyota ITC)</a:t>
            </a:r>
            <a:endParaRPr lang="en-GB" dirty="0"/>
          </a:p>
        </p:txBody>
      </p:sp>
    </p:spTree>
    <p:extLst>
      <p:ext uri="{BB962C8B-B14F-4D97-AF65-F5344CB8AC3E}">
        <p14:creationId xmlns:p14="http://schemas.microsoft.com/office/powerpoint/2010/main" val="1028759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DSRC/V2X Background</a:t>
            </a:r>
            <a:endParaRPr lang="en-US" dirty="0"/>
          </a:p>
        </p:txBody>
      </p:sp>
      <p:sp>
        <p:nvSpPr>
          <p:cNvPr id="3" name="Content Placeholder 2"/>
          <p:cNvSpPr>
            <a:spLocks noGrp="1"/>
          </p:cNvSpPr>
          <p:nvPr>
            <p:ph idx="1"/>
          </p:nvPr>
        </p:nvSpPr>
        <p:spPr/>
        <p:txBody>
          <a:bodyPr/>
          <a:lstStyle/>
          <a:p>
            <a:r>
              <a:rPr lang="en-US" b="0" dirty="0" smtClean="0"/>
              <a:t>Dedicated Short Range Communication</a:t>
            </a:r>
          </a:p>
          <a:p>
            <a:r>
              <a:rPr lang="en-US" b="0" dirty="0" smtClean="0"/>
              <a:t>Vehicle-to-{Vehicle, Infrastructure, Pedestrian, …} = V2X</a:t>
            </a:r>
          </a:p>
          <a:p>
            <a:r>
              <a:rPr lang="en-US" b="0" dirty="0" smtClean="0"/>
              <a:t>Direct &amp; Ad hoc – no BSS, no AP, no manager</a:t>
            </a:r>
          </a:p>
          <a:p>
            <a:r>
              <a:rPr lang="en-US" b="0" dirty="0" smtClean="0"/>
              <a:t>Extremely low latency</a:t>
            </a:r>
          </a:p>
          <a:p>
            <a:r>
              <a:rPr lang="en-US" b="0" dirty="0" smtClean="0"/>
              <a:t>Most applications single hop</a:t>
            </a:r>
          </a:p>
          <a:p>
            <a:r>
              <a:rPr lang="en-US" b="0" dirty="0" smtClean="0"/>
              <a:t>Many applications broadcast</a:t>
            </a:r>
          </a:p>
          <a:p>
            <a:r>
              <a:rPr lang="en-US" b="0" dirty="0" smtClean="0"/>
              <a:t>Some normal 802.11 functions (security) moved to higher layers</a:t>
            </a:r>
          </a:p>
          <a:p>
            <a:endParaRPr lang="en-US" dirty="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4</a:t>
            </a:fld>
            <a:endParaRPr lang="en-GB" dirty="0"/>
          </a:p>
        </p:txBody>
      </p:sp>
      <p:sp>
        <p:nvSpPr>
          <p:cNvPr id="6" name="Footer Placeholder 5"/>
          <p:cNvSpPr>
            <a:spLocks noGrp="1"/>
          </p:cNvSpPr>
          <p:nvPr>
            <p:ph type="ftr" sz="quarter" idx="3"/>
          </p:nvPr>
        </p:nvSpPr>
        <p:spPr>
          <a:xfrm>
            <a:off x="7316794" y="6525344"/>
            <a:ext cx="1557157" cy="184666"/>
          </a:xfrm>
        </p:spPr>
        <p:txBody>
          <a:bodyPr/>
          <a:lstStyle/>
          <a:p>
            <a:pPr>
              <a:defRPr/>
            </a:pPr>
            <a:r>
              <a:rPr lang="en-GB" dirty="0" smtClean="0"/>
              <a:t>John Kenney (Toyota ITC)</a:t>
            </a:r>
            <a:endParaRPr lang="en-GB" dirty="0"/>
          </a:p>
        </p:txBody>
      </p:sp>
    </p:spTree>
    <p:extLst>
      <p:ext uri="{BB962C8B-B14F-4D97-AF65-F5344CB8AC3E}">
        <p14:creationId xmlns:p14="http://schemas.microsoft.com/office/powerpoint/2010/main" val="207524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continued</a:t>
            </a:r>
            <a:endParaRPr lang="en-US" dirty="0"/>
          </a:p>
        </p:txBody>
      </p:sp>
      <p:sp>
        <p:nvSpPr>
          <p:cNvPr id="3" name="Content Placeholder 2"/>
          <p:cNvSpPr>
            <a:spLocks noGrp="1"/>
          </p:cNvSpPr>
          <p:nvPr>
            <p:ph idx="1"/>
          </p:nvPr>
        </p:nvSpPr>
        <p:spPr>
          <a:xfrm>
            <a:off x="685800" y="1981200"/>
            <a:ext cx="8350696" cy="4114800"/>
          </a:xfrm>
        </p:spPr>
        <p:txBody>
          <a:bodyPr/>
          <a:lstStyle/>
          <a:p>
            <a:r>
              <a:rPr lang="en-US" b="0" dirty="0" smtClean="0"/>
              <a:t>Applications: safety, traffic efficiency, automated driving, …</a:t>
            </a:r>
          </a:p>
          <a:p>
            <a:r>
              <a:rPr lang="en-US" b="0" dirty="0" smtClean="0"/>
              <a:t>Standards above 802.11: IEEE 1609, SAE, ETSI, ARIB</a:t>
            </a:r>
          </a:p>
          <a:p>
            <a:r>
              <a:rPr lang="en-US" b="0" dirty="0" smtClean="0"/>
              <a:t>DSRC devices do not have time to negotiate capabilities. Often do not even know who they are communicating with</a:t>
            </a:r>
          </a:p>
          <a:p>
            <a:r>
              <a:rPr lang="en-US" b="0" dirty="0" smtClean="0">
                <a:solidFill>
                  <a:srgbClr val="FF0000"/>
                </a:solidFill>
              </a:rPr>
              <a:t>INTEROPERABILITY across all devices at all times and places!</a:t>
            </a:r>
          </a:p>
          <a:p>
            <a:r>
              <a:rPr lang="en-US" b="0" dirty="0" smtClean="0"/>
              <a:t>Interoperability defined as: application data transmitted from one device is successfully received at another device</a:t>
            </a:r>
          </a:p>
          <a:p>
            <a:r>
              <a:rPr lang="en-US" b="0" dirty="0" smtClean="0"/>
              <a:t>Spectrum is scarce and valuable – must be efficient</a:t>
            </a:r>
          </a:p>
          <a:p>
            <a:pPr lvl="1"/>
            <a:r>
              <a:rPr lang="en-US" dirty="0" smtClean="0"/>
              <a:t>70 or 75 MHz in 5.9 GHz band most places</a:t>
            </a:r>
          </a:p>
          <a:p>
            <a:pPr lvl="1"/>
            <a:r>
              <a:rPr lang="en-US" dirty="0" smtClean="0"/>
              <a:t>10 MHz in 760 MHz band in Japan</a:t>
            </a:r>
            <a:endParaRPr lang="en-US" b="0" dirty="0" smtClean="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5</a:t>
            </a:fld>
            <a:endParaRPr lang="en-GB" dirty="0"/>
          </a:p>
        </p:txBody>
      </p:sp>
      <p:sp>
        <p:nvSpPr>
          <p:cNvPr id="6" name="Footer Placeholder 5"/>
          <p:cNvSpPr>
            <a:spLocks noGrp="1"/>
          </p:cNvSpPr>
          <p:nvPr>
            <p:ph type="ftr" sz="quarter" idx="3"/>
          </p:nvPr>
        </p:nvSpPr>
        <p:spPr>
          <a:xfrm>
            <a:off x="7316794" y="6525344"/>
            <a:ext cx="1557157" cy="184666"/>
          </a:xfrm>
        </p:spPr>
        <p:txBody>
          <a:bodyPr/>
          <a:lstStyle/>
          <a:p>
            <a:pPr>
              <a:defRPr/>
            </a:pPr>
            <a:r>
              <a:rPr lang="en-GB" dirty="0" smtClean="0"/>
              <a:t>John Kenney (Toyota ITC)</a:t>
            </a:r>
            <a:endParaRPr lang="en-GB" dirty="0"/>
          </a:p>
        </p:txBody>
      </p:sp>
    </p:spTree>
    <p:extLst>
      <p:ext uri="{BB962C8B-B14F-4D97-AF65-F5344CB8AC3E}">
        <p14:creationId xmlns:p14="http://schemas.microsoft.com/office/powerpoint/2010/main" val="518519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654969" y="585473"/>
            <a:ext cx="8206680" cy="1066800"/>
          </a:xfrm>
        </p:spPr>
        <p:txBody>
          <a:bodyPr/>
          <a:lstStyle/>
          <a:p>
            <a:r>
              <a:rPr lang="en-US" altLang="en-US" dirty="0" smtClean="0"/>
              <a:t>Background – Spectrum and channel switching</a:t>
            </a:r>
            <a:endParaRPr lang="en-US" altLang="en-US" dirty="0" smtClean="0"/>
          </a:p>
        </p:txBody>
      </p:sp>
      <p:sp>
        <p:nvSpPr>
          <p:cNvPr id="28675" name="Rectangle 3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eaLnBrk="1" hangingPunct="1"/>
            <a:endParaRPr lang="en-US" altLang="en-US" dirty="0"/>
          </a:p>
        </p:txBody>
      </p:sp>
      <p:sp>
        <p:nvSpPr>
          <p:cNvPr id="28698" name="Text Box 6"/>
          <p:cNvSpPr txBox="1">
            <a:spLocks noChangeArrowheads="1"/>
          </p:cNvSpPr>
          <p:nvPr/>
        </p:nvSpPr>
        <p:spPr bwMode="auto">
          <a:xfrm>
            <a:off x="8460738" y="3599866"/>
            <a:ext cx="638812" cy="4479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a:r>
              <a:rPr lang="en-US" altLang="ja-JP" sz="2000" i="1" dirty="0">
                <a:latin typeface="Times New Roman" pitchFamily="18" charset="0"/>
                <a:cs typeface="Times New Roman" pitchFamily="18" charset="0"/>
              </a:rPr>
              <a:t>time</a:t>
            </a:r>
            <a:endParaRPr lang="en-US" altLang="ja-JP" sz="2000" i="1" dirty="0"/>
          </a:p>
        </p:txBody>
      </p:sp>
      <p:grpSp>
        <p:nvGrpSpPr>
          <p:cNvPr id="2" name="Group 1"/>
          <p:cNvGrpSpPr/>
          <p:nvPr/>
        </p:nvGrpSpPr>
        <p:grpSpPr>
          <a:xfrm>
            <a:off x="940242" y="3623792"/>
            <a:ext cx="7838185" cy="1617999"/>
            <a:chOff x="953300" y="3460449"/>
            <a:chExt cx="7838185" cy="1617999"/>
          </a:xfrm>
        </p:grpSpPr>
        <p:grpSp>
          <p:nvGrpSpPr>
            <p:cNvPr id="28695" name="Group 13"/>
            <p:cNvGrpSpPr>
              <a:grpSpLocks/>
            </p:cNvGrpSpPr>
            <p:nvPr/>
          </p:nvGrpSpPr>
          <p:grpSpPr bwMode="auto">
            <a:xfrm>
              <a:off x="953300" y="3960052"/>
              <a:ext cx="7747887" cy="579471"/>
              <a:chOff x="1120" y="8698"/>
              <a:chExt cx="4901" cy="343"/>
            </a:xfrm>
          </p:grpSpPr>
          <p:sp>
            <p:nvSpPr>
              <p:cNvPr id="28716" name="Text Box 29"/>
              <p:cNvSpPr txBox="1">
                <a:spLocks noChangeArrowheads="1"/>
              </p:cNvSpPr>
              <p:nvPr/>
            </p:nvSpPr>
            <p:spPr bwMode="auto">
              <a:xfrm>
                <a:off x="1120" y="8703"/>
                <a:ext cx="1226" cy="338"/>
              </a:xfrm>
              <a:prstGeom prst="rect">
                <a:avLst/>
              </a:prstGeom>
              <a:solidFill>
                <a:schemeClr val="bg1">
                  <a:lumMod val="95000"/>
                </a:schemeClr>
              </a:solidFill>
              <a:ln w="9525">
                <a:solidFill>
                  <a:srgbClr val="000000"/>
                </a:solidFill>
                <a:miter lim="800000"/>
                <a:headEnd/>
                <a:tailEnd/>
              </a:ln>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a:r>
                  <a:rPr lang="en-US" altLang="ja-JP" sz="1800" b="0" i="1" dirty="0" smtClean="0">
                    <a:solidFill>
                      <a:srgbClr val="00B050"/>
                    </a:solidFill>
                    <a:latin typeface="Times New Roman" pitchFamily="18" charset="0"/>
                    <a:cs typeface="Times New Roman" pitchFamily="18" charset="0"/>
                  </a:rPr>
                  <a:t>Announce </a:t>
                </a:r>
                <a:br>
                  <a:rPr lang="en-US" altLang="ja-JP" sz="1800" b="0" i="1" dirty="0" smtClean="0">
                    <a:solidFill>
                      <a:srgbClr val="00B050"/>
                    </a:solidFill>
                    <a:latin typeface="Times New Roman" pitchFamily="18" charset="0"/>
                    <a:cs typeface="Times New Roman" pitchFamily="18" charset="0"/>
                  </a:rPr>
                </a:br>
                <a:r>
                  <a:rPr lang="en-US" altLang="ja-JP" sz="1800" b="0" i="1" dirty="0" smtClean="0">
                    <a:solidFill>
                      <a:srgbClr val="00B050"/>
                    </a:solidFill>
                    <a:latin typeface="Times New Roman" pitchFamily="18" charset="0"/>
                    <a:cs typeface="Times New Roman" pitchFamily="18" charset="0"/>
                  </a:rPr>
                  <a:t>services on CCH</a:t>
                </a:r>
                <a:endParaRPr lang="en-US" altLang="ja-JP" sz="1800" b="0" dirty="0">
                  <a:solidFill>
                    <a:srgbClr val="00B050"/>
                  </a:solidFill>
                </a:endParaRPr>
              </a:p>
            </p:txBody>
          </p:sp>
          <p:sp>
            <p:nvSpPr>
              <p:cNvPr id="28714" name="Text Box 25"/>
              <p:cNvSpPr txBox="1">
                <a:spLocks noChangeArrowheads="1"/>
              </p:cNvSpPr>
              <p:nvPr/>
            </p:nvSpPr>
            <p:spPr bwMode="auto">
              <a:xfrm>
                <a:off x="2346" y="8702"/>
                <a:ext cx="1226" cy="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a:r>
                  <a:rPr lang="en-US" altLang="ja-JP" sz="1800" b="0" i="1" dirty="0" smtClean="0">
                    <a:latin typeface="Times New Roman" pitchFamily="18" charset="0"/>
                    <a:cs typeface="Times New Roman" pitchFamily="18" charset="0"/>
                  </a:rPr>
                  <a:t>Access services </a:t>
                </a:r>
                <a:br>
                  <a:rPr lang="en-US" altLang="ja-JP" sz="1800" b="0" i="1" dirty="0" smtClean="0">
                    <a:latin typeface="Times New Roman" pitchFamily="18" charset="0"/>
                    <a:cs typeface="Times New Roman" pitchFamily="18" charset="0"/>
                  </a:rPr>
                </a:br>
                <a:r>
                  <a:rPr lang="en-US" altLang="ja-JP" sz="1800" b="0" i="1" dirty="0" smtClean="0">
                    <a:latin typeface="Times New Roman" pitchFamily="18" charset="0"/>
                    <a:cs typeface="Times New Roman" pitchFamily="18" charset="0"/>
                  </a:rPr>
                  <a:t>on SCHs</a:t>
                </a:r>
                <a:endParaRPr lang="en-US" altLang="ja-JP" sz="1800" b="0" dirty="0"/>
              </a:p>
            </p:txBody>
          </p:sp>
          <p:sp>
            <p:nvSpPr>
              <p:cNvPr id="28712" name="Text Box 21"/>
              <p:cNvSpPr txBox="1">
                <a:spLocks noChangeArrowheads="1"/>
              </p:cNvSpPr>
              <p:nvPr/>
            </p:nvSpPr>
            <p:spPr bwMode="auto">
              <a:xfrm>
                <a:off x="3569" y="8699"/>
                <a:ext cx="1226" cy="342"/>
              </a:xfrm>
              <a:prstGeom prst="rect">
                <a:avLst/>
              </a:prstGeom>
              <a:solidFill>
                <a:schemeClr val="bg1">
                  <a:lumMod val="95000"/>
                </a:schemeClr>
              </a:solidFill>
              <a:ln w="9525">
                <a:solidFill>
                  <a:srgbClr val="000000"/>
                </a:solidFill>
                <a:miter lim="800000"/>
                <a:headEnd/>
                <a:tailEnd/>
              </a:ln>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a:endParaRPr lang="en-US" altLang="ja-JP" sz="2000" dirty="0">
                  <a:solidFill>
                    <a:srgbClr val="00B050"/>
                  </a:solidFill>
                </a:endParaRPr>
              </a:p>
            </p:txBody>
          </p:sp>
          <p:sp>
            <p:nvSpPr>
              <p:cNvPr id="28710" name="Text Box 17"/>
              <p:cNvSpPr txBox="1">
                <a:spLocks noChangeArrowheads="1"/>
              </p:cNvSpPr>
              <p:nvPr/>
            </p:nvSpPr>
            <p:spPr bwMode="auto">
              <a:xfrm>
                <a:off x="4795" y="8698"/>
                <a:ext cx="1226" cy="3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0C0C0"/>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a:r>
                  <a:rPr lang="en-US" altLang="ja-JP" sz="1800" b="0" i="1" dirty="0" smtClean="0">
                    <a:latin typeface="Times New Roman" pitchFamily="18" charset="0"/>
                    <a:cs typeface="Times New Roman" pitchFamily="18" charset="0"/>
                  </a:rPr>
                  <a:t>Access services </a:t>
                </a:r>
                <a:br>
                  <a:rPr lang="en-US" altLang="ja-JP" sz="1800" b="0" i="1" dirty="0" smtClean="0">
                    <a:latin typeface="Times New Roman" pitchFamily="18" charset="0"/>
                    <a:cs typeface="Times New Roman" pitchFamily="18" charset="0"/>
                  </a:rPr>
                </a:br>
                <a:r>
                  <a:rPr lang="en-US" altLang="ja-JP" sz="1800" b="0" i="1" dirty="0" smtClean="0">
                    <a:latin typeface="Times New Roman" pitchFamily="18" charset="0"/>
                    <a:cs typeface="Times New Roman" pitchFamily="18" charset="0"/>
                  </a:rPr>
                  <a:t>on SCHs</a:t>
                </a:r>
                <a:endParaRPr lang="en-US" altLang="ja-JP" sz="1800" b="0" dirty="0"/>
              </a:p>
            </p:txBody>
          </p:sp>
        </p:grpSp>
        <p:grpSp>
          <p:nvGrpSpPr>
            <p:cNvPr id="28696" name="Group 10"/>
            <p:cNvGrpSpPr>
              <a:grpSpLocks/>
            </p:cNvGrpSpPr>
            <p:nvPr/>
          </p:nvGrpSpPr>
          <p:grpSpPr bwMode="auto">
            <a:xfrm>
              <a:off x="4848773" y="4735496"/>
              <a:ext cx="1963452" cy="342952"/>
              <a:chOff x="3878" y="3143"/>
              <a:chExt cx="1080" cy="203"/>
            </a:xfrm>
          </p:grpSpPr>
          <p:sp>
            <p:nvSpPr>
              <p:cNvPr id="28703" name="Text Box 12"/>
              <p:cNvSpPr txBox="1">
                <a:spLocks noChangeArrowheads="1"/>
              </p:cNvSpPr>
              <p:nvPr/>
            </p:nvSpPr>
            <p:spPr bwMode="auto">
              <a:xfrm>
                <a:off x="3967" y="3143"/>
                <a:ext cx="900" cy="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a:r>
                  <a:rPr lang="en-US" altLang="ja-JP" sz="1800" dirty="0">
                    <a:latin typeface="Times New Roman" pitchFamily="18" charset="0"/>
                    <a:cs typeface="Times New Roman" pitchFamily="18" charset="0"/>
                  </a:rPr>
                  <a:t>50 msec</a:t>
                </a:r>
                <a:endParaRPr lang="en-US" altLang="ja-JP" sz="1800" dirty="0"/>
              </a:p>
            </p:txBody>
          </p:sp>
          <p:sp>
            <p:nvSpPr>
              <p:cNvPr id="28704" name="Line 11"/>
              <p:cNvSpPr>
                <a:spLocks noChangeShapeType="1"/>
              </p:cNvSpPr>
              <p:nvPr/>
            </p:nvSpPr>
            <p:spPr bwMode="auto">
              <a:xfrm>
                <a:off x="3878" y="3143"/>
                <a:ext cx="108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28681" name="Text Box 12"/>
            <p:cNvSpPr txBox="1">
              <a:spLocks noChangeArrowheads="1"/>
            </p:cNvSpPr>
            <p:nvPr/>
          </p:nvSpPr>
          <p:spPr bwMode="auto">
            <a:xfrm>
              <a:off x="7249401" y="4736315"/>
              <a:ext cx="1120716" cy="2766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a:r>
                <a:rPr lang="en-US" altLang="ja-JP" sz="1800" dirty="0">
                  <a:latin typeface="Times New Roman" pitchFamily="18" charset="0"/>
                  <a:cs typeface="Times New Roman" pitchFamily="18" charset="0"/>
                </a:rPr>
                <a:t>50 msec</a:t>
              </a:r>
              <a:endParaRPr lang="en-US" altLang="ja-JP" sz="1800" dirty="0"/>
            </a:p>
          </p:txBody>
        </p:sp>
        <p:sp>
          <p:nvSpPr>
            <p:cNvPr id="28697" name="Line 8"/>
            <p:cNvSpPr>
              <a:spLocks noChangeShapeType="1"/>
            </p:cNvSpPr>
            <p:nvPr/>
          </p:nvSpPr>
          <p:spPr bwMode="auto">
            <a:xfrm>
              <a:off x="6828033" y="4735496"/>
              <a:ext cx="196345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8680" name="Text Box 33"/>
            <p:cNvSpPr txBox="1">
              <a:spLocks noChangeArrowheads="1"/>
            </p:cNvSpPr>
            <p:nvPr/>
          </p:nvSpPr>
          <p:spPr bwMode="auto">
            <a:xfrm>
              <a:off x="5018039" y="3460449"/>
              <a:ext cx="352901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a:r>
                <a:rPr lang="en-US" altLang="ja-JP" sz="1800" dirty="0">
                  <a:latin typeface="Times New Roman" pitchFamily="18" charset="0"/>
                  <a:cs typeface="Times New Roman" pitchFamily="18" charset="0"/>
                </a:rPr>
                <a:t>Sync </a:t>
              </a:r>
              <a:r>
                <a:rPr lang="en-US" altLang="ja-JP" sz="1800" dirty="0" smtClean="0">
                  <a:latin typeface="Times New Roman" pitchFamily="18" charset="0"/>
                  <a:cs typeface="Times New Roman" pitchFamily="18" charset="0"/>
                </a:rPr>
                <a:t>period</a:t>
              </a:r>
              <a:r>
                <a:rPr lang="en-US" altLang="ja-JP" sz="1800" dirty="0"/>
                <a:t> </a:t>
              </a:r>
              <a:r>
                <a:rPr lang="en-US" altLang="ja-JP" sz="1800" dirty="0" smtClean="0">
                  <a:latin typeface="Times New Roman" pitchFamily="18" charset="0"/>
                  <a:cs typeface="Times New Roman" pitchFamily="18" charset="0"/>
                </a:rPr>
                <a:t>100 </a:t>
              </a:r>
              <a:r>
                <a:rPr lang="en-US" altLang="ja-JP" sz="1800" dirty="0">
                  <a:latin typeface="Times New Roman" pitchFamily="18" charset="0"/>
                  <a:cs typeface="Times New Roman" pitchFamily="18" charset="0"/>
                </a:rPr>
                <a:t>msec</a:t>
              </a:r>
              <a:endParaRPr lang="en-US" altLang="ja-JP" sz="1800" dirty="0"/>
            </a:p>
          </p:txBody>
        </p:sp>
      </p:grpSp>
      <p:sp>
        <p:nvSpPr>
          <p:cNvPr id="28683" name="TextBox 59"/>
          <p:cNvSpPr txBox="1">
            <a:spLocks noChangeArrowheads="1"/>
          </p:cNvSpPr>
          <p:nvPr/>
        </p:nvSpPr>
        <p:spPr bwMode="auto">
          <a:xfrm>
            <a:off x="318483" y="5241791"/>
            <a:ext cx="8363338" cy="1631216"/>
          </a:xfrm>
          <a:prstGeom prst="rect">
            <a:avLst/>
          </a:prstGeom>
          <a:solidFill>
            <a:schemeClr val="bg1"/>
          </a:solidFill>
          <a:ln w="9525">
            <a:solidFill>
              <a:srgbClr val="3333FF"/>
            </a:solidFill>
            <a:miter lim="800000"/>
            <a:headEnd/>
            <a:tailEnd/>
          </a:ln>
        </p:spPr>
        <p:txBody>
          <a:bodyPr wrap="square">
            <a:spAutoFit/>
          </a:bodyPr>
          <a:lstStyle>
            <a:lvl1pPr marL="342900" indent="-342900"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l" eaLnBrk="1" hangingPunct="1">
              <a:buFont typeface="Arial" pitchFamily="34" charset="0"/>
              <a:buChar char="•"/>
            </a:pPr>
            <a:r>
              <a:rPr lang="en-US" altLang="en-US" sz="2000" b="0" dirty="0">
                <a:solidFill>
                  <a:schemeClr val="accent6"/>
                </a:solidFill>
              </a:rPr>
              <a:t>Objective: Multiplex one radio effectively among multiple channels</a:t>
            </a:r>
          </a:p>
          <a:p>
            <a:pPr algn="l" eaLnBrk="1" hangingPunct="1">
              <a:buFont typeface="Arial" pitchFamily="34" charset="0"/>
              <a:buChar char="•"/>
            </a:pPr>
            <a:r>
              <a:rPr lang="en-US" altLang="en-US" sz="2000" b="0" dirty="0">
                <a:solidFill>
                  <a:schemeClr val="accent6"/>
                </a:solidFill>
              </a:rPr>
              <a:t>Optional – </a:t>
            </a:r>
            <a:r>
              <a:rPr lang="en-US" altLang="en-US" sz="2000" b="0" dirty="0" smtClean="0">
                <a:solidFill>
                  <a:schemeClr val="accent6"/>
                </a:solidFill>
              </a:rPr>
              <a:t>Not </a:t>
            </a:r>
            <a:r>
              <a:rPr lang="en-US" altLang="en-US" sz="2000" b="0" dirty="0">
                <a:solidFill>
                  <a:schemeClr val="accent6"/>
                </a:solidFill>
              </a:rPr>
              <a:t>used for </a:t>
            </a:r>
            <a:r>
              <a:rPr lang="en-US" altLang="en-US" sz="2000" b="0" dirty="0" smtClean="0">
                <a:solidFill>
                  <a:schemeClr val="accent6"/>
                </a:solidFill>
              </a:rPr>
              <a:t>Basic Safety Message Channel </a:t>
            </a:r>
            <a:r>
              <a:rPr lang="en-US" altLang="en-US" sz="2000" b="0" dirty="0" smtClean="0">
                <a:solidFill>
                  <a:schemeClr val="accent6"/>
                </a:solidFill>
              </a:rPr>
              <a:t>172 in </a:t>
            </a:r>
            <a:r>
              <a:rPr lang="en-US" altLang="en-US" sz="2000" b="0" dirty="0" smtClean="0">
                <a:solidFill>
                  <a:schemeClr val="accent6"/>
                </a:solidFill>
              </a:rPr>
              <a:t>US</a:t>
            </a:r>
          </a:p>
          <a:p>
            <a:pPr lvl="1" eaLnBrk="1" hangingPunct="1">
              <a:buFont typeface="Arial" pitchFamily="34" charset="0"/>
              <a:buChar char="•"/>
            </a:pPr>
            <a:r>
              <a:rPr lang="en-US" altLang="en-US" sz="2000" b="0" dirty="0" smtClean="0">
                <a:solidFill>
                  <a:schemeClr val="accent6"/>
                </a:solidFill>
              </a:rPr>
              <a:t>2 radios cover all 7 channels</a:t>
            </a:r>
            <a:endParaRPr lang="en-US" altLang="en-US" sz="2000" b="0" dirty="0" smtClean="0">
              <a:solidFill>
                <a:schemeClr val="accent6"/>
              </a:solidFill>
            </a:endParaRPr>
          </a:p>
          <a:p>
            <a:pPr algn="l" eaLnBrk="1" hangingPunct="1">
              <a:buFont typeface="Arial" pitchFamily="34" charset="0"/>
              <a:buChar char="•"/>
            </a:pPr>
            <a:r>
              <a:rPr lang="en-US" altLang="en-US" sz="2000" dirty="0" smtClean="0">
                <a:solidFill>
                  <a:schemeClr val="accent6"/>
                </a:solidFill>
              </a:rPr>
              <a:t>Implication: same MAC/PHY should be used in all channels. FCC requires use of DSRC</a:t>
            </a:r>
            <a:r>
              <a:rPr lang="en-US" altLang="en-US" sz="2000" dirty="0">
                <a:solidFill>
                  <a:schemeClr val="accent6"/>
                </a:solidFill>
              </a:rPr>
              <a:t>.</a:t>
            </a:r>
            <a:endParaRPr lang="en-US" altLang="en-US" sz="2000" dirty="0">
              <a:solidFill>
                <a:schemeClr val="accent6"/>
              </a:solidFill>
            </a:endParaRPr>
          </a:p>
        </p:txBody>
      </p:sp>
      <p:grpSp>
        <p:nvGrpSpPr>
          <p:cNvPr id="3" name="Group 2"/>
          <p:cNvGrpSpPr/>
          <p:nvPr/>
        </p:nvGrpSpPr>
        <p:grpSpPr>
          <a:xfrm>
            <a:off x="1362209" y="1118349"/>
            <a:ext cx="7331076" cy="2055813"/>
            <a:chOff x="1046162" y="1066800"/>
            <a:chExt cx="7331076" cy="2055813"/>
          </a:xfrm>
        </p:grpSpPr>
        <p:sp>
          <p:nvSpPr>
            <p:cNvPr id="52" name="AutoShape 3"/>
            <p:cNvSpPr>
              <a:spLocks noChangeAspect="1" noChangeArrowheads="1" noTextEdit="1"/>
            </p:cNvSpPr>
            <p:nvPr/>
          </p:nvSpPr>
          <p:spPr bwMode="auto">
            <a:xfrm>
              <a:off x="1406525" y="1066800"/>
              <a:ext cx="657542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3" name="Rectangle 5"/>
            <p:cNvSpPr>
              <a:spLocks noChangeArrowheads="1"/>
            </p:cNvSpPr>
            <p:nvPr/>
          </p:nvSpPr>
          <p:spPr bwMode="auto">
            <a:xfrm>
              <a:off x="1454150" y="1951038"/>
              <a:ext cx="477838" cy="1147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54" name="Rectangle 6"/>
            <p:cNvSpPr>
              <a:spLocks noChangeArrowheads="1"/>
            </p:cNvSpPr>
            <p:nvPr/>
          </p:nvSpPr>
          <p:spPr bwMode="auto">
            <a:xfrm>
              <a:off x="1495425" y="1951038"/>
              <a:ext cx="436563" cy="1147762"/>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55" name="Rectangle 10"/>
            <p:cNvSpPr>
              <a:spLocks noChangeArrowheads="1"/>
            </p:cNvSpPr>
            <p:nvPr/>
          </p:nvSpPr>
          <p:spPr bwMode="auto">
            <a:xfrm>
              <a:off x="1768475" y="2182813"/>
              <a:ext cx="18415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wrap="none" lIns="0" tIns="0" rIns="0" bIns="0">
              <a:spAutoFit/>
            </a:bodyPr>
            <a:lstStyle/>
            <a:p>
              <a:pPr algn="ctr">
                <a:defRPr/>
              </a:pPr>
              <a:r>
                <a:rPr lang="en-US" sz="1200" b="0" dirty="0">
                  <a:solidFill>
                    <a:srgbClr val="000000"/>
                  </a:solidFill>
                  <a:ea typeface="ＭＳ Ｐゴシック" pitchFamily="34" charset="-128"/>
                </a:rPr>
                <a:t>Reserved</a:t>
              </a:r>
              <a:endParaRPr lang="en-US" dirty="0">
                <a:ea typeface="ＭＳ Ｐゴシック" pitchFamily="34" charset="-128"/>
              </a:endParaRPr>
            </a:p>
          </p:txBody>
        </p:sp>
        <p:sp>
          <p:nvSpPr>
            <p:cNvPr id="56" name="Rectangle 12"/>
            <p:cNvSpPr>
              <a:spLocks noChangeArrowheads="1"/>
            </p:cNvSpPr>
            <p:nvPr/>
          </p:nvSpPr>
          <p:spPr bwMode="auto">
            <a:xfrm>
              <a:off x="1563688" y="2287588"/>
              <a:ext cx="1857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wrap="none" lIns="0" tIns="0" rIns="0" bIns="0">
              <a:spAutoFit/>
            </a:bodyPr>
            <a:lstStyle/>
            <a:p>
              <a:pPr algn="ctr">
                <a:defRPr/>
              </a:pPr>
              <a:r>
                <a:rPr lang="en-US" sz="1200" b="0" dirty="0">
                  <a:solidFill>
                    <a:srgbClr val="000000"/>
                  </a:solidFill>
                  <a:ea typeface="ＭＳ Ｐゴシック" pitchFamily="34" charset="-128"/>
                </a:rPr>
                <a:t>5 MHz</a:t>
              </a:r>
              <a:endParaRPr lang="en-US" dirty="0">
                <a:ea typeface="ＭＳ Ｐゴシック" pitchFamily="34" charset="-128"/>
              </a:endParaRPr>
            </a:p>
          </p:txBody>
        </p:sp>
        <p:sp>
          <p:nvSpPr>
            <p:cNvPr id="57" name="Rectangle 13"/>
            <p:cNvSpPr>
              <a:spLocks noChangeArrowheads="1"/>
            </p:cNvSpPr>
            <p:nvPr/>
          </p:nvSpPr>
          <p:spPr bwMode="auto">
            <a:xfrm>
              <a:off x="1931988" y="1951038"/>
              <a:ext cx="862012" cy="1147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58" name="Rectangle 14"/>
            <p:cNvSpPr>
              <a:spLocks noChangeArrowheads="1"/>
            </p:cNvSpPr>
            <p:nvPr/>
          </p:nvSpPr>
          <p:spPr bwMode="auto">
            <a:xfrm>
              <a:off x="1931988" y="1951038"/>
              <a:ext cx="862012" cy="1147762"/>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59" name="Rectangle 15"/>
            <p:cNvSpPr>
              <a:spLocks noChangeArrowheads="1"/>
            </p:cNvSpPr>
            <p:nvPr/>
          </p:nvSpPr>
          <p:spPr bwMode="auto">
            <a:xfrm>
              <a:off x="2095500" y="1952625"/>
              <a:ext cx="3317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CH </a:t>
              </a:r>
              <a:endParaRPr lang="en-US" altLang="en-US" dirty="0"/>
            </a:p>
          </p:txBody>
        </p:sp>
        <p:sp>
          <p:nvSpPr>
            <p:cNvPr id="60" name="Rectangle 16"/>
            <p:cNvSpPr>
              <a:spLocks noChangeArrowheads="1"/>
            </p:cNvSpPr>
            <p:nvPr/>
          </p:nvSpPr>
          <p:spPr bwMode="auto">
            <a:xfrm>
              <a:off x="2417763" y="1952625"/>
              <a:ext cx="3222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172</a:t>
              </a:r>
              <a:endParaRPr lang="en-US" altLang="en-US" dirty="0"/>
            </a:p>
          </p:txBody>
        </p:sp>
        <p:sp>
          <p:nvSpPr>
            <p:cNvPr id="61" name="Rectangle 17"/>
            <p:cNvSpPr>
              <a:spLocks noChangeArrowheads="1"/>
            </p:cNvSpPr>
            <p:nvPr/>
          </p:nvSpPr>
          <p:spPr bwMode="auto">
            <a:xfrm>
              <a:off x="2108200" y="2417763"/>
              <a:ext cx="641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Service</a:t>
              </a:r>
              <a:endParaRPr lang="en-US" altLang="en-US" dirty="0"/>
            </a:p>
          </p:txBody>
        </p:sp>
        <p:sp>
          <p:nvSpPr>
            <p:cNvPr id="62" name="Rectangle 18"/>
            <p:cNvSpPr>
              <a:spLocks noChangeArrowheads="1"/>
            </p:cNvSpPr>
            <p:nvPr/>
          </p:nvSpPr>
          <p:spPr bwMode="auto">
            <a:xfrm>
              <a:off x="2085975" y="2873375"/>
              <a:ext cx="2682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10 </a:t>
              </a:r>
              <a:endParaRPr lang="en-US" altLang="en-US" dirty="0"/>
            </a:p>
          </p:txBody>
        </p:sp>
        <p:sp>
          <p:nvSpPr>
            <p:cNvPr id="63" name="Rectangle 19"/>
            <p:cNvSpPr>
              <a:spLocks noChangeArrowheads="1"/>
            </p:cNvSpPr>
            <p:nvPr/>
          </p:nvSpPr>
          <p:spPr bwMode="auto">
            <a:xfrm>
              <a:off x="2362200" y="2873375"/>
              <a:ext cx="396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MHz</a:t>
              </a:r>
              <a:endParaRPr lang="en-US" altLang="en-US" dirty="0"/>
            </a:p>
          </p:txBody>
        </p:sp>
        <p:sp>
          <p:nvSpPr>
            <p:cNvPr id="64" name="Rectangle 20"/>
            <p:cNvSpPr>
              <a:spLocks noChangeArrowheads="1"/>
            </p:cNvSpPr>
            <p:nvPr/>
          </p:nvSpPr>
          <p:spPr bwMode="auto">
            <a:xfrm>
              <a:off x="2794000" y="1951038"/>
              <a:ext cx="860425" cy="1147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65" name="Rectangle 21"/>
            <p:cNvSpPr>
              <a:spLocks noChangeArrowheads="1"/>
            </p:cNvSpPr>
            <p:nvPr/>
          </p:nvSpPr>
          <p:spPr bwMode="auto">
            <a:xfrm>
              <a:off x="2794000" y="1951038"/>
              <a:ext cx="860425" cy="1147762"/>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66" name="Rectangle 22"/>
            <p:cNvSpPr>
              <a:spLocks noChangeArrowheads="1"/>
            </p:cNvSpPr>
            <p:nvPr/>
          </p:nvSpPr>
          <p:spPr bwMode="auto">
            <a:xfrm>
              <a:off x="2955925" y="1952625"/>
              <a:ext cx="3317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CH </a:t>
              </a:r>
              <a:endParaRPr lang="en-US" altLang="en-US" dirty="0"/>
            </a:p>
          </p:txBody>
        </p:sp>
        <p:sp>
          <p:nvSpPr>
            <p:cNvPr id="67" name="Rectangle 23"/>
            <p:cNvSpPr>
              <a:spLocks noChangeArrowheads="1"/>
            </p:cNvSpPr>
            <p:nvPr/>
          </p:nvSpPr>
          <p:spPr bwMode="auto">
            <a:xfrm>
              <a:off x="3278188" y="1952625"/>
              <a:ext cx="3222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174</a:t>
              </a:r>
              <a:endParaRPr lang="en-US" altLang="en-US" dirty="0"/>
            </a:p>
          </p:txBody>
        </p:sp>
        <p:sp>
          <p:nvSpPr>
            <p:cNvPr id="68" name="Rectangle 24"/>
            <p:cNvSpPr>
              <a:spLocks noChangeArrowheads="1"/>
            </p:cNvSpPr>
            <p:nvPr/>
          </p:nvSpPr>
          <p:spPr bwMode="auto">
            <a:xfrm>
              <a:off x="2968625" y="2417763"/>
              <a:ext cx="641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Service</a:t>
              </a:r>
              <a:endParaRPr lang="en-US" altLang="en-US" dirty="0"/>
            </a:p>
          </p:txBody>
        </p:sp>
        <p:sp>
          <p:nvSpPr>
            <p:cNvPr id="69" name="Rectangle 25"/>
            <p:cNvSpPr>
              <a:spLocks noChangeArrowheads="1"/>
            </p:cNvSpPr>
            <p:nvPr/>
          </p:nvSpPr>
          <p:spPr bwMode="auto">
            <a:xfrm>
              <a:off x="2946400" y="2873375"/>
              <a:ext cx="2682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10 </a:t>
              </a:r>
              <a:endParaRPr lang="en-US" altLang="en-US" dirty="0"/>
            </a:p>
          </p:txBody>
        </p:sp>
        <p:sp>
          <p:nvSpPr>
            <p:cNvPr id="70" name="Rectangle 26"/>
            <p:cNvSpPr>
              <a:spLocks noChangeArrowheads="1"/>
            </p:cNvSpPr>
            <p:nvPr/>
          </p:nvSpPr>
          <p:spPr bwMode="auto">
            <a:xfrm>
              <a:off x="3222625" y="2873375"/>
              <a:ext cx="396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MHz</a:t>
              </a:r>
              <a:endParaRPr lang="en-US" altLang="en-US" dirty="0"/>
            </a:p>
          </p:txBody>
        </p:sp>
        <p:sp>
          <p:nvSpPr>
            <p:cNvPr id="71" name="Rectangle 27"/>
            <p:cNvSpPr>
              <a:spLocks noChangeArrowheads="1"/>
            </p:cNvSpPr>
            <p:nvPr/>
          </p:nvSpPr>
          <p:spPr bwMode="auto">
            <a:xfrm>
              <a:off x="3654425" y="1951038"/>
              <a:ext cx="860425" cy="1147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72" name="Rectangle 28"/>
            <p:cNvSpPr>
              <a:spLocks noChangeArrowheads="1"/>
            </p:cNvSpPr>
            <p:nvPr/>
          </p:nvSpPr>
          <p:spPr bwMode="auto">
            <a:xfrm>
              <a:off x="3654425" y="1951038"/>
              <a:ext cx="860425" cy="1147762"/>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73" name="Rectangle 29"/>
            <p:cNvSpPr>
              <a:spLocks noChangeArrowheads="1"/>
            </p:cNvSpPr>
            <p:nvPr/>
          </p:nvSpPr>
          <p:spPr bwMode="auto">
            <a:xfrm>
              <a:off x="3817938" y="1952625"/>
              <a:ext cx="3317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CH </a:t>
              </a:r>
              <a:endParaRPr lang="en-US" altLang="en-US" dirty="0"/>
            </a:p>
          </p:txBody>
        </p:sp>
        <p:sp>
          <p:nvSpPr>
            <p:cNvPr id="74" name="Rectangle 30"/>
            <p:cNvSpPr>
              <a:spLocks noChangeArrowheads="1"/>
            </p:cNvSpPr>
            <p:nvPr/>
          </p:nvSpPr>
          <p:spPr bwMode="auto">
            <a:xfrm>
              <a:off x="4141788" y="1952625"/>
              <a:ext cx="376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176 </a:t>
              </a:r>
              <a:endParaRPr lang="en-US" altLang="en-US" dirty="0"/>
            </a:p>
          </p:txBody>
        </p:sp>
        <p:sp>
          <p:nvSpPr>
            <p:cNvPr id="75" name="Rectangle 31"/>
            <p:cNvSpPr>
              <a:spLocks noChangeArrowheads="1"/>
            </p:cNvSpPr>
            <p:nvPr/>
          </p:nvSpPr>
          <p:spPr bwMode="auto">
            <a:xfrm>
              <a:off x="3830638" y="2417763"/>
              <a:ext cx="641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Service</a:t>
              </a:r>
              <a:endParaRPr lang="en-US" altLang="en-US" dirty="0"/>
            </a:p>
          </p:txBody>
        </p:sp>
        <p:sp>
          <p:nvSpPr>
            <p:cNvPr id="76" name="Rectangle 32"/>
            <p:cNvSpPr>
              <a:spLocks noChangeArrowheads="1"/>
            </p:cNvSpPr>
            <p:nvPr/>
          </p:nvSpPr>
          <p:spPr bwMode="auto">
            <a:xfrm>
              <a:off x="3806825" y="2873375"/>
              <a:ext cx="2682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10 </a:t>
              </a:r>
              <a:endParaRPr lang="en-US" altLang="en-US" dirty="0"/>
            </a:p>
          </p:txBody>
        </p:sp>
        <p:sp>
          <p:nvSpPr>
            <p:cNvPr id="77" name="Rectangle 33"/>
            <p:cNvSpPr>
              <a:spLocks noChangeArrowheads="1"/>
            </p:cNvSpPr>
            <p:nvPr/>
          </p:nvSpPr>
          <p:spPr bwMode="auto">
            <a:xfrm>
              <a:off x="4083050" y="2873375"/>
              <a:ext cx="396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MHz</a:t>
              </a:r>
              <a:endParaRPr lang="en-US" altLang="en-US" dirty="0"/>
            </a:p>
          </p:txBody>
        </p:sp>
        <p:sp>
          <p:nvSpPr>
            <p:cNvPr id="78" name="Rectangle 34"/>
            <p:cNvSpPr>
              <a:spLocks noChangeArrowheads="1"/>
            </p:cNvSpPr>
            <p:nvPr/>
          </p:nvSpPr>
          <p:spPr bwMode="auto">
            <a:xfrm>
              <a:off x="4514850" y="1951038"/>
              <a:ext cx="860425" cy="1147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79" name="Rectangle 35"/>
            <p:cNvSpPr>
              <a:spLocks noChangeArrowheads="1"/>
            </p:cNvSpPr>
            <p:nvPr/>
          </p:nvSpPr>
          <p:spPr bwMode="auto">
            <a:xfrm>
              <a:off x="4514850" y="1951038"/>
              <a:ext cx="860425" cy="1147762"/>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80" name="Rectangle 36"/>
            <p:cNvSpPr>
              <a:spLocks noChangeArrowheads="1"/>
            </p:cNvSpPr>
            <p:nvPr/>
          </p:nvSpPr>
          <p:spPr bwMode="auto">
            <a:xfrm>
              <a:off x="4678363" y="1952625"/>
              <a:ext cx="3317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B050"/>
                  </a:solidFill>
                </a:rPr>
                <a:t>CH </a:t>
              </a:r>
              <a:endParaRPr lang="en-US" altLang="en-US" dirty="0">
                <a:solidFill>
                  <a:srgbClr val="00B050"/>
                </a:solidFill>
              </a:endParaRPr>
            </a:p>
          </p:txBody>
        </p:sp>
        <p:sp>
          <p:nvSpPr>
            <p:cNvPr id="81" name="Rectangle 37"/>
            <p:cNvSpPr>
              <a:spLocks noChangeArrowheads="1"/>
            </p:cNvSpPr>
            <p:nvPr/>
          </p:nvSpPr>
          <p:spPr bwMode="auto">
            <a:xfrm>
              <a:off x="4999038" y="1952625"/>
              <a:ext cx="3222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B050"/>
                  </a:solidFill>
                </a:rPr>
                <a:t>178</a:t>
              </a:r>
              <a:endParaRPr lang="en-US" altLang="en-US" dirty="0">
                <a:solidFill>
                  <a:srgbClr val="00B050"/>
                </a:solidFill>
              </a:endParaRPr>
            </a:p>
          </p:txBody>
        </p:sp>
        <p:sp>
          <p:nvSpPr>
            <p:cNvPr id="82" name="Rectangle 38"/>
            <p:cNvSpPr>
              <a:spLocks noChangeArrowheads="1"/>
            </p:cNvSpPr>
            <p:nvPr/>
          </p:nvSpPr>
          <p:spPr bwMode="auto">
            <a:xfrm>
              <a:off x="4702175" y="2417763"/>
              <a:ext cx="6207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B050"/>
                  </a:solidFill>
                </a:rPr>
                <a:t>Control</a:t>
              </a:r>
              <a:endParaRPr lang="en-US" altLang="en-US" dirty="0">
                <a:solidFill>
                  <a:srgbClr val="00B050"/>
                </a:solidFill>
              </a:endParaRPr>
            </a:p>
          </p:txBody>
        </p:sp>
        <p:sp>
          <p:nvSpPr>
            <p:cNvPr id="83" name="Rectangle 39"/>
            <p:cNvSpPr>
              <a:spLocks noChangeArrowheads="1"/>
            </p:cNvSpPr>
            <p:nvPr/>
          </p:nvSpPr>
          <p:spPr bwMode="auto">
            <a:xfrm>
              <a:off x="4667250" y="2873375"/>
              <a:ext cx="2682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B050"/>
                  </a:solidFill>
                </a:rPr>
                <a:t>10 </a:t>
              </a:r>
              <a:endParaRPr lang="en-US" altLang="en-US" dirty="0">
                <a:solidFill>
                  <a:srgbClr val="00B050"/>
                </a:solidFill>
              </a:endParaRPr>
            </a:p>
          </p:txBody>
        </p:sp>
        <p:sp>
          <p:nvSpPr>
            <p:cNvPr id="84" name="Rectangle 40"/>
            <p:cNvSpPr>
              <a:spLocks noChangeArrowheads="1"/>
            </p:cNvSpPr>
            <p:nvPr/>
          </p:nvSpPr>
          <p:spPr bwMode="auto">
            <a:xfrm>
              <a:off x="4945063" y="2873375"/>
              <a:ext cx="396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B050"/>
                  </a:solidFill>
                </a:rPr>
                <a:t>MHz</a:t>
              </a:r>
              <a:endParaRPr lang="en-US" altLang="en-US" dirty="0">
                <a:solidFill>
                  <a:srgbClr val="00B050"/>
                </a:solidFill>
              </a:endParaRPr>
            </a:p>
          </p:txBody>
        </p:sp>
        <p:sp>
          <p:nvSpPr>
            <p:cNvPr id="85" name="Rectangle 41"/>
            <p:cNvSpPr>
              <a:spLocks noChangeArrowheads="1"/>
            </p:cNvSpPr>
            <p:nvPr/>
          </p:nvSpPr>
          <p:spPr bwMode="auto">
            <a:xfrm>
              <a:off x="5375275" y="1951038"/>
              <a:ext cx="862013" cy="1147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86" name="Rectangle 42"/>
            <p:cNvSpPr>
              <a:spLocks noChangeArrowheads="1"/>
            </p:cNvSpPr>
            <p:nvPr/>
          </p:nvSpPr>
          <p:spPr bwMode="auto">
            <a:xfrm>
              <a:off x="5375275" y="1951038"/>
              <a:ext cx="862013" cy="1147762"/>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87" name="Rectangle 43"/>
            <p:cNvSpPr>
              <a:spLocks noChangeArrowheads="1"/>
            </p:cNvSpPr>
            <p:nvPr/>
          </p:nvSpPr>
          <p:spPr bwMode="auto">
            <a:xfrm>
              <a:off x="5538788" y="1952625"/>
              <a:ext cx="3317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CH </a:t>
              </a:r>
              <a:endParaRPr lang="en-US" altLang="en-US" dirty="0"/>
            </a:p>
          </p:txBody>
        </p:sp>
        <p:sp>
          <p:nvSpPr>
            <p:cNvPr id="88" name="Rectangle 44"/>
            <p:cNvSpPr>
              <a:spLocks noChangeArrowheads="1"/>
            </p:cNvSpPr>
            <p:nvPr/>
          </p:nvSpPr>
          <p:spPr bwMode="auto">
            <a:xfrm>
              <a:off x="5861050" y="1952625"/>
              <a:ext cx="3222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180</a:t>
              </a:r>
              <a:endParaRPr lang="en-US" altLang="en-US" dirty="0"/>
            </a:p>
          </p:txBody>
        </p:sp>
        <p:sp>
          <p:nvSpPr>
            <p:cNvPr id="89" name="Rectangle 45"/>
            <p:cNvSpPr>
              <a:spLocks noChangeArrowheads="1"/>
            </p:cNvSpPr>
            <p:nvPr/>
          </p:nvSpPr>
          <p:spPr bwMode="auto">
            <a:xfrm>
              <a:off x="5551488" y="2417763"/>
              <a:ext cx="641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Service</a:t>
              </a:r>
              <a:endParaRPr lang="en-US" altLang="en-US" dirty="0"/>
            </a:p>
          </p:txBody>
        </p:sp>
        <p:sp>
          <p:nvSpPr>
            <p:cNvPr id="90" name="Rectangle 46"/>
            <p:cNvSpPr>
              <a:spLocks noChangeArrowheads="1"/>
            </p:cNvSpPr>
            <p:nvPr/>
          </p:nvSpPr>
          <p:spPr bwMode="auto">
            <a:xfrm>
              <a:off x="5529263" y="2873375"/>
              <a:ext cx="2682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10 </a:t>
              </a:r>
              <a:endParaRPr lang="en-US" altLang="en-US" dirty="0"/>
            </a:p>
          </p:txBody>
        </p:sp>
        <p:sp>
          <p:nvSpPr>
            <p:cNvPr id="91" name="Rectangle 47"/>
            <p:cNvSpPr>
              <a:spLocks noChangeArrowheads="1"/>
            </p:cNvSpPr>
            <p:nvPr/>
          </p:nvSpPr>
          <p:spPr bwMode="auto">
            <a:xfrm>
              <a:off x="5805488" y="2873375"/>
              <a:ext cx="396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MHz</a:t>
              </a:r>
              <a:endParaRPr lang="en-US" altLang="en-US" dirty="0"/>
            </a:p>
          </p:txBody>
        </p:sp>
        <p:sp>
          <p:nvSpPr>
            <p:cNvPr id="92" name="Rectangle 48"/>
            <p:cNvSpPr>
              <a:spLocks noChangeArrowheads="1"/>
            </p:cNvSpPr>
            <p:nvPr/>
          </p:nvSpPr>
          <p:spPr bwMode="auto">
            <a:xfrm>
              <a:off x="6237288" y="1951038"/>
              <a:ext cx="860425" cy="1147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93" name="Rectangle 49"/>
            <p:cNvSpPr>
              <a:spLocks noChangeArrowheads="1"/>
            </p:cNvSpPr>
            <p:nvPr/>
          </p:nvSpPr>
          <p:spPr bwMode="auto">
            <a:xfrm>
              <a:off x="6237288" y="1951038"/>
              <a:ext cx="860425" cy="1147762"/>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94" name="Rectangle 50"/>
            <p:cNvSpPr>
              <a:spLocks noChangeArrowheads="1"/>
            </p:cNvSpPr>
            <p:nvPr/>
          </p:nvSpPr>
          <p:spPr bwMode="auto">
            <a:xfrm>
              <a:off x="6400800" y="1952625"/>
              <a:ext cx="3317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CH </a:t>
              </a:r>
              <a:endParaRPr lang="en-US" altLang="en-US" dirty="0"/>
            </a:p>
          </p:txBody>
        </p:sp>
        <p:sp>
          <p:nvSpPr>
            <p:cNvPr id="95" name="Rectangle 51"/>
            <p:cNvSpPr>
              <a:spLocks noChangeArrowheads="1"/>
            </p:cNvSpPr>
            <p:nvPr/>
          </p:nvSpPr>
          <p:spPr bwMode="auto">
            <a:xfrm>
              <a:off x="6721475" y="1952625"/>
              <a:ext cx="3222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182</a:t>
              </a:r>
              <a:endParaRPr lang="en-US" altLang="en-US" dirty="0"/>
            </a:p>
          </p:txBody>
        </p:sp>
        <p:sp>
          <p:nvSpPr>
            <p:cNvPr id="96" name="Rectangle 52"/>
            <p:cNvSpPr>
              <a:spLocks noChangeArrowheads="1"/>
            </p:cNvSpPr>
            <p:nvPr/>
          </p:nvSpPr>
          <p:spPr bwMode="auto">
            <a:xfrm>
              <a:off x="6413500" y="2417763"/>
              <a:ext cx="641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Service</a:t>
              </a:r>
              <a:endParaRPr lang="en-US" altLang="en-US" dirty="0"/>
            </a:p>
          </p:txBody>
        </p:sp>
        <p:sp>
          <p:nvSpPr>
            <p:cNvPr id="97" name="Rectangle 53"/>
            <p:cNvSpPr>
              <a:spLocks noChangeArrowheads="1"/>
            </p:cNvSpPr>
            <p:nvPr/>
          </p:nvSpPr>
          <p:spPr bwMode="auto">
            <a:xfrm>
              <a:off x="6389688" y="2873375"/>
              <a:ext cx="2682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10 </a:t>
              </a:r>
              <a:endParaRPr lang="en-US" altLang="en-US" dirty="0"/>
            </a:p>
          </p:txBody>
        </p:sp>
        <p:sp>
          <p:nvSpPr>
            <p:cNvPr id="98" name="Rectangle 54"/>
            <p:cNvSpPr>
              <a:spLocks noChangeArrowheads="1"/>
            </p:cNvSpPr>
            <p:nvPr/>
          </p:nvSpPr>
          <p:spPr bwMode="auto">
            <a:xfrm>
              <a:off x="6665913" y="2873375"/>
              <a:ext cx="396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MHz</a:t>
              </a:r>
              <a:endParaRPr lang="en-US" altLang="en-US" dirty="0"/>
            </a:p>
          </p:txBody>
        </p:sp>
        <p:sp>
          <p:nvSpPr>
            <p:cNvPr id="99" name="Rectangle 55"/>
            <p:cNvSpPr>
              <a:spLocks noChangeArrowheads="1"/>
            </p:cNvSpPr>
            <p:nvPr/>
          </p:nvSpPr>
          <p:spPr bwMode="auto">
            <a:xfrm>
              <a:off x="7097713" y="1951038"/>
              <a:ext cx="860425" cy="1147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100" name="Rectangle 56"/>
            <p:cNvSpPr>
              <a:spLocks noChangeArrowheads="1"/>
            </p:cNvSpPr>
            <p:nvPr/>
          </p:nvSpPr>
          <p:spPr bwMode="auto">
            <a:xfrm>
              <a:off x="7097713" y="1951038"/>
              <a:ext cx="860425" cy="1147762"/>
            </a:xfrm>
            <a:prstGeom prst="rect">
              <a:avLst/>
            </a:prstGeom>
            <a:noFill/>
            <a:ln w="7"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101" name="Rectangle 57"/>
            <p:cNvSpPr>
              <a:spLocks noChangeArrowheads="1"/>
            </p:cNvSpPr>
            <p:nvPr/>
          </p:nvSpPr>
          <p:spPr bwMode="auto">
            <a:xfrm>
              <a:off x="7261225" y="1952625"/>
              <a:ext cx="3317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CH </a:t>
              </a:r>
              <a:endParaRPr lang="en-US" altLang="en-US" dirty="0"/>
            </a:p>
          </p:txBody>
        </p:sp>
        <p:sp>
          <p:nvSpPr>
            <p:cNvPr id="102" name="Rectangle 58"/>
            <p:cNvSpPr>
              <a:spLocks noChangeArrowheads="1"/>
            </p:cNvSpPr>
            <p:nvPr/>
          </p:nvSpPr>
          <p:spPr bwMode="auto">
            <a:xfrm>
              <a:off x="7581900" y="1952625"/>
              <a:ext cx="3222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184</a:t>
              </a:r>
              <a:endParaRPr lang="en-US" altLang="en-US" dirty="0"/>
            </a:p>
          </p:txBody>
        </p:sp>
        <p:sp>
          <p:nvSpPr>
            <p:cNvPr id="103" name="Rectangle 59"/>
            <p:cNvSpPr>
              <a:spLocks noChangeArrowheads="1"/>
            </p:cNvSpPr>
            <p:nvPr/>
          </p:nvSpPr>
          <p:spPr bwMode="auto">
            <a:xfrm>
              <a:off x="7273925" y="2417763"/>
              <a:ext cx="641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Service</a:t>
              </a:r>
              <a:endParaRPr lang="en-US" altLang="en-US" dirty="0"/>
            </a:p>
          </p:txBody>
        </p:sp>
        <p:sp>
          <p:nvSpPr>
            <p:cNvPr id="104" name="Rectangle 60"/>
            <p:cNvSpPr>
              <a:spLocks noChangeArrowheads="1"/>
            </p:cNvSpPr>
            <p:nvPr/>
          </p:nvSpPr>
          <p:spPr bwMode="auto">
            <a:xfrm>
              <a:off x="7250113" y="2873375"/>
              <a:ext cx="2682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10 </a:t>
              </a:r>
              <a:endParaRPr lang="en-US" altLang="en-US" dirty="0"/>
            </a:p>
          </p:txBody>
        </p:sp>
        <p:sp>
          <p:nvSpPr>
            <p:cNvPr id="105" name="Rectangle 61"/>
            <p:cNvSpPr>
              <a:spLocks noChangeArrowheads="1"/>
            </p:cNvSpPr>
            <p:nvPr/>
          </p:nvSpPr>
          <p:spPr bwMode="auto">
            <a:xfrm>
              <a:off x="7527925" y="2873375"/>
              <a:ext cx="396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500" b="0" dirty="0">
                  <a:solidFill>
                    <a:srgbClr val="000000"/>
                  </a:solidFill>
                </a:rPr>
                <a:t>MHz</a:t>
              </a:r>
              <a:endParaRPr lang="en-US" altLang="en-US" dirty="0"/>
            </a:p>
          </p:txBody>
        </p:sp>
        <p:sp>
          <p:nvSpPr>
            <p:cNvPr id="112" name="Rectangle 68"/>
            <p:cNvSpPr>
              <a:spLocks noChangeArrowheads="1"/>
            </p:cNvSpPr>
            <p:nvPr/>
          </p:nvSpPr>
          <p:spPr bwMode="auto">
            <a:xfrm>
              <a:off x="5375275" y="1377950"/>
              <a:ext cx="1722438" cy="573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endParaRPr lang="en-US" altLang="en-US" dirty="0"/>
            </a:p>
          </p:txBody>
        </p:sp>
        <p:sp>
          <p:nvSpPr>
            <p:cNvPr id="118" name="Line 74"/>
            <p:cNvSpPr>
              <a:spLocks noChangeShapeType="1"/>
            </p:cNvSpPr>
            <p:nvPr/>
          </p:nvSpPr>
          <p:spPr bwMode="auto">
            <a:xfrm>
              <a:off x="7958138" y="1448594"/>
              <a:ext cx="0" cy="502444"/>
            </a:xfrm>
            <a:prstGeom prst="line">
              <a:avLst/>
            </a:prstGeom>
            <a:noFill/>
            <a:ln w="7"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9" name="Line 75"/>
            <p:cNvSpPr>
              <a:spLocks noChangeShapeType="1"/>
            </p:cNvSpPr>
            <p:nvPr/>
          </p:nvSpPr>
          <p:spPr bwMode="auto">
            <a:xfrm flipH="1">
              <a:off x="1495425" y="1448594"/>
              <a:ext cx="3968" cy="504031"/>
            </a:xfrm>
            <a:prstGeom prst="line">
              <a:avLst/>
            </a:prstGeom>
            <a:noFill/>
            <a:ln w="7"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0" name="Rectangle 78"/>
            <p:cNvSpPr>
              <a:spLocks noChangeArrowheads="1"/>
            </p:cNvSpPr>
            <p:nvPr/>
          </p:nvSpPr>
          <p:spPr bwMode="auto">
            <a:xfrm>
              <a:off x="1046162" y="1456628"/>
              <a:ext cx="9064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400" b="0" dirty="0">
                  <a:solidFill>
                    <a:srgbClr val="000000"/>
                  </a:solidFill>
                </a:rPr>
                <a:t>5.850 GHz </a:t>
              </a:r>
              <a:endParaRPr lang="en-US" altLang="en-US" sz="1400" dirty="0"/>
            </a:p>
          </p:txBody>
        </p:sp>
        <p:sp>
          <p:nvSpPr>
            <p:cNvPr id="121" name="Rectangle 78"/>
            <p:cNvSpPr>
              <a:spLocks noChangeArrowheads="1"/>
            </p:cNvSpPr>
            <p:nvPr/>
          </p:nvSpPr>
          <p:spPr bwMode="auto">
            <a:xfrm>
              <a:off x="7470775" y="1448594"/>
              <a:ext cx="9064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600" b="1">
                  <a:solidFill>
                    <a:schemeClr val="tx1"/>
                  </a:solidFill>
                  <a:latin typeface="Arial" pitchFamily="34" charset="0"/>
                  <a:ea typeface="MS PGothic" pitchFamily="34" charset="-128"/>
                </a:defRPr>
              </a:lvl1pPr>
              <a:lvl2pPr marL="742950" indent="-285750" eaLnBrk="0" hangingPunct="0">
                <a:defRPr kumimoji="1" sz="1600" b="1">
                  <a:solidFill>
                    <a:schemeClr val="tx1"/>
                  </a:solidFill>
                  <a:latin typeface="Arial" pitchFamily="34" charset="0"/>
                  <a:ea typeface="MS PGothic" pitchFamily="34" charset="-128"/>
                </a:defRPr>
              </a:lvl2pPr>
              <a:lvl3pPr marL="1143000" indent="-228600" eaLnBrk="0" hangingPunct="0">
                <a:defRPr kumimoji="1" sz="1600" b="1">
                  <a:solidFill>
                    <a:schemeClr val="tx1"/>
                  </a:solidFill>
                  <a:latin typeface="Arial" pitchFamily="34" charset="0"/>
                  <a:ea typeface="MS PGothic" pitchFamily="34" charset="-128"/>
                </a:defRPr>
              </a:lvl3pPr>
              <a:lvl4pPr marL="1600200" indent="-228600" eaLnBrk="0" hangingPunct="0">
                <a:defRPr kumimoji="1" sz="1600" b="1">
                  <a:solidFill>
                    <a:schemeClr val="tx1"/>
                  </a:solidFill>
                  <a:latin typeface="Arial" pitchFamily="34" charset="0"/>
                  <a:ea typeface="MS PGothic" pitchFamily="34" charset="-128"/>
                </a:defRPr>
              </a:lvl4pPr>
              <a:lvl5pPr marL="2057400" indent="-228600" eaLnBrk="0" hangingPunct="0">
                <a:defRPr kumimoji="1" sz="1600" b="1">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MS PGothic" pitchFamily="34" charset="-128"/>
                </a:defRPr>
              </a:lvl9pPr>
            </a:lstStyle>
            <a:p>
              <a:pPr algn="ctr" eaLnBrk="1" hangingPunct="1"/>
              <a:r>
                <a:rPr lang="en-US" altLang="en-US" sz="1400" b="0" dirty="0">
                  <a:solidFill>
                    <a:srgbClr val="000000"/>
                  </a:solidFill>
                </a:rPr>
                <a:t>5.925 GHz </a:t>
              </a:r>
              <a:endParaRPr lang="en-US" altLang="en-US" sz="1400" dirty="0"/>
            </a:p>
          </p:txBody>
        </p:sp>
      </p:grpSp>
      <p:sp>
        <p:nvSpPr>
          <p:cNvPr id="4" name="TextBox 3"/>
          <p:cNvSpPr txBox="1"/>
          <p:nvPr/>
        </p:nvSpPr>
        <p:spPr>
          <a:xfrm>
            <a:off x="610519" y="1754362"/>
            <a:ext cx="1130438" cy="584775"/>
          </a:xfrm>
          <a:prstGeom prst="rect">
            <a:avLst/>
          </a:prstGeom>
          <a:noFill/>
        </p:spPr>
        <p:txBody>
          <a:bodyPr wrap="none" rtlCol="0">
            <a:spAutoFit/>
          </a:bodyPr>
          <a:lstStyle/>
          <a:p>
            <a:pPr algn="ctr"/>
            <a:r>
              <a:rPr lang="en-US" dirty="0" smtClean="0"/>
              <a:t>DSRC </a:t>
            </a:r>
          </a:p>
          <a:p>
            <a:pPr algn="ctr"/>
            <a:r>
              <a:rPr lang="en-US" dirty="0" smtClean="0"/>
              <a:t>Spectrum</a:t>
            </a:r>
            <a:endParaRPr lang="en-US" dirty="0"/>
          </a:p>
        </p:txBody>
      </p:sp>
      <p:cxnSp>
        <p:nvCxnSpPr>
          <p:cNvPr id="7" name="Straight Arrow Connector 6"/>
          <p:cNvCxnSpPr/>
          <p:nvPr/>
        </p:nvCxnSpPr>
        <p:spPr bwMode="auto">
          <a:xfrm>
            <a:off x="8297997" y="3150349"/>
            <a:ext cx="44903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 name="TextBox 126"/>
          <p:cNvSpPr txBox="1"/>
          <p:nvPr/>
        </p:nvSpPr>
        <p:spPr>
          <a:xfrm>
            <a:off x="8460738" y="2811631"/>
            <a:ext cx="572593" cy="338554"/>
          </a:xfrm>
          <a:prstGeom prst="rect">
            <a:avLst/>
          </a:prstGeom>
          <a:noFill/>
        </p:spPr>
        <p:txBody>
          <a:bodyPr wrap="none" rtlCol="0">
            <a:spAutoFit/>
          </a:bodyPr>
          <a:lstStyle/>
          <a:p>
            <a:pPr algn="ctr"/>
            <a:r>
              <a:rPr lang="en-US" i="1" dirty="0" smtClean="0"/>
              <a:t>freq</a:t>
            </a:r>
            <a:endParaRPr lang="en-US" i="1" dirty="0"/>
          </a:p>
        </p:txBody>
      </p:sp>
      <p:sp>
        <p:nvSpPr>
          <p:cNvPr id="128" name="Line 32"/>
          <p:cNvSpPr>
            <a:spLocks noChangeShapeType="1"/>
          </p:cNvSpPr>
          <p:nvPr/>
        </p:nvSpPr>
        <p:spPr bwMode="auto">
          <a:xfrm>
            <a:off x="7595257" y="3972013"/>
            <a:ext cx="1061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9" name="Line 31"/>
          <p:cNvSpPr>
            <a:spLocks noChangeShapeType="1"/>
          </p:cNvSpPr>
          <p:nvPr/>
        </p:nvSpPr>
        <p:spPr bwMode="auto">
          <a:xfrm flipH="1">
            <a:off x="4767775" y="3972013"/>
            <a:ext cx="12380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 name="Rectangle 11"/>
          <p:cNvSpPr/>
          <p:nvPr/>
        </p:nvSpPr>
        <p:spPr>
          <a:xfrm>
            <a:off x="4816556" y="4130153"/>
            <a:ext cx="1889179" cy="646331"/>
          </a:xfrm>
          <a:prstGeom prst="rect">
            <a:avLst/>
          </a:prstGeom>
        </p:spPr>
        <p:txBody>
          <a:bodyPr wrap="square">
            <a:spAutoFit/>
          </a:bodyPr>
          <a:lstStyle/>
          <a:p>
            <a:pPr algn="ctr"/>
            <a:r>
              <a:rPr lang="en-US" altLang="ja-JP" sz="1800" i="1" dirty="0" smtClean="0">
                <a:solidFill>
                  <a:srgbClr val="00B050"/>
                </a:solidFill>
                <a:cs typeface="Times New Roman" pitchFamily="18" charset="0"/>
              </a:rPr>
              <a:t>Announce services on CCH</a:t>
            </a:r>
            <a:endParaRPr lang="en-US" altLang="ja-JP" sz="1800" dirty="0">
              <a:solidFill>
                <a:srgbClr val="00B050"/>
              </a:solidFill>
            </a:endParaRPr>
          </a:p>
        </p:txBody>
      </p:sp>
      <p:cxnSp>
        <p:nvCxnSpPr>
          <p:cNvPr id="14" name="Straight Arrow Connector 13"/>
          <p:cNvCxnSpPr/>
          <p:nvPr/>
        </p:nvCxnSpPr>
        <p:spPr bwMode="auto">
          <a:xfrm flipH="1">
            <a:off x="2360311" y="3174162"/>
            <a:ext cx="2900799" cy="957680"/>
          </a:xfrm>
          <a:prstGeom prst="straightConnector1">
            <a:avLst/>
          </a:prstGeom>
          <a:solidFill>
            <a:schemeClr val="accent1"/>
          </a:solidFill>
          <a:ln w="1905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Arrow Connector 138"/>
          <p:cNvCxnSpPr/>
          <p:nvPr/>
        </p:nvCxnSpPr>
        <p:spPr bwMode="auto">
          <a:xfrm>
            <a:off x="5328578" y="3174162"/>
            <a:ext cx="0" cy="957680"/>
          </a:xfrm>
          <a:prstGeom prst="straightConnector1">
            <a:avLst/>
          </a:prstGeom>
          <a:solidFill>
            <a:schemeClr val="accent1"/>
          </a:solidFill>
          <a:ln w="1905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2" name="TextBox 141"/>
          <p:cNvSpPr txBox="1"/>
          <p:nvPr/>
        </p:nvSpPr>
        <p:spPr>
          <a:xfrm>
            <a:off x="940242" y="3734235"/>
            <a:ext cx="1516249" cy="338554"/>
          </a:xfrm>
          <a:prstGeom prst="rect">
            <a:avLst/>
          </a:prstGeom>
          <a:noFill/>
        </p:spPr>
        <p:txBody>
          <a:bodyPr wrap="none" rtlCol="0">
            <a:spAutoFit/>
          </a:bodyPr>
          <a:lstStyle/>
          <a:p>
            <a:pPr algn="ctr"/>
            <a:r>
              <a:rPr lang="en-US" dirty="0" smtClean="0"/>
              <a:t>Time Division</a:t>
            </a:r>
            <a:endParaRPr lang="en-US" dirty="0"/>
          </a:p>
        </p:txBody>
      </p:sp>
    </p:spTree>
    <p:extLst>
      <p:ext uri="{BB962C8B-B14F-4D97-AF65-F5344CB8AC3E}">
        <p14:creationId xmlns:p14="http://schemas.microsoft.com/office/powerpoint/2010/main" val="1928938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Interoperability</a:t>
            </a:r>
            <a:endParaRPr lang="en-US" dirty="0"/>
          </a:p>
        </p:txBody>
      </p:sp>
      <p:sp>
        <p:nvSpPr>
          <p:cNvPr id="3" name="Content Placeholder 2"/>
          <p:cNvSpPr>
            <a:spLocks noGrp="1"/>
          </p:cNvSpPr>
          <p:nvPr>
            <p:ph idx="1"/>
          </p:nvPr>
        </p:nvSpPr>
        <p:spPr>
          <a:xfrm>
            <a:off x="685800" y="1981200"/>
            <a:ext cx="7918648" cy="1735832"/>
          </a:xfrm>
        </p:spPr>
        <p:txBody>
          <a:bodyPr/>
          <a:lstStyle/>
          <a:p>
            <a:r>
              <a:rPr lang="en-US" dirty="0" smtClean="0"/>
              <a:t>Best way to ensure interoperability:</a:t>
            </a:r>
          </a:p>
          <a:p>
            <a:pPr lvl="1"/>
            <a:r>
              <a:rPr lang="en-US" dirty="0" smtClean="0"/>
              <a:t>One set of standards, either industry consensus or required by law</a:t>
            </a:r>
          </a:p>
          <a:p>
            <a:pPr lvl="1"/>
            <a:r>
              <a:rPr lang="en-US" dirty="0" smtClean="0"/>
              <a:t>Test, test, test</a:t>
            </a:r>
          </a:p>
          <a:p>
            <a:pPr lvl="1"/>
            <a:r>
              <a:rPr lang="en-US" dirty="0" smtClean="0"/>
              <a:t>Ok to add applications, but don’t change underlying protocols</a:t>
            </a:r>
          </a:p>
          <a:p>
            <a:pPr lvl="1"/>
            <a:endParaRPr lang="en-US" dirty="0" smtClean="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7</a:t>
            </a:fld>
            <a:endParaRPr lang="en-GB" dirty="0"/>
          </a:p>
        </p:txBody>
      </p:sp>
      <p:sp>
        <p:nvSpPr>
          <p:cNvPr id="6" name="Footer Placeholder 5"/>
          <p:cNvSpPr>
            <a:spLocks noGrp="1"/>
          </p:cNvSpPr>
          <p:nvPr>
            <p:ph type="ftr" sz="quarter" idx="3"/>
          </p:nvPr>
        </p:nvSpPr>
        <p:spPr/>
        <p:txBody>
          <a:bodyPr/>
          <a:lstStyle/>
          <a:p>
            <a:pPr>
              <a:defRPr/>
            </a:pPr>
            <a:r>
              <a:rPr lang="en-GB" smtClean="0"/>
              <a:t>John Kenney (Toyota ITC)</a:t>
            </a:r>
            <a:endParaRPr lang="en-GB" dirty="0"/>
          </a:p>
        </p:txBody>
      </p:sp>
      <p:grpSp>
        <p:nvGrpSpPr>
          <p:cNvPr id="9" name="Group 8"/>
          <p:cNvGrpSpPr/>
          <p:nvPr/>
        </p:nvGrpSpPr>
        <p:grpSpPr>
          <a:xfrm>
            <a:off x="244223" y="2492896"/>
            <a:ext cx="2890535" cy="1532493"/>
            <a:chOff x="244223" y="2492896"/>
            <a:chExt cx="2890535" cy="1532493"/>
          </a:xfrm>
        </p:grpSpPr>
        <p:sp>
          <p:nvSpPr>
            <p:cNvPr id="7" name="Left Brace 6"/>
            <p:cNvSpPr/>
            <p:nvPr/>
          </p:nvSpPr>
          <p:spPr bwMode="auto">
            <a:xfrm>
              <a:off x="1007604" y="2492896"/>
              <a:ext cx="216024" cy="1080120"/>
            </a:xfrm>
            <a:prstGeom prst="lef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244223" y="3656057"/>
              <a:ext cx="2890535" cy="369332"/>
            </a:xfrm>
            <a:prstGeom prst="rect">
              <a:avLst/>
            </a:prstGeom>
            <a:noFill/>
          </p:spPr>
          <p:txBody>
            <a:bodyPr wrap="none" rtlCol="0">
              <a:spAutoFit/>
            </a:bodyPr>
            <a:lstStyle/>
            <a:p>
              <a:r>
                <a:rPr lang="en-US" sz="1800" b="1" dirty="0" smtClean="0">
                  <a:solidFill>
                    <a:srgbClr val="FF0000"/>
                  </a:solidFill>
                  <a:latin typeface="Arial" panose="020B0604020202020204" pitchFamily="34" charset="0"/>
                  <a:cs typeface="Arial" panose="020B0604020202020204" pitchFamily="34" charset="0"/>
                </a:rPr>
                <a:t>This is what we’ve done!</a:t>
              </a:r>
              <a:endParaRPr lang="en-US" sz="1800" b="1" dirty="0">
                <a:solidFill>
                  <a:srgbClr val="FF0000"/>
                </a:solidFill>
                <a:latin typeface="Arial" panose="020B0604020202020204" pitchFamily="34" charset="0"/>
                <a:cs typeface="Arial" panose="020B0604020202020204" pitchFamily="34" charset="0"/>
              </a:endParaRPr>
            </a:p>
          </p:txBody>
        </p:sp>
      </p:grpSp>
      <p:sp>
        <p:nvSpPr>
          <p:cNvPr id="10" name="Content Placeholder 2"/>
          <p:cNvSpPr txBox="1">
            <a:spLocks/>
          </p:cNvSpPr>
          <p:nvPr/>
        </p:nvSpPr>
        <p:spPr bwMode="auto">
          <a:xfrm>
            <a:off x="755576" y="4149080"/>
            <a:ext cx="7918648" cy="106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Calibri" panose="020F0502020204030204" pitchFamily="34" charset="0"/>
              </a:defRPr>
            </a:lvl2pPr>
            <a:lvl3pPr marL="1085850" indent="-228600" algn="l" rtl="0" eaLnBrk="0" fontAlgn="base" hangingPunct="0">
              <a:spcBef>
                <a:spcPct val="20000"/>
              </a:spcBef>
              <a:spcAft>
                <a:spcPct val="0"/>
              </a:spcAft>
              <a:buChar char="•"/>
              <a:defRPr>
                <a:solidFill>
                  <a:schemeClr val="tx1"/>
                </a:solidFill>
                <a:latin typeface="Calibri" panose="020F0502020204030204" pitchFamily="34" charset="0"/>
              </a:defRPr>
            </a:lvl3pPr>
            <a:lvl4pPr marL="1428750" indent="-228600" algn="l" rtl="0" eaLnBrk="0" fontAlgn="base" hangingPunct="0">
              <a:spcBef>
                <a:spcPct val="20000"/>
              </a:spcBef>
              <a:spcAft>
                <a:spcPct val="0"/>
              </a:spcAft>
              <a:buChar char="–"/>
              <a:defRPr sz="1600">
                <a:solidFill>
                  <a:schemeClr val="tx1"/>
                </a:solidFill>
                <a:latin typeface="Calibri" panose="020F0502020204030204" pitchFamily="34" charset="0"/>
              </a:defRPr>
            </a:lvl4pPr>
            <a:lvl5pPr marL="1771650" indent="-228600" algn="l" rtl="0" eaLnBrk="0" fontAlgn="base" hangingPunct="0">
              <a:spcBef>
                <a:spcPct val="20000"/>
              </a:spcBef>
              <a:spcAft>
                <a:spcPct val="0"/>
              </a:spcAft>
              <a:buChar char="•"/>
              <a:defRPr sz="1600">
                <a:solidFill>
                  <a:schemeClr val="tx1"/>
                </a:solidFill>
                <a:latin typeface="Calibri" panose="020F0502020204030204" pitchFamily="34"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kern="0" dirty="0" smtClean="0"/>
              <a:t>Best way to ruin interoperability:</a:t>
            </a:r>
          </a:p>
          <a:p>
            <a:pPr lvl="1"/>
            <a:r>
              <a:rPr lang="en-US" kern="0" dirty="0" smtClean="0"/>
              <a:t>Introduce multiple lower layer technologies into ad hoc network</a:t>
            </a:r>
          </a:p>
        </p:txBody>
      </p:sp>
      <p:sp>
        <p:nvSpPr>
          <p:cNvPr id="11" name="Content Placeholder 2"/>
          <p:cNvSpPr txBox="1">
            <a:spLocks/>
          </p:cNvSpPr>
          <p:nvPr/>
        </p:nvSpPr>
        <p:spPr bwMode="auto">
          <a:xfrm>
            <a:off x="746486" y="5039682"/>
            <a:ext cx="7918648" cy="139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Calibri" panose="020F0502020204030204" pitchFamily="34" charset="0"/>
              </a:defRPr>
            </a:lvl2pPr>
            <a:lvl3pPr marL="1085850" indent="-228600" algn="l" rtl="0" eaLnBrk="0" fontAlgn="base" hangingPunct="0">
              <a:spcBef>
                <a:spcPct val="20000"/>
              </a:spcBef>
              <a:spcAft>
                <a:spcPct val="0"/>
              </a:spcAft>
              <a:buChar char="•"/>
              <a:defRPr>
                <a:solidFill>
                  <a:schemeClr val="tx1"/>
                </a:solidFill>
                <a:latin typeface="Calibri" panose="020F0502020204030204" pitchFamily="34" charset="0"/>
              </a:defRPr>
            </a:lvl3pPr>
            <a:lvl4pPr marL="1428750" indent="-228600" algn="l" rtl="0" eaLnBrk="0" fontAlgn="base" hangingPunct="0">
              <a:spcBef>
                <a:spcPct val="20000"/>
              </a:spcBef>
              <a:spcAft>
                <a:spcPct val="0"/>
              </a:spcAft>
              <a:buChar char="–"/>
              <a:defRPr sz="1600">
                <a:solidFill>
                  <a:schemeClr val="tx1"/>
                </a:solidFill>
                <a:latin typeface="Calibri" panose="020F0502020204030204" pitchFamily="34" charset="0"/>
              </a:defRPr>
            </a:lvl4pPr>
            <a:lvl5pPr marL="1771650" indent="-228600" algn="l" rtl="0" eaLnBrk="0" fontAlgn="base" hangingPunct="0">
              <a:spcBef>
                <a:spcPct val="20000"/>
              </a:spcBef>
              <a:spcAft>
                <a:spcPct val="0"/>
              </a:spcAft>
              <a:buChar char="•"/>
              <a:defRPr sz="1600">
                <a:solidFill>
                  <a:schemeClr val="tx1"/>
                </a:solidFill>
                <a:latin typeface="Calibri" panose="020F0502020204030204" pitchFamily="34"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kern="0" dirty="0" smtClean="0"/>
              <a:t>Best way to kill V2X:</a:t>
            </a:r>
          </a:p>
          <a:p>
            <a:pPr lvl="1"/>
            <a:r>
              <a:rPr lang="en-US" kern="0" dirty="0" smtClean="0"/>
              <a:t>Ruin interoperability</a:t>
            </a:r>
            <a:endParaRPr lang="en-US" kern="0" dirty="0" smtClean="0"/>
          </a:p>
        </p:txBody>
      </p:sp>
    </p:spTree>
    <p:extLst>
      <p:ext uri="{BB962C8B-B14F-4D97-AF65-F5344CB8AC3E}">
        <p14:creationId xmlns:p14="http://schemas.microsoft.com/office/powerpoint/2010/main" val="18465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NHTSA on Interoperability</a:t>
            </a:r>
            <a:endParaRPr lang="en-US" dirty="0"/>
          </a:p>
        </p:txBody>
      </p:sp>
      <p:sp>
        <p:nvSpPr>
          <p:cNvPr id="3" name="Content Placeholder 2"/>
          <p:cNvSpPr>
            <a:spLocks noGrp="1"/>
          </p:cNvSpPr>
          <p:nvPr>
            <p:ph idx="1"/>
          </p:nvPr>
        </p:nvSpPr>
        <p:spPr>
          <a:xfrm>
            <a:off x="683568" y="1556792"/>
            <a:ext cx="8064896" cy="4114800"/>
          </a:xfrm>
        </p:spPr>
        <p:txBody>
          <a:bodyPr/>
          <a:lstStyle/>
          <a:p>
            <a:r>
              <a:rPr lang="en-US" dirty="0" smtClean="0"/>
              <a:t>USDOT NHTSA published V2V NPRM December 2016</a:t>
            </a:r>
          </a:p>
          <a:p>
            <a:r>
              <a:rPr lang="en-US" dirty="0" smtClean="0"/>
              <a:t>Uses “interoperable” and “interoperability” 92 times</a:t>
            </a:r>
          </a:p>
          <a:p>
            <a:pPr lvl="1"/>
            <a:r>
              <a:rPr lang="en-US" dirty="0" smtClean="0"/>
              <a:t>“The </a:t>
            </a:r>
            <a:r>
              <a:rPr lang="en-US" dirty="0"/>
              <a:t>ability of vehicles to both transmit and receive V2V communications from </a:t>
            </a:r>
            <a:r>
              <a:rPr lang="en-US" b="1" dirty="0">
                <a:solidFill>
                  <a:srgbClr val="FF0000"/>
                </a:solidFill>
              </a:rPr>
              <a:t>all other vehicles </a:t>
            </a:r>
            <a:r>
              <a:rPr lang="en-US" dirty="0"/>
              <a:t>equipped with a V2V communications technology is referred to in this document as </a:t>
            </a:r>
            <a:r>
              <a:rPr lang="en-US" dirty="0" smtClean="0"/>
              <a:t>‘interoperability,’ </a:t>
            </a:r>
            <a:r>
              <a:rPr lang="en-US" dirty="0"/>
              <a:t>and it is vital to V2V’s success</a:t>
            </a:r>
            <a:r>
              <a:rPr lang="en-US" dirty="0" smtClean="0"/>
              <a:t>.” – NHTSA NPRM (emphasis added)</a:t>
            </a:r>
          </a:p>
          <a:p>
            <a:pPr lvl="1"/>
            <a:r>
              <a:rPr lang="en-US" dirty="0" smtClean="0"/>
              <a:t>“This </a:t>
            </a:r>
            <a:r>
              <a:rPr lang="en-US" dirty="0"/>
              <a:t>section is intended to recognize and support the continual progression of communication technology.  It proposes alternative interoperable technologies performance requirements grounded in today’s DSRC technology, which would enable the deployment of potential future V2V communications technologies that meet or exceed the proposed performance requirements, </a:t>
            </a:r>
            <a:r>
              <a:rPr lang="en-US" b="1" dirty="0">
                <a:solidFill>
                  <a:srgbClr val="FF0000"/>
                </a:solidFill>
              </a:rPr>
              <a:t>including interoperability with all other V2V communications technologies transmitting BSMs</a:t>
            </a:r>
            <a:r>
              <a:rPr lang="en-US" b="1" dirty="0" smtClean="0">
                <a:solidFill>
                  <a:srgbClr val="FF0000"/>
                </a:solidFill>
              </a:rPr>
              <a:t>.” </a:t>
            </a:r>
            <a:r>
              <a:rPr lang="en-US" dirty="0" smtClean="0"/>
              <a:t>-NHTSA NPRM (emphasis added)</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8</a:t>
            </a:fld>
            <a:endParaRPr lang="en-GB" dirty="0"/>
          </a:p>
        </p:txBody>
      </p:sp>
      <p:sp>
        <p:nvSpPr>
          <p:cNvPr id="6" name="Footer Placeholder 5"/>
          <p:cNvSpPr>
            <a:spLocks noGrp="1"/>
          </p:cNvSpPr>
          <p:nvPr>
            <p:ph type="ftr" sz="quarter" idx="3"/>
          </p:nvPr>
        </p:nvSpPr>
        <p:spPr/>
        <p:txBody>
          <a:bodyPr/>
          <a:lstStyle/>
          <a:p>
            <a:pPr>
              <a:defRPr/>
            </a:pPr>
            <a:r>
              <a:rPr lang="en-GB" smtClean="0"/>
              <a:t>John Kenney (Toyota ITC)</a:t>
            </a:r>
            <a:endParaRPr lang="en-GB" dirty="0"/>
          </a:p>
        </p:txBody>
      </p:sp>
    </p:spTree>
    <p:extLst>
      <p:ext uri="{BB962C8B-B14F-4D97-AF65-F5344CB8AC3E}">
        <p14:creationId xmlns:p14="http://schemas.microsoft.com/office/powerpoint/2010/main" val="415238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technology migration</a:t>
            </a:r>
            <a:endParaRPr lang="en-US" dirty="0"/>
          </a:p>
        </p:txBody>
      </p:sp>
      <p:sp>
        <p:nvSpPr>
          <p:cNvPr id="3" name="Content Placeholder 2"/>
          <p:cNvSpPr>
            <a:spLocks noGrp="1"/>
          </p:cNvSpPr>
          <p:nvPr>
            <p:ph idx="1"/>
          </p:nvPr>
        </p:nvSpPr>
        <p:spPr>
          <a:xfrm>
            <a:off x="685800" y="1981200"/>
            <a:ext cx="7990656" cy="4114800"/>
          </a:xfrm>
        </p:spPr>
        <p:txBody>
          <a:bodyPr/>
          <a:lstStyle/>
          <a:p>
            <a:r>
              <a:rPr lang="en-US" dirty="0" smtClean="0"/>
              <a:t>MAC/PHY V2X migration is VERY DIFFICULT</a:t>
            </a:r>
          </a:p>
          <a:p>
            <a:pPr lvl="1"/>
            <a:r>
              <a:rPr lang="en-US" dirty="0" smtClean="0"/>
              <a:t>Equally true for IEEE, 3GPP and any other technology</a:t>
            </a:r>
          </a:p>
          <a:p>
            <a:pPr marL="457200" indent="-457200">
              <a:buFont typeface="+mj-lt"/>
              <a:buAutoNum type="arabicPeriod"/>
            </a:pPr>
            <a:r>
              <a:rPr lang="en-US" dirty="0" smtClean="0"/>
              <a:t>New technology features that maintain interoperability with 802.11p are OK.</a:t>
            </a:r>
          </a:p>
          <a:p>
            <a:pPr marL="457200" indent="-457200">
              <a:buFont typeface="+mj-lt"/>
              <a:buAutoNum type="arabicPeriod"/>
            </a:pPr>
            <a:r>
              <a:rPr lang="en-US" dirty="0"/>
              <a:t>P</a:t>
            </a:r>
            <a:r>
              <a:rPr lang="en-US" dirty="0" smtClean="0"/>
              <a:t>rotocols that operate outside 5.9 GHz in US &amp; EU are ok:</a:t>
            </a:r>
          </a:p>
          <a:p>
            <a:pPr lvl="1"/>
            <a:r>
              <a:rPr lang="en-US" dirty="0" smtClean="0"/>
              <a:t>Example: 100s Mbps in mmWave bands may be a useful complement to DSRC, e.g. raw sensor data sharing</a:t>
            </a:r>
          </a:p>
          <a:p>
            <a:pPr lvl="1"/>
            <a:r>
              <a:rPr lang="en-US" dirty="0" smtClean="0"/>
              <a:t>Redundant transmissions in another band may boost robustness</a:t>
            </a:r>
          </a:p>
          <a:p>
            <a:pPr marL="457200" indent="-457200">
              <a:buFont typeface="+mj-lt"/>
              <a:buAutoNum type="arabicPeriod"/>
            </a:pPr>
            <a:r>
              <a:rPr lang="en-US" dirty="0" smtClean="0"/>
              <a:t>What about non-interoperable features in 5.9 GHz?</a:t>
            </a:r>
          </a:p>
          <a:p>
            <a:pPr marL="914400" lvl="1" indent="-457200">
              <a:buFont typeface="+mj-lt"/>
              <a:buAutoNum type="arabicPeriod"/>
            </a:pPr>
            <a:endParaRPr lang="en-US" dirty="0" smtClean="0"/>
          </a:p>
          <a:p>
            <a:pPr marL="457200" indent="-457200">
              <a:buFont typeface="+mj-lt"/>
              <a:buAutoNum type="arabicPeriod"/>
            </a:pPr>
            <a:endParaRPr lang="en-US" dirty="0"/>
          </a:p>
        </p:txBody>
      </p:sp>
      <p:sp>
        <p:nvSpPr>
          <p:cNvPr id="4" name="Date Placeholder 3"/>
          <p:cNvSpPr>
            <a:spLocks noGrp="1"/>
          </p:cNvSpPr>
          <p:nvPr>
            <p:ph type="dt" sz="half" idx="10"/>
          </p:nvPr>
        </p:nvSpPr>
        <p:spPr/>
        <p:txBody>
          <a:bodyPr/>
          <a:lstStyle/>
          <a:p>
            <a:pPr>
              <a:defRPr/>
            </a:pPr>
            <a:r>
              <a:rPr lang="en-GB" smtClean="0"/>
              <a:t>May 2018</a:t>
            </a:r>
            <a:endParaRPr lang="en-GB" dirty="0"/>
          </a:p>
        </p:txBody>
      </p:sp>
      <p:sp>
        <p:nvSpPr>
          <p:cNvPr id="5" name="Slide Number Placeholder 4"/>
          <p:cNvSpPr>
            <a:spLocks noGrp="1"/>
          </p:cNvSpPr>
          <p:nvPr>
            <p:ph type="sldNum" sz="quarter" idx="12"/>
          </p:nvPr>
        </p:nvSpPr>
        <p:spPr/>
        <p:txBody>
          <a:bodyPr/>
          <a:lstStyle/>
          <a:p>
            <a:pPr>
              <a:defRPr/>
            </a:pPr>
            <a:r>
              <a:rPr lang="en-GB" smtClean="0"/>
              <a:t>Slide </a:t>
            </a:r>
            <a:fld id="{175D1F6B-8DAF-4BC1-A243-C99B28F1BA61}" type="slidenum">
              <a:rPr lang="en-GB" smtClean="0"/>
              <a:pPr>
                <a:defRPr/>
              </a:pPr>
              <a:t>9</a:t>
            </a:fld>
            <a:endParaRPr lang="en-GB" dirty="0"/>
          </a:p>
        </p:txBody>
      </p:sp>
      <p:sp>
        <p:nvSpPr>
          <p:cNvPr id="6" name="Footer Placeholder 5"/>
          <p:cNvSpPr>
            <a:spLocks noGrp="1"/>
          </p:cNvSpPr>
          <p:nvPr>
            <p:ph type="ftr" sz="quarter" idx="3"/>
          </p:nvPr>
        </p:nvSpPr>
        <p:spPr/>
        <p:txBody>
          <a:bodyPr/>
          <a:lstStyle/>
          <a:p>
            <a:pPr>
              <a:defRPr/>
            </a:pPr>
            <a:r>
              <a:rPr lang="en-GB" smtClean="0"/>
              <a:t>John Kenney (Toyota ITC)</a:t>
            </a:r>
            <a:endParaRPr lang="en-GB" dirty="0"/>
          </a:p>
        </p:txBody>
      </p:sp>
    </p:spTree>
    <p:extLst>
      <p:ext uri="{BB962C8B-B14F-4D97-AF65-F5344CB8AC3E}">
        <p14:creationId xmlns:p14="http://schemas.microsoft.com/office/powerpoint/2010/main" val="375400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55590</TotalTime>
  <Words>1482</Words>
  <Application>Microsoft Office PowerPoint</Application>
  <PresentationFormat>On-screen Show (4:3)</PresentationFormat>
  <Paragraphs>248</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802-11-Submission</vt:lpstr>
      <vt:lpstr>Microsoft Word 97 - 2003 Document</vt:lpstr>
      <vt:lpstr>An Automaker Perspective on Next Gen V2X </vt:lpstr>
      <vt:lpstr>CAUTION – DANGEROUS ROAD AHEAD </vt:lpstr>
      <vt:lpstr>Outline</vt:lpstr>
      <vt:lpstr>DSRC/V2X Background</vt:lpstr>
      <vt:lpstr>Background continued</vt:lpstr>
      <vt:lpstr>Background – Spectrum and channel switching</vt:lpstr>
      <vt:lpstr>Interoperability</vt:lpstr>
      <vt:lpstr>NHTSA on Interoperability</vt:lpstr>
      <vt:lpstr>Implications for technology migration</vt:lpstr>
      <vt:lpstr>Non-interoperable, 5.9 GHz MAC/PHY features</vt:lpstr>
      <vt:lpstr>Contrast with traditional Wi-Fi migration</vt:lpstr>
      <vt:lpstr>IEEE 802.11p Deployment Status</vt:lpstr>
      <vt:lpstr>Challenges to deployment</vt:lpstr>
      <vt:lpstr>Implications of deployment challenges</vt:lpstr>
      <vt:lpstr>DSRC Applications</vt:lpstr>
      <vt:lpstr>MAC/PHY Requirements</vt:lpstr>
      <vt:lpstr>Sample performance: Highway PER vs Distance vs Power</vt:lpstr>
      <vt:lpstr>Summary: 3 Principles for NGV</vt:lpstr>
      <vt:lpstr>Conclusions</vt:lpstr>
    </vt:vector>
  </TitlesOfParts>
  <Company>Samsung Electronics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Closing Report 2013-01</dc:title>
  <dc:creator>Clint Chaplin</dc:creator>
  <cp:lastModifiedBy>John Kenney</cp:lastModifiedBy>
  <cp:revision>939</cp:revision>
  <cp:lastPrinted>2014-09-03T01:53:39Z</cp:lastPrinted>
  <dcterms:created xsi:type="dcterms:W3CDTF">2004-12-02T14:01:45Z</dcterms:created>
  <dcterms:modified xsi:type="dcterms:W3CDTF">2018-05-07T15:21:49Z</dcterms:modified>
</cp:coreProperties>
</file>