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7"/>
  </p:notesMasterIdLst>
  <p:handoutMasterIdLst>
    <p:handoutMasterId r:id="rId18"/>
  </p:handoutMasterIdLst>
  <p:sldIdLst>
    <p:sldId id="256" r:id="rId2"/>
    <p:sldId id="257" r:id="rId3"/>
    <p:sldId id="258" r:id="rId4"/>
    <p:sldId id="304" r:id="rId5"/>
    <p:sldId id="315" r:id="rId6"/>
    <p:sldId id="305" r:id="rId7"/>
    <p:sldId id="306" r:id="rId8"/>
    <p:sldId id="316" r:id="rId9"/>
    <p:sldId id="307" r:id="rId10"/>
    <p:sldId id="310" r:id="rId11"/>
    <p:sldId id="317" r:id="rId12"/>
    <p:sldId id="311" r:id="rId13"/>
    <p:sldId id="312" r:id="rId14"/>
    <p:sldId id="313" r:id="rId15"/>
    <p:sldId id="308" r:id="rId16"/>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LR" initials="BL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9" autoAdjust="0"/>
  </p:normalViewPr>
  <p:slideViewPr>
    <p:cSldViewPr>
      <p:cViewPr varScale="1">
        <p:scale>
          <a:sx n="66" d="100"/>
          <a:sy n="66" d="100"/>
        </p:scale>
        <p:origin x="644" y="44"/>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p:cViewPr varScale="1">
        <p:scale>
          <a:sx n="51" d="100"/>
          <a:sy n="51" d="100"/>
        </p:scale>
        <p:origin x="-2716" y="-8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499CFD5D-422A-4490-A755-3B6BB8144A70}" type="datetimeFigureOut">
              <a:rPr lang="en-US" smtClean="0"/>
              <a:t>11/10/2018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4377F351-BA34-43CF-A21F-17267B83DC75}" type="slidenum">
              <a:rPr lang="en-US" smtClean="0"/>
              <a:t>‹#›</a:t>
            </a:fld>
            <a:endParaRPr lang="en-US"/>
          </a:p>
        </p:txBody>
      </p:sp>
    </p:spTree>
    <p:extLst>
      <p:ext uri="{BB962C8B-B14F-4D97-AF65-F5344CB8AC3E}">
        <p14:creationId xmlns:p14="http://schemas.microsoft.com/office/powerpoint/2010/main" val="28662112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1637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8418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53836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19696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65360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81074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454667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996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5240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303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31860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946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0323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299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44370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May 2018</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smtClean="0">
                <a:solidFill>
                  <a:srgbClr val="000000"/>
                </a:solidFill>
                <a:latin typeface="Times New Roman"/>
                <a:ea typeface="Times New Roman"/>
                <a:cs typeface="Times New Roman"/>
                <a:sym typeface="Times New Roman"/>
              </a:rPr>
              <a:t>doc.: IEEE 802.11-</a:t>
            </a:r>
            <a:r>
              <a:rPr lang="en-US" sz="1800" b="1" dirty="0" smtClean="0">
                <a:latin typeface="Times New Roman"/>
                <a:ea typeface="Times New Roman"/>
                <a:cs typeface="Times New Roman"/>
                <a:sym typeface="Times New Roman"/>
              </a:rPr>
              <a:t>18/0915r2</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iming>
    <p:tnLst>
      <p:par>
        <p:cTn id="1" dur="indefinite" restart="never" nodeType="tmRoot"/>
      </p:par>
    </p:tnLst>
  </p:timing>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pPr lvl="0"/>
            <a:r>
              <a:rPr lang="en-US" sz="2800" dirty="0"/>
              <a:t>Benchmarking of 802.11ax against </a:t>
            </a:r>
            <a:r>
              <a:rPr lang="en-US" sz="2800" dirty="0" err="1"/>
              <a:t>eMBB</a:t>
            </a:r>
            <a:r>
              <a:rPr lang="en-US" sz="2800" dirty="0"/>
              <a:t> Indoor Hotspot requirements using IMT-2020 simulation methodology</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665538" y="1905000"/>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2018-05-</a:t>
            </a:r>
            <a:r>
              <a:rPr lang="en-US" sz="2000" b="0" dirty="0" smtClean="0"/>
              <a:t>10</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May 2018</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57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dirty="0">
                <a:solidFill>
                  <a:srgbClr val="000000"/>
                </a:solidFill>
                <a:latin typeface="Times New Roman"/>
                <a:ea typeface="Times New Roman"/>
                <a:cs typeface="Times New Roman"/>
                <a:sym typeface="Times New Roman"/>
              </a:rPr>
              <a:t>Authors:</a:t>
            </a:r>
            <a:endParaRPr dirty="0"/>
          </a:p>
        </p:txBody>
      </p:sp>
      <p:graphicFrame>
        <p:nvGraphicFramePr>
          <p:cNvPr id="2" name="Object 1"/>
          <p:cNvGraphicFramePr>
            <a:graphicFrameLocks noChangeAspect="1"/>
          </p:cNvGraphicFramePr>
          <p:nvPr>
            <p:extLst>
              <p:ext uri="{D42A27DB-BD31-4B8C-83A1-F6EECF244321}">
                <p14:modId xmlns:p14="http://schemas.microsoft.com/office/powerpoint/2010/main" val="1071169877"/>
              </p:ext>
            </p:extLst>
          </p:nvPr>
        </p:nvGraphicFramePr>
        <p:xfrm>
          <a:off x="760413" y="2824163"/>
          <a:ext cx="10139362" cy="2471737"/>
        </p:xfrm>
        <a:graphic>
          <a:graphicData uri="http://schemas.openxmlformats.org/presentationml/2006/ole">
            <mc:AlternateContent xmlns:mc="http://schemas.openxmlformats.org/markup-compatibility/2006">
              <mc:Choice xmlns:v="urn:schemas-microsoft-com:vml" Requires="v">
                <p:oleObj spid="_x0000_s1215" name="Document" r:id="rId4" imgW="10489297" imgH="2564836" progId="Word.Document.8">
                  <p:embed/>
                </p:oleObj>
              </mc:Choice>
              <mc:Fallback>
                <p:oleObj name="Document" r:id="rId4" imgW="10489297" imgH="2564836" progId="Word.Document.8">
                  <p:embed/>
                  <p:pic>
                    <p:nvPicPr>
                      <p:cNvPr id="0" name="Object 3"/>
                      <p:cNvPicPr>
                        <a:picLocks noChangeAspect="1" noChangeArrowheads="1"/>
                      </p:cNvPicPr>
                      <p:nvPr/>
                    </p:nvPicPr>
                    <p:blipFill>
                      <a:blip r:embed="rId5"/>
                      <a:srcRect/>
                      <a:stretch>
                        <a:fillRect/>
                      </a:stretch>
                    </p:blipFill>
                    <p:spPr bwMode="auto">
                      <a:xfrm>
                        <a:off x="760413" y="2824163"/>
                        <a:ext cx="10139362" cy="247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(1)</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
        <p:nvSpPr>
          <p:cNvPr id="8" name="Rectangle 7"/>
          <p:cNvSpPr/>
          <p:nvPr/>
        </p:nvSpPr>
        <p:spPr>
          <a:xfrm>
            <a:off x="914400" y="973248"/>
            <a:ext cx="10591800" cy="5570756"/>
          </a:xfrm>
          <a:prstGeom prst="rect">
            <a:avLst/>
          </a:prstGeom>
        </p:spPr>
        <p:txBody>
          <a:bodyPr wrap="square">
            <a:spAutoFit/>
          </a:bodyPr>
          <a:lstStyle/>
          <a:p>
            <a:pPr marL="469900" indent="-342900" algn="just">
              <a:buClr>
                <a:schemeClr val="dk1"/>
              </a:buClr>
              <a:buSzPts val="1600"/>
              <a:buFont typeface="+mj-lt"/>
              <a:buAutoNum type="arabicPeriod"/>
            </a:pPr>
            <a:r>
              <a:rPr lang="en-US" sz="1800" dirty="0">
                <a:solidFill>
                  <a:schemeClr val="dk1"/>
                </a:solidFill>
                <a:sym typeface="Times New Roman"/>
              </a:rPr>
              <a:t>The graphs in this section show the </a:t>
            </a:r>
            <a:r>
              <a:rPr lang="en-US" sz="1800" dirty="0" smtClean="0">
                <a:solidFill>
                  <a:schemeClr val="dk1"/>
                </a:solidFill>
                <a:sym typeface="Times New Roman"/>
              </a:rPr>
              <a:t>potential </a:t>
            </a:r>
            <a:r>
              <a:rPr lang="en-US" sz="1800" dirty="0">
                <a:solidFill>
                  <a:schemeClr val="dk1"/>
                </a:solidFill>
                <a:sym typeface="Times New Roman"/>
              </a:rPr>
              <a:t>DL spectral efficiency of 802.11ax with SU-MIMO and 2-factor MU-MIMO.</a:t>
            </a:r>
          </a:p>
          <a:p>
            <a:pPr marL="469900" indent="-342900" algn="just">
              <a:buClr>
                <a:schemeClr val="dk1"/>
              </a:buClr>
              <a:buSzPts val="1600"/>
              <a:buFont typeface="+mj-lt"/>
              <a:buAutoNum type="arabicPeriod"/>
            </a:pPr>
            <a:r>
              <a:rPr lang="en-US" sz="1800" dirty="0">
                <a:solidFill>
                  <a:schemeClr val="dk1"/>
                </a:solidFill>
                <a:sym typeface="Times New Roman"/>
              </a:rPr>
              <a:t>The CDFs have been generated by calculating the </a:t>
            </a:r>
            <a:r>
              <a:rPr lang="en-US" sz="1800" dirty="0" smtClean="0">
                <a:solidFill>
                  <a:schemeClr val="dk1"/>
                </a:solidFill>
                <a:sym typeface="Times New Roman"/>
              </a:rPr>
              <a:t>spectral </a:t>
            </a:r>
            <a:r>
              <a:rPr lang="en-US" sz="1800" dirty="0">
                <a:solidFill>
                  <a:schemeClr val="dk1"/>
                </a:solidFill>
                <a:sym typeface="Times New Roman"/>
              </a:rPr>
              <a:t>efficiency for each time snapshot in the simulator (the definition of a time snapshot is </a:t>
            </a:r>
            <a:r>
              <a:rPr lang="en-US" sz="1800" dirty="0" smtClean="0">
                <a:solidFill>
                  <a:schemeClr val="dk1"/>
                </a:solidFill>
                <a:sym typeface="Times New Roman"/>
              </a:rPr>
              <a:t>provided </a:t>
            </a:r>
            <a:r>
              <a:rPr lang="en-US" sz="1800" dirty="0">
                <a:solidFill>
                  <a:schemeClr val="dk1"/>
                </a:solidFill>
                <a:sym typeface="Times New Roman"/>
              </a:rPr>
              <a:t>in the previous slide).</a:t>
            </a:r>
          </a:p>
          <a:p>
            <a:pPr marL="927100" lvl="1" indent="-342900" algn="just">
              <a:buClr>
                <a:schemeClr val="dk1"/>
              </a:buClr>
              <a:buSzPts val="1600"/>
              <a:buFont typeface="+mj-lt"/>
              <a:buAutoNum type="arabicPeriod"/>
            </a:pPr>
            <a:r>
              <a:rPr lang="en-US" sz="1800" dirty="0">
                <a:solidFill>
                  <a:schemeClr val="dk1"/>
                </a:solidFill>
                <a:sym typeface="Times New Roman"/>
              </a:rPr>
              <a:t>SU-MIMO: Spectral efficiency for each user for each RU, assuming that SU-MIMO is the only available option</a:t>
            </a:r>
            <a:r>
              <a:rPr lang="en-US" sz="1800" dirty="0" smtClean="0">
                <a:solidFill>
                  <a:schemeClr val="dk1"/>
                </a:solidFill>
                <a:sym typeface="Times New Roman"/>
              </a:rPr>
              <a:t>. The spectral efficiency is calculated as the maximum of the spectral efficiencies for each number of possible 1 to 8 spatial streams.</a:t>
            </a:r>
            <a:endParaRPr lang="en-US" sz="1800" dirty="0">
              <a:solidFill>
                <a:schemeClr val="dk1"/>
              </a:solidFill>
              <a:sym typeface="Times New Roman"/>
            </a:endParaRPr>
          </a:p>
          <a:p>
            <a:pPr marL="927100" lvl="1" indent="-342900" algn="just">
              <a:buClr>
                <a:schemeClr val="dk1"/>
              </a:buClr>
              <a:buSzPts val="1600"/>
              <a:buFont typeface="+mj-lt"/>
              <a:buAutoNum type="arabicPeriod"/>
            </a:pPr>
            <a:r>
              <a:rPr lang="en-US" sz="1800" dirty="0">
                <a:solidFill>
                  <a:schemeClr val="dk1"/>
                </a:solidFill>
                <a:sym typeface="Times New Roman"/>
              </a:rPr>
              <a:t>2-factor MU-MIMO: Spectral efficiency for each combination of 2 users connected to the same BS for each RU, assuming 2-factor MU-MIMO is the only available option</a:t>
            </a:r>
            <a:r>
              <a:rPr lang="en-US" sz="1800" dirty="0" smtClean="0">
                <a:solidFill>
                  <a:schemeClr val="dk1"/>
                </a:solidFill>
                <a:sym typeface="Times New Roman"/>
              </a:rPr>
              <a:t>. The spectral efficiency is calculated as the maximum of the spectral efficiencies for each number of possible spatial streams for individual users in the combination. </a:t>
            </a:r>
            <a:endParaRPr lang="en-US" sz="1800" dirty="0">
              <a:solidFill>
                <a:schemeClr val="dk1"/>
              </a:solidFill>
              <a:sym typeface="Times New Roman"/>
            </a:endParaRPr>
          </a:p>
          <a:p>
            <a:pPr marL="469900" indent="-342900" algn="just">
              <a:buClr>
                <a:schemeClr val="dk1"/>
              </a:buClr>
              <a:buSzPts val="1600"/>
              <a:buFont typeface="+mj-lt"/>
              <a:buAutoNum type="arabicPeriod"/>
            </a:pPr>
            <a:r>
              <a:rPr lang="en-US" sz="1800" dirty="0">
                <a:solidFill>
                  <a:schemeClr val="dk1"/>
                </a:solidFill>
                <a:sym typeface="Times New Roman"/>
              </a:rPr>
              <a:t>Note that the </a:t>
            </a:r>
            <a:r>
              <a:rPr lang="en-US" sz="1800" dirty="0" smtClean="0">
                <a:solidFill>
                  <a:schemeClr val="dk1"/>
                </a:solidFill>
                <a:sym typeface="Times New Roman"/>
              </a:rPr>
              <a:t>spectral </a:t>
            </a:r>
            <a:r>
              <a:rPr lang="en-US" sz="1800" dirty="0">
                <a:solidFill>
                  <a:schemeClr val="dk1"/>
                </a:solidFill>
                <a:sym typeface="Times New Roman"/>
              </a:rPr>
              <a:t>efficiency </a:t>
            </a:r>
            <a:r>
              <a:rPr lang="en-US" sz="1800" dirty="0" smtClean="0">
                <a:solidFill>
                  <a:schemeClr val="dk1"/>
                </a:solidFill>
                <a:sym typeface="Times New Roman"/>
              </a:rPr>
              <a:t>of 802.11ax simulated in this manner is conservative since:</a:t>
            </a:r>
          </a:p>
          <a:p>
            <a:pPr marL="927100" lvl="1" indent="-342900" algn="just">
              <a:buClr>
                <a:schemeClr val="dk1"/>
              </a:buClr>
              <a:buSzPts val="1600"/>
              <a:buFont typeface="+mj-lt"/>
              <a:buAutoNum type="arabicPeriod"/>
            </a:pPr>
            <a:r>
              <a:rPr lang="en-US" sz="1800" dirty="0">
                <a:solidFill>
                  <a:schemeClr val="dk1"/>
                </a:solidFill>
                <a:sym typeface="Times New Roman"/>
              </a:rPr>
              <a:t>It does not consider multi-user scheduling gain </a:t>
            </a:r>
          </a:p>
          <a:p>
            <a:pPr marL="927100" lvl="1" indent="-342900" algn="just">
              <a:buClr>
                <a:schemeClr val="dk1"/>
              </a:buClr>
              <a:buSzPts val="1600"/>
              <a:buFont typeface="+mj-lt"/>
              <a:buAutoNum type="arabicPeriod"/>
            </a:pPr>
            <a:r>
              <a:rPr lang="en-US" sz="1800" dirty="0">
                <a:solidFill>
                  <a:schemeClr val="dk1"/>
                </a:solidFill>
                <a:sym typeface="Times New Roman"/>
              </a:rPr>
              <a:t>Restricts the choice to either fully SU-MIMO or fully 2-factor MU-MIMO and hence does not consider the gain possible by dynamically allocating a user to either SU-MIMO or MU-MIMO based on </a:t>
            </a:r>
            <a:r>
              <a:rPr lang="en-US" sz="1800" dirty="0" smtClean="0">
                <a:solidFill>
                  <a:schemeClr val="dk1"/>
                </a:solidFill>
                <a:sym typeface="Times New Roman"/>
              </a:rPr>
              <a:t>whichever scheme gives </a:t>
            </a:r>
            <a:r>
              <a:rPr lang="en-US" sz="1800" dirty="0">
                <a:solidFill>
                  <a:schemeClr val="dk1"/>
                </a:solidFill>
                <a:sym typeface="Times New Roman"/>
              </a:rPr>
              <a:t>the </a:t>
            </a:r>
            <a:r>
              <a:rPr lang="en-US" sz="1800" dirty="0" smtClean="0">
                <a:solidFill>
                  <a:schemeClr val="dk1"/>
                </a:solidFill>
                <a:sym typeface="Times New Roman"/>
              </a:rPr>
              <a:t>best user/system throughput</a:t>
            </a:r>
            <a:r>
              <a:rPr lang="en-US" sz="1800" dirty="0">
                <a:solidFill>
                  <a:schemeClr val="dk1"/>
                </a:solidFill>
                <a:sym typeface="Times New Roman"/>
              </a:rPr>
              <a:t>.</a:t>
            </a:r>
          </a:p>
          <a:p>
            <a:pPr marL="927100" lvl="1" indent="-342900" algn="just">
              <a:buClr>
                <a:schemeClr val="dk1"/>
              </a:buClr>
              <a:buSzPts val="1600"/>
              <a:buFont typeface="+mj-lt"/>
              <a:buAutoNum type="arabicPeriod"/>
            </a:pPr>
            <a:r>
              <a:rPr lang="en-US" sz="1800" dirty="0">
                <a:solidFill>
                  <a:schemeClr val="dk1"/>
                </a:solidFill>
                <a:sym typeface="Times New Roman"/>
              </a:rPr>
              <a:t>This is in addition to the conservative antenna configuration, interference coordination and MU-MIMO factor choices described earlier.</a:t>
            </a:r>
          </a:p>
          <a:p>
            <a:pPr marL="285750" indent="-285750" algn="just">
              <a:buFont typeface="Arial" panose="020B0604020202020204" pitchFamily="34" charset="0"/>
              <a:buChar char="•"/>
            </a:pPr>
            <a:endParaRPr lang="en-US" sz="1800" dirty="0" smtClean="0"/>
          </a:p>
          <a:p>
            <a:pPr marL="285750" indent="-285750" algn="just">
              <a:buFont typeface="Arial" panose="020B0604020202020204" pitchFamily="34" charset="0"/>
              <a:buChar char="•"/>
            </a:pPr>
            <a:endParaRPr lang="en-US" dirty="0"/>
          </a:p>
        </p:txBody>
      </p:sp>
    </p:spTree>
    <p:extLst>
      <p:ext uri="{BB962C8B-B14F-4D97-AF65-F5344CB8AC3E}">
        <p14:creationId xmlns:p14="http://schemas.microsoft.com/office/powerpoint/2010/main" val="3262740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(2)</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
        <p:nvSpPr>
          <p:cNvPr id="7" name="Rectangle 6"/>
          <p:cNvSpPr/>
          <p:nvPr/>
        </p:nvSpPr>
        <p:spPr>
          <a:xfrm>
            <a:off x="5486400" y="1066800"/>
            <a:ext cx="6477000" cy="4995214"/>
          </a:xfrm>
          <a:prstGeom prst="rect">
            <a:avLst/>
          </a:prstGeom>
        </p:spPr>
        <p:txBody>
          <a:bodyPr wrap="square">
            <a:spAutoFit/>
          </a:bodyPr>
          <a:lstStyle/>
          <a:p>
            <a:pPr algn="just"/>
            <a:r>
              <a:rPr lang="en-US" sz="1600" dirty="0" smtClean="0"/>
              <a:t>The pre-scheduling per-user DL spectral efficiencies are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a:t>5%ile </a:t>
            </a:r>
            <a:r>
              <a:rPr lang="en-US" sz="1600" dirty="0" smtClean="0"/>
              <a:t> </a:t>
            </a:r>
            <a:r>
              <a:rPr lang="en-US" sz="1600" dirty="0"/>
              <a:t>= 4 </a:t>
            </a:r>
            <a:r>
              <a:rPr lang="en-US" sz="1600" dirty="0" smtClean="0"/>
              <a:t>bits/s/Hz</a:t>
            </a:r>
          </a:p>
          <a:p>
            <a:pPr marL="548640" indent="-285750" algn="just">
              <a:buFont typeface="Arial" panose="020B0604020202020204" pitchFamily="34" charset="0"/>
              <a:buChar char="•"/>
            </a:pPr>
            <a:r>
              <a:rPr lang="en-US" sz="1600" dirty="0" smtClean="0"/>
              <a:t>Average = 9.5 bits/s/Hz</a:t>
            </a:r>
          </a:p>
          <a:p>
            <a:pPr marL="285750" indent="-285750" algn="just">
              <a:buFont typeface="Arial" panose="020B0604020202020204" pitchFamily="34" charset="0"/>
              <a:buChar char="•"/>
            </a:pPr>
            <a:r>
              <a:rPr lang="en-US" sz="1600" dirty="0"/>
              <a:t>2-factor </a:t>
            </a:r>
            <a:r>
              <a:rPr lang="en-US" sz="1600" dirty="0" smtClean="0"/>
              <a:t>MU-MIMO:</a:t>
            </a:r>
            <a:endParaRPr lang="en-US" sz="1600" dirty="0"/>
          </a:p>
          <a:p>
            <a:pPr marL="548640" indent="-285750" algn="just">
              <a:buFont typeface="Arial" panose="020B0604020202020204" pitchFamily="34" charset="0"/>
              <a:buChar char="•"/>
            </a:pPr>
            <a:r>
              <a:rPr lang="en-US" sz="1600" dirty="0"/>
              <a:t>5%ile </a:t>
            </a:r>
            <a:r>
              <a:rPr lang="en-US" sz="1600" dirty="0" smtClean="0"/>
              <a:t>= </a:t>
            </a:r>
            <a:r>
              <a:rPr lang="en-US" sz="1600" dirty="0"/>
              <a:t>5.1 </a:t>
            </a:r>
            <a:r>
              <a:rPr lang="en-US" sz="1600" dirty="0" smtClean="0"/>
              <a:t>bits/s/Hz</a:t>
            </a:r>
            <a:endParaRPr lang="en-US" sz="1600" dirty="0"/>
          </a:p>
          <a:p>
            <a:pPr marL="548640" indent="-285750" algn="just">
              <a:buFont typeface="Arial" panose="020B0604020202020204" pitchFamily="34" charset="0"/>
              <a:buChar char="•"/>
            </a:pPr>
            <a:r>
              <a:rPr lang="en-US" sz="1600" dirty="0" smtClean="0"/>
              <a:t>Average  </a:t>
            </a:r>
            <a:r>
              <a:rPr lang="en-US" sz="1600" dirty="0"/>
              <a:t>= 11.1 </a:t>
            </a:r>
            <a:r>
              <a:rPr lang="en-US" sz="1600" dirty="0" smtClean="0"/>
              <a:t>bits/s/Hz</a:t>
            </a:r>
            <a:endParaRPr lang="en-US" sz="1600" dirty="0"/>
          </a:p>
          <a:p>
            <a:pPr algn="just"/>
            <a:r>
              <a:rPr lang="en-US" sz="1600" dirty="0"/>
              <a:t>W</a:t>
            </a:r>
            <a:r>
              <a:rPr lang="en-US" sz="1600" dirty="0" smtClean="0"/>
              <a:t>ith 10 users per BS, a simple equal-time scheduler </a:t>
            </a:r>
            <a:r>
              <a:rPr lang="en-US" sz="1600" dirty="0">
                <a:solidFill>
                  <a:schemeClr val="tx1"/>
                </a:solidFill>
              </a:rPr>
              <a:t>targeting a PER of 10</a:t>
            </a:r>
            <a:r>
              <a:rPr lang="en-US" sz="1600" dirty="0" smtClean="0">
                <a:solidFill>
                  <a:schemeClr val="tx1"/>
                </a:solidFill>
              </a:rPr>
              <a:t>%</a:t>
            </a:r>
            <a:r>
              <a:rPr lang="en-US" sz="1600" dirty="0" smtClean="0"/>
              <a:t>, the final spectral efficiencies are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smtClean="0"/>
              <a:t>5%ile  </a:t>
            </a:r>
            <a:r>
              <a:rPr lang="en-US" sz="1600" dirty="0"/>
              <a:t>= </a:t>
            </a:r>
            <a:r>
              <a:rPr lang="en-US" sz="1600" dirty="0" smtClean="0"/>
              <a:t>0.35 bits/s/Hz</a:t>
            </a:r>
            <a:endParaRPr lang="en-US" sz="1600" dirty="0"/>
          </a:p>
          <a:p>
            <a:pPr marL="548640" indent="-285750" algn="just">
              <a:buFont typeface="Arial" panose="020B0604020202020204" pitchFamily="34" charset="0"/>
              <a:buChar char="•"/>
            </a:pPr>
            <a:r>
              <a:rPr lang="en-US" sz="1600" dirty="0"/>
              <a:t>Average = </a:t>
            </a:r>
            <a:r>
              <a:rPr lang="en-US" sz="1600" dirty="0" smtClean="0"/>
              <a:t>8.41 bits/s/Hz</a:t>
            </a:r>
            <a:endParaRPr lang="en-US" sz="1600" dirty="0"/>
          </a:p>
          <a:p>
            <a:pPr marL="285750" indent="-285750" algn="just">
              <a:buFont typeface="Arial" panose="020B0604020202020204" pitchFamily="34" charset="0"/>
              <a:buChar char="•"/>
            </a:pPr>
            <a:r>
              <a:rPr lang="en-US" sz="1600" dirty="0"/>
              <a:t>2-factor MU-MIMO:</a:t>
            </a:r>
          </a:p>
          <a:p>
            <a:pPr marL="548640" indent="-285750" algn="just">
              <a:buFont typeface="Arial" panose="020B0604020202020204" pitchFamily="34" charset="0"/>
              <a:buChar char="•"/>
            </a:pPr>
            <a:r>
              <a:rPr lang="en-US" sz="1600" dirty="0"/>
              <a:t>5%ile = </a:t>
            </a:r>
            <a:r>
              <a:rPr lang="en-US" sz="1600" dirty="0" smtClean="0"/>
              <a:t>0.45 bits/s/Hz</a:t>
            </a:r>
            <a:endParaRPr lang="en-US" sz="1600" dirty="0"/>
          </a:p>
          <a:p>
            <a:pPr marL="548640" indent="-285750" algn="just">
              <a:buFont typeface="Arial" panose="020B0604020202020204" pitchFamily="34" charset="0"/>
              <a:buChar char="•"/>
            </a:pPr>
            <a:r>
              <a:rPr lang="en-US" sz="1600" dirty="0"/>
              <a:t>Average  = </a:t>
            </a:r>
            <a:r>
              <a:rPr lang="en-US" sz="1600" dirty="0" smtClean="0"/>
              <a:t>9.82 bits/s/Hz</a:t>
            </a:r>
            <a:endParaRPr lang="en-US" sz="1600" dirty="0"/>
          </a:p>
          <a:p>
            <a:pPr>
              <a:lnSpc>
                <a:spcPct val="115000"/>
              </a:lnSpc>
              <a:spcBef>
                <a:spcPts val="600"/>
              </a:spcBef>
              <a:buClr>
                <a:schemeClr val="dk1"/>
              </a:buClr>
              <a:buSzPts val="1100"/>
            </a:pPr>
            <a:r>
              <a:rPr lang="en-US" sz="1600" dirty="0">
                <a:solidFill>
                  <a:schemeClr val="dk1"/>
                </a:solidFill>
                <a:highlight>
                  <a:srgbClr val="00FF00"/>
                </a:highlight>
                <a:sym typeface="Times New Roman"/>
              </a:rPr>
              <a:t>Conclusion: </a:t>
            </a:r>
            <a:r>
              <a:rPr lang="en-US" sz="1600" dirty="0" smtClean="0">
                <a:solidFill>
                  <a:schemeClr val="dk1"/>
                </a:solidFill>
                <a:highlight>
                  <a:srgbClr val="00FF00"/>
                </a:highlight>
                <a:sym typeface="Times New Roman"/>
              </a:rPr>
              <a:t>The simulations show that 802.11ax </a:t>
            </a:r>
            <a:r>
              <a:rPr lang="en-US" sz="1600" u="sng" dirty="0">
                <a:solidFill>
                  <a:schemeClr val="dk1"/>
                </a:solidFill>
                <a:highlight>
                  <a:srgbClr val="00FF00"/>
                </a:highlight>
                <a:sym typeface="Times New Roman"/>
              </a:rPr>
              <a:t>in its current configuration</a:t>
            </a:r>
            <a:r>
              <a:rPr lang="en-US" sz="1600" dirty="0">
                <a:solidFill>
                  <a:schemeClr val="dk1"/>
                </a:solidFill>
                <a:highlight>
                  <a:srgbClr val="00FF00"/>
                </a:highlight>
                <a:sym typeface="Times New Roman"/>
              </a:rPr>
              <a:t>, </a:t>
            </a:r>
            <a:r>
              <a:rPr lang="en-US" sz="1600" dirty="0" smtClean="0">
                <a:solidFill>
                  <a:schemeClr val="dk1"/>
                </a:solidFill>
                <a:highlight>
                  <a:srgbClr val="00FF00"/>
                </a:highlight>
                <a:sym typeface="Times New Roman"/>
              </a:rPr>
              <a:t>satisfies </a:t>
            </a:r>
            <a:r>
              <a:rPr lang="en-US" sz="1600" dirty="0">
                <a:solidFill>
                  <a:schemeClr val="dk1"/>
                </a:solidFill>
                <a:highlight>
                  <a:srgbClr val="00FF00"/>
                </a:highlight>
                <a:sym typeface="Times New Roman"/>
              </a:rPr>
              <a:t>the IMT-2020 </a:t>
            </a:r>
            <a:r>
              <a:rPr lang="en-US" sz="1600" dirty="0" smtClean="0">
                <a:solidFill>
                  <a:schemeClr val="dk1"/>
                </a:solidFill>
                <a:highlight>
                  <a:srgbClr val="00FF00"/>
                </a:highlight>
                <a:sym typeface="Times New Roman"/>
              </a:rPr>
              <a:t>Indoor Hotspot DL </a:t>
            </a:r>
            <a:r>
              <a:rPr lang="en-US" sz="1600" dirty="0">
                <a:solidFill>
                  <a:schemeClr val="dk1"/>
                </a:solidFill>
                <a:highlight>
                  <a:srgbClr val="00FF00"/>
                </a:highlight>
                <a:sym typeface="Times New Roman"/>
              </a:rPr>
              <a:t>5%ile and Average spectral efficiency requirements of 0.3 </a:t>
            </a:r>
            <a:r>
              <a:rPr lang="en-US" sz="1600" dirty="0" smtClean="0">
                <a:solidFill>
                  <a:schemeClr val="dk1"/>
                </a:solidFill>
                <a:highlight>
                  <a:srgbClr val="00FF00"/>
                </a:highlight>
                <a:sym typeface="Times New Roman"/>
              </a:rPr>
              <a:t>bits/s/Hz </a:t>
            </a:r>
            <a:r>
              <a:rPr lang="en-US" sz="1600" dirty="0">
                <a:solidFill>
                  <a:schemeClr val="dk1"/>
                </a:solidFill>
                <a:highlight>
                  <a:srgbClr val="00FF00"/>
                </a:highlight>
                <a:sym typeface="Times New Roman"/>
              </a:rPr>
              <a:t>and 9  </a:t>
            </a:r>
            <a:r>
              <a:rPr lang="en-US" sz="1600" dirty="0" smtClean="0">
                <a:solidFill>
                  <a:schemeClr val="dk1"/>
                </a:solidFill>
                <a:highlight>
                  <a:srgbClr val="00FF00"/>
                </a:highlight>
                <a:sym typeface="Times New Roman"/>
              </a:rPr>
              <a:t>bits/s/Hz.</a:t>
            </a:r>
            <a:endParaRPr lang="en-US" sz="1600" dirty="0">
              <a:solidFill>
                <a:schemeClr val="dk1"/>
              </a:solidFill>
              <a:highlight>
                <a:srgbClr val="00FF00"/>
              </a:highlight>
              <a:sym typeface="Times New Roman"/>
            </a:endParaRPr>
          </a:p>
        </p:txBody>
      </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23645" r="22193"/>
          <a:stretch/>
        </p:blipFill>
        <p:spPr bwMode="auto">
          <a:xfrm>
            <a:off x="228600" y="1447800"/>
            <a:ext cx="5328769"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13687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685800" y="1524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(3)</a:t>
            </a:r>
            <a:endParaRPr sz="2400" dirty="0"/>
          </a:p>
        </p:txBody>
      </p:sp>
      <p:sp>
        <p:nvSpPr>
          <p:cNvPr id="116" name="Shape 116"/>
          <p:cNvSpPr txBox="1">
            <a:spLocks noGrp="1"/>
          </p:cNvSpPr>
          <p:nvPr>
            <p:ph type="body" idx="1"/>
          </p:nvPr>
        </p:nvSpPr>
        <p:spPr>
          <a:xfrm>
            <a:off x="1124425" y="1158300"/>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pic>
        <p:nvPicPr>
          <p:cNvPr id="4098" name="Picture 2" descr="C:\Users\sv935494\Box Sync\WLAN (sindhu.verma@broadcom.com)\IEEE\5G\INH\mu_gain_cd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91" y="2971800"/>
            <a:ext cx="6178041" cy="32121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867400" y="2514600"/>
            <a:ext cx="6248400" cy="4278094"/>
          </a:xfrm>
          <a:prstGeom prst="rect">
            <a:avLst/>
          </a:prstGeom>
        </p:spPr>
        <p:txBody>
          <a:bodyPr wrap="square">
            <a:spAutoFit/>
          </a:bodyPr>
          <a:lstStyle/>
          <a:p>
            <a:pPr algn="just"/>
            <a:r>
              <a:rPr lang="en-US" sz="1600" b="1" dirty="0" smtClean="0"/>
              <a:t>Observations</a:t>
            </a:r>
          </a:p>
          <a:p>
            <a:pPr marL="285750" indent="-285750" algn="just">
              <a:buFont typeface="Arial" panose="020B0604020202020204" pitchFamily="34" charset="0"/>
              <a:buChar char="•"/>
            </a:pPr>
            <a:r>
              <a:rPr lang="en-US" sz="1600" dirty="0" smtClean="0"/>
              <a:t>The CDF shows that there are ~50% instances where the MU-MIMO spectral efficiency is higher than the max SU-MIMO spectral efficiency and about ~50% instances where SU-MIMO is higher than MU-MIMO. So, in all these cases, the spectral efficiency of 802.11ax (or any other RAT) can be increased by an intelligent scheduler dynamically selecting the appropriate transmission mode, MU-MIMO or SU-MIMO.</a:t>
            </a:r>
          </a:p>
          <a:p>
            <a:pPr marL="285750" indent="-285750" algn="just">
              <a:buFont typeface="Arial" panose="020B0604020202020204" pitchFamily="34" charset="0"/>
              <a:buChar char="•"/>
            </a:pPr>
            <a:r>
              <a:rPr lang="en-US" sz="1600" dirty="0" smtClean="0"/>
              <a:t>For simplicity, we have limited our simulator implementation to 2-factor MU-MIMO. </a:t>
            </a:r>
            <a:r>
              <a:rPr lang="en-US" sz="1600" dirty="0"/>
              <a:t>F</a:t>
            </a:r>
            <a:r>
              <a:rPr lang="en-US" sz="1600" dirty="0" smtClean="0"/>
              <a:t>or higher MU-MIMO factors, the MU-MIMO gains and opportunities over SU-MIMO would be higher, further increasing the spectral efficiency.</a:t>
            </a:r>
          </a:p>
          <a:p>
            <a:pPr algn="just"/>
            <a:r>
              <a:rPr lang="en-US" sz="1600" b="1" dirty="0" smtClean="0"/>
              <a:t>Conclusion</a:t>
            </a:r>
          </a:p>
          <a:p>
            <a:pPr marL="412750" indent="-285750" algn="just">
              <a:buClr>
                <a:schemeClr val="dk1"/>
              </a:buClr>
              <a:buSzPts val="1600"/>
              <a:buFont typeface="Arial" panose="020B0604020202020204" pitchFamily="34" charset="0"/>
              <a:buChar char="•"/>
            </a:pPr>
            <a:r>
              <a:rPr lang="en-US" sz="1600" dirty="0">
                <a:solidFill>
                  <a:schemeClr val="dk1"/>
                </a:solidFill>
                <a:highlight>
                  <a:srgbClr val="00FF00"/>
                </a:highlight>
                <a:sym typeface="Times New Roman"/>
              </a:rPr>
              <a:t>There are multiple knobs that can be used to further increase the spectral efficiency of 802.11ax, even if the conservative results themselves satisfy the IMT-2020 Indoor Hotspot requirements.</a:t>
            </a:r>
          </a:p>
        </p:txBody>
      </p:sp>
      <p:sp>
        <p:nvSpPr>
          <p:cNvPr id="8" name="Rectangle 7"/>
          <p:cNvSpPr/>
          <p:nvPr/>
        </p:nvSpPr>
        <p:spPr>
          <a:xfrm>
            <a:off x="304800" y="685800"/>
            <a:ext cx="11658600" cy="1815882"/>
          </a:xfrm>
          <a:prstGeom prst="rect">
            <a:avLst/>
          </a:prstGeom>
        </p:spPr>
        <p:txBody>
          <a:bodyPr wrap="square">
            <a:spAutoFit/>
          </a:bodyPr>
          <a:lstStyle/>
          <a:p>
            <a:pPr marL="285750" indent="-285750" algn="just">
              <a:buFont typeface="Arial" panose="020B0604020202020204" pitchFamily="34" charset="0"/>
              <a:buChar char="•"/>
            </a:pPr>
            <a:r>
              <a:rPr lang="en-US" sz="1600" dirty="0" smtClean="0"/>
              <a:t>The simulation data in the previous slide showed that 802.11ax DL satisfies the IMT-2020 Indoor Hotspot requirements even without considering any scheduling gain.</a:t>
            </a:r>
          </a:p>
          <a:p>
            <a:pPr marL="285750" indent="-285750" algn="just">
              <a:buFont typeface="Arial" panose="020B0604020202020204" pitchFamily="34" charset="0"/>
              <a:buChar char="•"/>
            </a:pPr>
            <a:r>
              <a:rPr lang="en-US" sz="1600" dirty="0" smtClean="0"/>
              <a:t>The simulation data below quantifies the increase in spectral efficiency that is possible in the Indoor Hotspot topology if a BS scheduler dynamically selects the transmission scheme (between SU-MIMO and 2-factor MU-MIMO) based on whichever provides higher throughput at any given snapshot. </a:t>
            </a:r>
          </a:p>
          <a:p>
            <a:pPr marL="285750" indent="-285750" algn="just">
              <a:buFont typeface="Arial" panose="020B0604020202020204" pitchFamily="34" charset="0"/>
              <a:buChar char="•"/>
            </a:pPr>
            <a:r>
              <a:rPr lang="en-US" sz="1600" dirty="0" smtClean="0"/>
              <a:t>It plots the CDF of the </a:t>
            </a:r>
            <a:r>
              <a:rPr lang="en-US" sz="1600" u="sng" dirty="0" smtClean="0"/>
              <a:t>ratio</a:t>
            </a:r>
            <a:r>
              <a:rPr lang="en-US" sz="1600" dirty="0" smtClean="0"/>
              <a:t> of spectral efficiencies of 2-factor MU-MIMO to the max SU-MIMO for the individual UEs. </a:t>
            </a:r>
          </a:p>
          <a:p>
            <a:pPr marL="285750" indent="-285750" algn="just">
              <a:buFont typeface="Arial" panose="020B0604020202020204" pitchFamily="34" charset="0"/>
              <a:buChar char="•"/>
            </a:pPr>
            <a:r>
              <a:rPr lang="en-US" sz="1600" dirty="0"/>
              <a:t>The CDF is calculated over each instance of </a:t>
            </a:r>
            <a:r>
              <a:rPr lang="en-US" sz="1600" dirty="0" smtClean="0"/>
              <a:t>UE </a:t>
            </a:r>
            <a:r>
              <a:rPr lang="en-US" sz="1600" dirty="0"/>
              <a:t>combination, RU and time snapshot in the simulator</a:t>
            </a:r>
            <a:r>
              <a:rPr lang="en-US" sz="1600" dirty="0" smtClean="0"/>
              <a:t>.</a:t>
            </a:r>
            <a:endParaRPr lang="en-US" sz="1600" dirty="0"/>
          </a:p>
        </p:txBody>
      </p:sp>
    </p:spTree>
    <p:extLst>
      <p:ext uri="{BB962C8B-B14F-4D97-AF65-F5344CB8AC3E}">
        <p14:creationId xmlns:p14="http://schemas.microsoft.com/office/powerpoint/2010/main" val="1627115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Conclusions</a:t>
            </a:r>
            <a:endParaRPr sz="2400" dirty="0"/>
          </a:p>
        </p:txBody>
      </p:sp>
      <p:sp>
        <p:nvSpPr>
          <p:cNvPr id="116" name="Shape 116"/>
          <p:cNvSpPr txBox="1">
            <a:spLocks noGrp="1"/>
          </p:cNvSpPr>
          <p:nvPr>
            <p:ph type="body" idx="1"/>
          </p:nvPr>
        </p:nvSpPr>
        <p:spPr>
          <a:xfrm>
            <a:off x="762000" y="762000"/>
            <a:ext cx="10723525" cy="50901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802.11ax simulations were performed using the configuration and methodology specified by ITU-R for self evaluating a RAT for IMT-2020 compliance.</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Simulations were performed for the downlink of the Indoor Hotspot test environment. Simulation results for the uplink and for Dense Urban will be presented at the subsequent meetings.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simulations show that even with conservative assumptions, 802.11ax downlink </a:t>
            </a:r>
            <a:r>
              <a:rPr lang="en-US" sz="1800" b="0" u="sng" dirty="0" smtClean="0">
                <a:solidFill>
                  <a:schemeClr val="dk1"/>
                </a:solidFill>
                <a:latin typeface="Arial"/>
                <a:ea typeface="Arial"/>
                <a:cs typeface="Arial"/>
                <a:sym typeface="Arial"/>
              </a:rPr>
              <a:t>in its currently standardized configuration</a:t>
            </a:r>
            <a:r>
              <a:rPr lang="en-US" sz="1800" b="0" dirty="0" smtClean="0">
                <a:solidFill>
                  <a:schemeClr val="dk1"/>
                </a:solidFill>
                <a:latin typeface="Arial"/>
                <a:ea typeface="Arial"/>
                <a:cs typeface="Arial"/>
                <a:sym typeface="Arial"/>
              </a:rPr>
              <a:t>, is able to comfortably satisfy the 5%ile 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and Average </a:t>
            </a:r>
            <a:r>
              <a:rPr lang="en-US" sz="1800" b="0" dirty="0">
                <a:solidFill>
                  <a:schemeClr val="dk1"/>
                </a:solidFill>
                <a:latin typeface="Arial"/>
                <a:ea typeface="Arial"/>
                <a:cs typeface="Arial"/>
                <a:sym typeface="Arial"/>
              </a:rPr>
              <a:t>S</a:t>
            </a:r>
            <a:r>
              <a:rPr lang="en-US" sz="1800" b="0" dirty="0" smtClean="0">
                <a:solidFill>
                  <a:schemeClr val="dk1"/>
                </a:solidFill>
                <a:latin typeface="Arial"/>
                <a:ea typeface="Arial"/>
                <a:cs typeface="Arial"/>
                <a:sym typeface="Arial"/>
              </a:rPr>
              <a:t>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requirements for Indoor Hotspot.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5%ile </a:t>
            </a:r>
            <a:r>
              <a:rPr lang="en-US" sz="1800" b="0" dirty="0">
                <a:solidFill>
                  <a:schemeClr val="dk1"/>
                </a:solidFill>
                <a:latin typeface="Arial"/>
                <a:ea typeface="Arial"/>
                <a:cs typeface="Arial"/>
                <a:sym typeface="Arial"/>
              </a:rPr>
              <a:t>User Experienced Data Rate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5%ile </a:t>
            </a:r>
            <a:r>
              <a:rPr lang="en-US" sz="1800" b="0" dirty="0" smtClean="0">
                <a:solidFill>
                  <a:schemeClr val="dk1"/>
                </a:solidFill>
                <a:latin typeface="Arial"/>
                <a:ea typeface="Arial"/>
                <a:cs typeface="Arial"/>
                <a:sym typeface="Arial"/>
              </a:rPr>
              <a:t>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a:t>
            </a:r>
            <a:r>
              <a:rPr lang="en-US" sz="1800" b="0" dirty="0">
                <a:solidFill>
                  <a:schemeClr val="dk1"/>
                </a:solidFill>
                <a:latin typeface="Arial"/>
                <a:ea typeface="Arial"/>
                <a:cs typeface="Arial"/>
                <a:sym typeface="Arial"/>
              </a:rPr>
              <a:t>, while the Area Traffic Capacity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the Average Spectral </a:t>
            </a:r>
            <a:r>
              <a:rPr lang="en-US" sz="1800" b="0" dirty="0" smtClean="0">
                <a:solidFill>
                  <a:schemeClr val="dk1"/>
                </a:solidFill>
                <a:latin typeface="Arial"/>
                <a:ea typeface="Arial"/>
                <a:cs typeface="Arial"/>
                <a:sym typeface="Arial"/>
              </a:rPr>
              <a:t>Efficiency.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So, 3) and 4) together mean that 802.11ax downlink satisfies </a:t>
            </a:r>
            <a:r>
              <a:rPr lang="en-US" sz="1800" b="0" dirty="0">
                <a:solidFill>
                  <a:schemeClr val="dk1"/>
                </a:solidFill>
                <a:latin typeface="Arial"/>
                <a:ea typeface="Arial"/>
                <a:cs typeface="Arial"/>
                <a:sym typeface="Arial"/>
              </a:rPr>
              <a:t>the 5%ile Spectral </a:t>
            </a:r>
            <a:r>
              <a:rPr lang="en-US" sz="1800" b="0" dirty="0" smtClean="0">
                <a:solidFill>
                  <a:schemeClr val="dk1"/>
                </a:solidFill>
                <a:latin typeface="Arial"/>
                <a:ea typeface="Arial"/>
                <a:cs typeface="Arial"/>
                <a:sym typeface="Arial"/>
              </a:rPr>
              <a:t>Efficiency, </a:t>
            </a:r>
            <a:r>
              <a:rPr lang="en-US" sz="1800" b="0" dirty="0">
                <a:solidFill>
                  <a:schemeClr val="dk1"/>
                </a:solidFill>
                <a:latin typeface="Arial"/>
                <a:ea typeface="Arial"/>
                <a:cs typeface="Arial"/>
                <a:sym typeface="Arial"/>
              </a:rPr>
              <a:t>5%ile User Experienced Data </a:t>
            </a:r>
            <a:r>
              <a:rPr lang="en-US" sz="1800" b="0" dirty="0" smtClean="0">
                <a:solidFill>
                  <a:schemeClr val="dk1"/>
                </a:solidFill>
                <a:latin typeface="Arial"/>
                <a:ea typeface="Arial"/>
                <a:cs typeface="Arial"/>
                <a:sym typeface="Arial"/>
              </a:rPr>
              <a:t>Rate, </a:t>
            </a:r>
            <a:r>
              <a:rPr lang="en-US" sz="1800" b="0" dirty="0">
                <a:solidFill>
                  <a:schemeClr val="dk1"/>
                </a:solidFill>
                <a:latin typeface="Arial"/>
                <a:ea typeface="Arial"/>
                <a:cs typeface="Arial"/>
                <a:sym typeface="Arial"/>
              </a:rPr>
              <a:t>Average Spectral Efficiency </a:t>
            </a:r>
            <a:r>
              <a:rPr lang="en-US" sz="1800" b="0" dirty="0" smtClean="0">
                <a:solidFill>
                  <a:schemeClr val="dk1"/>
                </a:solidFill>
                <a:latin typeface="Arial"/>
                <a:ea typeface="Arial"/>
                <a:cs typeface="Arial"/>
                <a:sym typeface="Arial"/>
              </a:rPr>
              <a:t>and </a:t>
            </a:r>
            <a:r>
              <a:rPr lang="en-US" sz="1800" b="0" dirty="0">
                <a:solidFill>
                  <a:schemeClr val="dk1"/>
                </a:solidFill>
                <a:latin typeface="Arial"/>
                <a:ea typeface="Arial"/>
                <a:cs typeface="Arial"/>
                <a:sym typeface="Arial"/>
              </a:rPr>
              <a:t>Area Traffic Capacity </a:t>
            </a:r>
            <a:r>
              <a:rPr lang="en-US" sz="1800" b="0" dirty="0" smtClean="0">
                <a:solidFill>
                  <a:schemeClr val="dk1"/>
                </a:solidFill>
                <a:latin typeface="Arial"/>
                <a:ea typeface="Arial"/>
                <a:cs typeface="Arial"/>
                <a:sym typeface="Arial"/>
              </a:rPr>
              <a:t>requirements for Indoor Hotspot.</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remaining metrics of Peak Spectral Efficiency and Peak Data Rate have to be evaluated analytically per the ITU-R methodology and it has already been shown in the presentation [2] that 802.11ax satisfies these metrics.</a:t>
            </a:r>
          </a:p>
          <a:p>
            <a:pPr marL="127000" lvl="0" indent="0" algn="just">
              <a:spcBef>
                <a:spcPts val="0"/>
              </a:spcBef>
              <a:buClr>
                <a:schemeClr val="dk1"/>
              </a:buClr>
              <a:buSzPts val="1600"/>
            </a:pPr>
            <a:r>
              <a:rPr lang="en-US" sz="1800" b="0" dirty="0">
                <a:solidFill>
                  <a:schemeClr val="dk1"/>
                </a:solidFill>
                <a:highlight>
                  <a:srgbClr val="00FF00"/>
                </a:highlight>
                <a:latin typeface="Arial"/>
                <a:ea typeface="Arial"/>
                <a:cs typeface="Arial"/>
                <a:sym typeface="Arial"/>
              </a:rPr>
              <a:t>Conclusion: 802.11ax DL even in its currently standardized form </a:t>
            </a:r>
            <a:r>
              <a:rPr lang="en-US" sz="1800" b="0" dirty="0" smtClean="0">
                <a:solidFill>
                  <a:schemeClr val="dk1"/>
                </a:solidFill>
                <a:highlight>
                  <a:srgbClr val="00FF00"/>
                </a:highlight>
                <a:latin typeface="Arial"/>
                <a:ea typeface="Arial"/>
                <a:cs typeface="Arial"/>
                <a:sym typeface="Arial"/>
              </a:rPr>
              <a:t>satisfies </a:t>
            </a:r>
            <a:r>
              <a:rPr lang="en-US" sz="1800" b="0" dirty="0">
                <a:solidFill>
                  <a:schemeClr val="dk1"/>
                </a:solidFill>
                <a:highlight>
                  <a:srgbClr val="00FF00"/>
                </a:highlight>
                <a:latin typeface="Arial"/>
                <a:ea typeface="Arial"/>
                <a:cs typeface="Arial"/>
                <a:sym typeface="Arial"/>
              </a:rPr>
              <a:t>the IMT-2020 requirements for Indoor Hotspot.</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36574255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Next Steps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
        <p:nvSpPr>
          <p:cNvPr id="6" name="Shape 116"/>
          <p:cNvSpPr txBox="1">
            <a:spLocks/>
          </p:cNvSpPr>
          <p:nvPr/>
        </p:nvSpPr>
        <p:spPr>
          <a:xfrm>
            <a:off x="1276825" y="1245613"/>
            <a:ext cx="10361100" cy="5090100"/>
          </a:xfrm>
          <a:prstGeom prst="rect">
            <a:avLst/>
          </a:prstGeom>
          <a:noFill/>
          <a:ln>
            <a:noFill/>
          </a:ln>
        </p:spPr>
        <p:txBody>
          <a:bodyPr spcFirstLastPara="1" wrap="square" lIns="92150" tIns="46075" rIns="92150" bIns="460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indent="-457200">
              <a:spcBef>
                <a:spcPts val="0"/>
              </a:spcBef>
              <a:buFont typeface="+mj-lt"/>
              <a:buAutoNum type="arabicPeriod"/>
            </a:pPr>
            <a:endParaRPr lang="en-US" sz="2000" b="0" dirty="0" smtClean="0">
              <a:solidFill>
                <a:schemeClr val="dk1"/>
              </a:solidFill>
              <a:latin typeface="Arial"/>
              <a:ea typeface="Arial"/>
              <a:cs typeface="Arial"/>
              <a:sym typeface="Arial"/>
            </a:endParaRPr>
          </a:p>
          <a:p>
            <a:pPr marL="58420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Simulate 802.11ax uplink for Indoor Hotspot.</a:t>
            </a:r>
          </a:p>
          <a:p>
            <a:pPr marL="58420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Simulate 802.11 downlink and uplink for Dense Urban</a:t>
            </a:r>
          </a:p>
          <a:p>
            <a:pPr marL="12700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indent="0">
              <a:spcBef>
                <a:spcPts val="0"/>
              </a:spcBef>
              <a:buClr>
                <a:schemeClr val="dk1"/>
              </a:buClr>
              <a:buSzPts val="1600"/>
            </a:pPr>
            <a:endParaRPr lang="en-US" sz="1600" b="0" dirty="0" smtClean="0">
              <a:solidFill>
                <a:schemeClr val="dk1"/>
              </a:solidFill>
              <a:latin typeface="Arial"/>
              <a:ea typeface="Arial"/>
              <a:cs typeface="Arial"/>
              <a:sym typeface="Arial"/>
            </a:endParaRPr>
          </a:p>
        </p:txBody>
      </p:sp>
    </p:spTree>
    <p:extLst>
      <p:ext uri="{BB962C8B-B14F-4D97-AF65-F5344CB8AC3E}">
        <p14:creationId xmlns:p14="http://schemas.microsoft.com/office/powerpoint/2010/main" val="31728516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926400"/>
            <a:ext cx="11002500" cy="4876800"/>
          </a:xfrm>
          <a:prstGeom prst="rect">
            <a:avLst/>
          </a:prstGeom>
          <a:noFill/>
          <a:ln>
            <a:noFill/>
          </a:ln>
        </p:spPr>
        <p:txBody>
          <a:bodyPr spcFirstLastPara="1" wrap="square" lIns="92150" tIns="46075" rIns="92150" bIns="46075" anchor="t" anchorCtr="0">
            <a:noAutofit/>
          </a:bodyPr>
          <a:lstStyle/>
          <a:p>
            <a:pPr marL="342900" indent="-342900">
              <a:spcBef>
                <a:spcPts val="0"/>
              </a:spcBef>
            </a:pPr>
            <a:r>
              <a:rPr lang="en-US" sz="1800" b="0" dirty="0"/>
              <a:t>[1]	Report  ITU-R  M.2410-0 (11/2017), Minimum requirements related to technical performance for IMT-2020 radio interface(s</a:t>
            </a:r>
            <a:r>
              <a:rPr lang="en-US" sz="1800" b="0" dirty="0" smtClean="0"/>
              <a:t>)</a:t>
            </a:r>
          </a:p>
          <a:p>
            <a:pPr marL="342900" indent="-342900">
              <a:spcBef>
                <a:spcPts val="0"/>
              </a:spcBef>
            </a:pPr>
            <a:endParaRPr lang="en-US" sz="1800" b="0" dirty="0" smtClean="0"/>
          </a:p>
          <a:p>
            <a:pPr marL="342900" indent="-342900">
              <a:spcBef>
                <a:spcPts val="0"/>
              </a:spcBef>
            </a:pPr>
            <a:r>
              <a:rPr lang="en-US" sz="1800" b="0" dirty="0" smtClean="0"/>
              <a:t>[2] </a:t>
            </a:r>
            <a:r>
              <a:rPr lang="en-US" sz="1800" b="0" smtClean="0"/>
              <a:t>IEEE </a:t>
            </a:r>
            <a:r>
              <a:rPr lang="en-US" sz="1800" b="0" smtClean="0"/>
              <a:t>802.11-18/0517r1, </a:t>
            </a:r>
            <a:r>
              <a:rPr lang="en-US" sz="1800" b="0" dirty="0"/>
              <a:t>802.11ax for IMT-2020 EMBB Indoor Hotspot and Dense Urban, </a:t>
            </a:r>
            <a:r>
              <a:rPr lang="en-US" sz="1800" b="0" dirty="0" smtClean="0"/>
              <a:t>March, 2018</a:t>
            </a:r>
          </a:p>
          <a:p>
            <a:pPr marL="342900" indent="-342900">
              <a:spcBef>
                <a:spcPts val="0"/>
              </a:spcBef>
            </a:pPr>
            <a:endParaRPr lang="en-US" sz="1800" b="0" i="0" u="none" strike="noStrike" cap="none" dirty="0" smtClean="0">
              <a:solidFill>
                <a:srgbClr val="000000"/>
              </a:solidFill>
              <a:latin typeface="Times New Roman"/>
              <a:ea typeface="Times New Roman"/>
              <a:cs typeface="Times New Roman"/>
              <a:sym typeface="Times New Roman"/>
            </a:endParaRPr>
          </a:p>
          <a:p>
            <a:pPr marL="342900" indent="-342900">
              <a:spcBef>
                <a:spcPts val="0"/>
              </a:spcBef>
            </a:pPr>
            <a:r>
              <a:rPr lang="en-US" sz="1800" b="0" dirty="0" smtClean="0"/>
              <a:t>[3]</a:t>
            </a:r>
            <a:r>
              <a:rPr lang="en-US" sz="1800" b="0" dirty="0"/>
              <a:t>	Report  ITU-R  M.2412-0 (10/2017), Guidelines for evaluation of radio interface technologies for </a:t>
            </a:r>
            <a:r>
              <a:rPr lang="en-US" sz="1800" b="0" dirty="0" smtClean="0"/>
              <a:t>IMT-2020</a:t>
            </a:r>
          </a:p>
          <a:p>
            <a:pPr marL="342900" indent="-342900">
              <a:spcBef>
                <a:spcPts val="0"/>
              </a:spcBef>
            </a:pPr>
            <a:endParaRPr lang="en-US" sz="1800" b="0" dirty="0"/>
          </a:p>
          <a:p>
            <a:pPr marL="342900" marR="0" lvl="0" indent="-342900" algn="l" rtl="0">
              <a:spcBef>
                <a:spcPts val="600"/>
              </a:spcBef>
              <a:spcAft>
                <a:spcPts val="0"/>
              </a:spcAft>
              <a:buNone/>
            </a:pPr>
            <a:r>
              <a:rPr lang="en-US" sz="1800" b="0" dirty="0" smtClean="0">
                <a:solidFill>
                  <a:schemeClr val="dk1"/>
                </a:solidFill>
              </a:rPr>
              <a:t>[4] </a:t>
            </a:r>
            <a:r>
              <a:rPr lang="en-US" sz="1800" b="0" dirty="0"/>
              <a:t>RT-170019, “Summary of email discussion “[ITU-R AH 01] Calibration for self-evaluation”, Huawei, December 2017</a:t>
            </a:r>
            <a:endParaRPr sz="1800" b="0" dirty="0"/>
          </a:p>
          <a:p>
            <a:pPr marL="342900" marR="0" lvl="0" indent="-342900" algn="l" rtl="0">
              <a:spcBef>
                <a:spcPts val="600"/>
              </a:spcBef>
              <a:spcAft>
                <a:spcPts val="0"/>
              </a:spcAft>
              <a:buNone/>
            </a:pPr>
            <a:r>
              <a:rPr lang="en-US" sz="1800" b="0" dirty="0" smtClean="0"/>
              <a:t>[5] </a:t>
            </a:r>
            <a:r>
              <a:rPr lang="en-US" sz="1800" b="0" dirty="0"/>
              <a:t>R1-181802435, </a:t>
            </a:r>
            <a:r>
              <a:rPr lang="en-US" sz="1800" b="0" dirty="0">
                <a:solidFill>
                  <a:schemeClr val="dk1"/>
                </a:solidFill>
              </a:rPr>
              <a:t>On the IMT-2020 Self-Evaluation Performance metrics and Evaluation, Intel </a:t>
            </a:r>
            <a:r>
              <a:rPr lang="en-US" sz="1800" b="0" dirty="0"/>
              <a:t>February, </a:t>
            </a:r>
            <a:r>
              <a:rPr lang="en-US" sz="1800" b="0" dirty="0" smtClean="0"/>
              <a:t>2018</a:t>
            </a:r>
          </a:p>
          <a:p>
            <a:pPr marL="342900" lvl="0" indent="-342900"/>
            <a:endParaRPr lang="en-US" sz="1800" b="0" dirty="0" smtClean="0"/>
          </a:p>
          <a:p>
            <a:pPr marL="342900" lvl="0" indent="-342900"/>
            <a:r>
              <a:rPr lang="en-US" sz="1800" b="0" dirty="0" smtClean="0"/>
              <a:t>[</a:t>
            </a:r>
            <a:r>
              <a:rPr lang="en-US" sz="1800" b="0" dirty="0"/>
              <a:t>6</a:t>
            </a:r>
            <a:r>
              <a:rPr lang="en-US" sz="1800" b="0" dirty="0" smtClean="0"/>
              <a:t>] 3GPP TR 38.901, </a:t>
            </a:r>
            <a:r>
              <a:rPr lang="en-US" sz="1800" b="0" dirty="0"/>
              <a:t>Study on channel model for frequencies from 0.5 to 100 GHz </a:t>
            </a:r>
            <a:endParaRPr lang="en-US" sz="1800" b="0" dirty="0" smtClean="0"/>
          </a:p>
          <a:p>
            <a:pPr marL="342900" lvl="0" indent="-342900"/>
            <a:endParaRPr sz="2000" b="0" dirty="0" smtClean="0"/>
          </a:p>
          <a:p>
            <a:pPr marL="342900" marR="0" lvl="0" indent="-342900" algn="l" rtl="0">
              <a:spcBef>
                <a:spcPts val="600"/>
              </a:spcBef>
              <a:spcAft>
                <a:spcPts val="0"/>
              </a:spcAft>
              <a:buNone/>
            </a:pPr>
            <a:endParaRPr sz="2000" b="0" dirty="0"/>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May 2018</a:t>
            </a:r>
            <a:endParaRPr sz="1800" b="1">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59101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857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Abstract</a:t>
            </a:r>
            <a:endParaRPr dirty="0"/>
          </a:p>
        </p:txBody>
      </p:sp>
      <p:sp>
        <p:nvSpPr>
          <p:cNvPr id="103" name="Shape 103"/>
          <p:cNvSpPr txBox="1">
            <a:spLocks noGrp="1"/>
          </p:cNvSpPr>
          <p:nvPr>
            <p:ph type="body" idx="1"/>
          </p:nvPr>
        </p:nvSpPr>
        <p:spPr>
          <a:xfrm>
            <a:off x="228600" y="1371600"/>
            <a:ext cx="11430000" cy="4189413"/>
          </a:xfrm>
          <a:prstGeom prst="rect">
            <a:avLst/>
          </a:prstGeom>
          <a:noFill/>
          <a:ln>
            <a:noFill/>
          </a:ln>
        </p:spPr>
        <p:txBody>
          <a:bodyPr spcFirstLastPara="1" wrap="square" lIns="92150" tIns="46075" rIns="92150" bIns="46075" anchor="t" anchorCtr="0">
            <a:noAutofit/>
          </a:bodyPr>
          <a:lstStyle/>
          <a:p>
            <a:pPr marL="342900" marR="0" lvl="0" indent="-342900" algn="just" rtl="0">
              <a:spcBef>
                <a:spcPts val="0"/>
              </a:spcBef>
              <a:spcAft>
                <a:spcPts val="0"/>
              </a:spcAft>
              <a:buClr>
                <a:srgbClr val="000000"/>
              </a:buClr>
              <a:buSzPts val="2400"/>
              <a:buFont typeface="Arial"/>
              <a:buChar char="•"/>
            </a:pPr>
            <a:r>
              <a:rPr lang="en-US" sz="2000" b="0" i="0" u="none" strike="noStrike" cap="none" dirty="0">
                <a:solidFill>
                  <a:srgbClr val="000000"/>
                </a:solidFill>
              </a:rPr>
              <a:t>This </a:t>
            </a:r>
            <a:r>
              <a:rPr lang="en-US" sz="2000" b="0" dirty="0"/>
              <a:t>presentation</a:t>
            </a:r>
            <a:r>
              <a:rPr lang="en-US" sz="2000" b="0" i="0" u="none" strike="noStrike" cap="none" dirty="0">
                <a:solidFill>
                  <a:srgbClr val="000000"/>
                </a:solidFill>
              </a:rPr>
              <a:t> </a:t>
            </a:r>
            <a:r>
              <a:rPr lang="en-US" sz="2000" b="0" i="0" u="none" strike="noStrike" cap="none" dirty="0" smtClean="0">
                <a:solidFill>
                  <a:srgbClr val="000000"/>
                </a:solidFill>
              </a:rPr>
              <a:t>is a continuation of </a:t>
            </a:r>
            <a:r>
              <a:rPr lang="en-US" sz="2000" b="0" dirty="0" smtClean="0"/>
              <a:t>the</a:t>
            </a:r>
            <a:r>
              <a:rPr lang="en-US" sz="2000" b="0" i="0" u="none" strike="noStrike" cap="none" dirty="0" smtClean="0">
                <a:solidFill>
                  <a:srgbClr val="000000"/>
                </a:solidFill>
              </a:rPr>
              <a:t> benchmarking of </a:t>
            </a:r>
            <a:r>
              <a:rPr lang="en-US" sz="2000" b="0" i="0" u="none" strike="noStrike" cap="none" dirty="0">
                <a:solidFill>
                  <a:srgbClr val="000000"/>
                </a:solidFill>
              </a:rPr>
              <a:t>802.11ax capabilities vis-à-vis the IMT-2020 requirements for </a:t>
            </a:r>
            <a:r>
              <a:rPr lang="en-US" sz="2000" b="0" i="0" u="none" strike="noStrike" cap="none" dirty="0" err="1" smtClean="0">
                <a:solidFill>
                  <a:srgbClr val="000000"/>
                </a:solidFill>
              </a:rPr>
              <a:t>eMBB</a:t>
            </a:r>
            <a:r>
              <a:rPr lang="en-US" sz="2000" b="0" i="0" u="none" strike="noStrike" cap="none" dirty="0" smtClean="0">
                <a:solidFill>
                  <a:srgbClr val="000000"/>
                </a:solidFill>
              </a:rPr>
              <a:t> </a:t>
            </a:r>
            <a:r>
              <a:rPr lang="en-US" sz="2000" b="0" i="0" u="none" strike="noStrike" cap="none" dirty="0">
                <a:solidFill>
                  <a:srgbClr val="000000"/>
                </a:solidFill>
              </a:rPr>
              <a:t>Indoor Hotspot and Dense Urban </a:t>
            </a:r>
            <a:r>
              <a:rPr lang="en-US" sz="2000" b="0" dirty="0" smtClean="0"/>
              <a:t>test environments</a:t>
            </a:r>
            <a:r>
              <a:rPr lang="en-US" sz="2000" b="0" i="0" u="none" strike="noStrike" cap="none" dirty="0" smtClean="0">
                <a:solidFill>
                  <a:srgbClr val="000000"/>
                </a:solidFill>
              </a:rPr>
              <a:t> [1].</a:t>
            </a:r>
          </a:p>
          <a:p>
            <a:pPr marL="342900" marR="0" lvl="0" indent="-342900" algn="just" rtl="0">
              <a:spcBef>
                <a:spcPts val="0"/>
              </a:spcBef>
              <a:spcAft>
                <a:spcPts val="0"/>
              </a:spcAft>
              <a:buClr>
                <a:srgbClr val="000000"/>
              </a:buClr>
              <a:buSzPts val="2400"/>
              <a:buFont typeface="Arial"/>
              <a:buChar char="•"/>
            </a:pPr>
            <a:r>
              <a:rPr lang="en-US" sz="2000" b="0" dirty="0" smtClean="0"/>
              <a:t>In our presentation [2] in the previous 802.11 meeting, we had used an analytical approach using the IMT-specified and 3GPP-used configurations to conclude that 802.11ax can meet the above requirements.</a:t>
            </a:r>
          </a:p>
          <a:p>
            <a:pPr marL="342900" marR="0" lvl="0" indent="-342900" algn="just" rtl="0">
              <a:spcBef>
                <a:spcPts val="0"/>
              </a:spcBef>
              <a:spcAft>
                <a:spcPts val="0"/>
              </a:spcAft>
              <a:buClr>
                <a:srgbClr val="000000"/>
              </a:buClr>
              <a:buSzPts val="2400"/>
              <a:buFont typeface="Arial"/>
              <a:buChar char="•"/>
            </a:pPr>
            <a:r>
              <a:rPr lang="en-US" sz="2000" b="0" dirty="0" smtClean="0"/>
              <a:t>In this contribution, we present the results of our simulations to draw similar conclusions.</a:t>
            </a:r>
          </a:p>
          <a:p>
            <a:pPr marL="342900" marR="0" lvl="0" indent="-342900" algn="just" rtl="0">
              <a:spcBef>
                <a:spcPts val="0"/>
              </a:spcBef>
              <a:spcAft>
                <a:spcPts val="0"/>
              </a:spcAft>
              <a:buClr>
                <a:srgbClr val="000000"/>
              </a:buClr>
              <a:buSzPts val="2400"/>
              <a:buFont typeface="Arial"/>
              <a:buChar char="•"/>
            </a:pPr>
            <a:r>
              <a:rPr lang="en-US" sz="2000" b="0" dirty="0" smtClean="0"/>
              <a:t>The simulations adhere to the methodology specified by ITU-R for self-evaluating a RAT for IMT-2020 [3]. This is the same procedure that is being used in 3GPP for simulation based self-evaluation of NR and LTE for IMT-2020.</a:t>
            </a:r>
          </a:p>
          <a:p>
            <a:pPr marL="342900" marR="0" lvl="0" indent="-342900" algn="just" rtl="0">
              <a:spcBef>
                <a:spcPts val="0"/>
              </a:spcBef>
              <a:spcAft>
                <a:spcPts val="0"/>
              </a:spcAft>
              <a:buClr>
                <a:srgbClr val="000000"/>
              </a:buClr>
              <a:buSzPts val="2400"/>
              <a:buFont typeface="Arial"/>
              <a:buChar char="•"/>
            </a:pPr>
            <a:r>
              <a:rPr lang="en-US" sz="2000" b="0" dirty="0" smtClean="0"/>
              <a:t>The simulation based approach being quite effort-intensive, we have covered the </a:t>
            </a:r>
            <a:r>
              <a:rPr lang="en-US" sz="2000" b="0" dirty="0" err="1" smtClean="0"/>
              <a:t>eMBB</a:t>
            </a:r>
            <a:r>
              <a:rPr lang="en-US" sz="2000" b="0" dirty="0" smtClean="0"/>
              <a:t> Indoor Hotspot scenario in this presentation while we continue to work on the </a:t>
            </a:r>
            <a:r>
              <a:rPr lang="en-US" sz="2000" b="0" dirty="0" err="1" smtClean="0"/>
              <a:t>eMBB</a:t>
            </a:r>
            <a:r>
              <a:rPr lang="en-US" sz="2000" b="0" dirty="0" smtClean="0"/>
              <a:t> Dense Urban scenario.</a:t>
            </a:r>
            <a:endParaRPr sz="2000" b="0" dirty="0"/>
          </a:p>
        </p:txBody>
      </p:sp>
      <p:sp>
        <p:nvSpPr>
          <p:cNvPr id="104" name="Shape 104"/>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Outline</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lvl="0" indent="-457200" algn="l" rtl="0">
              <a:spcBef>
                <a:spcPts val="0"/>
              </a:spcBef>
              <a:spcAft>
                <a:spcPts val="0"/>
              </a:spcAft>
              <a:buFont typeface="+mj-lt"/>
              <a:buAutoNum type="arabicPeriod"/>
            </a:pPr>
            <a:endParaRPr sz="2000" b="0" dirty="0">
              <a:solidFill>
                <a:schemeClr val="dk1"/>
              </a:solidFill>
              <a:latin typeface="Arial"/>
              <a:ea typeface="Arial"/>
              <a:cs typeface="Arial"/>
              <a:sym typeface="Arial"/>
            </a:endParaRP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Objective</a:t>
            </a:r>
          </a:p>
          <a:p>
            <a:pPr marL="584200" lvl="0" indent="-457200">
              <a:spcBef>
                <a:spcPts val="0"/>
              </a:spcBef>
              <a:buClr>
                <a:schemeClr val="dk1"/>
              </a:buClr>
              <a:buSzPts val="1600"/>
              <a:buFont typeface="+mj-lt"/>
              <a:buAutoNum type="arabicPeriod"/>
            </a:pPr>
            <a:r>
              <a:rPr lang="en-US" sz="2000" b="0" dirty="0">
                <a:solidFill>
                  <a:schemeClr val="dk1"/>
                </a:solidFill>
                <a:latin typeface="Arial"/>
                <a:ea typeface="Arial"/>
                <a:cs typeface="Arial"/>
                <a:sym typeface="Arial"/>
              </a:rPr>
              <a:t>Simulation </a:t>
            </a:r>
            <a:r>
              <a:rPr lang="en-US" sz="2000" b="0" dirty="0" smtClean="0">
                <a:solidFill>
                  <a:schemeClr val="dk1"/>
                </a:solidFill>
                <a:latin typeface="Arial"/>
                <a:ea typeface="Arial"/>
                <a:cs typeface="Arial"/>
                <a:sym typeface="Arial"/>
              </a:rPr>
              <a:t>setup</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a:t>
            </a:r>
            <a:r>
              <a:rPr lang="en-US" sz="2000" b="0" dirty="0">
                <a:solidFill>
                  <a:schemeClr val="dk1"/>
                </a:solidFill>
                <a:latin typeface="Arial"/>
                <a:ea typeface="Arial"/>
                <a:cs typeface="Arial"/>
                <a:sym typeface="Arial"/>
              </a:rPr>
              <a:t>configuration and </a:t>
            </a:r>
            <a:r>
              <a:rPr lang="en-US" sz="2000" b="0" dirty="0" smtClean="0">
                <a:solidFill>
                  <a:schemeClr val="dk1"/>
                </a:solidFill>
                <a:latin typeface="Arial"/>
                <a:ea typeface="Arial"/>
                <a:cs typeface="Arial"/>
                <a:sym typeface="Arial"/>
              </a:rPr>
              <a:t>assumptions</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methodology</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Results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Conclusions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Next Steps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References</a:t>
            </a: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Objective (1)</a:t>
            </a:r>
            <a:endParaRPr sz="2400" dirty="0"/>
          </a:p>
        </p:txBody>
      </p:sp>
      <p:sp>
        <p:nvSpPr>
          <p:cNvPr id="116" name="Shape 116"/>
          <p:cNvSpPr txBox="1">
            <a:spLocks noGrp="1"/>
          </p:cNvSpPr>
          <p:nvPr>
            <p:ph type="body" idx="1"/>
          </p:nvPr>
        </p:nvSpPr>
        <p:spPr>
          <a:xfrm>
            <a:off x="1124425" y="1005900"/>
            <a:ext cx="10361100" cy="5471100"/>
          </a:xfrm>
          <a:prstGeom prst="rect">
            <a:avLst/>
          </a:prstGeom>
          <a:noFill/>
          <a:ln>
            <a:noFill/>
          </a:ln>
        </p:spPr>
        <p:txBody>
          <a:bodyPr spcFirstLastPara="1" wrap="square" lIns="92150" tIns="46075" rIns="92150" bIns="46075" anchor="t" anchorCtr="0">
            <a:noAutofit/>
          </a:bodyPr>
          <a:lstStyle/>
          <a:p>
            <a:pPr marL="469900" lvl="0" indent="-342900" algn="l"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According to the IMT-2020 self-evaluation criteria, a candidate RAT needs to meet the minimum requirements for the following salient metrics for any given test environment in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Average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Area Traffic Capacity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Mobility</a:t>
            </a:r>
          </a:p>
          <a:p>
            <a:pPr marL="584200" lvl="1" indent="0">
              <a:spcBef>
                <a:spcPts val="0"/>
              </a:spcBef>
              <a:buClr>
                <a:schemeClr val="dk1"/>
              </a:buClr>
              <a:buSzPts val="1600"/>
            </a:pPr>
            <a:endParaRPr lang="en-US" sz="1800" b="0" dirty="0">
              <a:solidFill>
                <a:schemeClr val="dk1"/>
              </a:solidFill>
              <a:latin typeface="Arial"/>
              <a:ea typeface="Arial"/>
              <a:cs typeface="Arial"/>
              <a:sym typeface="Arial"/>
            </a:endParaRPr>
          </a:p>
          <a:p>
            <a:pPr marL="457200" lvl="0" indent="-330200" algn="l" rtl="0">
              <a:spcBef>
                <a:spcPts val="0"/>
              </a:spcBef>
              <a:spcAft>
                <a:spcPts val="0"/>
              </a:spcAft>
              <a:buClr>
                <a:schemeClr val="dk1"/>
              </a:buClr>
              <a:buSzPts val="1600"/>
              <a:buAutoNum type="arabicPeriod"/>
            </a:pPr>
            <a:r>
              <a:rPr lang="en-US" sz="1800" b="0" dirty="0">
                <a:solidFill>
                  <a:schemeClr val="dk1"/>
                </a:solidFill>
                <a:latin typeface="Arial"/>
                <a:ea typeface="Arial"/>
                <a:cs typeface="Arial"/>
                <a:sym typeface="Arial"/>
              </a:rPr>
              <a:t>P</a:t>
            </a:r>
            <a:r>
              <a:rPr lang="en-US" sz="1800" b="0" dirty="0" smtClean="0">
                <a:solidFill>
                  <a:schemeClr val="dk1"/>
                </a:solidFill>
                <a:latin typeface="Arial"/>
                <a:ea typeface="Arial"/>
                <a:cs typeface="Arial"/>
                <a:sym typeface="Arial"/>
              </a:rPr>
              <a:t>er the ITU-R guidelines, the above metrics have to be evaluated as follows:</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 and Peak Data Rate have to be evaluated analytically.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 Average Spectral Efficiency and Mobility have to be evaluated based on the simulation methodology specified by ITU-R.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 </a:t>
            </a:r>
            <a:r>
              <a:rPr lang="en-US" sz="1800" dirty="0" smtClean="0">
                <a:solidFill>
                  <a:schemeClr val="dk1"/>
                </a:solidFill>
                <a:latin typeface="Arial"/>
                <a:ea typeface="Arial"/>
                <a:cs typeface="Arial"/>
                <a:sym typeface="Arial"/>
              </a:rPr>
              <a:t>is</a:t>
            </a:r>
            <a:r>
              <a:rPr lang="en-US" sz="1800" b="0" dirty="0" smtClean="0">
                <a:solidFill>
                  <a:schemeClr val="dk1"/>
                </a:solidFill>
                <a:latin typeface="Arial"/>
                <a:ea typeface="Arial"/>
                <a:cs typeface="Arial"/>
                <a:sym typeface="Arial"/>
              </a:rPr>
              <a:t> derived from </a:t>
            </a:r>
            <a:r>
              <a:rPr lang="en-US" sz="1800" b="0" dirty="0">
                <a:solidFill>
                  <a:schemeClr val="dk1"/>
                </a:solidFill>
                <a:latin typeface="Arial"/>
                <a:ea typeface="Arial"/>
                <a:cs typeface="Arial"/>
                <a:sym typeface="Arial"/>
              </a:rPr>
              <a:t>5%ile User Spectral </a:t>
            </a:r>
            <a:r>
              <a:rPr lang="en-US" sz="1800" b="0" dirty="0" smtClean="0">
                <a:solidFill>
                  <a:schemeClr val="dk1"/>
                </a:solidFill>
                <a:latin typeface="Arial"/>
                <a:ea typeface="Arial"/>
                <a:cs typeface="Arial"/>
                <a:sym typeface="Arial"/>
              </a:rPr>
              <a:t>Efficiency, while the </a:t>
            </a:r>
            <a:r>
              <a:rPr lang="en-US" sz="1800" b="0" dirty="0">
                <a:solidFill>
                  <a:schemeClr val="dk1"/>
                </a:solidFill>
                <a:latin typeface="Arial"/>
                <a:ea typeface="Arial"/>
                <a:cs typeface="Arial"/>
                <a:sym typeface="Arial"/>
              </a:rPr>
              <a:t>Area Traffic </a:t>
            </a:r>
            <a:r>
              <a:rPr lang="en-US" sz="1800" b="0" dirty="0" smtClean="0">
                <a:solidFill>
                  <a:schemeClr val="dk1"/>
                </a:solidFill>
                <a:latin typeface="Arial"/>
                <a:ea typeface="Arial"/>
                <a:cs typeface="Arial"/>
                <a:sym typeface="Arial"/>
              </a:rPr>
              <a:t>Capacity </a:t>
            </a:r>
            <a:r>
              <a:rPr lang="en-US" sz="1800" dirty="0" smtClean="0">
                <a:solidFill>
                  <a:schemeClr val="dk1"/>
                </a:solidFill>
                <a:latin typeface="Arial"/>
                <a:ea typeface="Arial"/>
                <a:cs typeface="Arial"/>
                <a:sym typeface="Arial"/>
              </a:rPr>
              <a:t>is </a:t>
            </a:r>
            <a:r>
              <a:rPr lang="en-US" sz="1800" b="0" dirty="0" smtClean="0">
                <a:solidFill>
                  <a:schemeClr val="dk1"/>
                </a:solidFill>
                <a:latin typeface="Arial"/>
                <a:ea typeface="Arial"/>
                <a:cs typeface="Arial"/>
                <a:sym typeface="Arial"/>
              </a:rPr>
              <a:t>derived from the Average Spectral Efficiency.</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1285030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Objective (2)</a:t>
            </a:r>
            <a:endParaRPr sz="2400" dirty="0"/>
          </a:p>
        </p:txBody>
      </p:sp>
      <p:sp>
        <p:nvSpPr>
          <p:cNvPr id="116" name="Shape 116"/>
          <p:cNvSpPr txBox="1">
            <a:spLocks noGrp="1"/>
          </p:cNvSpPr>
          <p:nvPr>
            <p:ph type="body" idx="1"/>
          </p:nvPr>
        </p:nvSpPr>
        <p:spPr>
          <a:xfrm>
            <a:off x="381000" y="990600"/>
            <a:ext cx="11582400" cy="5471100"/>
          </a:xfrm>
          <a:prstGeom prst="rect">
            <a:avLst/>
          </a:prstGeom>
          <a:noFill/>
          <a:ln>
            <a:noFill/>
          </a:ln>
        </p:spPr>
        <p:txBody>
          <a:bodyPr spcFirstLastPara="1" wrap="square" lIns="92150" tIns="46075" rIns="92150" bIns="46075" anchor="t" anchorCtr="0">
            <a:noAutofit/>
          </a:bodyPr>
          <a:lstStyle/>
          <a:p>
            <a:pPr marL="127000" lvl="0" indent="0">
              <a:spcBef>
                <a:spcPts val="0"/>
              </a:spcBef>
              <a:buClr>
                <a:schemeClr val="dk1"/>
              </a:buClr>
              <a:buSzPts val="1600"/>
            </a:pPr>
            <a:r>
              <a:rPr lang="en-US" sz="1800" b="0" dirty="0">
                <a:solidFill>
                  <a:schemeClr val="dk1"/>
                </a:solidFill>
                <a:latin typeface="Arial"/>
                <a:ea typeface="Arial"/>
                <a:cs typeface="Arial"/>
                <a:sym typeface="Arial"/>
              </a:rPr>
              <a:t>In our previous contribution we had </a:t>
            </a:r>
            <a:r>
              <a:rPr lang="en-US" sz="1800" b="0" dirty="0" smtClean="0">
                <a:solidFill>
                  <a:schemeClr val="dk1"/>
                </a:solidFill>
                <a:latin typeface="Arial"/>
                <a:ea typeface="Arial"/>
                <a:cs typeface="Arial"/>
                <a:sym typeface="Arial"/>
              </a:rPr>
              <a:t>presented the </a:t>
            </a:r>
            <a:r>
              <a:rPr lang="en-US" sz="1800" b="0" dirty="0">
                <a:solidFill>
                  <a:schemeClr val="dk1"/>
                </a:solidFill>
                <a:latin typeface="Arial"/>
                <a:ea typeface="Arial"/>
                <a:cs typeface="Arial"/>
                <a:sym typeface="Arial"/>
              </a:rPr>
              <a:t>following </a:t>
            </a:r>
            <a:r>
              <a:rPr lang="en-US" sz="1800" b="0" dirty="0" smtClean="0">
                <a:solidFill>
                  <a:schemeClr val="dk1"/>
                </a:solidFill>
                <a:latin typeface="Arial"/>
                <a:ea typeface="Arial"/>
                <a:cs typeface="Arial"/>
                <a:sym typeface="Arial"/>
              </a:rPr>
              <a:t>for DL </a:t>
            </a:r>
            <a:r>
              <a:rPr lang="en-US" sz="1800" b="0" dirty="0">
                <a:solidFill>
                  <a:schemeClr val="dk1"/>
                </a:solidFill>
                <a:latin typeface="Arial"/>
                <a:ea typeface="Arial"/>
                <a:cs typeface="Arial"/>
                <a:sym typeface="Arial"/>
              </a:rPr>
              <a:t>and UL</a:t>
            </a:r>
            <a:r>
              <a:rPr lang="en-US" sz="1800" b="0" dirty="0" smtClean="0">
                <a:solidFill>
                  <a:schemeClr val="dk1"/>
                </a:solidFill>
                <a:latin typeface="Arial"/>
                <a:ea typeface="Arial"/>
                <a:cs typeface="Arial"/>
                <a:sym typeface="Arial"/>
              </a:rPr>
              <a:t>:</a:t>
            </a:r>
          </a:p>
          <a:p>
            <a:pPr marL="127000" lvl="0" indent="0">
              <a:spcBef>
                <a:spcPts val="0"/>
              </a:spcBef>
              <a:buClr>
                <a:schemeClr val="dk1"/>
              </a:buClr>
              <a:buSzPts val="1600"/>
            </a:pPr>
            <a:endParaRPr lang="en-US" sz="1800" b="0" dirty="0">
              <a:solidFill>
                <a:schemeClr val="dk1"/>
              </a:solidFill>
              <a:latin typeface="Arial"/>
              <a:ea typeface="Arial"/>
              <a:cs typeface="Arial"/>
              <a:sym typeface="Arial"/>
            </a:endParaRPr>
          </a:p>
          <a:p>
            <a:pPr indent="-330200">
              <a:spcBef>
                <a:spcPts val="0"/>
              </a:spcBef>
              <a:buClr>
                <a:schemeClr val="dk1"/>
              </a:buClr>
              <a:buSzPts val="1600"/>
              <a:buAutoNum type="arabicPeriod"/>
            </a:pP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valuations </a:t>
            </a:r>
            <a:r>
              <a:rPr lang="en-US" sz="1800" b="0" dirty="0">
                <a:solidFill>
                  <a:schemeClr val="dk1"/>
                </a:solidFill>
                <a:latin typeface="Arial"/>
                <a:ea typeface="Arial"/>
                <a:cs typeface="Arial"/>
                <a:sym typeface="Arial"/>
              </a:rPr>
              <a:t>to show that 802.11ax meets the requirements for Peak Spectral Efficiency and Peak Data rate for </a:t>
            </a:r>
            <a:r>
              <a:rPr lang="en-US" sz="1800" b="0" dirty="0" smtClean="0">
                <a:solidFill>
                  <a:schemeClr val="dk1"/>
                </a:solidFill>
                <a:latin typeface="Arial"/>
                <a:ea typeface="Arial"/>
                <a:cs typeface="Arial"/>
                <a:sym typeface="Arial"/>
              </a:rPr>
              <a:t>Indoor </a:t>
            </a:r>
            <a:r>
              <a:rPr lang="en-US" sz="1800" b="0" dirty="0">
                <a:solidFill>
                  <a:schemeClr val="dk1"/>
                </a:solidFill>
                <a:latin typeface="Arial"/>
                <a:ea typeface="Arial"/>
                <a:cs typeface="Arial"/>
                <a:sym typeface="Arial"/>
              </a:rPr>
              <a:t>Hotspot and Dense </a:t>
            </a:r>
            <a:r>
              <a:rPr lang="en-US" sz="1800" b="0" dirty="0" smtClean="0">
                <a:solidFill>
                  <a:schemeClr val="dk1"/>
                </a:solidFill>
                <a:latin typeface="Arial"/>
                <a:ea typeface="Arial"/>
                <a:cs typeface="Arial"/>
                <a:sym typeface="Arial"/>
              </a:rPr>
              <a:t>Urban. </a:t>
            </a:r>
            <a:endParaRPr lang="en-US" sz="1800" b="0" dirty="0">
              <a:solidFill>
                <a:schemeClr val="dk1"/>
              </a:solidFill>
              <a:latin typeface="Arial"/>
              <a:ea typeface="Arial"/>
              <a:cs typeface="Arial"/>
              <a:sym typeface="Arial"/>
            </a:endParaRPr>
          </a:p>
          <a:p>
            <a:pPr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Analytic estimates to show that </a:t>
            </a:r>
            <a:r>
              <a:rPr lang="en-US" sz="1800" b="0" dirty="0">
                <a:solidFill>
                  <a:schemeClr val="dk1"/>
                </a:solidFill>
                <a:latin typeface="Arial"/>
                <a:ea typeface="Arial"/>
                <a:cs typeface="Arial"/>
                <a:sym typeface="Arial"/>
              </a:rPr>
              <a:t>802.11ax should </a:t>
            </a:r>
            <a:r>
              <a:rPr lang="en-US" sz="1800" b="0" dirty="0" smtClean="0">
                <a:solidFill>
                  <a:schemeClr val="dk1"/>
                </a:solidFill>
                <a:latin typeface="Arial"/>
                <a:ea typeface="Arial"/>
                <a:cs typeface="Arial"/>
                <a:sym typeface="Arial"/>
              </a:rPr>
              <a:t>meet </a:t>
            </a:r>
            <a:r>
              <a:rPr lang="en-US" sz="1800" b="0" dirty="0">
                <a:solidFill>
                  <a:schemeClr val="dk1"/>
                </a:solidFill>
                <a:latin typeface="Arial"/>
                <a:ea typeface="Arial"/>
                <a:cs typeface="Arial"/>
                <a:sym typeface="Arial"/>
              </a:rPr>
              <a:t>the requirements for 5%ile User Spectral Efficiency and Average Spectral Efficiency for Indoor Hotspot and Dense Urban </a:t>
            </a:r>
            <a:r>
              <a:rPr lang="en-US" sz="1800" b="0" dirty="0" smtClean="0">
                <a:solidFill>
                  <a:schemeClr val="dk1"/>
                </a:solidFill>
                <a:latin typeface="Arial"/>
                <a:ea typeface="Arial"/>
                <a:cs typeface="Arial"/>
                <a:sym typeface="Arial"/>
              </a:rPr>
              <a:t>.</a:t>
            </a:r>
          </a:p>
          <a:p>
            <a:pPr lvl="1" indent="-330200">
              <a:spcBef>
                <a:spcPts val="0"/>
              </a:spcBef>
              <a:buClr>
                <a:schemeClr val="dk1"/>
              </a:buClr>
              <a:buSzPts val="1600"/>
              <a:buFont typeface="Arial" panose="020B0604020202020204" pitchFamily="34" charset="0"/>
              <a:buChar char="•"/>
            </a:pPr>
            <a:r>
              <a:rPr lang="en-US" sz="1600" dirty="0" smtClean="0">
                <a:solidFill>
                  <a:schemeClr val="dk1"/>
                </a:solidFill>
                <a:latin typeface="Arial"/>
                <a:ea typeface="Arial"/>
                <a:cs typeface="Arial"/>
                <a:sym typeface="Arial"/>
              </a:rPr>
              <a:t>The ITU-R self </a:t>
            </a:r>
            <a:r>
              <a:rPr lang="en-US" sz="1600" dirty="0">
                <a:solidFill>
                  <a:schemeClr val="dk1"/>
                </a:solidFill>
                <a:latin typeface="Arial"/>
                <a:ea typeface="Arial"/>
                <a:cs typeface="Arial"/>
                <a:sym typeface="Arial"/>
              </a:rPr>
              <a:t>evaluation of these metrics require simulation results which we did not have. So, we had reused the evaluation assumptions and geometry SINR results presented </a:t>
            </a:r>
            <a:r>
              <a:rPr lang="en-US" sz="1600" dirty="0" smtClean="0">
                <a:solidFill>
                  <a:schemeClr val="dk1"/>
                </a:solidFill>
                <a:latin typeface="Arial"/>
                <a:ea typeface="Arial"/>
                <a:cs typeface="Arial"/>
                <a:sym typeface="Arial"/>
              </a:rPr>
              <a:t>in </a:t>
            </a:r>
            <a:r>
              <a:rPr lang="en-US" sz="1600" dirty="0">
                <a:solidFill>
                  <a:schemeClr val="dk1"/>
                </a:solidFill>
                <a:latin typeface="Arial"/>
                <a:ea typeface="Arial"/>
                <a:cs typeface="Arial"/>
                <a:sym typeface="Arial"/>
              </a:rPr>
              <a:t>3GPP for IMT-2020 self evaluation ([4</a:t>
            </a:r>
            <a:r>
              <a:rPr lang="en-US" sz="1600" dirty="0" smtClean="0">
                <a:solidFill>
                  <a:schemeClr val="dk1"/>
                </a:solidFill>
                <a:latin typeface="Arial"/>
                <a:ea typeface="Arial"/>
                <a:cs typeface="Arial"/>
                <a:sym typeface="Arial"/>
              </a:rPr>
              <a:t>]).</a:t>
            </a:r>
          </a:p>
          <a:p>
            <a:pPr marL="127000" lvl="0" indent="0" algn="l"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spcBef>
                <a:spcPts val="0"/>
              </a:spcBef>
              <a:buClr>
                <a:schemeClr val="dk1"/>
              </a:buClr>
              <a:buSzPts val="1600"/>
            </a:pPr>
            <a:r>
              <a:rPr lang="en-US" sz="1800" b="0" dirty="0" smtClean="0">
                <a:solidFill>
                  <a:schemeClr val="dk1"/>
                </a:solidFill>
                <a:latin typeface="Arial"/>
                <a:ea typeface="Arial"/>
                <a:cs typeface="Arial"/>
                <a:sym typeface="Arial"/>
              </a:rPr>
              <a:t>In the current contribution:</a:t>
            </a:r>
          </a:p>
          <a:p>
            <a:pPr marL="469900" lvl="0" indent="-342900">
              <a:spcBef>
                <a:spcPts val="0"/>
              </a:spcBef>
              <a:buClr>
                <a:schemeClr val="dk1"/>
              </a:buClr>
              <a:buSzPts val="1600"/>
              <a:buFont typeface="+mj-lt"/>
              <a:buAutoNum type="arabicPeriod"/>
            </a:pPr>
            <a:r>
              <a:rPr lang="en-US" sz="1800" b="0" dirty="0">
                <a:solidFill>
                  <a:schemeClr val="dk1"/>
                </a:solidFill>
                <a:latin typeface="Arial"/>
                <a:ea typeface="Arial"/>
                <a:cs typeface="Arial"/>
                <a:sym typeface="Arial"/>
              </a:rPr>
              <a:t>W</a:t>
            </a:r>
            <a:r>
              <a:rPr lang="en-US" sz="1800" b="0" dirty="0" smtClean="0">
                <a:solidFill>
                  <a:schemeClr val="dk1"/>
                </a:solidFill>
                <a:latin typeface="Arial"/>
                <a:ea typeface="Arial"/>
                <a:cs typeface="Arial"/>
                <a:sym typeface="Arial"/>
              </a:rPr>
              <a:t>e present 802.11ax simulation </a:t>
            </a:r>
            <a:r>
              <a:rPr lang="en-US" sz="1800" b="0" dirty="0">
                <a:solidFill>
                  <a:schemeClr val="dk1"/>
                </a:solidFill>
                <a:latin typeface="Arial"/>
                <a:ea typeface="Arial"/>
                <a:cs typeface="Arial"/>
                <a:sym typeface="Arial"/>
              </a:rPr>
              <a:t>results </a:t>
            </a:r>
            <a:r>
              <a:rPr lang="en-US" sz="1800" b="0" dirty="0" smtClean="0">
                <a:solidFill>
                  <a:schemeClr val="dk1"/>
                </a:solidFill>
                <a:latin typeface="Arial"/>
                <a:ea typeface="Arial"/>
                <a:cs typeface="Arial"/>
                <a:sym typeface="Arial"/>
              </a:rPr>
              <a:t>for the DL 5%ile User </a:t>
            </a:r>
            <a:r>
              <a:rPr lang="en-US" sz="1800" b="0" dirty="0">
                <a:solidFill>
                  <a:schemeClr val="dk1"/>
                </a:solidFill>
                <a:latin typeface="Arial"/>
                <a:ea typeface="Arial"/>
                <a:cs typeface="Arial"/>
                <a:sym typeface="Arial"/>
              </a:rPr>
              <a:t>Spectral Efficiency and Average Spectral Efficiency </a:t>
            </a:r>
            <a:r>
              <a:rPr lang="en-US" sz="1800" b="0" dirty="0" smtClean="0">
                <a:solidFill>
                  <a:schemeClr val="dk1"/>
                </a:solidFill>
                <a:latin typeface="Arial"/>
                <a:ea typeface="Arial"/>
                <a:cs typeface="Arial"/>
                <a:sym typeface="Arial"/>
              </a:rPr>
              <a:t>in Indoor Hotspot. </a:t>
            </a:r>
          </a:p>
          <a:p>
            <a:pPr marL="469900" lvl="0" indent="-342900">
              <a:spcBef>
                <a:spcPts val="0"/>
              </a:spcBef>
              <a:buClr>
                <a:schemeClr val="dk1"/>
              </a:buClr>
              <a:buSzPts val="1600"/>
              <a:buFont typeface="+mj-lt"/>
              <a:buAutoNum type="arabicPeriod"/>
            </a:pPr>
            <a:r>
              <a:rPr lang="en-US" sz="1800" b="0" dirty="0">
                <a:solidFill>
                  <a:schemeClr val="dk1"/>
                </a:solidFill>
                <a:latin typeface="Arial"/>
                <a:ea typeface="Arial"/>
                <a:cs typeface="Arial"/>
                <a:sym typeface="Arial"/>
              </a:rPr>
              <a:t>T</a:t>
            </a:r>
            <a:r>
              <a:rPr lang="en-US" sz="1800" b="0" dirty="0" smtClean="0">
                <a:solidFill>
                  <a:schemeClr val="dk1"/>
                </a:solidFill>
                <a:latin typeface="Arial"/>
                <a:ea typeface="Arial"/>
                <a:cs typeface="Arial"/>
                <a:sym typeface="Arial"/>
              </a:rPr>
              <a:t>he 5%ile User Experienced Data Rate and the Area Traffic Capacity are analytically derived from the </a:t>
            </a:r>
            <a:r>
              <a:rPr lang="en-US" sz="1800" b="0" dirty="0">
                <a:solidFill>
                  <a:schemeClr val="dk1"/>
                </a:solidFill>
                <a:latin typeface="Arial"/>
                <a:ea typeface="Arial"/>
                <a:cs typeface="Arial"/>
                <a:sym typeface="Arial"/>
              </a:rPr>
              <a:t>5%ile User Spectral Efficiency and Average Spectral </a:t>
            </a:r>
            <a:r>
              <a:rPr lang="en-US" sz="1800" b="0" dirty="0" smtClean="0">
                <a:solidFill>
                  <a:schemeClr val="dk1"/>
                </a:solidFill>
                <a:latin typeface="Arial"/>
                <a:ea typeface="Arial"/>
                <a:cs typeface="Arial"/>
                <a:sym typeface="Arial"/>
              </a:rPr>
              <a:t>Efficiency respectively. </a:t>
            </a:r>
          </a:p>
          <a:p>
            <a:pPr marL="469900" lvl="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So, this would complete the effort of evaluating 802.11ax DL performance in Indoor Hotspot per the ITU-R criteria of self-evaluating a RAT for IMT-2020.</a:t>
            </a:r>
          </a:p>
          <a:p>
            <a:pPr marL="469900" lvl="0" indent="-342900">
              <a:spcBef>
                <a:spcPts val="0"/>
              </a:spcBef>
              <a:buClr>
                <a:schemeClr val="dk1"/>
              </a:buClr>
              <a:buSzPts val="1600"/>
              <a:buFont typeface="+mj-lt"/>
              <a:buAutoNum type="arabicPeriod"/>
            </a:pPr>
            <a:endParaRPr lang="en-US" sz="1800" b="0" dirty="0">
              <a:solidFill>
                <a:schemeClr val="dk1"/>
              </a:solidFill>
              <a:latin typeface="Arial"/>
              <a:ea typeface="Arial"/>
              <a:cs typeface="Arial"/>
              <a:sym typeface="Arial"/>
            </a:endParaRPr>
          </a:p>
          <a:p>
            <a:pPr marL="127000" lvl="0" indent="0">
              <a:spcBef>
                <a:spcPts val="0"/>
              </a:spcBef>
              <a:buClr>
                <a:schemeClr val="dk1"/>
              </a:buClr>
              <a:buSzPts val="1600"/>
            </a:pPr>
            <a:r>
              <a:rPr lang="en-US" sz="1800" b="0" dirty="0" smtClean="0">
                <a:solidFill>
                  <a:schemeClr val="dk1"/>
                </a:solidFill>
                <a:latin typeface="Arial"/>
                <a:ea typeface="Arial"/>
                <a:cs typeface="Arial"/>
                <a:sym typeface="Arial"/>
              </a:rPr>
              <a:t>Note: The current contribution does not contain simulation data on mobility since the mobility requirement needs to be satisfied mandatorily only for the uplink. We plan to present uplink simulation data in the next meeting. </a:t>
            </a:r>
          </a:p>
          <a:p>
            <a:pPr marL="127000" lvl="0" indent="0" algn="l"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2990227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setup</a:t>
            </a:r>
            <a:endParaRPr sz="2400" dirty="0"/>
          </a:p>
        </p:txBody>
      </p:sp>
      <p:sp>
        <p:nvSpPr>
          <p:cNvPr id="116" name="Shape 116"/>
          <p:cNvSpPr txBox="1">
            <a:spLocks noGrp="1"/>
          </p:cNvSpPr>
          <p:nvPr>
            <p:ph type="body" idx="1"/>
          </p:nvPr>
        </p:nvSpPr>
        <p:spPr>
          <a:xfrm>
            <a:off x="457200" y="914400"/>
            <a:ext cx="11506200" cy="5090100"/>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The </a:t>
            </a:r>
            <a:r>
              <a:rPr lang="en-US" sz="1800" b="0" dirty="0">
                <a:solidFill>
                  <a:schemeClr val="dk1"/>
                </a:solidFill>
                <a:latin typeface="Arial"/>
                <a:ea typeface="Arial"/>
                <a:cs typeface="Arial"/>
                <a:sym typeface="Arial"/>
              </a:rPr>
              <a:t>simulations adhere to the self-evaluation methodology specified by </a:t>
            </a:r>
            <a:r>
              <a:rPr lang="en-US" sz="1800" b="0" dirty="0" smtClean="0">
                <a:solidFill>
                  <a:schemeClr val="dk1"/>
                </a:solidFill>
                <a:latin typeface="Arial"/>
                <a:ea typeface="Arial"/>
                <a:cs typeface="Arial"/>
                <a:sym typeface="Arial"/>
              </a:rPr>
              <a:t>ITU-R </a:t>
            </a:r>
            <a:r>
              <a:rPr lang="en-US" sz="1800" b="0" dirty="0">
                <a:solidFill>
                  <a:schemeClr val="dk1"/>
                </a:solidFill>
                <a:latin typeface="Arial"/>
                <a:ea typeface="Arial"/>
                <a:cs typeface="Arial"/>
                <a:sym typeface="Arial"/>
              </a:rPr>
              <a:t>([3]). </a:t>
            </a:r>
          </a:p>
          <a:p>
            <a:pPr indent="-330200">
              <a:spcBef>
                <a:spcPts val="0"/>
              </a:spcBef>
              <a:buClr>
                <a:schemeClr val="dk1"/>
              </a:buClr>
              <a:buSzPts val="1600"/>
              <a:buFont typeface="Arial"/>
              <a:buAutoNum type="arabicPeriod"/>
            </a:pPr>
            <a:r>
              <a:rPr lang="en-US" sz="1800" b="0" dirty="0">
                <a:solidFill>
                  <a:schemeClr val="dk1"/>
                </a:solidFill>
                <a:latin typeface="Arial"/>
                <a:ea typeface="Arial"/>
                <a:cs typeface="Arial"/>
                <a:sym typeface="Arial"/>
              </a:rPr>
              <a:t>The simulator has been calibrated against the IMT-2020 simulation data presented by multiple companies in 3GPP ([4], [5]), with respect to salient channel model parameters such as the </a:t>
            </a:r>
            <a:r>
              <a:rPr lang="en-US" sz="1800" b="0" i="1" dirty="0">
                <a:solidFill>
                  <a:schemeClr val="dk1"/>
                </a:solidFill>
                <a:latin typeface="Arial"/>
                <a:ea typeface="Arial"/>
                <a:cs typeface="Arial"/>
                <a:sym typeface="Arial"/>
              </a:rPr>
              <a:t>geometry SINR</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coupling loss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singular values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delay spread</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spread of azimuth/elevation departure/arrival </a:t>
            </a:r>
            <a:r>
              <a:rPr lang="en-US" sz="1800" b="0" i="1" dirty="0" smtClean="0">
                <a:solidFill>
                  <a:schemeClr val="dk1"/>
                </a:solidFill>
                <a:latin typeface="Arial"/>
                <a:ea typeface="Arial"/>
                <a:cs typeface="Arial"/>
                <a:sym typeface="Arial"/>
              </a:rPr>
              <a:t>angles</a:t>
            </a:r>
            <a:r>
              <a:rPr lang="en-US" sz="1800" b="0" dirty="0" smtClean="0">
                <a:solidFill>
                  <a:schemeClr val="dk1"/>
                </a:solidFill>
                <a:latin typeface="Arial"/>
                <a:ea typeface="Arial"/>
                <a:cs typeface="Arial"/>
                <a:sym typeface="Arial"/>
              </a:rPr>
              <a:t>. This benchmarking step ensures the accuracy of the simulation output in this presentation.</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 network topology consists of 12 BSs and 120 UEs as shown below.</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A constant speed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is assigned to each UE. We model actual physical movement of the UEs, whereas only notional mobility (i.e. only fades at the rate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could have sufficed. In our model, the UEs are contained within the network layout by being reflected from the network edge once they reach it.</a:t>
            </a: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4950" y="3505200"/>
            <a:ext cx="5349944"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9555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assumptions</a:t>
            </a:r>
            <a:endParaRPr sz="2400" dirty="0"/>
          </a:p>
        </p:txBody>
      </p:sp>
      <p:sp>
        <p:nvSpPr>
          <p:cNvPr id="116" name="Shape 116"/>
          <p:cNvSpPr txBox="1">
            <a:spLocks noGrp="1"/>
          </p:cNvSpPr>
          <p:nvPr>
            <p:ph type="body" idx="1"/>
          </p:nvPr>
        </p:nvSpPr>
        <p:spPr>
          <a:xfrm>
            <a:off x="838200" y="990600"/>
            <a:ext cx="10896600" cy="54102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r>
              <a:rPr lang="en-US" sz="1800" b="0" dirty="0" smtClean="0">
                <a:solidFill>
                  <a:schemeClr val="dk1"/>
                </a:solidFill>
                <a:latin typeface="Arial"/>
                <a:ea typeface="Arial"/>
                <a:cs typeface="Arial"/>
                <a:sym typeface="Arial"/>
              </a:rPr>
              <a:t>Configuration: </a:t>
            </a:r>
          </a:p>
          <a:p>
            <a:pPr marL="469900" lvl="0" indent="-342900" algn="just"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Simulation bandwidth :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err="1" smtClean="0">
                <a:solidFill>
                  <a:schemeClr val="dk1"/>
                </a:solidFill>
                <a:latin typeface="Arial"/>
                <a:ea typeface="Arial"/>
                <a:cs typeface="Arial"/>
                <a:sym typeface="Arial"/>
              </a:rPr>
              <a:t>Tx</a:t>
            </a:r>
            <a:r>
              <a:rPr lang="en-US" sz="1800" b="0" dirty="0" smtClean="0">
                <a:solidFill>
                  <a:schemeClr val="dk1"/>
                </a:solidFill>
                <a:latin typeface="Arial"/>
                <a:ea typeface="Arial"/>
                <a:cs typeface="Arial"/>
                <a:sym typeface="Arial"/>
              </a:rPr>
              <a:t> power : 24 dBm, UE </a:t>
            </a:r>
            <a:r>
              <a:rPr lang="en-US" sz="1800" b="0" dirty="0" err="1">
                <a:solidFill>
                  <a:schemeClr val="dk1"/>
                </a:solidFill>
                <a:latin typeface="Arial"/>
                <a:ea typeface="Arial"/>
                <a:cs typeface="Arial"/>
                <a:sym typeface="Arial"/>
              </a:rPr>
              <a:t>T</a:t>
            </a:r>
            <a:r>
              <a:rPr lang="en-US" sz="1800" b="0" dirty="0" err="1" smtClean="0">
                <a:solidFill>
                  <a:schemeClr val="dk1"/>
                </a:solidFill>
                <a:latin typeface="Arial"/>
                <a:ea typeface="Arial"/>
                <a:cs typeface="Arial"/>
                <a:sym typeface="Arial"/>
              </a:rPr>
              <a:t>x</a:t>
            </a:r>
            <a:r>
              <a:rPr lang="en-US" sz="1800" b="0" dirty="0" smtClean="0">
                <a:solidFill>
                  <a:schemeClr val="dk1"/>
                </a:solidFill>
                <a:latin typeface="Arial"/>
                <a:ea typeface="Arial"/>
                <a:cs typeface="Arial"/>
                <a:sym typeface="Arial"/>
              </a:rPr>
              <a:t> power: 23 dBm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Antenna gain: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UE antenna gain: 0 </a:t>
            </a:r>
            <a:r>
              <a:rPr lang="en-US" sz="1800" b="0" dirty="0" err="1" smtClean="0">
                <a:solidFill>
                  <a:schemeClr val="dk1"/>
                </a:solidFill>
                <a:latin typeface="Arial"/>
                <a:ea typeface="Arial"/>
                <a:cs typeface="Arial"/>
                <a:sym typeface="Arial"/>
              </a:rPr>
              <a:t>dBi</a:t>
            </a:r>
            <a:endParaRPr lang="en-US" sz="1800" b="0" dirty="0" smtClean="0">
              <a:solidFill>
                <a:schemeClr val="dk1"/>
              </a:solidFill>
              <a:latin typeface="Arial"/>
              <a:ea typeface="Arial"/>
              <a:cs typeface="Arial"/>
              <a:sym typeface="Arial"/>
            </a:endParaRP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BS noise figure: 5 dB, </a:t>
            </a:r>
            <a:r>
              <a:rPr lang="en-US" sz="1800" b="0" dirty="0">
                <a:solidFill>
                  <a:schemeClr val="dk1"/>
                </a:solidFill>
                <a:latin typeface="Arial"/>
                <a:ea typeface="Arial"/>
                <a:cs typeface="Arial"/>
                <a:sym typeface="Arial"/>
              </a:rPr>
              <a:t>UE noise figure : 7 </a:t>
            </a:r>
            <a:r>
              <a:rPr lang="en-US" sz="1800" b="0" dirty="0" smtClean="0">
                <a:solidFill>
                  <a:schemeClr val="dk1"/>
                </a:solidFill>
                <a:latin typeface="Arial"/>
                <a:ea typeface="Arial"/>
                <a:cs typeface="Arial"/>
                <a:sym typeface="Arial"/>
              </a:rPr>
              <a:t>dB</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a:solidFill>
                  <a:schemeClr val="dk1"/>
                </a:solidFill>
                <a:latin typeface="Arial"/>
                <a:ea typeface="Arial"/>
                <a:cs typeface="Arial"/>
                <a:sym typeface="Arial"/>
              </a:rPr>
              <a:t>antenna </a:t>
            </a:r>
            <a:r>
              <a:rPr lang="en-US" sz="1800" b="0" dirty="0" smtClean="0">
                <a:solidFill>
                  <a:schemeClr val="dk1"/>
                </a:solidFill>
                <a:latin typeface="Arial"/>
                <a:ea typeface="Arial"/>
                <a:cs typeface="Arial"/>
                <a:sym typeface="Arial"/>
              </a:rPr>
              <a:t>configuration : Omni uniform linear array 8Tx/8Rx with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 in intended direction.</a:t>
            </a:r>
            <a:endParaRPr lang="en-US" sz="1800" b="0" dirty="0">
              <a:solidFill>
                <a:schemeClr val="dk1"/>
              </a:solidFill>
              <a:latin typeface="Arial"/>
              <a:ea typeface="Arial"/>
              <a:cs typeface="Arial"/>
              <a:sym typeface="Arial"/>
            </a:endParaRP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UE antenna </a:t>
            </a:r>
            <a:r>
              <a:rPr lang="en-US" sz="1800" b="0" dirty="0" smtClean="0">
                <a:solidFill>
                  <a:schemeClr val="dk1"/>
                </a:solidFill>
                <a:latin typeface="Arial"/>
                <a:ea typeface="Arial"/>
                <a:cs typeface="Arial"/>
                <a:sym typeface="Arial"/>
              </a:rPr>
              <a:t>configuration : Omni </a:t>
            </a:r>
            <a:r>
              <a:rPr lang="en-US" sz="1800" b="0" dirty="0">
                <a:solidFill>
                  <a:schemeClr val="dk1"/>
                </a:solidFill>
                <a:latin typeface="Arial"/>
                <a:ea typeface="Arial"/>
                <a:cs typeface="Arial"/>
                <a:sym typeface="Arial"/>
              </a:rPr>
              <a:t>uniform linear array 8Tx/8Rx with </a:t>
            </a:r>
            <a:r>
              <a:rPr lang="en-US" sz="1800" b="0" dirty="0" err="1" smtClean="0">
                <a:solidFill>
                  <a:schemeClr val="dk1"/>
                </a:solidFill>
                <a:latin typeface="Arial"/>
                <a:ea typeface="Arial"/>
                <a:cs typeface="Arial"/>
                <a:sym typeface="Arial"/>
              </a:rPr>
              <a:t>with</a:t>
            </a:r>
            <a:r>
              <a:rPr lang="en-US" sz="1800" b="0" dirty="0" smtClean="0">
                <a:solidFill>
                  <a:schemeClr val="dk1"/>
                </a:solidFill>
                <a:latin typeface="Arial"/>
                <a:ea typeface="Arial"/>
                <a:cs typeface="Arial"/>
                <a:sym typeface="Arial"/>
              </a:rPr>
              <a:t> 0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a:t>
            </a: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The complete </a:t>
            </a:r>
            <a:r>
              <a:rPr lang="en-US" sz="1800" b="0" dirty="0" smtClean="0">
                <a:solidFill>
                  <a:schemeClr val="dk1"/>
                </a:solidFill>
                <a:latin typeface="Arial"/>
                <a:ea typeface="Arial"/>
                <a:cs typeface="Arial"/>
                <a:sym typeface="Arial"/>
              </a:rPr>
              <a:t>configuration </a:t>
            </a:r>
            <a:r>
              <a:rPr lang="en-US" sz="1800" b="0" dirty="0">
                <a:solidFill>
                  <a:schemeClr val="dk1"/>
                </a:solidFill>
                <a:latin typeface="Arial"/>
                <a:ea typeface="Arial"/>
                <a:cs typeface="Arial"/>
                <a:sym typeface="Arial"/>
              </a:rPr>
              <a:t>is specified in the </a:t>
            </a:r>
            <a:r>
              <a:rPr lang="en-US" sz="1800" b="0" dirty="0" smtClean="0">
                <a:solidFill>
                  <a:schemeClr val="dk1"/>
                </a:solidFill>
                <a:latin typeface="Arial"/>
                <a:ea typeface="Arial"/>
                <a:cs typeface="Arial"/>
                <a:sym typeface="Arial"/>
              </a:rPr>
              <a:t>ITU-R </a:t>
            </a:r>
            <a:r>
              <a:rPr lang="en-US" sz="1800" b="0" dirty="0">
                <a:solidFill>
                  <a:schemeClr val="dk1"/>
                </a:solidFill>
                <a:latin typeface="Arial"/>
                <a:ea typeface="Arial"/>
                <a:cs typeface="Arial"/>
                <a:sym typeface="Arial"/>
              </a:rPr>
              <a:t>guidelines for </a:t>
            </a:r>
            <a:r>
              <a:rPr lang="en-US" sz="1800" b="0" dirty="0" smtClean="0">
                <a:solidFill>
                  <a:schemeClr val="dk1"/>
                </a:solidFill>
                <a:latin typeface="Arial"/>
                <a:ea typeface="Arial"/>
                <a:cs typeface="Arial"/>
                <a:sym typeface="Arial"/>
              </a:rPr>
              <a:t>self-evaluating </a:t>
            </a:r>
            <a:r>
              <a:rPr lang="en-US" sz="1800" b="0" dirty="0">
                <a:solidFill>
                  <a:schemeClr val="dk1"/>
                </a:solidFill>
                <a:latin typeface="Arial"/>
                <a:ea typeface="Arial"/>
                <a:cs typeface="Arial"/>
                <a:sym typeface="Arial"/>
              </a:rPr>
              <a:t>a RAT ([3</a:t>
            </a:r>
            <a:r>
              <a:rPr lang="en-US" sz="1800" b="0" dirty="0" smtClean="0">
                <a:solidFill>
                  <a:schemeClr val="dk1"/>
                </a:solidFill>
                <a:latin typeface="Arial"/>
                <a:ea typeface="Arial"/>
                <a:cs typeface="Arial"/>
                <a:sym typeface="Arial"/>
              </a:rPr>
              <a:t>]).</a:t>
            </a:r>
            <a:endParaRPr lang="en-US" sz="1800" b="0" dirty="0">
              <a:solidFill>
                <a:schemeClr val="dk1"/>
              </a:solidFill>
              <a:latin typeface="Arial"/>
              <a:ea typeface="Arial"/>
              <a:cs typeface="Arial"/>
              <a:sym typeface="Arial"/>
            </a:endParaRP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a:spcBef>
                <a:spcPts val="0"/>
              </a:spcBef>
              <a:buClr>
                <a:schemeClr val="dk1"/>
              </a:buClr>
              <a:buSzPts val="1600"/>
            </a:pPr>
            <a:r>
              <a:rPr lang="en-US" sz="1800" b="0" dirty="0" smtClean="0">
                <a:solidFill>
                  <a:schemeClr val="dk1"/>
                </a:solidFill>
                <a:latin typeface="Arial"/>
                <a:ea typeface="Arial"/>
                <a:cs typeface="Arial"/>
                <a:sym typeface="Arial"/>
              </a:rPr>
              <a:t>Additional assumptions:</a:t>
            </a:r>
            <a:endParaRPr lang="en-US" sz="1800" b="0" dirty="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Perfect CSI at the transmitter</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SVD based beamforming</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Max MU-MIMO factor of 2 </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Full interference in the DL from all BSs assuming all BSs are always transmitting at the same time</a:t>
            </a: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4082156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assumptions</a:t>
            </a:r>
            <a:endParaRPr sz="2400" dirty="0"/>
          </a:p>
        </p:txBody>
      </p:sp>
      <p:sp>
        <p:nvSpPr>
          <p:cNvPr id="116" name="Shape 116"/>
          <p:cNvSpPr txBox="1">
            <a:spLocks noGrp="1"/>
          </p:cNvSpPr>
          <p:nvPr>
            <p:ph type="body" idx="1"/>
          </p:nvPr>
        </p:nvSpPr>
        <p:spPr>
          <a:xfrm>
            <a:off x="228600" y="990600"/>
            <a:ext cx="11887200" cy="5486400"/>
          </a:xfrm>
          <a:prstGeom prst="rect">
            <a:avLst/>
          </a:prstGeom>
          <a:noFill/>
          <a:ln>
            <a:noFill/>
          </a:ln>
        </p:spPr>
        <p:txBody>
          <a:bodyPr spcFirstLastPara="1" wrap="square" lIns="92150" tIns="46075" rIns="92150" bIns="46075" anchor="t" anchorCtr="0">
            <a:noAutofit/>
          </a:bodyPr>
          <a:lstStyle/>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Antenna configuration</a:t>
            </a:r>
            <a:r>
              <a:rPr lang="en-US" sz="1600" b="0" dirty="0" smtClean="0">
                <a:solidFill>
                  <a:schemeClr val="dk1"/>
                </a:solidFill>
                <a:latin typeface="Arial"/>
                <a:ea typeface="Arial"/>
                <a:cs typeface="Arial"/>
                <a:sym typeface="Arial"/>
              </a:rPr>
              <a:t>:</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The IMT-2020 Indoor Hotspot configuration allows up to 256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up to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UE.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However, in the simulations we have used only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UE in order to conform to the current capabilities of 802.11ax.</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done this even though the IMT-2020 evaluation permits the inclusion of features and/or extensions that may be available in the future.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Note also that an antenna configuration with greater than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can be implemented at both BS and UE without standards support. For example, t</a:t>
            </a:r>
            <a:r>
              <a:rPr lang="en-US" sz="1600" dirty="0" smtClean="0">
                <a:solidFill>
                  <a:schemeClr val="dk1"/>
                </a:solidFill>
                <a:latin typeface="Arial"/>
                <a:ea typeface="Arial"/>
                <a:cs typeface="Arial"/>
                <a:sym typeface="Arial"/>
              </a:rPr>
              <a:t>he 3GPP antenna patterns allow for vertical/horizontal/polarization elements where vertical elements may not increase the dimension of the channel matrix. Hence, such schemes do not require standards support for larger CSI feedback, but can provide higher diversity and gain. </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also assumed </a:t>
            </a:r>
            <a:r>
              <a:rPr lang="en-US" sz="1600" b="0" dirty="0" err="1" smtClean="0">
                <a:solidFill>
                  <a:schemeClr val="dk1"/>
                </a:solidFill>
                <a:latin typeface="Arial"/>
                <a:ea typeface="Arial"/>
                <a:cs typeface="Arial"/>
                <a:sym typeface="Arial"/>
              </a:rPr>
              <a:t>omni</a:t>
            </a:r>
            <a:r>
              <a:rPr lang="en-US" sz="1600" b="0" dirty="0" smtClean="0">
                <a:solidFill>
                  <a:schemeClr val="dk1"/>
                </a:solidFill>
                <a:latin typeface="Arial"/>
                <a:ea typeface="Arial"/>
                <a:cs typeface="Arial"/>
                <a:sym typeface="Arial"/>
              </a:rPr>
              <a:t> antennas whereas directional antennas can be used. Directional antennas provide higher gain (with appropriate beam-training) and also attenuate interference from unintended directions.</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MU-MIMO factor</a:t>
            </a:r>
            <a:r>
              <a:rPr lang="en-US" sz="1600" b="0" dirty="0" smtClean="0">
                <a:solidFill>
                  <a:schemeClr val="dk1"/>
                </a:solidFill>
                <a:latin typeface="Arial"/>
                <a:ea typeface="Arial"/>
                <a:cs typeface="Arial"/>
                <a:sym typeface="Arial"/>
              </a:rPr>
              <a:t>: A BS-UE antenna configuration of (BS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UE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 (256/256, 8/8) or even (8/8, 8/8) allows for a large MU-MIMO factor that can significantly increase the spectral efficiency. However, in the current simulations we have restricted the MU-MIMO factor to 2.</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Interference from neighboring BSs</a:t>
            </a:r>
            <a:r>
              <a:rPr lang="en-US" sz="1600" b="0" dirty="0" smtClean="0">
                <a:solidFill>
                  <a:schemeClr val="dk1"/>
                </a:solidFill>
                <a:latin typeface="Arial"/>
                <a:ea typeface="Arial"/>
                <a:cs typeface="Arial"/>
                <a:sym typeface="Arial"/>
              </a:rPr>
              <a:t>: We have assumed full interference, since in the simulator we have not yet implemented schemes that can reduce interference from other BSs such as Interference Coordination and Cancellation, Partial </a:t>
            </a:r>
            <a:r>
              <a:rPr lang="en-US" sz="1600" b="0" dirty="0">
                <a:solidFill>
                  <a:schemeClr val="dk1"/>
                </a:solidFill>
                <a:latin typeface="Arial"/>
                <a:ea typeface="Arial"/>
                <a:cs typeface="Arial"/>
                <a:sym typeface="Arial"/>
              </a:rPr>
              <a:t>F</a:t>
            </a:r>
            <a:r>
              <a:rPr lang="en-US" sz="1600" b="0" dirty="0" smtClean="0">
                <a:solidFill>
                  <a:schemeClr val="dk1"/>
                </a:solidFill>
                <a:latin typeface="Arial"/>
                <a:ea typeface="Arial"/>
                <a:cs typeface="Arial"/>
                <a:sym typeface="Arial"/>
              </a:rPr>
              <a:t>requency </a:t>
            </a:r>
            <a:r>
              <a:rPr lang="en-US" sz="1600" b="0" dirty="0">
                <a:solidFill>
                  <a:schemeClr val="dk1"/>
                </a:solidFill>
                <a:latin typeface="Arial"/>
                <a:ea typeface="Arial"/>
                <a:cs typeface="Arial"/>
                <a:sym typeface="Arial"/>
              </a:rPr>
              <a:t>R</a:t>
            </a:r>
            <a:r>
              <a:rPr lang="en-US" sz="1600" b="0" dirty="0" smtClean="0">
                <a:solidFill>
                  <a:schemeClr val="dk1"/>
                </a:solidFill>
                <a:latin typeface="Arial"/>
                <a:ea typeface="Arial"/>
                <a:cs typeface="Arial"/>
                <a:sym typeface="Arial"/>
              </a:rPr>
              <a:t>euse etc.</a:t>
            </a:r>
          </a:p>
          <a:p>
            <a:pPr marL="469900" lvl="0" indent="-342900" algn="just" rtl="0">
              <a:spcBef>
                <a:spcPts val="0"/>
              </a:spcBef>
              <a:spcAft>
                <a:spcPts val="0"/>
              </a:spcAft>
              <a:buClr>
                <a:schemeClr val="dk1"/>
              </a:buClr>
              <a:buSzPts val="1600"/>
              <a:buFont typeface="+mj-lt"/>
              <a:buAutoNum type="arabicPeriod"/>
            </a:pPr>
            <a:r>
              <a:rPr lang="en-US" sz="1600" b="0" dirty="0" smtClean="0">
                <a:solidFill>
                  <a:schemeClr val="dk1"/>
                </a:solidFill>
                <a:latin typeface="Arial"/>
                <a:ea typeface="Arial"/>
                <a:cs typeface="Arial"/>
                <a:sym typeface="Arial"/>
              </a:rPr>
              <a:t>1e), 2) and 3) have been chosen in order to reduce implementation complexity in the simulator. We intend to generate results without these restrictions in the next meetings.</a:t>
            </a:r>
            <a:endParaRPr lang="en-US" sz="1600" b="0" dirty="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r>
              <a:rPr lang="en-US" sz="1600" u="sng" dirty="0" smtClean="0">
                <a:solidFill>
                  <a:schemeClr val="dk1"/>
                </a:solidFill>
                <a:latin typeface="Arial"/>
                <a:ea typeface="Arial"/>
                <a:cs typeface="Arial"/>
                <a:sym typeface="Arial"/>
              </a:rPr>
              <a:t>Note that all of the above factors will lead to simulation results that are more conservative than what is expected in practice</a:t>
            </a:r>
            <a:r>
              <a:rPr lang="en-US" sz="1600" b="0" dirty="0" smtClean="0">
                <a:solidFill>
                  <a:schemeClr val="dk1"/>
                </a:solidFill>
                <a:latin typeface="Arial"/>
                <a:ea typeface="Arial"/>
                <a:cs typeface="Arial"/>
                <a:sym typeface="Arial"/>
              </a:rPr>
              <a:t>. </a:t>
            </a:r>
          </a:p>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276000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methodology</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 BSs are assigned fixed locations in the 120m by 50m layout as shown in Slide 6.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120 UEs are placed randomly in the layout and assigned random directions to move with a speed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8x8 channel between each UE and BS is estimated at each time snapshot.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There are 5 time snapshots (or samples) per 1m of movement. This amounts to 1 sample ~ 240ms.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RSSI at each UE from a BS is calculated as the sum of power from all sub-paths and antenna links.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Each UE is associated with the BS that has the strongest DL RSSI.</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Beamforming based on Singular Value Decomposition (SVD) is used where the SVD is calculated for each RU </a:t>
            </a:r>
            <a:r>
              <a:rPr lang="en-US" sz="1800" b="0" dirty="0">
                <a:solidFill>
                  <a:schemeClr val="dk1"/>
                </a:solidFill>
                <a:latin typeface="Arial"/>
                <a:ea typeface="Arial"/>
                <a:cs typeface="Arial"/>
                <a:sym typeface="Arial"/>
              </a:rPr>
              <a:t>(</a:t>
            </a:r>
            <a:r>
              <a:rPr lang="en-US" sz="1800" b="0" dirty="0" smtClean="0">
                <a:solidFill>
                  <a:schemeClr val="dk1"/>
                </a:solidFill>
                <a:latin typeface="Arial"/>
                <a:ea typeface="Arial"/>
                <a:cs typeface="Arial"/>
                <a:sym typeface="Arial"/>
              </a:rPr>
              <a:t>9 RUs make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CDF of SU-MIMO and MU-MIMO spectral efficiencies over users, frequency and time is plotted.</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4077153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13505</TotalTime>
  <Words>2393</Words>
  <Application>Microsoft Office PowerPoint</Application>
  <PresentationFormat>Widescreen</PresentationFormat>
  <Paragraphs>254</Paragraphs>
  <Slides>15</Slides>
  <Notes>15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Times New Roman</vt:lpstr>
      <vt:lpstr>Office Theme</vt:lpstr>
      <vt:lpstr>Document</vt:lpstr>
      <vt:lpstr>Benchmarking of 802.11ax against eMBB Indoor Hotspot requirements using IMT-2020 simulation methodology</vt:lpstr>
      <vt:lpstr>Abstract</vt:lpstr>
      <vt:lpstr>Outline</vt:lpstr>
      <vt:lpstr>Objective (1)</vt:lpstr>
      <vt:lpstr>Objective (2)</vt:lpstr>
      <vt:lpstr>Simulation setup</vt:lpstr>
      <vt:lpstr>Simulation configuration and assumptions</vt:lpstr>
      <vt:lpstr>Simulation configuration and assumptions</vt:lpstr>
      <vt:lpstr>Simulation methodology</vt:lpstr>
      <vt:lpstr>Results (1)</vt:lpstr>
      <vt:lpstr>Results (2)</vt:lpstr>
      <vt:lpstr>Results (3)</vt:lpstr>
      <vt:lpstr>Conclusions</vt:lpstr>
      <vt:lpstr>Next Steps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Sindhu Verma</cp:lastModifiedBy>
  <cp:revision>178</cp:revision>
  <dcterms:modified xsi:type="dcterms:W3CDTF">2018-11-10T18:31:25Z</dcterms:modified>
</cp:coreProperties>
</file>