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258" r:id="rId4"/>
    <p:sldId id="261" r:id="rId5"/>
    <p:sldId id="263" r:id="rId6"/>
    <p:sldId id="281" r:id="rId7"/>
    <p:sldId id="266" r:id="rId8"/>
    <p:sldId id="264" r:id="rId9"/>
    <p:sldId id="270" r:id="rId10"/>
    <p:sldId id="283" r:id="rId11"/>
    <p:sldId id="284" r:id="rId12"/>
    <p:sldId id="285" r:id="rId13"/>
    <p:sldId id="286" r:id="rId14"/>
    <p:sldId id="287" r:id="rId15"/>
    <p:sldId id="288" r:id="rId16"/>
    <p:sldId id="289" r:id="rId17"/>
    <p:sldId id="290" r:id="rId18"/>
    <p:sldId id="291" r:id="rId19"/>
    <p:sldId id="295" r:id="rId20"/>
    <p:sldId id="296" r:id="rId21"/>
    <p:sldId id="297" r:id="rId22"/>
    <p:sldId id="298" r:id="rId23"/>
    <p:sldId id="299" r:id="rId24"/>
    <p:sldId id="301" r:id="rId25"/>
    <p:sldId id="300" r:id="rId26"/>
    <p:sldId id="302" r:id="rId27"/>
    <p:sldId id="303" r:id="rId28"/>
    <p:sldId id="292" r:id="rId29"/>
    <p:sldId id="304" r:id="rId30"/>
    <p:sldId id="305" r:id="rId31"/>
    <p:sldId id="306" r:id="rId32"/>
    <p:sldId id="307" r:id="rId33"/>
    <p:sldId id="308" r:id="rId34"/>
    <p:sldId id="293" r:id="rId35"/>
    <p:sldId id="309" r:id="rId36"/>
    <p:sldId id="310" r:id="rId37"/>
    <p:sldId id="311" r:id="rId38"/>
    <p:sldId id="312" r:id="rId39"/>
    <p:sldId id="313" r:id="rId40"/>
    <p:sldId id="294" r:id="rId41"/>
    <p:sldId id="314" r:id="rId42"/>
    <p:sldId id="315" r:id="rId43"/>
    <p:sldId id="317" r:id="rId44"/>
    <p:sldId id="316" r:id="rId45"/>
    <p:sldId id="318" r:id="rId46"/>
    <p:sldId id="319"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802.11-18/0914r3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MAC Ad 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91"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MAC Submissions</a:t>
            </a:r>
            <a:endParaRPr lang="en-US" dirty="0"/>
          </a:p>
        </p:txBody>
      </p:sp>
      <p:sp>
        <p:nvSpPr>
          <p:cNvPr id="10" name="Content Placeholder 9"/>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2760800121"/>
              </p:ext>
            </p:extLst>
          </p:nvPr>
        </p:nvGraphicFramePr>
        <p:xfrm>
          <a:off x="4114800" y="3043238"/>
          <a:ext cx="2971800" cy="2507456"/>
        </p:xfrm>
        <a:graphic>
          <a:graphicData uri="http://schemas.openxmlformats.org/presentationml/2006/ole">
            <mc:AlternateContent xmlns:mc="http://schemas.openxmlformats.org/markup-compatibility/2006">
              <mc:Choice xmlns:v="urn:schemas-microsoft-com:vml" Requires="v">
                <p:oleObj spid="_x0000_s6217"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971800" cy="2507456"/>
                      </a:xfrm>
                      <a:prstGeom prst="rect">
                        <a:avLst/>
                      </a:prstGeom>
                    </p:spPr>
                  </p:pic>
                </p:oleObj>
              </mc:Fallback>
            </mc:AlternateContent>
          </a:graphicData>
        </a:graphic>
      </p:graphicFrame>
    </p:spTree>
    <p:extLst>
      <p:ext uri="{BB962C8B-B14F-4D97-AF65-F5344CB8AC3E}">
        <p14:creationId xmlns:p14="http://schemas.microsoft.com/office/powerpoint/2010/main" val="262718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366852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177696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Evening</a:t>
            </a:r>
            <a:endParaRPr lang="en-US" dirty="0"/>
          </a:p>
        </p:txBody>
      </p:sp>
      <p:sp>
        <p:nvSpPr>
          <p:cNvPr id="6" name="Content Placeholder 5"/>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IPR Policy and procedure</a:t>
            </a:r>
          </a:p>
          <a:p>
            <a:pPr>
              <a:buFont typeface="Arial" panose="020B0604020202020204" pitchFamily="34" charset="0"/>
              <a:buChar char="•"/>
            </a:pPr>
            <a:r>
              <a:rPr lang="en-US" dirty="0" smtClean="0"/>
              <a:t>Submissions</a:t>
            </a:r>
          </a:p>
          <a:p>
            <a:pPr>
              <a:buFont typeface="Arial" panose="020B0604020202020204" pitchFamily="34" charset="0"/>
              <a:buChar char="•"/>
            </a:pPr>
            <a:r>
              <a:rPr lang="en-US" dirty="0" smtClean="0"/>
              <a:t>Comment Resolution</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402986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11-18/0695 (Stephane Baron)</a:t>
            </a:r>
            <a:endParaRPr lang="en-US" dirty="0"/>
          </a:p>
        </p:txBody>
      </p:sp>
      <p:sp>
        <p:nvSpPr>
          <p:cNvPr id="6" name="Content Placeholder 5"/>
          <p:cNvSpPr>
            <a:spLocks noGrp="1"/>
          </p:cNvSpPr>
          <p:nvPr>
            <p:ph idx="1"/>
          </p:nvPr>
        </p:nvSpPr>
        <p:spPr/>
        <p:txBody>
          <a:bodyPr/>
          <a:lstStyle/>
          <a:p>
            <a:r>
              <a:rPr lang="en-US" dirty="0" smtClean="0"/>
              <a:t>Considered during the ad hoc</a:t>
            </a:r>
          </a:p>
          <a:p>
            <a:r>
              <a:rPr lang="en-US" dirty="0" smtClean="0"/>
              <a:t>DO you accept resolutions to CIDs; </a:t>
            </a:r>
            <a:r>
              <a:rPr lang="en-GB" dirty="0"/>
              <a:t>13400, 13653, 13761, </a:t>
            </a:r>
            <a:r>
              <a:rPr lang="en-GB" dirty="0" smtClean="0"/>
              <a:t>13095 in doc 11-18/0695r3?</a:t>
            </a:r>
          </a:p>
          <a:p>
            <a:endParaRPr lang="en-GB" dirty="0"/>
          </a:p>
          <a:p>
            <a:r>
              <a:rPr lang="en-GB" dirty="0" smtClean="0"/>
              <a:t>No objection to proposed resolutions</a:t>
            </a:r>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4050008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11-18/0664 (Alfred </a:t>
            </a:r>
            <a:r>
              <a:rPr lang="en-US" dirty="0" err="1" smtClean="0"/>
              <a:t>Asterjadhi</a:t>
            </a:r>
            <a:r>
              <a:rPr lang="en-US" dirty="0" smtClean="0"/>
              <a:t>)</a:t>
            </a:r>
            <a:endParaRPr lang="en-US" dirty="0"/>
          </a:p>
        </p:txBody>
      </p:sp>
      <p:sp>
        <p:nvSpPr>
          <p:cNvPr id="6" name="Content Placeholder 5"/>
          <p:cNvSpPr>
            <a:spLocks noGrp="1"/>
          </p:cNvSpPr>
          <p:nvPr>
            <p:ph idx="1"/>
          </p:nvPr>
        </p:nvSpPr>
        <p:spPr/>
        <p:txBody>
          <a:bodyPr/>
          <a:lstStyle/>
          <a:p>
            <a:pPr lvl="0"/>
            <a:r>
              <a:rPr lang="en-US" dirty="0" smtClean="0"/>
              <a:t>Do you accept resolutions to CIDs; </a:t>
            </a:r>
            <a:r>
              <a:rPr lang="en-GB" dirty="0"/>
              <a:t>11844, 11846, 11847, 12184, 12238, 12523, 12524, 12525, 12526, 12527, </a:t>
            </a:r>
            <a:r>
              <a:rPr lang="en-GB" dirty="0" smtClean="0"/>
              <a:t>13790</a:t>
            </a:r>
            <a:r>
              <a:rPr lang="en-GB" dirty="0"/>
              <a:t>, </a:t>
            </a:r>
            <a:r>
              <a:rPr lang="en-GB" dirty="0">
                <a:solidFill>
                  <a:srgbClr val="FF0000"/>
                </a:solidFill>
              </a:rPr>
              <a:t>12306</a:t>
            </a:r>
            <a:r>
              <a:rPr lang="en-GB" dirty="0"/>
              <a:t> (12 CIDs</a:t>
            </a:r>
            <a:r>
              <a:rPr lang="en-GB" dirty="0" smtClean="0"/>
              <a:t>) in doc 11-18/0664r1?</a:t>
            </a:r>
          </a:p>
          <a:p>
            <a:pPr lvl="0"/>
            <a:endParaRPr lang="en-GB" dirty="0"/>
          </a:p>
          <a:p>
            <a:pPr lvl="0"/>
            <a:r>
              <a:rPr lang="en-US" dirty="0" smtClean="0"/>
              <a:t>CID 12306 is deferred to check with Laurent.</a:t>
            </a:r>
            <a:endParaRPr 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119248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11-18/0181 (Ming </a:t>
            </a:r>
            <a:r>
              <a:rPr lang="en-US" dirty="0" err="1" smtClean="0"/>
              <a:t>Gan</a:t>
            </a:r>
            <a:r>
              <a:rPr lang="en-US" dirty="0" smtClean="0"/>
              <a:t>)</a:t>
            </a:r>
            <a:endParaRPr lang="en-US" dirty="0"/>
          </a:p>
        </p:txBody>
      </p:sp>
      <p:sp>
        <p:nvSpPr>
          <p:cNvPr id="7" name="Content Placeholder 6"/>
          <p:cNvSpPr>
            <a:spLocks noGrp="1"/>
          </p:cNvSpPr>
          <p:nvPr>
            <p:ph idx="1"/>
          </p:nvPr>
        </p:nvSpPr>
        <p:spPr>
          <a:xfrm>
            <a:off x="771525" y="2056606"/>
            <a:ext cx="7770813" cy="4113213"/>
          </a:xfrm>
        </p:spPr>
        <p:txBody>
          <a:bodyPr/>
          <a:lstStyle/>
          <a:p>
            <a:r>
              <a:rPr lang="en-US" dirty="0" smtClean="0"/>
              <a:t>Do you accept resolutions to CIDs; </a:t>
            </a:r>
            <a:r>
              <a:rPr lang="en-GB" dirty="0"/>
              <a:t>12016, 13045 </a:t>
            </a:r>
            <a:r>
              <a:rPr lang="en-GB" dirty="0" smtClean="0"/>
              <a:t> in doc 11-18/0181r1?</a:t>
            </a:r>
          </a:p>
          <a:p>
            <a:r>
              <a:rPr lang="en-GB" dirty="0" smtClean="0"/>
              <a:t>SP is deferred for more discussion</a:t>
            </a:r>
          </a:p>
          <a:p>
            <a:endParaRPr lang="en-GB" dirty="0"/>
          </a:p>
          <a:p>
            <a:r>
              <a:rPr lang="en-GB" sz="2000" dirty="0" smtClean="0"/>
              <a:t>Which option do you prefer on page 5 of doc 11-18/0181r1?</a:t>
            </a:r>
          </a:p>
          <a:p>
            <a:pPr>
              <a:buFont typeface="Arial" panose="020B0604020202020204" pitchFamily="34" charset="0"/>
              <a:buChar char="•"/>
            </a:pPr>
            <a:r>
              <a:rPr lang="en-GB" sz="2000" dirty="0" smtClean="0"/>
              <a:t>Option 1: 8</a:t>
            </a:r>
          </a:p>
          <a:p>
            <a:pPr>
              <a:buFont typeface="Arial" panose="020B0604020202020204" pitchFamily="34" charset="0"/>
              <a:buChar char="•"/>
            </a:pPr>
            <a:r>
              <a:rPr lang="en-GB" sz="2000" dirty="0" smtClean="0"/>
              <a:t>Option 2: 3</a:t>
            </a:r>
          </a:p>
          <a:p>
            <a:pPr>
              <a:buFont typeface="Arial" panose="020B0604020202020204" pitchFamily="34" charset="0"/>
              <a:buChar char="•"/>
            </a:pPr>
            <a:r>
              <a:rPr lang="en-GB" sz="2000" dirty="0" smtClean="0"/>
              <a:t>Abstain: 8</a:t>
            </a:r>
          </a:p>
          <a:p>
            <a:r>
              <a:rPr lang="en-GB" dirty="0" smtClean="0"/>
              <a:t>Revisited on Tuesday PM2.</a:t>
            </a:r>
          </a:p>
          <a:p>
            <a:r>
              <a:rPr lang="en-GB" dirty="0" smtClean="0"/>
              <a:t>No objection to proposed resolution </a:t>
            </a:r>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252401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11-18/0155 (</a:t>
            </a:r>
            <a:r>
              <a:rPr lang="en-US" dirty="0"/>
              <a:t>Yusuke </a:t>
            </a:r>
            <a:r>
              <a:rPr lang="en-US" dirty="0" smtClean="0"/>
              <a:t>Tanaka)</a:t>
            </a:r>
            <a:endParaRPr lang="en-US" dirty="0"/>
          </a:p>
        </p:txBody>
      </p:sp>
      <p:sp>
        <p:nvSpPr>
          <p:cNvPr id="3" name="Content Placeholder 2"/>
          <p:cNvSpPr>
            <a:spLocks noGrp="1"/>
          </p:cNvSpPr>
          <p:nvPr>
            <p:ph idx="1"/>
          </p:nvPr>
        </p:nvSpPr>
        <p:spPr/>
        <p:txBody>
          <a:bodyPr/>
          <a:lstStyle/>
          <a:p>
            <a:r>
              <a:rPr lang="en-US" dirty="0" smtClean="0"/>
              <a:t>So you accept resolution to CID 11320 in doc </a:t>
            </a:r>
            <a:r>
              <a:rPr lang="en-US" dirty="0" smtClean="0"/>
              <a:t>11-18/0155r2?</a:t>
            </a:r>
            <a:endParaRPr lang="en-US" dirty="0" smtClean="0"/>
          </a:p>
          <a:p>
            <a:endParaRPr lang="en-US" dirty="0"/>
          </a:p>
          <a:p>
            <a:r>
              <a:rPr lang="en-US" dirty="0" smtClean="0"/>
              <a:t>SP is deferred.</a:t>
            </a:r>
          </a:p>
          <a:p>
            <a:r>
              <a:rPr lang="en-US" dirty="0" smtClean="0"/>
              <a:t>No objection to proposed resolution</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765107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11-18/0890 (Tomoko Adachi)</a:t>
            </a:r>
            <a:endParaRPr lang="en-US" dirty="0"/>
          </a:p>
        </p:txBody>
      </p:sp>
      <p:sp>
        <p:nvSpPr>
          <p:cNvPr id="3" name="Content Placeholder 2"/>
          <p:cNvSpPr>
            <a:spLocks noGrp="1"/>
          </p:cNvSpPr>
          <p:nvPr>
            <p:ph idx="1"/>
          </p:nvPr>
        </p:nvSpPr>
        <p:spPr>
          <a:xfrm>
            <a:off x="685800" y="1524000"/>
            <a:ext cx="7770813" cy="4113213"/>
          </a:xfrm>
        </p:spPr>
        <p:txBody>
          <a:bodyPr/>
          <a:lstStyle/>
          <a:p>
            <a:pPr lvl="0"/>
            <a:r>
              <a:rPr lang="en-US" dirty="0" smtClean="0"/>
              <a:t>Do you accept resolutions to CIDs; </a:t>
            </a:r>
            <a:r>
              <a:rPr lang="en-GB" dirty="0"/>
              <a:t>11114, </a:t>
            </a:r>
            <a:r>
              <a:rPr lang="en-GB" dirty="0" smtClean="0"/>
              <a:t>12362</a:t>
            </a:r>
            <a:r>
              <a:rPr lang="en-US" dirty="0" smtClean="0"/>
              <a:t>, </a:t>
            </a:r>
            <a:r>
              <a:rPr lang="en-GB" dirty="0" smtClean="0"/>
              <a:t>13234</a:t>
            </a:r>
            <a:r>
              <a:rPr lang="en-GB" dirty="0"/>
              <a:t>, </a:t>
            </a:r>
            <a:r>
              <a:rPr lang="en-GB" dirty="0" smtClean="0"/>
              <a:t>11746</a:t>
            </a:r>
            <a:r>
              <a:rPr lang="en-GB" dirty="0"/>
              <a:t>, 12363, </a:t>
            </a:r>
            <a:r>
              <a:rPr lang="en-GB" dirty="0" smtClean="0"/>
              <a:t>11510</a:t>
            </a:r>
            <a:r>
              <a:rPr lang="en-GB" dirty="0"/>
              <a:t>, 13525, 14340, </a:t>
            </a:r>
            <a:r>
              <a:rPr lang="en-GB" dirty="0" smtClean="0"/>
              <a:t>11178</a:t>
            </a:r>
            <a:r>
              <a:rPr lang="en-GB" dirty="0"/>
              <a:t>, 11747, 11748, 11912, </a:t>
            </a:r>
            <a:r>
              <a:rPr lang="en-GB" dirty="0" smtClean="0"/>
              <a:t>11115</a:t>
            </a:r>
            <a:r>
              <a:rPr lang="en-GB" dirty="0"/>
              <a:t>, 13526, </a:t>
            </a:r>
            <a:r>
              <a:rPr lang="en-GB" dirty="0" smtClean="0"/>
              <a:t>11749</a:t>
            </a:r>
            <a:r>
              <a:rPr lang="en-GB" dirty="0"/>
              <a:t>, 12006, 12365, 12370, 12596, 11461, </a:t>
            </a:r>
            <a:r>
              <a:rPr lang="en-GB" dirty="0" smtClean="0"/>
              <a:t>12005</a:t>
            </a:r>
            <a:r>
              <a:rPr lang="en-GB" dirty="0"/>
              <a:t>, </a:t>
            </a:r>
            <a:r>
              <a:rPr lang="en-GB" dirty="0" smtClean="0"/>
              <a:t>11165</a:t>
            </a:r>
            <a:r>
              <a:rPr lang="en-GB" dirty="0"/>
              <a:t>, 12077, </a:t>
            </a:r>
            <a:r>
              <a:rPr lang="en-GB" dirty="0" smtClean="0"/>
              <a:t>12371</a:t>
            </a:r>
            <a:r>
              <a:rPr lang="en-GB" dirty="0"/>
              <a:t>, </a:t>
            </a:r>
            <a:r>
              <a:rPr lang="en-GB" dirty="0" smtClean="0"/>
              <a:t>12696</a:t>
            </a:r>
            <a:r>
              <a:rPr lang="en-GB" dirty="0"/>
              <a:t>, </a:t>
            </a:r>
            <a:r>
              <a:rPr lang="en-GB" dirty="0" smtClean="0"/>
              <a:t>11750</a:t>
            </a:r>
            <a:r>
              <a:rPr lang="en-GB" dirty="0"/>
              <a:t>, </a:t>
            </a:r>
            <a:r>
              <a:rPr lang="en-GB" dirty="0" smtClean="0"/>
              <a:t>11913</a:t>
            </a:r>
            <a:r>
              <a:rPr lang="en-GB" dirty="0"/>
              <a:t>, </a:t>
            </a:r>
            <a:r>
              <a:rPr lang="en-GB" dirty="0" smtClean="0"/>
              <a:t>12366</a:t>
            </a:r>
            <a:r>
              <a:rPr lang="en-GB" dirty="0"/>
              <a:t>, 12583, 12901, </a:t>
            </a:r>
            <a:r>
              <a:rPr lang="en-GB" dirty="0" smtClean="0"/>
              <a:t>11856</a:t>
            </a:r>
            <a:r>
              <a:rPr lang="en-GB" dirty="0"/>
              <a:t>, 12004, 12082, 12083, </a:t>
            </a:r>
            <a:r>
              <a:rPr lang="en-GB" dirty="0" smtClean="0"/>
              <a:t>12577, 12744</a:t>
            </a:r>
            <a:r>
              <a:rPr lang="en-GB" dirty="0"/>
              <a:t>, 12991, </a:t>
            </a:r>
            <a:r>
              <a:rPr lang="en-GB" dirty="0" smtClean="0"/>
              <a:t>12598</a:t>
            </a:r>
            <a:r>
              <a:rPr lang="en-GB" dirty="0"/>
              <a:t>, </a:t>
            </a:r>
            <a:r>
              <a:rPr lang="en-GB" dirty="0" smtClean="0"/>
              <a:t>12367</a:t>
            </a:r>
            <a:r>
              <a:rPr lang="en-GB" dirty="0"/>
              <a:t>, 12694, </a:t>
            </a:r>
            <a:r>
              <a:rPr lang="en-GB" dirty="0" smtClean="0"/>
              <a:t>12372</a:t>
            </a:r>
            <a:r>
              <a:rPr lang="en-GB" dirty="0"/>
              <a:t>, </a:t>
            </a:r>
            <a:r>
              <a:rPr lang="en-GB" dirty="0" smtClean="0">
                <a:solidFill>
                  <a:srgbClr val="FF0000"/>
                </a:solidFill>
              </a:rPr>
              <a:t>12369</a:t>
            </a:r>
            <a:r>
              <a:rPr lang="en-GB" dirty="0" smtClean="0"/>
              <a:t> in doc 11-18/0890r2?</a:t>
            </a:r>
          </a:p>
          <a:p>
            <a:pPr lvl="0"/>
            <a:endParaRPr lang="en-GB" dirty="0"/>
          </a:p>
          <a:p>
            <a:pPr lvl="0"/>
            <a:r>
              <a:rPr lang="en-GB" sz="2000" dirty="0" smtClean="0"/>
              <a:t>To be continued on Tuesday AM1</a:t>
            </a:r>
          </a:p>
          <a:p>
            <a:pPr lvl="0"/>
            <a:r>
              <a:rPr lang="en-GB" sz="2000" dirty="0" smtClean="0"/>
              <a:t>No objection to resolutions to CIDs in black</a:t>
            </a:r>
          </a:p>
          <a:p>
            <a:pPr lvl="0"/>
            <a:r>
              <a:rPr lang="en-GB" sz="2000" dirty="0" smtClean="0"/>
              <a:t>CID 12369 is deferred – revisited during Tuesday PM2- no objection to the proposed resolution – all CIDs are ok</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27734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IPR Policy and </a:t>
            </a:r>
            <a:r>
              <a:rPr lang="en-US" dirty="0" smtClean="0"/>
              <a:t>procedure</a:t>
            </a:r>
            <a:endParaRPr lang="en-US" dirty="0"/>
          </a:p>
          <a:p>
            <a:pPr>
              <a:buFont typeface="Arial" panose="020B0604020202020204" pitchFamily="34" charset="0"/>
              <a:buChar char="•"/>
            </a:pPr>
            <a:r>
              <a:rPr lang="en-US" dirty="0"/>
              <a:t>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890737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resolution to CID 12795 in doc 11-18/0428r0?</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1998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Warsaw, Poland</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6-11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smtClean="0">
                <a:latin typeface="Arial" panose="020B0604020202020204" pitchFamily="34" charset="0"/>
              </a:rPr>
              <a:t>Secretary</a:t>
            </a:r>
            <a:r>
              <a:rPr lang="en-US" altLang="en-US" dirty="0">
                <a:latin typeface="Arial" panose="020B0604020202020204" pitchFamily="34" charset="0"/>
              </a:rPr>
              <a:t>: Yasuhiko Inoue (NTT)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12218, </a:t>
            </a:r>
            <a:r>
              <a:rPr lang="en-GB" dirty="0" smtClean="0"/>
              <a:t>13835 in doc 11-18/0427r2?</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36314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11-18/0424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 11327 in doc </a:t>
            </a:r>
            <a:r>
              <a:rPr lang="en-US" dirty="0" smtClean="0"/>
              <a:t>11-18/0424r4?</a:t>
            </a:r>
            <a:endParaRPr lang="en-US" dirty="0" smtClean="0"/>
          </a:p>
          <a:p>
            <a:endParaRPr lang="en-US" dirty="0"/>
          </a:p>
          <a:p>
            <a:r>
              <a:rPr lang="en-US" dirty="0" smtClean="0"/>
              <a:t>Defer the SP</a:t>
            </a:r>
          </a:p>
          <a:p>
            <a:r>
              <a:rPr lang="en-US" dirty="0" smtClean="0"/>
              <a:t>Revisited on Tuesday evening.</a:t>
            </a:r>
          </a:p>
          <a:p>
            <a:r>
              <a:rPr lang="en-US" dirty="0" smtClean="0"/>
              <a:t>No objection to proposed </a:t>
            </a:r>
            <a:r>
              <a:rPr lang="en-US" dirty="0" smtClean="0"/>
              <a:t>resolutions</a:t>
            </a:r>
          </a:p>
          <a:p>
            <a:r>
              <a:rPr lang="en-US" dirty="0" smtClean="0"/>
              <a:t>Revisited AGAIN on Wednesday PM2.</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6581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12308 in 11-18/0661r2?</a:t>
            </a:r>
          </a:p>
          <a:p>
            <a:endParaRPr lang="en-US" dirty="0"/>
          </a:p>
          <a:p>
            <a:endParaRPr lang="en-US" dirty="0" smtClean="0"/>
          </a:p>
          <a:p>
            <a:r>
              <a:rPr lang="en-US" dirty="0" smtClean="0"/>
              <a:t>This doc was considered before. </a:t>
            </a:r>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56034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11-18/0665r1</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12086, </a:t>
            </a:r>
            <a:r>
              <a:rPr lang="en-GB" dirty="0" smtClean="0"/>
              <a:t>12450 in doc 11-18/0665r1?</a:t>
            </a:r>
          </a:p>
          <a:p>
            <a:endParaRPr lang="en-GB" dirty="0"/>
          </a:p>
          <a:p>
            <a:r>
              <a:rPr lang="en-GB"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45570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11-18/0368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a:t>This submission is not related to comment resolution</a:t>
            </a:r>
          </a:p>
          <a:p>
            <a:r>
              <a:rPr lang="en-US" dirty="0"/>
              <a:t>The subject is Multiple BSS</a:t>
            </a:r>
          </a:p>
          <a:p>
            <a:endParaRPr lang="en-US" dirty="0"/>
          </a:p>
          <a:p>
            <a:r>
              <a:rPr lang="en-US" dirty="0" smtClean="0"/>
              <a:t>Do you agree to text changes in doc 11-18/0368r6?</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12497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smtClean="0"/>
              <a:t>14239 in doc 11-18/0684r2?</a:t>
            </a:r>
          </a:p>
          <a:p>
            <a:endParaRPr lang="en-GB" dirty="0" smtClean="0"/>
          </a:p>
          <a:p>
            <a:r>
              <a:rPr lang="en-GB" dirty="0" smtClean="0"/>
              <a:t>Discussed during the ad hoc</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84297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11-18/0717 (George Cherian)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12480, 12498, 12574, 12903, 13259, 13268, 13273, 13274, 13275, 13280, </a:t>
            </a:r>
            <a:r>
              <a:rPr lang="en-GB" dirty="0" smtClean="0"/>
              <a:t>13666</a:t>
            </a:r>
            <a:r>
              <a:rPr lang="en-GB" dirty="0"/>
              <a:t>, 13667, 13723, 13907, 13908, 13909, 14111, 14248, </a:t>
            </a:r>
            <a:r>
              <a:rPr lang="en-GB" dirty="0" smtClean="0"/>
              <a:t>14249, 14250</a:t>
            </a:r>
            <a:r>
              <a:rPr lang="en-GB" dirty="0"/>
              <a:t>, </a:t>
            </a:r>
            <a:r>
              <a:rPr lang="en-GB" dirty="0" smtClean="0"/>
              <a:t>14251 in doc 11-18/0717r1?</a:t>
            </a:r>
          </a:p>
          <a:p>
            <a:endParaRPr lang="en-GB" dirty="0"/>
          </a:p>
          <a:p>
            <a:r>
              <a:rPr lang="en-GB" dirty="0" smtClean="0"/>
              <a:t>To be continued Tuesday PM2</a:t>
            </a:r>
          </a:p>
          <a:p>
            <a:r>
              <a:rPr lang="en-GB" dirty="0" smtClean="0"/>
              <a:t>No objection to proposed resolution</a:t>
            </a:r>
          </a:p>
          <a:p>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26755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11-18/0724 (George Cherian)</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t>11056</a:t>
            </a:r>
            <a:r>
              <a:rPr lang="en-GB" dirty="0"/>
              <a:t>, 11057, 11136, 11138, 11258, 11500, 11511, 11861, 12125, 12156, </a:t>
            </a:r>
            <a:r>
              <a:rPr lang="en-GB" dirty="0" smtClean="0"/>
              <a:t>12157</a:t>
            </a:r>
            <a:r>
              <a:rPr lang="en-GB" dirty="0"/>
              <a:t>, 12171, 12172, 12211, 12213, 12241, 12243, 12288, 12292, 12339, </a:t>
            </a:r>
            <a:r>
              <a:rPr lang="en-GB" dirty="0" smtClean="0"/>
              <a:t>12435</a:t>
            </a:r>
            <a:r>
              <a:rPr lang="en-GB" dirty="0"/>
              <a:t>, 12625, 12626, 12629, </a:t>
            </a:r>
            <a:r>
              <a:rPr lang="en-GB" dirty="0">
                <a:solidFill>
                  <a:srgbClr val="FF0000"/>
                </a:solidFill>
              </a:rPr>
              <a:t>12737</a:t>
            </a:r>
            <a:r>
              <a:rPr lang="en-GB" dirty="0"/>
              <a:t>, 12818, 13231, 13232, 13233, 13703, </a:t>
            </a:r>
            <a:r>
              <a:rPr lang="en-GB" dirty="0" smtClean="0"/>
              <a:t>13704</a:t>
            </a:r>
            <a:r>
              <a:rPr lang="en-GB" dirty="0"/>
              <a:t>, 13705, 13857, 13858, 13859, 14325</a:t>
            </a:r>
            <a:r>
              <a:rPr lang="en-GB" dirty="0">
                <a:solidFill>
                  <a:srgbClr val="FF0000"/>
                </a:solidFill>
              </a:rPr>
              <a:t>, </a:t>
            </a:r>
            <a:r>
              <a:rPr lang="en-GB" dirty="0" smtClean="0">
                <a:solidFill>
                  <a:srgbClr val="FF0000"/>
                </a:solidFill>
              </a:rPr>
              <a:t>14341 </a:t>
            </a:r>
            <a:r>
              <a:rPr lang="en-GB" dirty="0" smtClean="0"/>
              <a:t>in doc 11-18/0724r1?</a:t>
            </a:r>
          </a:p>
          <a:p>
            <a:endParaRPr lang="en-GB" dirty="0"/>
          </a:p>
          <a:p>
            <a:r>
              <a:rPr lang="en-GB" dirty="0" smtClean="0"/>
              <a:t>CID 12737 and 14341 are deferred.</a:t>
            </a:r>
          </a:p>
          <a:p>
            <a:r>
              <a:rPr lang="en-GB" dirty="0" smtClean="0"/>
              <a:t>No objection to the resolutions for CIDs written in black</a:t>
            </a:r>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833389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PM2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IPR Policy and </a:t>
            </a:r>
            <a:r>
              <a:rPr lang="en-US" dirty="0" smtClean="0"/>
              <a:t>procedure</a:t>
            </a:r>
            <a:endParaRPr lang="en-US" dirty="0"/>
          </a:p>
          <a:p>
            <a:pPr>
              <a:buFont typeface="Arial" panose="020B0604020202020204" pitchFamily="34" charset="0"/>
              <a:buChar char="•"/>
            </a:pPr>
            <a:r>
              <a:rPr lang="en-US" dirty="0"/>
              <a:t>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346652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11-18/0733 (Tomoko Adachi)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11498, 14323</a:t>
            </a:r>
            <a:endParaRPr lang="en-US" dirty="0"/>
          </a:p>
          <a:p>
            <a:pPr lvl="0"/>
            <a:r>
              <a:rPr lang="en-GB" dirty="0" smtClean="0"/>
              <a:t>13659</a:t>
            </a:r>
            <a:r>
              <a:rPr lang="en-US" dirty="0" smtClean="0"/>
              <a:t>, </a:t>
            </a:r>
            <a:r>
              <a:rPr lang="en-GB" dirty="0" smtClean="0"/>
              <a:t>11056 in doc 11-18/0733r2?</a:t>
            </a:r>
          </a:p>
          <a:p>
            <a:pPr lvl="0"/>
            <a:endParaRPr lang="en-GB" dirty="0"/>
          </a:p>
          <a:p>
            <a:pPr lvl="0"/>
            <a:r>
              <a:rPr lang="en-GB" dirty="0" smtClean="0"/>
              <a:t>No objection to the proposed resolution.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031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 to CID 11001 in doc 11-18/0364r3?</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986844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11-18/0740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solidFill>
                  <a:srgbClr val="FF0000"/>
                </a:solidFill>
              </a:rPr>
              <a:t>11513, 14346</a:t>
            </a:r>
            <a:r>
              <a:rPr lang="en-US" dirty="0"/>
              <a:t>, 14344, 14345, 11163, 13756, 14093, </a:t>
            </a:r>
            <a:r>
              <a:rPr lang="en-US" dirty="0" smtClean="0"/>
              <a:t>12860 in doc 11-18/0740r1?</a:t>
            </a:r>
          </a:p>
          <a:p>
            <a:endParaRPr lang="en-US" dirty="0"/>
          </a:p>
          <a:p>
            <a:r>
              <a:rPr lang="en-US" dirty="0" smtClean="0"/>
              <a:t>CID 11513 and 14346 are deferred</a:t>
            </a:r>
          </a:p>
          <a:p>
            <a:r>
              <a:rPr lang="en-US" dirty="0" smtClean="0"/>
              <a:t>No objection to proposed resolutions to CIDs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16871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This doc is not a CR doc. It fixes bugs.</a:t>
            </a:r>
          </a:p>
          <a:p>
            <a:endParaRPr lang="en-US" dirty="0"/>
          </a:p>
          <a:p>
            <a:r>
              <a:rPr lang="en-US" dirty="0" smtClean="0"/>
              <a:t>Do you accept the text changes in doc 1to1-18/0795r2?</a:t>
            </a:r>
          </a:p>
          <a:p>
            <a:r>
              <a:rPr lang="en-US" dirty="0" smtClean="0"/>
              <a:t>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64648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smtClean="0">
                <a:solidFill>
                  <a:schemeClr val="tx1"/>
                </a:solidFill>
              </a:rPr>
              <a:t>11281</a:t>
            </a:r>
            <a:r>
              <a:rPr lang="en-GB" dirty="0">
                <a:solidFill>
                  <a:schemeClr val="tx1"/>
                </a:solidFill>
              </a:rPr>
              <a:t>, </a:t>
            </a:r>
            <a:r>
              <a:rPr lang="en-GB" dirty="0" smtClean="0">
                <a:solidFill>
                  <a:schemeClr val="tx1"/>
                </a:solidFill>
              </a:rPr>
              <a:t>11290</a:t>
            </a:r>
            <a:r>
              <a:rPr lang="en-GB" dirty="0"/>
              <a:t>, </a:t>
            </a:r>
            <a:r>
              <a:rPr lang="en-GB" dirty="0" smtClean="0"/>
              <a:t>in </a:t>
            </a:r>
            <a:r>
              <a:rPr lang="en-GB" dirty="0"/>
              <a:t>doc </a:t>
            </a:r>
            <a:r>
              <a:rPr lang="en-GB" dirty="0" smtClean="0"/>
              <a:t>11-18/0797r1?</a:t>
            </a:r>
            <a:endParaRPr lang="en-GB" dirty="0"/>
          </a:p>
          <a:p>
            <a:pPr lvl="0"/>
            <a:endParaRPr lang="en-GB" dirty="0" smtClean="0"/>
          </a:p>
          <a:p>
            <a:pPr lvl="0"/>
            <a:r>
              <a:rPr lang="en-GB" dirty="0" smtClean="0"/>
              <a:t>This doc was considered during the ad hoc. The two CIDs were deferred.</a:t>
            </a:r>
          </a:p>
          <a:p>
            <a:pPr lvl="0"/>
            <a:endParaRPr lang="en-GB" dirty="0"/>
          </a:p>
          <a:p>
            <a:pPr lvl="0"/>
            <a:r>
              <a:rPr lang="en-GB" dirty="0" smtClean="0"/>
              <a:t>No objection to </a:t>
            </a:r>
            <a:r>
              <a:rPr lang="en-GB" smtClean="0"/>
              <a:t>proposed resolutions.</a:t>
            </a:r>
            <a:endParaRPr lang="en-GB" dirty="0" smtClean="0"/>
          </a:p>
          <a:p>
            <a:pPr lvl="0"/>
            <a:endParaRPr lang="en-GB" dirty="0"/>
          </a:p>
          <a:p>
            <a:pPr lvl="0"/>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03885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Evening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IPR Policy and </a:t>
            </a:r>
            <a:r>
              <a:rPr lang="en-US" dirty="0" smtClean="0"/>
              <a:t>procedure</a:t>
            </a:r>
            <a:endParaRPr lang="en-US" dirty="0"/>
          </a:p>
          <a:p>
            <a:pPr>
              <a:buFont typeface="Arial" panose="020B0604020202020204" pitchFamily="34" charset="0"/>
              <a:buChar char="•"/>
            </a:pPr>
            <a:r>
              <a:rPr lang="en-US" dirty="0"/>
              <a:t>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50618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11-18/0813 (</a:t>
            </a:r>
            <a:r>
              <a:rPr lang="en-US" dirty="0" err="1"/>
              <a:t>Jeongki</a:t>
            </a:r>
            <a:r>
              <a:rPr lang="en-US" dirty="0"/>
              <a:t> </a:t>
            </a:r>
            <a:r>
              <a:rPr lang="en-US" dirty="0" smtClean="0"/>
              <a:t>Kim)</a:t>
            </a:r>
            <a:endParaRPr lang="en-US" dirty="0"/>
          </a:p>
        </p:txBody>
      </p:sp>
      <p:sp>
        <p:nvSpPr>
          <p:cNvPr id="3" name="Content Placeholder 2"/>
          <p:cNvSpPr>
            <a:spLocks noGrp="1"/>
          </p:cNvSpPr>
          <p:nvPr>
            <p:ph idx="1"/>
          </p:nvPr>
        </p:nvSpPr>
        <p:spPr/>
        <p:txBody>
          <a:bodyPr/>
          <a:lstStyle/>
          <a:p>
            <a:r>
              <a:rPr lang="en-US" dirty="0" smtClean="0"/>
              <a:t>Do you accept resolutions to CID 12295 in doc </a:t>
            </a:r>
            <a:r>
              <a:rPr lang="en-US" dirty="0" smtClean="0"/>
              <a:t>11-18/0813r2?</a:t>
            </a:r>
          </a:p>
          <a:p>
            <a:endParaRPr lang="en-US" dirty="0" smtClean="0"/>
          </a:p>
          <a:p>
            <a:r>
              <a:rPr lang="en-US" dirty="0" smtClean="0"/>
              <a:t>SP is </a:t>
            </a:r>
            <a:r>
              <a:rPr lang="en-US" dirty="0" smtClean="0"/>
              <a:t>deferred</a:t>
            </a:r>
          </a:p>
          <a:p>
            <a:r>
              <a:rPr lang="en-US" dirty="0" smtClean="0"/>
              <a:t>Revisited on Wednesday PM2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229397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11-18/0726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13669, 11139, 11140, 11152, 14094, 11501, 14326 (7 CIDs</a:t>
            </a:r>
            <a:r>
              <a:rPr lang="en-GB" dirty="0" smtClean="0"/>
              <a:t>) in doc 11-18/0726r0?</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29206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11-18/0604</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t>: 11155, 13230, 13312 (3 CIDs) in doc </a:t>
            </a:r>
            <a:r>
              <a:rPr lang="en-GB" dirty="0" smtClean="0"/>
              <a:t>11-18/0604r1?</a:t>
            </a:r>
          </a:p>
          <a:p>
            <a:endParaRPr lang="en-GB" dirty="0"/>
          </a:p>
          <a:p>
            <a:r>
              <a:rPr lang="en-GB" dirty="0" smtClean="0"/>
              <a:t>Decided to keep r0</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1833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11-18/0456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11043</a:t>
            </a:r>
            <a:r>
              <a:rPr lang="en-GB" dirty="0"/>
              <a:t>, 12148, 11734, 13943, 11044, 13942, 13944, 12810 (8 CIDs) </a:t>
            </a:r>
            <a:r>
              <a:rPr lang="en-GB" dirty="0" smtClean="0"/>
              <a:t> in doc </a:t>
            </a:r>
            <a:r>
              <a:rPr lang="en-GB" dirty="0" smtClean="0"/>
              <a:t>11-18/0456r1?</a:t>
            </a:r>
            <a:endParaRPr lang="en-GB" dirty="0" smtClean="0"/>
          </a:p>
          <a:p>
            <a:endParaRPr lang="en-GB" dirty="0"/>
          </a:p>
          <a:p>
            <a:r>
              <a:rPr lang="en-US" dirty="0" smtClean="0"/>
              <a:t>SP is </a:t>
            </a:r>
            <a:r>
              <a:rPr lang="en-US" dirty="0" smtClean="0"/>
              <a:t>deferred</a:t>
            </a:r>
          </a:p>
          <a:p>
            <a:r>
              <a:rPr lang="en-US" dirty="0" smtClean="0"/>
              <a:t>Revisited in Wednesday PM2</a:t>
            </a:r>
          </a:p>
          <a:p>
            <a:r>
              <a:rPr lang="en-US" dirty="0" smtClean="0"/>
              <a:t>No objection to proposed resolutions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19248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11-18/0707 (David </a:t>
            </a:r>
            <a:r>
              <a:rPr lang="en-US" dirty="0" err="1" smtClean="0"/>
              <a:t>Xun</a:t>
            </a:r>
            <a:r>
              <a:rPr lang="en-US" dirty="0" smtClean="0"/>
              <a:t> Yang))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p>
          <a:p>
            <a:pPr lvl="0"/>
            <a:r>
              <a:rPr lang="en-GB" dirty="0" smtClean="0"/>
              <a:t>Clause </a:t>
            </a:r>
            <a:r>
              <a:rPr lang="en-GB" dirty="0"/>
              <a:t>27.5.4: 12510, 13284, 13922, 12509, 13923, 11032, 13094, 11712</a:t>
            </a:r>
            <a:endParaRPr lang="en-US" dirty="0"/>
          </a:p>
          <a:p>
            <a:pPr lvl="0"/>
            <a:r>
              <a:rPr lang="en-GB" dirty="0"/>
              <a:t>Clause 9.4.2.237.2: </a:t>
            </a:r>
            <a:r>
              <a:rPr lang="en-GB" dirty="0" smtClean="0"/>
              <a:t>13238</a:t>
            </a:r>
          </a:p>
          <a:p>
            <a:pPr lvl="0"/>
            <a:endParaRPr lang="en-GB" dirty="0"/>
          </a:p>
          <a:p>
            <a:pPr lvl="0"/>
            <a:r>
              <a:rPr lang="en-GB" dirty="0" smtClean="0"/>
              <a:t>In doc 11-18/0707r0</a:t>
            </a:r>
            <a:endParaRPr lang="en-US" dirty="0"/>
          </a:p>
          <a:p>
            <a:r>
              <a:rPr lang="en-US" dirty="0" smtClean="0"/>
              <a:t>SP is deferred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192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a:xfrm>
            <a:off x="685800" y="1751013"/>
            <a:ext cx="7770813" cy="4113213"/>
          </a:xfrm>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IPR Policy and </a:t>
            </a:r>
            <a:r>
              <a:rPr lang="en-US" dirty="0" smtClean="0"/>
              <a:t>procedure</a:t>
            </a:r>
            <a:endParaRPr lang="en-US" dirty="0"/>
          </a:p>
          <a:p>
            <a:pPr>
              <a:buFont typeface="Arial" panose="020B0604020202020204" pitchFamily="34" charset="0"/>
              <a:buChar char="•"/>
            </a:pPr>
            <a:r>
              <a:rPr lang="en-US" dirty="0"/>
              <a:t>Comment </a:t>
            </a:r>
            <a:r>
              <a:rPr lang="en-US" dirty="0" smtClean="0"/>
              <a:t>Resolution</a:t>
            </a:r>
          </a:p>
          <a:p>
            <a:pPr lvl="1">
              <a:buFont typeface="Arial" panose="020B0604020202020204" pitchFamily="34" charset="0"/>
              <a:buChar char="•"/>
            </a:pPr>
            <a:r>
              <a:rPr lang="en-US" dirty="0" smtClean="0">
                <a:solidFill>
                  <a:srgbClr val="00B050"/>
                </a:solidFill>
              </a:rPr>
              <a:t>11-18/0456</a:t>
            </a:r>
          </a:p>
          <a:p>
            <a:pPr lvl="1">
              <a:buFont typeface="Arial" panose="020B0604020202020204" pitchFamily="34" charset="0"/>
              <a:buChar char="•"/>
            </a:pPr>
            <a:r>
              <a:rPr lang="en-US" dirty="0" smtClean="0">
                <a:solidFill>
                  <a:srgbClr val="00B050"/>
                </a:solidFill>
              </a:rPr>
              <a:t>11-18/0763</a:t>
            </a:r>
          </a:p>
          <a:p>
            <a:pPr lvl="1">
              <a:buFont typeface="Arial" panose="020B0604020202020204" pitchFamily="34" charset="0"/>
              <a:buChar char="•"/>
            </a:pPr>
            <a:r>
              <a:rPr lang="en-US" dirty="0" smtClean="0">
                <a:solidFill>
                  <a:srgbClr val="00B050"/>
                </a:solidFill>
              </a:rPr>
              <a:t>11-18/0781</a:t>
            </a:r>
          </a:p>
          <a:p>
            <a:pPr lvl="1">
              <a:buFont typeface="Arial" panose="020B0604020202020204" pitchFamily="34" charset="0"/>
              <a:buChar char="•"/>
            </a:pPr>
            <a:r>
              <a:rPr lang="en-US" dirty="0" smtClean="0">
                <a:solidFill>
                  <a:srgbClr val="00B050"/>
                </a:solidFill>
              </a:rPr>
              <a:t>11-18/0522</a:t>
            </a:r>
          </a:p>
          <a:p>
            <a:pPr lvl="1">
              <a:buFont typeface="Arial" panose="020B0604020202020204" pitchFamily="34" charset="0"/>
              <a:buChar char="•"/>
            </a:pPr>
            <a:r>
              <a:rPr lang="en-US" dirty="0" smtClean="0">
                <a:solidFill>
                  <a:srgbClr val="FF0000"/>
                </a:solidFill>
              </a:rPr>
              <a:t>11-18/0813</a:t>
            </a:r>
          </a:p>
          <a:p>
            <a:pPr lvl="1">
              <a:buFont typeface="Arial" panose="020B0604020202020204" pitchFamily="34" charset="0"/>
              <a:buChar char="•"/>
            </a:pPr>
            <a:r>
              <a:rPr lang="en-US" dirty="0" smtClean="0">
                <a:solidFill>
                  <a:srgbClr val="00B050"/>
                </a:solidFill>
              </a:rPr>
              <a:t>11-18/0155</a:t>
            </a:r>
          </a:p>
          <a:p>
            <a:pPr lvl="1">
              <a:buFont typeface="Arial" panose="020B0604020202020204" pitchFamily="34" charset="0"/>
              <a:buChar char="•"/>
            </a:pPr>
            <a:r>
              <a:rPr lang="en-US" dirty="0" smtClean="0"/>
              <a:t>11-18/0663r1</a:t>
            </a:r>
          </a:p>
          <a:p>
            <a:pPr lvl="1">
              <a:buFont typeface="Arial" panose="020B0604020202020204" pitchFamily="34" charset="0"/>
              <a:buChar char="•"/>
            </a:pPr>
            <a:r>
              <a:rPr lang="en-US" dirty="0" smtClean="0"/>
              <a:t>11-18/0664r1</a:t>
            </a:r>
          </a:p>
          <a:p>
            <a:pPr lvl="1">
              <a:buFont typeface="Arial" panose="020B0604020202020204" pitchFamily="34" charset="0"/>
              <a:buChar char="•"/>
            </a:pPr>
            <a:r>
              <a:rPr lang="en-US" dirty="0" smtClean="0"/>
              <a:t>11-18/0426</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828937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11-18/0763 (Edward Au)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for CIDs 12564, 12671, 13719, 13020, and </a:t>
            </a:r>
            <a:r>
              <a:rPr lang="en-GB" dirty="0" smtClean="0"/>
              <a:t>14317 in doc 11-18/0763r1?</a:t>
            </a:r>
          </a:p>
          <a:p>
            <a:endParaRPr lang="en-GB" dirty="0"/>
          </a:p>
          <a:p>
            <a:r>
              <a:rPr lang="en-GB" dirty="0" smtClean="0"/>
              <a:t>No objection on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886482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11-18/0781 (Edward Au)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12995, 12260, 12882, 12648, 13965, and </a:t>
            </a:r>
            <a:r>
              <a:rPr lang="en-GB" dirty="0" smtClean="0"/>
              <a:t>12862 in doc 11-18/0781r1? </a:t>
            </a:r>
          </a:p>
          <a:p>
            <a:endParaRPr lang="en-GB" dirty="0"/>
          </a:p>
          <a:p>
            <a:r>
              <a:rPr lang="en-GB" dirty="0" smtClean="0"/>
              <a:t>No objection to proposed resolution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945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11-18/0663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11038, 11039, 11348, 11349, 11354, 11839, 11841, 11843, 11873, 11874, </a:t>
            </a:r>
            <a:r>
              <a:rPr lang="en-GB" dirty="0" smtClean="0"/>
              <a:t>11875</a:t>
            </a:r>
            <a:r>
              <a:rPr lang="en-GB" dirty="0"/>
              <a:t>, 12031, 12522, 13785, 13786, 13787, 13788 (17 CIDs</a:t>
            </a:r>
            <a:r>
              <a:rPr lang="en-GB" dirty="0" smtClean="0"/>
              <a:t>)</a:t>
            </a:r>
            <a:r>
              <a:rPr lang="en-US" dirty="0" smtClean="0"/>
              <a:t> in doc 11-18/0663r2?</a:t>
            </a:r>
          </a:p>
          <a:p>
            <a:pPr lvl="0"/>
            <a:endParaRPr lang="en-US" dirty="0"/>
          </a:p>
          <a:p>
            <a:pPr lvl="0"/>
            <a:r>
              <a:rPr lang="en-US" dirty="0" smtClean="0"/>
              <a:t>No objection to proposed resolution</a:t>
            </a:r>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623842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11-18/0522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14331, 14332, </a:t>
            </a:r>
            <a:r>
              <a:rPr lang="en-GB" dirty="0" smtClean="0"/>
              <a:t>14347</a:t>
            </a:r>
            <a:r>
              <a:rPr lang="en-US" dirty="0"/>
              <a:t> </a:t>
            </a:r>
            <a:r>
              <a:rPr lang="en-US" dirty="0" smtClean="0"/>
              <a:t>in doc 11-18/0522r5?</a:t>
            </a:r>
          </a:p>
          <a:p>
            <a:endParaRPr lang="en-US" dirty="0"/>
          </a:p>
          <a:p>
            <a:r>
              <a:rPr lang="en-US" dirty="0" smtClean="0"/>
              <a:t>No objection to proposed resolution</a:t>
            </a:r>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309278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11-18/0944 (Robert Stacey)</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smtClean="0"/>
              <a:t>12376</a:t>
            </a:r>
            <a:r>
              <a:rPr lang="en-US" dirty="0" smtClean="0"/>
              <a:t> in doc 11-18/0944r0?</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819052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11-18/0768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11019 and 12032 in doc 11-18/0768r1?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237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1345</TotalTime>
  <Words>2214</Words>
  <Application>Microsoft Office PowerPoint</Application>
  <PresentationFormat>On-screen Show (4:3)</PresentationFormat>
  <Paragraphs>416</Paragraphs>
  <Slides>46</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56" baseType="lpstr">
      <vt:lpstr>Arial Unicode MS</vt:lpstr>
      <vt:lpstr>MS Gothic</vt:lpstr>
      <vt:lpstr>Arial</vt:lpstr>
      <vt:lpstr>Arial Black</vt:lpstr>
      <vt:lpstr>Calibri</vt:lpstr>
      <vt:lpstr>Monotype Sorts</vt:lpstr>
      <vt:lpstr>Times New Roman</vt:lpstr>
      <vt:lpstr>Office Theme</vt:lpstr>
      <vt:lpstr>Document</vt:lpstr>
      <vt:lpstr>Worksheet</vt:lpstr>
      <vt:lpstr>TGax May 2018 MAC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MAC Submissions</vt:lpstr>
      <vt:lpstr>MAC Schedule</vt:lpstr>
      <vt:lpstr>Monday Evening</vt:lpstr>
      <vt:lpstr>11-18/0695 (Stephane Baron)</vt:lpstr>
      <vt:lpstr>11-18/0664 (Alfred Asterjadhi)</vt:lpstr>
      <vt:lpstr>11-18/0181 (Ming Gan)</vt:lpstr>
      <vt:lpstr>11-18/0155 (Yusuke Tanaka)</vt:lpstr>
      <vt:lpstr>11-18/0890 (Tomoko Adachi)</vt:lpstr>
      <vt:lpstr>Tuesday AM2</vt:lpstr>
      <vt:lpstr>11-18/0428 (Liwen Chu)</vt:lpstr>
      <vt:lpstr>11-18/0427 (Liwen Chu)</vt:lpstr>
      <vt:lpstr>11-18/0424  (Liwen Chu)</vt:lpstr>
      <vt:lpstr>11-18/0661 (Alfred Asterjadhi)</vt:lpstr>
      <vt:lpstr>11-18/0665r1</vt:lpstr>
      <vt:lpstr>11-18/0368 (Abhishek Patil)</vt:lpstr>
      <vt:lpstr>11-18/0684 (Alfred Asterjadhi)</vt:lpstr>
      <vt:lpstr>11-18/0717 (George Cherian)</vt:lpstr>
      <vt:lpstr>11-18/0724 (George Cherian)</vt:lpstr>
      <vt:lpstr>Tuesday PM2</vt:lpstr>
      <vt:lpstr>11-18/0733 (Tomoko Adachi)</vt:lpstr>
      <vt:lpstr>11-18/0364 (Abhishek Patil)</vt:lpstr>
      <vt:lpstr>11-18/0740 (Abhishek Patil)</vt:lpstr>
      <vt:lpstr>11-18/0795 (Liwen Chu)</vt:lpstr>
      <vt:lpstr>11-18/0797 (Liwen Chu)</vt:lpstr>
      <vt:lpstr>Tuesday Evening</vt:lpstr>
      <vt:lpstr>11-18/0813 (Jeongki Kim)</vt:lpstr>
      <vt:lpstr>11-18/0726 (Yongho Seok)</vt:lpstr>
      <vt:lpstr>11-18/0604</vt:lpstr>
      <vt:lpstr>11-18/0456 (Yongho Seok)</vt:lpstr>
      <vt:lpstr>11-18/0707 (David Xun Yang))</vt:lpstr>
      <vt:lpstr>Wednesday PM2</vt:lpstr>
      <vt:lpstr>11-18/0763 (Edward Au)</vt:lpstr>
      <vt:lpstr>11-18/0781 (Edward Au)</vt:lpstr>
      <vt:lpstr>11-18/0663 (Alfred</vt:lpstr>
      <vt:lpstr>11-18/0522 (Zhou Lan)</vt:lpstr>
      <vt:lpstr>11-18/0944 (Robert Stacey)</vt:lpstr>
      <vt:lpstr>11-18/0768 (Laurent Cariou)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110</cp:revision>
  <cp:lastPrinted>1601-01-01T00:00:00Z</cp:lastPrinted>
  <dcterms:created xsi:type="dcterms:W3CDTF">2017-01-26T15:28:16Z</dcterms:created>
  <dcterms:modified xsi:type="dcterms:W3CDTF">2018-05-09T15:58:14Z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