
<file path=[Content_Types].xml><?xml version="1.0" encoding="utf-8"?>
<Types xmlns="http://schemas.openxmlformats.org/package/2006/content-types">
  <Default Extension="emf" ContentType="image/x-emf"/>
  <Default Extension="wmf" ContentType="image/x-wmf"/>
  <Default Extension="xls" ContentType="application/vnd.ms-excel"/>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8"/>
  </p:notesMasterIdLst>
  <p:handoutMasterIdLst>
    <p:handoutMasterId r:id="rId49"/>
  </p:handoutMasterIdLst>
  <p:sldIdLst>
    <p:sldId id="256" r:id="rId2"/>
    <p:sldId id="257" r:id="rId3"/>
    <p:sldId id="258" r:id="rId4"/>
    <p:sldId id="261" r:id="rId5"/>
    <p:sldId id="263" r:id="rId6"/>
    <p:sldId id="281" r:id="rId7"/>
    <p:sldId id="266" r:id="rId8"/>
    <p:sldId id="264" r:id="rId9"/>
    <p:sldId id="270" r:id="rId10"/>
    <p:sldId id="283" r:id="rId11"/>
    <p:sldId id="284" r:id="rId12"/>
    <p:sldId id="285" r:id="rId13"/>
    <p:sldId id="286" r:id="rId14"/>
    <p:sldId id="287" r:id="rId15"/>
    <p:sldId id="288" r:id="rId16"/>
    <p:sldId id="289" r:id="rId17"/>
    <p:sldId id="290" r:id="rId18"/>
    <p:sldId id="291" r:id="rId19"/>
    <p:sldId id="295" r:id="rId20"/>
    <p:sldId id="296" r:id="rId21"/>
    <p:sldId id="297" r:id="rId22"/>
    <p:sldId id="298" r:id="rId23"/>
    <p:sldId id="299" r:id="rId24"/>
    <p:sldId id="301" r:id="rId25"/>
    <p:sldId id="300" r:id="rId26"/>
    <p:sldId id="302" r:id="rId27"/>
    <p:sldId id="303" r:id="rId28"/>
    <p:sldId id="292" r:id="rId29"/>
    <p:sldId id="304" r:id="rId30"/>
    <p:sldId id="305" r:id="rId31"/>
    <p:sldId id="306" r:id="rId32"/>
    <p:sldId id="307" r:id="rId33"/>
    <p:sldId id="308" r:id="rId34"/>
    <p:sldId id="293" r:id="rId35"/>
    <p:sldId id="309" r:id="rId36"/>
    <p:sldId id="310" r:id="rId37"/>
    <p:sldId id="311" r:id="rId38"/>
    <p:sldId id="312" r:id="rId39"/>
    <p:sldId id="313" r:id="rId40"/>
    <p:sldId id="294" r:id="rId41"/>
    <p:sldId id="314" r:id="rId42"/>
    <p:sldId id="315" r:id="rId43"/>
    <p:sldId id="317" r:id="rId44"/>
    <p:sldId id="316" r:id="rId45"/>
    <p:sldId id="318" r:id="rId46"/>
    <p:sldId id="319" r:id="rId4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5" autoAdjust="0"/>
    <p:restoredTop sz="94660"/>
  </p:normalViewPr>
  <p:slideViewPr>
    <p:cSldViewPr>
      <p:cViewPr varScale="1">
        <p:scale>
          <a:sx n="74" d="100"/>
          <a:sy n="74" d="100"/>
        </p:scale>
        <p:origin x="1206" y="7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5/9/2018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May 2018</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2018</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May 2018</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May 2018</a:t>
            </a:r>
            <a:endParaRPr lang="en-GB"/>
          </a:p>
        </p:txBody>
      </p:sp>
      <p:sp>
        <p:nvSpPr>
          <p:cNvPr id="6" name="Footer Placeholder 5"/>
          <p:cNvSpPr>
            <a:spLocks noGrp="1"/>
          </p:cNvSpPr>
          <p:nvPr>
            <p:ph type="ftr" idx="11"/>
          </p:nvPr>
        </p:nvSpPr>
        <p:spPr/>
        <p:txBody>
          <a:bodyPr/>
          <a:lstStyle>
            <a:lvl1pPr>
              <a:defRPr/>
            </a:lvl1pPr>
          </a:lstStyle>
          <a:p>
            <a:r>
              <a:rPr lang="en-GB" smtClean="0"/>
              <a:t>Osama Aboul-Magd,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May 2018</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May 2018</a:t>
            </a:r>
            <a:endParaRPr lang="en-GB"/>
          </a:p>
        </p:txBody>
      </p:sp>
      <p:sp>
        <p:nvSpPr>
          <p:cNvPr id="4" name="Footer Placeholder 3"/>
          <p:cNvSpPr>
            <a:spLocks noGrp="1"/>
          </p:cNvSpPr>
          <p:nvPr>
            <p:ph type="ftr" idx="11"/>
          </p:nvPr>
        </p:nvSpPr>
        <p:spPr/>
        <p:txBody>
          <a:bodyPr/>
          <a:lstStyle>
            <a:lvl1pPr>
              <a:defRPr/>
            </a:lvl1p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May 2018</a:t>
            </a:r>
            <a:endParaRPr lang="en-GB"/>
          </a:p>
        </p:txBody>
      </p:sp>
      <p:sp>
        <p:nvSpPr>
          <p:cNvPr id="3" name="Footer Placeholder 2"/>
          <p:cNvSpPr>
            <a:spLocks noGrp="1"/>
          </p:cNvSpPr>
          <p:nvPr>
            <p:ph type="ftr" idx="11"/>
          </p:nvPr>
        </p:nvSpPr>
        <p:spPr/>
        <p:txBody>
          <a:bodyPr/>
          <a:lstStyle>
            <a:lvl1pPr>
              <a:defRPr/>
            </a:lvl1p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2018</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2018</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802.11-18/0914r3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oleObject" Target="../embeddings/Microsoft_Excel_97-2003_Worksheet2.xls"/><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May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a:t>
            </a:r>
            <a:r>
              <a:rPr lang="en-US" altLang="en-US" dirty="0" smtClean="0"/>
              <a:t>May 2018 MAC Ad Hoc </a:t>
            </a:r>
            <a:r>
              <a:rPr lang="en-US" altLang="en-US" dirty="0"/>
              <a:t>Meeting </a:t>
            </a:r>
            <a:r>
              <a:rPr lang="en-US" altLang="en-US" dirty="0" smtClean="0"/>
              <a:t>Agenda</a:t>
            </a:r>
            <a:endParaRPr lang="en-GB" dirty="0"/>
          </a:p>
        </p:txBody>
      </p:sp>
      <p:sp>
        <p:nvSpPr>
          <p:cNvPr id="3074" name="Rectangle 2"/>
          <p:cNvSpPr>
            <a:spLocks noGrp="1" noChangeArrowheads="1"/>
          </p:cNvSpPr>
          <p:nvPr>
            <p:ph type="body" idx="1"/>
          </p:nvPr>
        </p:nvSpPr>
        <p:spPr>
          <a:xfrm>
            <a:off x="685800" y="18542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2018-05-07</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42013535"/>
              </p:ext>
            </p:extLst>
          </p:nvPr>
        </p:nvGraphicFramePr>
        <p:xfrm>
          <a:off x="520700" y="2868613"/>
          <a:ext cx="8148638" cy="2519362"/>
        </p:xfrm>
        <a:graphic>
          <a:graphicData uri="http://schemas.openxmlformats.org/presentationml/2006/ole">
            <mc:AlternateContent xmlns:mc="http://schemas.openxmlformats.org/markup-compatibility/2006">
              <mc:Choice xmlns:v="urn:schemas-microsoft-com:vml" Requires="v">
                <p:oleObj spid="_x0000_s3191" name="Document" r:id="rId4" imgW="8258040" imgH="2553693" progId="Word.Document.8">
                  <p:embed/>
                </p:oleObj>
              </mc:Choice>
              <mc:Fallback>
                <p:oleObj name="Document" r:id="rId4" imgW="8258040" imgH="2553693" progId="Word.Document.8">
                  <p:embed/>
                  <p:pic>
                    <p:nvPicPr>
                      <p:cNvPr id="0" name="Picture 3"/>
                      <p:cNvPicPr>
                        <a:picLocks noChangeAspect="1" noChangeArrowheads="1"/>
                      </p:cNvPicPr>
                      <p:nvPr/>
                    </p:nvPicPr>
                    <p:blipFill>
                      <a:blip r:embed="rId5"/>
                      <a:srcRect/>
                      <a:stretch>
                        <a:fillRect/>
                      </a:stretch>
                    </p:blipFill>
                    <p:spPr bwMode="auto">
                      <a:xfrm>
                        <a:off x="520700" y="2868613"/>
                        <a:ext cx="8148638" cy="2519362"/>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MAC Submissions</a:t>
            </a:r>
            <a:endParaRPr lang="en-US" dirty="0"/>
          </a:p>
        </p:txBody>
      </p:sp>
      <p:sp>
        <p:nvSpPr>
          <p:cNvPr id="10" name="Content Placeholder 9"/>
          <p:cNvSpPr>
            <a:spLocks noGrp="1"/>
          </p:cNvSpPr>
          <p:nvPr>
            <p:ph idx="1"/>
          </p:nvPr>
        </p:nvSpPr>
        <p:spPr/>
        <p:txBody>
          <a:bodyPr/>
          <a:lstStyle/>
          <a:p>
            <a:r>
              <a:rPr lang="en-US" dirty="0" smtClean="0"/>
              <a:t>See embedded spreadsheet.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graphicFrame>
        <p:nvGraphicFramePr>
          <p:cNvPr id="9" name="Object 8"/>
          <p:cNvGraphicFramePr>
            <a:graphicFrameLocks noChangeAspect="1"/>
          </p:cNvGraphicFramePr>
          <p:nvPr>
            <p:extLst>
              <p:ext uri="{D42A27DB-BD31-4B8C-83A1-F6EECF244321}">
                <p14:modId xmlns:p14="http://schemas.microsoft.com/office/powerpoint/2010/main" val="2760800121"/>
              </p:ext>
            </p:extLst>
          </p:nvPr>
        </p:nvGraphicFramePr>
        <p:xfrm>
          <a:off x="4114800" y="3043238"/>
          <a:ext cx="2971800" cy="2507456"/>
        </p:xfrm>
        <a:graphic>
          <a:graphicData uri="http://schemas.openxmlformats.org/presentationml/2006/ole">
            <mc:AlternateContent xmlns:mc="http://schemas.openxmlformats.org/markup-compatibility/2006">
              <mc:Choice xmlns:v="urn:schemas-microsoft-com:vml" Requires="v">
                <p:oleObj spid="_x0000_s6217" name="Worksheet" showAsIcon="1" r:id="rId3" imgW="914400" imgH="771480" progId="Excel.Sheet.8">
                  <p:embed/>
                </p:oleObj>
              </mc:Choice>
              <mc:Fallback>
                <p:oleObj name="Worksheet" showAsIcon="1" r:id="rId3" imgW="914400" imgH="771480" progId="Excel.Sheet.8">
                  <p:embed/>
                  <p:pic>
                    <p:nvPicPr>
                      <p:cNvPr id="0" name=""/>
                      <p:cNvPicPr/>
                      <p:nvPr/>
                    </p:nvPicPr>
                    <p:blipFill>
                      <a:blip r:embed="rId4"/>
                      <a:stretch>
                        <a:fillRect/>
                      </a:stretch>
                    </p:blipFill>
                    <p:spPr>
                      <a:xfrm>
                        <a:off x="4114800" y="3043238"/>
                        <a:ext cx="2971800" cy="2507456"/>
                      </a:xfrm>
                      <a:prstGeom prst="rect">
                        <a:avLst/>
                      </a:prstGeom>
                    </p:spPr>
                  </p:pic>
                </p:oleObj>
              </mc:Fallback>
            </mc:AlternateContent>
          </a:graphicData>
        </a:graphic>
      </p:graphicFrame>
    </p:spTree>
    <p:extLst>
      <p:ext uri="{BB962C8B-B14F-4D97-AF65-F5344CB8AC3E}">
        <p14:creationId xmlns:p14="http://schemas.microsoft.com/office/powerpoint/2010/main" val="26271828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Schedule</a:t>
            </a:r>
            <a:endParaRPr lang="en-US" dirty="0"/>
          </a:p>
        </p:txBody>
      </p:sp>
      <p:sp>
        <p:nvSpPr>
          <p:cNvPr id="6" name="Date Placeholder 5"/>
          <p:cNvSpPr>
            <a:spLocks noGrp="1"/>
          </p:cNvSpPr>
          <p:nvPr>
            <p:ph type="dt" idx="10"/>
          </p:nvPr>
        </p:nvSpPr>
        <p:spPr/>
        <p:txBody>
          <a:bodyPr/>
          <a:lstStyle/>
          <a:p>
            <a:r>
              <a:rPr lang="en-US" smtClean="0"/>
              <a:t>May 2018</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033668523"/>
              </p:ext>
            </p:extLst>
          </p:nvPr>
        </p:nvGraphicFramePr>
        <p:xfrm>
          <a:off x="914400" y="2324154"/>
          <a:ext cx="7086600" cy="2552646"/>
        </p:xfrm>
        <a:graphic>
          <a:graphicData uri="http://schemas.openxmlformats.org/drawingml/2006/table">
            <a:tbl>
              <a:tblPr firstRow="1" bandRow="1">
                <a:tableStyleId>{616DA210-FB5B-4158-B5E0-FEB733F419BA}</a:tableStyleId>
              </a:tblPr>
              <a:tblGrid>
                <a:gridCol w="1417320"/>
                <a:gridCol w="708660"/>
                <a:gridCol w="708660"/>
                <a:gridCol w="708660"/>
                <a:gridCol w="708660"/>
                <a:gridCol w="708660"/>
                <a:gridCol w="708660"/>
                <a:gridCol w="1417320"/>
              </a:tblGrid>
              <a:tr h="723846">
                <a:tc>
                  <a:txBody>
                    <a:bodyPr/>
                    <a:lstStyle/>
                    <a:p>
                      <a:pPr algn="ctr"/>
                      <a:endParaRPr lang="en-US" dirty="0"/>
                    </a:p>
                  </a:txBody>
                  <a:tcPr/>
                </a:tc>
                <a:tc gridSpan="2">
                  <a:txBody>
                    <a:bodyPr/>
                    <a:lstStyle/>
                    <a:p>
                      <a:pPr algn="ctr"/>
                      <a:r>
                        <a:rPr lang="en-US" dirty="0" smtClean="0"/>
                        <a:t>Monday</a:t>
                      </a:r>
                      <a:endParaRPr lang="en-US" dirty="0"/>
                    </a:p>
                  </a:txBody>
                  <a:tcPr/>
                </a:tc>
                <a:tc hMerge="1">
                  <a:txBody>
                    <a:bodyPr/>
                    <a:lstStyle/>
                    <a:p>
                      <a:endParaRPr lang="en-US"/>
                    </a:p>
                  </a:txBody>
                  <a:tcPr/>
                </a:tc>
                <a:tc gridSpan="2">
                  <a:txBody>
                    <a:bodyPr/>
                    <a:lstStyle/>
                    <a:p>
                      <a:pPr algn="ctr"/>
                      <a:r>
                        <a:rPr lang="en-US" dirty="0" smtClean="0"/>
                        <a:t>Tuesday</a:t>
                      </a:r>
                      <a:endParaRPr lang="en-US" dirty="0"/>
                    </a:p>
                  </a:txBody>
                  <a:tcPr/>
                </a:tc>
                <a:tc hMerge="1">
                  <a:txBody>
                    <a:bodyPr/>
                    <a:lstStyle/>
                    <a:p>
                      <a:endParaRPr lang="en-US"/>
                    </a:p>
                  </a:txBody>
                  <a:tcPr/>
                </a:tc>
                <a:tc gridSpan="2">
                  <a:txBody>
                    <a:bodyPr/>
                    <a:lstStyle/>
                    <a:p>
                      <a:pPr algn="ctr"/>
                      <a:r>
                        <a:rPr lang="en-US" dirty="0" smtClean="0"/>
                        <a:t>Wednesday</a:t>
                      </a:r>
                      <a:endParaRPr lang="en-US" dirty="0"/>
                    </a:p>
                  </a:txBody>
                  <a:tcPr/>
                </a:tc>
                <a:tc hMerge="1">
                  <a:txBody>
                    <a:bodyPr/>
                    <a:lstStyle/>
                    <a:p>
                      <a:endParaRPr lang="en-US"/>
                    </a:p>
                  </a:txBody>
                  <a:tcPr/>
                </a:tc>
                <a:tc>
                  <a:txBody>
                    <a:bodyPr/>
                    <a:lstStyle/>
                    <a:p>
                      <a:pPr algn="ctr"/>
                      <a:r>
                        <a:rPr lang="en-US" dirty="0" smtClean="0"/>
                        <a:t>Thursday</a:t>
                      </a:r>
                      <a:endParaRPr lang="en-US" dirty="0"/>
                    </a:p>
                  </a:txBody>
                  <a:tcPr/>
                </a:tc>
              </a:tr>
              <a:tr h="340451">
                <a:tc>
                  <a:txBody>
                    <a:bodyPr/>
                    <a:lstStyle/>
                    <a:p>
                      <a:pPr algn="ctr"/>
                      <a:r>
                        <a:rPr lang="en-US" dirty="0" smtClean="0"/>
                        <a:t>AM 1</a:t>
                      </a:r>
                      <a:endParaRPr lang="en-US" dirty="0"/>
                    </a:p>
                  </a:txBody>
                  <a:tcPr/>
                </a:tc>
                <a:tc gridSpan="2">
                  <a:txBody>
                    <a:bodyPr/>
                    <a:lstStyle/>
                    <a:p>
                      <a:pPr algn="ctr"/>
                      <a:endParaRPr lang="en-US" sz="1800" dirty="0"/>
                    </a:p>
                  </a:txBody>
                  <a:tcPr/>
                </a:tc>
                <a:tc hMerge="1">
                  <a:txBody>
                    <a:bodyPr/>
                    <a:lstStyle/>
                    <a:p>
                      <a:endParaRPr lang="en-US"/>
                    </a:p>
                  </a:txBody>
                  <a:tcPr/>
                </a:tc>
                <a:tc gridSpan="2">
                  <a:txBody>
                    <a:bodyPr/>
                    <a:lstStyle/>
                    <a:p>
                      <a:pPr algn="ctr"/>
                      <a:endParaRPr lang="en-US" sz="1800" dirty="0"/>
                    </a:p>
                  </a:txBody>
                  <a:tcPr/>
                </a:tc>
                <a:tc hMerge="1">
                  <a:txBody>
                    <a:bodyPr/>
                    <a:lstStyle/>
                    <a:p>
                      <a:endParaRPr lang="en-US"/>
                    </a:p>
                  </a:txBody>
                  <a:tcPr/>
                </a:tc>
                <a:tc gridSpan="2">
                  <a:txBody>
                    <a:bodyPr/>
                    <a:lstStyle/>
                    <a:p>
                      <a:pPr algn="ctr"/>
                      <a:r>
                        <a:rPr lang="en-US" sz="1800" dirty="0" err="1" smtClean="0"/>
                        <a:t>TGax</a:t>
                      </a:r>
                      <a:endParaRPr lang="en-US" sz="1800" dirty="0"/>
                    </a:p>
                  </a:txBody>
                  <a:tcPr/>
                </a:tc>
                <a:tc hMerge="1">
                  <a:txBody>
                    <a:bodyPr/>
                    <a:lstStyle/>
                    <a:p>
                      <a:endParaRPr lang="en-US"/>
                    </a:p>
                  </a:txBody>
                  <a:tcPr/>
                </a:tc>
                <a:tc>
                  <a:txBody>
                    <a:bodyPr/>
                    <a:lstStyle/>
                    <a:p>
                      <a:pPr algn="ctr"/>
                      <a:r>
                        <a:rPr lang="en-US" sz="1800" dirty="0" smtClean="0"/>
                        <a:t>TGax</a:t>
                      </a:r>
                      <a:endParaRPr lang="en-US" sz="1800" dirty="0"/>
                    </a:p>
                  </a:txBody>
                  <a:tcPr/>
                </a:tc>
              </a:tr>
              <a:tr h="355691">
                <a:tc>
                  <a:txBody>
                    <a:bodyPr/>
                    <a:lstStyle/>
                    <a:p>
                      <a:pPr algn="ctr"/>
                      <a:r>
                        <a:rPr lang="en-US" dirty="0" smtClean="0"/>
                        <a:t>AM 2</a:t>
                      </a:r>
                      <a:endParaRPr lang="en-US" dirty="0"/>
                    </a:p>
                  </a:txBody>
                  <a:tcPr/>
                </a:tc>
                <a:tc gridSpan="2">
                  <a:txBody>
                    <a:bodyPr/>
                    <a:lstStyle/>
                    <a:p>
                      <a:pPr algn="ctr"/>
                      <a:endParaRPr lang="en-US" sz="1800" dirty="0"/>
                    </a:p>
                  </a:txBody>
                  <a:tcPr/>
                </a:tc>
                <a:tc hMerge="1">
                  <a:txBody>
                    <a:bodyPr/>
                    <a:lstStyle/>
                    <a:p>
                      <a:endParaRPr lang="en-US"/>
                    </a:p>
                  </a:txBody>
                  <a:tcPr/>
                </a:tc>
                <a:tc>
                  <a:txBody>
                    <a:bodyPr/>
                    <a:lstStyle/>
                    <a:p>
                      <a:r>
                        <a:rPr lang="en-US" sz="1400" dirty="0" smtClean="0"/>
                        <a:t>PHY</a:t>
                      </a:r>
                      <a:endParaRPr lang="en-US" sz="1400" dirty="0"/>
                    </a:p>
                  </a:txBody>
                  <a:tcPr/>
                </a:tc>
                <a:tc>
                  <a:txBody>
                    <a:bodyPr/>
                    <a:lstStyle/>
                    <a:p>
                      <a:r>
                        <a:rPr lang="en-US" sz="1400" dirty="0" smtClean="0"/>
                        <a:t>MAC</a:t>
                      </a:r>
                      <a:endParaRPr lang="en-US" sz="1400" dirty="0"/>
                    </a:p>
                  </a:txBody>
                  <a:tcPr/>
                </a:tc>
                <a:tc gridSpan="2">
                  <a:txBody>
                    <a:bodyPr/>
                    <a:lstStyle/>
                    <a:p>
                      <a:pPr algn="ctr"/>
                      <a:endParaRPr lang="en-US" sz="1800" dirty="0"/>
                    </a:p>
                  </a:txBody>
                  <a:tcPr/>
                </a:tc>
                <a:tc hMerge="1">
                  <a:txBody>
                    <a:bodyPr/>
                    <a:lstStyle/>
                    <a:p>
                      <a:endParaRPr lang="en-US"/>
                    </a:p>
                  </a:txBody>
                  <a:tcPr/>
                </a:tc>
                <a:tc>
                  <a:txBody>
                    <a:bodyPr/>
                    <a:lstStyle/>
                    <a:p>
                      <a:endParaRPr lang="en-US" dirty="0"/>
                    </a:p>
                  </a:txBody>
                  <a:tcPr/>
                </a:tc>
              </a:tr>
              <a:tr h="365759">
                <a:tc>
                  <a:txBody>
                    <a:bodyPr/>
                    <a:lstStyle/>
                    <a:p>
                      <a:pPr algn="ctr"/>
                      <a:r>
                        <a:rPr lang="en-US" dirty="0" smtClean="0"/>
                        <a:t>PM 1</a:t>
                      </a:r>
                      <a:endParaRPr lang="en-US" dirty="0"/>
                    </a:p>
                  </a:txBody>
                  <a:tcPr/>
                </a:tc>
                <a:tc gridSpan="2">
                  <a:txBody>
                    <a:bodyPr/>
                    <a:lstStyle/>
                    <a:p>
                      <a:pPr algn="ctr"/>
                      <a:r>
                        <a:rPr lang="en-US" sz="1800" dirty="0" smtClean="0"/>
                        <a:t>TGax</a:t>
                      </a:r>
                      <a:endParaRPr lang="en-US" sz="1800" dirty="0"/>
                    </a:p>
                  </a:txBody>
                  <a:tcPr/>
                </a:tc>
                <a:tc hMerge="1">
                  <a:txBody>
                    <a:bodyPr/>
                    <a:lstStyle/>
                    <a:p>
                      <a:endParaRPr lang="en-US"/>
                    </a:p>
                  </a:txBody>
                  <a:tcPr/>
                </a:tc>
                <a:tc gridSpan="2">
                  <a:txBody>
                    <a:bodyPr/>
                    <a:lstStyle/>
                    <a:p>
                      <a:pPr algn="ctr"/>
                      <a:endParaRPr lang="en-US" sz="1800" dirty="0"/>
                    </a:p>
                  </a:txBody>
                  <a:tcPr/>
                </a:tc>
                <a:tc hMerge="1">
                  <a:txBody>
                    <a:bodyPr/>
                    <a:lstStyle/>
                    <a:p>
                      <a:endParaRPr lang="en-US"/>
                    </a:p>
                  </a:txBody>
                  <a:tcPr/>
                </a:tc>
                <a:tc>
                  <a:txBody>
                    <a:bodyPr/>
                    <a:lstStyle/>
                    <a:p>
                      <a:endParaRPr lang="en-US" sz="1800" dirty="0"/>
                    </a:p>
                  </a:txBody>
                  <a:tcPr/>
                </a:tc>
                <a:tc>
                  <a:txBody>
                    <a:bodyPr/>
                    <a:lstStyle/>
                    <a:p>
                      <a:endParaRPr lang="en-US" sz="1800" dirty="0"/>
                    </a:p>
                  </a:txBody>
                  <a:tcPr/>
                </a:tc>
                <a:tc>
                  <a:txBody>
                    <a:bodyPr/>
                    <a:lstStyle/>
                    <a:p>
                      <a:pPr algn="ctr"/>
                      <a:r>
                        <a:rPr lang="en-US" dirty="0" smtClean="0"/>
                        <a:t>TGax</a:t>
                      </a:r>
                      <a:endParaRPr lang="en-US" dirty="0"/>
                    </a:p>
                  </a:txBody>
                  <a:tcPr/>
                </a:tc>
              </a:tr>
              <a:tr h="365759">
                <a:tc>
                  <a:txBody>
                    <a:bodyPr/>
                    <a:lstStyle/>
                    <a:p>
                      <a:pPr algn="ctr"/>
                      <a:r>
                        <a:rPr lang="en-US" dirty="0" smtClean="0"/>
                        <a:t>PM</a:t>
                      </a:r>
                      <a:r>
                        <a:rPr lang="en-US" baseline="0" dirty="0" smtClean="0"/>
                        <a:t> 2</a:t>
                      </a:r>
                      <a:endParaRPr lang="en-US" dirty="0"/>
                    </a:p>
                  </a:txBody>
                  <a:tcPr/>
                </a:tc>
                <a:tc>
                  <a:txBody>
                    <a:bodyPr/>
                    <a:lstStyle/>
                    <a:p>
                      <a:endParaRPr lang="en-US" sz="1800" dirty="0"/>
                    </a:p>
                  </a:txBody>
                  <a:tcPr/>
                </a:tc>
                <a:tc>
                  <a:txBody>
                    <a:bodyPr/>
                    <a:lstStyle/>
                    <a:p>
                      <a:endParaRPr lang="en-US" sz="1800" dirty="0"/>
                    </a:p>
                  </a:txBody>
                  <a:tcPr/>
                </a:tc>
                <a:tc>
                  <a:txBody>
                    <a:bodyPr/>
                    <a:lstStyle/>
                    <a:p>
                      <a:r>
                        <a:rPr lang="en-US" sz="1400" dirty="0" smtClean="0"/>
                        <a:t>PHY</a:t>
                      </a:r>
                    </a:p>
                  </a:txBody>
                  <a:tcPr/>
                </a:tc>
                <a:tc>
                  <a:txBody>
                    <a:bodyPr/>
                    <a:lstStyle/>
                    <a:p>
                      <a:r>
                        <a:rPr lang="en-US" sz="1400" dirty="0" smtClean="0"/>
                        <a:t>MAC</a:t>
                      </a:r>
                      <a:endParaRPr lang="en-US" sz="1400" dirty="0"/>
                    </a:p>
                  </a:txBody>
                  <a:tcPr/>
                </a:tc>
                <a:tc>
                  <a:txBody>
                    <a:bodyPr/>
                    <a:lstStyle/>
                    <a:p>
                      <a:r>
                        <a:rPr lang="en-US" sz="1400" dirty="0" smtClean="0"/>
                        <a:t>MU</a:t>
                      </a:r>
                      <a:endParaRPr lang="en-US" sz="1400" dirty="0"/>
                    </a:p>
                  </a:txBody>
                  <a:tcPr/>
                </a:tc>
                <a:tc>
                  <a:txBody>
                    <a:bodyPr/>
                    <a:lstStyle/>
                    <a:p>
                      <a:r>
                        <a:rPr lang="en-US" sz="1400" dirty="0" smtClean="0"/>
                        <a:t>MAC</a:t>
                      </a:r>
                      <a:endParaRPr lang="en-US" sz="1400" dirty="0"/>
                    </a:p>
                  </a:txBody>
                  <a:tcPr/>
                </a:tc>
                <a:tc>
                  <a:txBody>
                    <a:bodyPr/>
                    <a:lstStyle/>
                    <a:p>
                      <a:endParaRPr lang="en-US" dirty="0"/>
                    </a:p>
                  </a:txBody>
                  <a:tcPr/>
                </a:tc>
              </a:tr>
              <a:tr h="349405">
                <a:tc>
                  <a:txBody>
                    <a:bodyPr/>
                    <a:lstStyle/>
                    <a:p>
                      <a:pPr algn="ctr"/>
                      <a:r>
                        <a:rPr lang="en-US" dirty="0" smtClean="0"/>
                        <a:t>EVE</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mn-lt"/>
                          <a:ea typeface="+mn-ea"/>
                          <a:cs typeface="+mn-cs"/>
                        </a:rPr>
                        <a:t>SR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mn-lt"/>
                          <a:ea typeface="+mn-ea"/>
                          <a:cs typeface="+mn-cs"/>
                        </a:rPr>
                        <a:t>MAC</a:t>
                      </a:r>
                    </a:p>
                  </a:txBody>
                  <a:tcPr/>
                </a:tc>
                <a:tc>
                  <a:txBody>
                    <a:bodyPr/>
                    <a:lstStyle/>
                    <a:p>
                      <a:r>
                        <a:rPr lang="en-US" sz="1400" dirty="0" smtClean="0"/>
                        <a:t>PHY</a:t>
                      </a:r>
                      <a:endParaRPr lang="en-US" sz="1400" dirty="0"/>
                    </a:p>
                  </a:txBody>
                  <a:tcPr/>
                </a:tc>
                <a:tc>
                  <a:txBody>
                    <a:bodyPr/>
                    <a:lstStyle/>
                    <a:p>
                      <a:r>
                        <a:rPr lang="en-US" sz="1400" dirty="0" smtClean="0"/>
                        <a:t>MAC</a:t>
                      </a:r>
                      <a:endParaRPr lang="en-US" sz="1400" dirty="0"/>
                    </a:p>
                  </a:txBody>
                  <a:tcPr/>
                </a:tc>
                <a:tc gridSpan="2">
                  <a:txBody>
                    <a:bodyPr/>
                    <a:lstStyle/>
                    <a:p>
                      <a:pPr algn="ctr"/>
                      <a:endParaRPr lang="en-US" dirty="0"/>
                    </a:p>
                  </a:txBody>
                  <a:tcPr/>
                </a:tc>
                <a:tc hMerge="1">
                  <a:txBody>
                    <a:bodyPr/>
                    <a:lstStyle/>
                    <a:p>
                      <a:endParaRPr lang="en-US"/>
                    </a:p>
                  </a:txBody>
                  <a:tcPr/>
                </a:tc>
                <a:tc>
                  <a:txBody>
                    <a:bodyPr/>
                    <a:lstStyle/>
                    <a:p>
                      <a:pPr algn="ctr"/>
                      <a:endParaRPr lang="en-US" dirty="0"/>
                    </a:p>
                  </a:txBody>
                  <a:tcPr/>
                </a:tc>
              </a:tr>
            </a:tbl>
          </a:graphicData>
        </a:graphic>
      </p:graphicFrame>
    </p:spTree>
    <p:extLst>
      <p:ext uri="{BB962C8B-B14F-4D97-AF65-F5344CB8AC3E}">
        <p14:creationId xmlns:p14="http://schemas.microsoft.com/office/powerpoint/2010/main" val="17769648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Monday Evening</a:t>
            </a:r>
            <a:endParaRPr lang="en-US" dirty="0"/>
          </a:p>
        </p:txBody>
      </p:sp>
      <p:sp>
        <p:nvSpPr>
          <p:cNvPr id="6" name="Content Placeholder 5"/>
          <p:cNvSpPr>
            <a:spLocks noGrp="1"/>
          </p:cNvSpPr>
          <p:nvPr>
            <p:ph idx="1"/>
          </p:nvPr>
        </p:nvSpPr>
        <p:spPr/>
        <p:txBody>
          <a:bodyPr/>
          <a:lstStyle/>
          <a:p>
            <a:pPr>
              <a:buFont typeface="Arial" panose="020B0604020202020204" pitchFamily="34" charset="0"/>
              <a:buChar char="•"/>
            </a:pPr>
            <a:r>
              <a:rPr lang="en-US" dirty="0" smtClean="0"/>
              <a:t>Call the meeting to order</a:t>
            </a:r>
          </a:p>
          <a:p>
            <a:pPr>
              <a:buFont typeface="Arial" panose="020B0604020202020204" pitchFamily="34" charset="0"/>
              <a:buChar char="•"/>
            </a:pPr>
            <a:r>
              <a:rPr lang="en-US" dirty="0" smtClean="0"/>
              <a:t>IPR Policy and procedure</a:t>
            </a:r>
          </a:p>
          <a:p>
            <a:pPr>
              <a:buFont typeface="Arial" panose="020B0604020202020204" pitchFamily="34" charset="0"/>
              <a:buChar char="•"/>
            </a:pPr>
            <a:r>
              <a:rPr lang="en-US" dirty="0" smtClean="0"/>
              <a:t>Submissions</a:t>
            </a:r>
          </a:p>
          <a:p>
            <a:pPr>
              <a:buFont typeface="Arial" panose="020B0604020202020204" pitchFamily="34" charset="0"/>
              <a:buChar char="•"/>
            </a:pPr>
            <a:r>
              <a:rPr lang="en-US" dirty="0" smtClean="0"/>
              <a:t>Comment Resolution</a:t>
            </a:r>
            <a:endParaRPr lang="en-US"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12</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May 2018</a:t>
            </a:r>
            <a:endParaRPr lang="en-GB"/>
          </a:p>
        </p:txBody>
      </p:sp>
    </p:spTree>
    <p:extLst>
      <p:ext uri="{BB962C8B-B14F-4D97-AF65-F5344CB8AC3E}">
        <p14:creationId xmlns:p14="http://schemas.microsoft.com/office/powerpoint/2010/main" val="40298621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11-18/0695 (Stephane Baron)</a:t>
            </a:r>
            <a:endParaRPr lang="en-US" dirty="0"/>
          </a:p>
        </p:txBody>
      </p:sp>
      <p:sp>
        <p:nvSpPr>
          <p:cNvPr id="6" name="Content Placeholder 5"/>
          <p:cNvSpPr>
            <a:spLocks noGrp="1"/>
          </p:cNvSpPr>
          <p:nvPr>
            <p:ph idx="1"/>
          </p:nvPr>
        </p:nvSpPr>
        <p:spPr/>
        <p:txBody>
          <a:bodyPr/>
          <a:lstStyle/>
          <a:p>
            <a:r>
              <a:rPr lang="en-US" dirty="0" smtClean="0"/>
              <a:t>Considered during the ad hoc</a:t>
            </a:r>
          </a:p>
          <a:p>
            <a:r>
              <a:rPr lang="en-US" dirty="0" smtClean="0"/>
              <a:t>DO you accept resolutions to CIDs; </a:t>
            </a:r>
            <a:r>
              <a:rPr lang="en-GB" dirty="0"/>
              <a:t>13400, 13653, 13761, </a:t>
            </a:r>
            <a:r>
              <a:rPr lang="en-GB" dirty="0" smtClean="0"/>
              <a:t>13095 in doc 11-18/0695r3?</a:t>
            </a:r>
          </a:p>
          <a:p>
            <a:endParaRPr lang="en-GB" dirty="0"/>
          </a:p>
          <a:p>
            <a:r>
              <a:rPr lang="en-GB" dirty="0" smtClean="0"/>
              <a:t>No objection to proposed resolutions</a:t>
            </a:r>
          </a:p>
          <a:p>
            <a:endParaRPr lang="en-GB" dirty="0"/>
          </a:p>
          <a:p>
            <a:endParaRPr lang="en-US"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13</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May 2018</a:t>
            </a:r>
            <a:endParaRPr lang="en-GB"/>
          </a:p>
        </p:txBody>
      </p:sp>
    </p:spTree>
    <p:extLst>
      <p:ext uri="{BB962C8B-B14F-4D97-AF65-F5344CB8AC3E}">
        <p14:creationId xmlns:p14="http://schemas.microsoft.com/office/powerpoint/2010/main" val="40500085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11-18/0664 (Alfred </a:t>
            </a:r>
            <a:r>
              <a:rPr lang="en-US" dirty="0" err="1" smtClean="0"/>
              <a:t>Asterjadhi</a:t>
            </a:r>
            <a:r>
              <a:rPr lang="en-US" dirty="0" smtClean="0"/>
              <a:t>)</a:t>
            </a:r>
            <a:endParaRPr lang="en-US" dirty="0"/>
          </a:p>
        </p:txBody>
      </p:sp>
      <p:sp>
        <p:nvSpPr>
          <p:cNvPr id="6" name="Content Placeholder 5"/>
          <p:cNvSpPr>
            <a:spLocks noGrp="1"/>
          </p:cNvSpPr>
          <p:nvPr>
            <p:ph idx="1"/>
          </p:nvPr>
        </p:nvSpPr>
        <p:spPr/>
        <p:txBody>
          <a:bodyPr/>
          <a:lstStyle/>
          <a:p>
            <a:pPr lvl="0"/>
            <a:r>
              <a:rPr lang="en-US" dirty="0" smtClean="0"/>
              <a:t>Do you accept resolutions to CIDs; </a:t>
            </a:r>
            <a:r>
              <a:rPr lang="en-GB" dirty="0"/>
              <a:t>11844, 11846, 11847, 12184, 12238, 12523, 12524, 12525, 12526, 12527, </a:t>
            </a:r>
            <a:r>
              <a:rPr lang="en-GB" dirty="0" smtClean="0"/>
              <a:t>13790</a:t>
            </a:r>
            <a:r>
              <a:rPr lang="en-GB" dirty="0"/>
              <a:t>, </a:t>
            </a:r>
            <a:r>
              <a:rPr lang="en-GB" dirty="0">
                <a:solidFill>
                  <a:srgbClr val="FF0000"/>
                </a:solidFill>
              </a:rPr>
              <a:t>12306</a:t>
            </a:r>
            <a:r>
              <a:rPr lang="en-GB" dirty="0"/>
              <a:t> (12 CIDs</a:t>
            </a:r>
            <a:r>
              <a:rPr lang="en-GB" dirty="0" smtClean="0"/>
              <a:t>) in doc 11-18/0664r1?</a:t>
            </a:r>
          </a:p>
          <a:p>
            <a:pPr lvl="0"/>
            <a:endParaRPr lang="en-GB" dirty="0"/>
          </a:p>
          <a:p>
            <a:pPr lvl="0"/>
            <a:r>
              <a:rPr lang="en-US" dirty="0" smtClean="0"/>
              <a:t>CID 12306 is deferred to check with Laurent.</a:t>
            </a:r>
            <a:endParaRPr lang="en-US" dirty="0"/>
          </a:p>
          <a:p>
            <a:endParaRPr lang="en-US"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14</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May 2018</a:t>
            </a:r>
            <a:endParaRPr lang="en-GB"/>
          </a:p>
        </p:txBody>
      </p:sp>
    </p:spTree>
    <p:extLst>
      <p:ext uri="{BB962C8B-B14F-4D97-AF65-F5344CB8AC3E}">
        <p14:creationId xmlns:p14="http://schemas.microsoft.com/office/powerpoint/2010/main" val="11192480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11-18/0181 (Ming </a:t>
            </a:r>
            <a:r>
              <a:rPr lang="en-US" dirty="0" err="1" smtClean="0"/>
              <a:t>Gan</a:t>
            </a:r>
            <a:r>
              <a:rPr lang="en-US" dirty="0" smtClean="0"/>
              <a:t>)</a:t>
            </a:r>
            <a:endParaRPr lang="en-US" dirty="0"/>
          </a:p>
        </p:txBody>
      </p:sp>
      <p:sp>
        <p:nvSpPr>
          <p:cNvPr id="7" name="Content Placeholder 6"/>
          <p:cNvSpPr>
            <a:spLocks noGrp="1"/>
          </p:cNvSpPr>
          <p:nvPr>
            <p:ph idx="1"/>
          </p:nvPr>
        </p:nvSpPr>
        <p:spPr>
          <a:xfrm>
            <a:off x="771525" y="2056606"/>
            <a:ext cx="7770813" cy="4113213"/>
          </a:xfrm>
        </p:spPr>
        <p:txBody>
          <a:bodyPr/>
          <a:lstStyle/>
          <a:p>
            <a:r>
              <a:rPr lang="en-US" dirty="0" smtClean="0"/>
              <a:t>Do you accept resolutions to CIDs; </a:t>
            </a:r>
            <a:r>
              <a:rPr lang="en-GB" dirty="0"/>
              <a:t>12016, 13045 </a:t>
            </a:r>
            <a:r>
              <a:rPr lang="en-GB" dirty="0" smtClean="0"/>
              <a:t> in doc 11-18/0181r1?</a:t>
            </a:r>
          </a:p>
          <a:p>
            <a:r>
              <a:rPr lang="en-GB" dirty="0" smtClean="0"/>
              <a:t>SP is deferred for more discussion</a:t>
            </a:r>
          </a:p>
          <a:p>
            <a:endParaRPr lang="en-GB" dirty="0"/>
          </a:p>
          <a:p>
            <a:r>
              <a:rPr lang="en-GB" sz="2000" dirty="0" smtClean="0"/>
              <a:t>Which option do you prefer on page 5 of doc 11-18/0181r1?</a:t>
            </a:r>
          </a:p>
          <a:p>
            <a:pPr>
              <a:buFont typeface="Arial" panose="020B0604020202020204" pitchFamily="34" charset="0"/>
              <a:buChar char="•"/>
            </a:pPr>
            <a:r>
              <a:rPr lang="en-GB" sz="2000" dirty="0" smtClean="0"/>
              <a:t>Option 1: 8</a:t>
            </a:r>
          </a:p>
          <a:p>
            <a:pPr>
              <a:buFont typeface="Arial" panose="020B0604020202020204" pitchFamily="34" charset="0"/>
              <a:buChar char="•"/>
            </a:pPr>
            <a:r>
              <a:rPr lang="en-GB" sz="2000" dirty="0" smtClean="0"/>
              <a:t>Option 2: 3</a:t>
            </a:r>
          </a:p>
          <a:p>
            <a:pPr>
              <a:buFont typeface="Arial" panose="020B0604020202020204" pitchFamily="34" charset="0"/>
              <a:buChar char="•"/>
            </a:pPr>
            <a:r>
              <a:rPr lang="en-GB" sz="2000" dirty="0" smtClean="0"/>
              <a:t>Abstain: 8</a:t>
            </a:r>
          </a:p>
          <a:p>
            <a:r>
              <a:rPr lang="en-GB" dirty="0" smtClean="0"/>
              <a:t>Revisited on Tuesday PM2.</a:t>
            </a:r>
          </a:p>
          <a:p>
            <a:r>
              <a:rPr lang="en-GB" dirty="0" smtClean="0"/>
              <a:t>No objection to proposed resolution </a:t>
            </a:r>
            <a:endParaRPr lang="en-GB" dirty="0"/>
          </a:p>
          <a:p>
            <a:endParaRPr lang="en-US"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15</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May 2018</a:t>
            </a:r>
            <a:endParaRPr lang="en-GB"/>
          </a:p>
        </p:txBody>
      </p:sp>
    </p:spTree>
    <p:extLst>
      <p:ext uri="{BB962C8B-B14F-4D97-AF65-F5344CB8AC3E}">
        <p14:creationId xmlns:p14="http://schemas.microsoft.com/office/powerpoint/2010/main" val="25240178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11-18/0155 (</a:t>
            </a:r>
            <a:r>
              <a:rPr lang="en-US" dirty="0"/>
              <a:t>Yusuke </a:t>
            </a:r>
            <a:r>
              <a:rPr lang="en-US" dirty="0" smtClean="0"/>
              <a:t>Tanaka)</a:t>
            </a:r>
            <a:endParaRPr lang="en-US" dirty="0"/>
          </a:p>
        </p:txBody>
      </p:sp>
      <p:sp>
        <p:nvSpPr>
          <p:cNvPr id="3" name="Content Placeholder 2"/>
          <p:cNvSpPr>
            <a:spLocks noGrp="1"/>
          </p:cNvSpPr>
          <p:nvPr>
            <p:ph idx="1"/>
          </p:nvPr>
        </p:nvSpPr>
        <p:spPr/>
        <p:txBody>
          <a:bodyPr/>
          <a:lstStyle/>
          <a:p>
            <a:r>
              <a:rPr lang="en-US" dirty="0" smtClean="0"/>
              <a:t>So you accept resolution to CID 11320 in doc </a:t>
            </a:r>
            <a:r>
              <a:rPr lang="en-US" dirty="0" smtClean="0"/>
              <a:t>11-18/0155r2?</a:t>
            </a:r>
            <a:endParaRPr lang="en-US" dirty="0" smtClean="0"/>
          </a:p>
          <a:p>
            <a:endParaRPr lang="en-US" dirty="0"/>
          </a:p>
          <a:p>
            <a:r>
              <a:rPr lang="en-US" dirty="0" smtClean="0"/>
              <a:t>SP is deferred.</a:t>
            </a:r>
          </a:p>
          <a:p>
            <a:r>
              <a:rPr lang="en-US" dirty="0" smtClean="0"/>
              <a:t>No objection to proposed resolution</a:t>
            </a:r>
            <a:endParaRPr lang="en-US" dirty="0" smtClean="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7651079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11-18/0890 (Tomoko Adachi)</a:t>
            </a:r>
            <a:endParaRPr lang="en-US" dirty="0"/>
          </a:p>
        </p:txBody>
      </p:sp>
      <p:sp>
        <p:nvSpPr>
          <p:cNvPr id="3" name="Content Placeholder 2"/>
          <p:cNvSpPr>
            <a:spLocks noGrp="1"/>
          </p:cNvSpPr>
          <p:nvPr>
            <p:ph idx="1"/>
          </p:nvPr>
        </p:nvSpPr>
        <p:spPr>
          <a:xfrm>
            <a:off x="685800" y="1524000"/>
            <a:ext cx="7770813" cy="4113213"/>
          </a:xfrm>
        </p:spPr>
        <p:txBody>
          <a:bodyPr/>
          <a:lstStyle/>
          <a:p>
            <a:pPr lvl="0"/>
            <a:r>
              <a:rPr lang="en-US" dirty="0" smtClean="0"/>
              <a:t>Do you accept resolutions to CIDs; </a:t>
            </a:r>
            <a:r>
              <a:rPr lang="en-GB" dirty="0"/>
              <a:t>11114, </a:t>
            </a:r>
            <a:r>
              <a:rPr lang="en-GB" dirty="0" smtClean="0"/>
              <a:t>12362</a:t>
            </a:r>
            <a:r>
              <a:rPr lang="en-US" dirty="0" smtClean="0"/>
              <a:t>, </a:t>
            </a:r>
            <a:r>
              <a:rPr lang="en-GB" dirty="0" smtClean="0"/>
              <a:t>13234</a:t>
            </a:r>
            <a:r>
              <a:rPr lang="en-GB" dirty="0"/>
              <a:t>, </a:t>
            </a:r>
            <a:r>
              <a:rPr lang="en-GB" dirty="0" smtClean="0"/>
              <a:t>11746</a:t>
            </a:r>
            <a:r>
              <a:rPr lang="en-GB" dirty="0"/>
              <a:t>, 12363, </a:t>
            </a:r>
            <a:r>
              <a:rPr lang="en-GB" dirty="0" smtClean="0"/>
              <a:t>11510</a:t>
            </a:r>
            <a:r>
              <a:rPr lang="en-GB" dirty="0"/>
              <a:t>, 13525, 14340, </a:t>
            </a:r>
            <a:r>
              <a:rPr lang="en-GB" dirty="0" smtClean="0"/>
              <a:t>11178</a:t>
            </a:r>
            <a:r>
              <a:rPr lang="en-GB" dirty="0"/>
              <a:t>, 11747, 11748, 11912, </a:t>
            </a:r>
            <a:r>
              <a:rPr lang="en-GB" dirty="0" smtClean="0"/>
              <a:t>11115</a:t>
            </a:r>
            <a:r>
              <a:rPr lang="en-GB" dirty="0"/>
              <a:t>, 13526, </a:t>
            </a:r>
            <a:r>
              <a:rPr lang="en-GB" dirty="0" smtClean="0"/>
              <a:t>11749</a:t>
            </a:r>
            <a:r>
              <a:rPr lang="en-GB" dirty="0"/>
              <a:t>, 12006, 12365, 12370, 12596, 11461, </a:t>
            </a:r>
            <a:r>
              <a:rPr lang="en-GB" dirty="0" smtClean="0"/>
              <a:t>12005</a:t>
            </a:r>
            <a:r>
              <a:rPr lang="en-GB" dirty="0"/>
              <a:t>, </a:t>
            </a:r>
            <a:r>
              <a:rPr lang="en-GB" dirty="0" smtClean="0"/>
              <a:t>11165</a:t>
            </a:r>
            <a:r>
              <a:rPr lang="en-GB" dirty="0"/>
              <a:t>, 12077, </a:t>
            </a:r>
            <a:r>
              <a:rPr lang="en-GB" dirty="0" smtClean="0"/>
              <a:t>12371</a:t>
            </a:r>
            <a:r>
              <a:rPr lang="en-GB" dirty="0"/>
              <a:t>, </a:t>
            </a:r>
            <a:r>
              <a:rPr lang="en-GB" dirty="0" smtClean="0"/>
              <a:t>12696</a:t>
            </a:r>
            <a:r>
              <a:rPr lang="en-GB" dirty="0"/>
              <a:t>, </a:t>
            </a:r>
            <a:r>
              <a:rPr lang="en-GB" dirty="0" smtClean="0"/>
              <a:t>11750</a:t>
            </a:r>
            <a:r>
              <a:rPr lang="en-GB" dirty="0"/>
              <a:t>, </a:t>
            </a:r>
            <a:r>
              <a:rPr lang="en-GB" dirty="0" smtClean="0"/>
              <a:t>11913</a:t>
            </a:r>
            <a:r>
              <a:rPr lang="en-GB" dirty="0"/>
              <a:t>, </a:t>
            </a:r>
            <a:r>
              <a:rPr lang="en-GB" dirty="0" smtClean="0"/>
              <a:t>12366</a:t>
            </a:r>
            <a:r>
              <a:rPr lang="en-GB" dirty="0"/>
              <a:t>, 12583, 12901, </a:t>
            </a:r>
            <a:r>
              <a:rPr lang="en-GB" dirty="0" smtClean="0"/>
              <a:t>11856</a:t>
            </a:r>
            <a:r>
              <a:rPr lang="en-GB" dirty="0"/>
              <a:t>, 12004, 12082, 12083, </a:t>
            </a:r>
            <a:r>
              <a:rPr lang="en-GB" dirty="0" smtClean="0"/>
              <a:t>12577, 12744</a:t>
            </a:r>
            <a:r>
              <a:rPr lang="en-GB" dirty="0"/>
              <a:t>, 12991, </a:t>
            </a:r>
            <a:r>
              <a:rPr lang="en-GB" dirty="0" smtClean="0"/>
              <a:t>12598</a:t>
            </a:r>
            <a:r>
              <a:rPr lang="en-GB" dirty="0"/>
              <a:t>, </a:t>
            </a:r>
            <a:r>
              <a:rPr lang="en-GB" dirty="0" smtClean="0"/>
              <a:t>12367</a:t>
            </a:r>
            <a:r>
              <a:rPr lang="en-GB" dirty="0"/>
              <a:t>, 12694, </a:t>
            </a:r>
            <a:r>
              <a:rPr lang="en-GB" dirty="0" smtClean="0"/>
              <a:t>12372</a:t>
            </a:r>
            <a:r>
              <a:rPr lang="en-GB" dirty="0"/>
              <a:t>, </a:t>
            </a:r>
            <a:r>
              <a:rPr lang="en-GB" dirty="0" smtClean="0">
                <a:solidFill>
                  <a:srgbClr val="FF0000"/>
                </a:solidFill>
              </a:rPr>
              <a:t>12369</a:t>
            </a:r>
            <a:r>
              <a:rPr lang="en-GB" dirty="0" smtClean="0"/>
              <a:t> in doc 11-18/0890r2?</a:t>
            </a:r>
          </a:p>
          <a:p>
            <a:pPr lvl="0"/>
            <a:endParaRPr lang="en-GB" dirty="0"/>
          </a:p>
          <a:p>
            <a:pPr lvl="0"/>
            <a:r>
              <a:rPr lang="en-GB" sz="2000" dirty="0" smtClean="0"/>
              <a:t>To be continued on Tuesday AM1</a:t>
            </a:r>
          </a:p>
          <a:p>
            <a:pPr lvl="0"/>
            <a:r>
              <a:rPr lang="en-GB" sz="2000" dirty="0" smtClean="0"/>
              <a:t>No objection to resolutions to CIDs in black</a:t>
            </a:r>
          </a:p>
          <a:p>
            <a:pPr lvl="0"/>
            <a:r>
              <a:rPr lang="en-GB" sz="2000" dirty="0" smtClean="0"/>
              <a:t>CID 12369 is deferred – revisited during Tuesday PM2- no objection to the proposed resolution – all CIDs are ok</a:t>
            </a:r>
          </a:p>
          <a:p>
            <a:pPr lvl="0"/>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9277345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Tuesday AM2</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Call the meeting to order</a:t>
            </a:r>
          </a:p>
          <a:p>
            <a:pPr>
              <a:buFont typeface="Arial" panose="020B0604020202020204" pitchFamily="34" charset="0"/>
              <a:buChar char="•"/>
            </a:pPr>
            <a:r>
              <a:rPr lang="en-US" dirty="0"/>
              <a:t>IPR Policy and </a:t>
            </a:r>
            <a:r>
              <a:rPr lang="en-US" dirty="0" smtClean="0"/>
              <a:t>procedure</a:t>
            </a:r>
            <a:endParaRPr lang="en-US" dirty="0"/>
          </a:p>
          <a:p>
            <a:pPr>
              <a:buFont typeface="Arial" panose="020B0604020202020204" pitchFamily="34" charset="0"/>
              <a:buChar char="•"/>
            </a:pPr>
            <a:r>
              <a:rPr lang="en-US" dirty="0"/>
              <a:t>Comment Resolution</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8907377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11-18/0428 (</a:t>
            </a:r>
            <a:r>
              <a:rPr lang="en-US" dirty="0" err="1" smtClean="0"/>
              <a:t>Liwen</a:t>
            </a:r>
            <a:r>
              <a:rPr lang="en-US" dirty="0" smtClean="0"/>
              <a:t> Chu)</a:t>
            </a:r>
            <a:endParaRPr lang="en-US" dirty="0"/>
          </a:p>
        </p:txBody>
      </p:sp>
      <p:sp>
        <p:nvSpPr>
          <p:cNvPr id="3" name="Content Placeholder 2"/>
          <p:cNvSpPr>
            <a:spLocks noGrp="1"/>
          </p:cNvSpPr>
          <p:nvPr>
            <p:ph idx="1"/>
          </p:nvPr>
        </p:nvSpPr>
        <p:spPr/>
        <p:txBody>
          <a:bodyPr/>
          <a:lstStyle/>
          <a:p>
            <a:r>
              <a:rPr lang="en-US" dirty="0" smtClean="0"/>
              <a:t>Do you accept the resolution to CID 12795 in doc 11-18/0428r0?</a:t>
            </a:r>
          </a:p>
          <a:p>
            <a:r>
              <a:rPr lang="en-US"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2199837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0000FF"/>
                </a:solidFill>
                <a:latin typeface="Arial Black" panose="020B0A04020102020204" pitchFamily="34" charset="0"/>
              </a:rPr>
              <a:t/>
            </a:r>
            <a:br>
              <a:rPr lang="en-US" altLang="en-US" dirty="0" smtClean="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IEEE </a:t>
            </a:r>
            <a:r>
              <a:rPr lang="en-US" altLang="en-US" dirty="0">
                <a:solidFill>
                  <a:srgbClr val="0000FF"/>
                </a:solidFill>
                <a:latin typeface="Arial Black" panose="020B0A04020102020204" pitchFamily="34" charset="0"/>
              </a:rPr>
              <a:t>802.11 </a:t>
            </a:r>
            <a:r>
              <a:rPr lang="en-US" altLang="en-US" dirty="0" err="1">
                <a:solidFill>
                  <a:srgbClr val="0000FF"/>
                </a:solidFill>
                <a:latin typeface="Arial Black" panose="020B0A04020102020204" pitchFamily="34" charset="0"/>
              </a:rPr>
              <a:t>TGax</a:t>
            </a:r>
            <a:r>
              <a:rPr lang="en-US" altLang="en-US" dirty="0">
                <a:solidFill>
                  <a:srgbClr val="0000FF"/>
                </a:solidFill>
                <a:latin typeface="Arial Black" panose="020B0A04020102020204" pitchFamily="34" charset="0"/>
              </a:rPr>
              <a:t>:</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smtClean="0"/>
              <a:t> </a:t>
            </a:r>
            <a:r>
              <a:rPr lang="en-US" sz="4000" dirty="0" smtClean="0">
                <a:latin typeface="Arial" panose="020B0604020202020204" pitchFamily="34" charset="0"/>
              </a:rPr>
              <a:t>Warsaw, Poland</a:t>
            </a:r>
            <a:endParaRPr lang="en-US" altLang="en-US" sz="4000" dirty="0">
              <a:latin typeface="Arial" panose="020B0604020202020204" pitchFamily="34" charset="0"/>
            </a:endParaRPr>
          </a:p>
          <a:p>
            <a:pPr algn="ctr">
              <a:lnSpc>
                <a:spcPct val="90000"/>
              </a:lnSpc>
              <a:buFontTx/>
              <a:buNone/>
            </a:pPr>
            <a:r>
              <a:rPr lang="en-US" altLang="en-US" sz="4000" dirty="0" smtClean="0">
                <a:latin typeface="Arial" panose="020B0604020202020204" pitchFamily="34" charset="0"/>
              </a:rPr>
              <a:t>May 6-11 , 2018</a:t>
            </a:r>
            <a:endParaRPr lang="en-US" altLang="en-US" sz="4000" dirty="0">
              <a:latin typeface="Arial" panose="020B0604020202020204" pitchFamily="34" charset="0"/>
            </a:endParaRP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smtClean="0">
                <a:latin typeface="Arial" panose="020B0604020202020204" pitchFamily="34" charset="0"/>
              </a:rPr>
              <a:t>Secretary</a:t>
            </a:r>
            <a:r>
              <a:rPr lang="en-US" altLang="en-US" dirty="0">
                <a:latin typeface="Arial" panose="020B0604020202020204" pitchFamily="34" charset="0"/>
              </a:rPr>
              <a:t>: Yasuhiko Inoue (NTT)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4" name="Date Placeholder 3"/>
          <p:cNvSpPr>
            <a:spLocks noGrp="1"/>
          </p:cNvSpPr>
          <p:nvPr>
            <p:ph type="dt" idx="15"/>
          </p:nvPr>
        </p:nvSpPr>
        <p:spPr/>
        <p:txBody>
          <a:bodyPr/>
          <a:lstStyle/>
          <a:p>
            <a:r>
              <a:rPr lang="en-US" smtClean="0"/>
              <a:t>May 2018</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11-18/0427 (</a:t>
            </a:r>
            <a:r>
              <a:rPr lang="en-US" dirty="0" err="1" smtClean="0"/>
              <a:t>Liwen</a:t>
            </a:r>
            <a:r>
              <a:rPr lang="en-US" dirty="0" smtClean="0"/>
              <a:t> Chu)</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GB" dirty="0"/>
              <a:t>12218, </a:t>
            </a:r>
            <a:r>
              <a:rPr lang="en-GB" dirty="0" smtClean="0"/>
              <a:t>13835 in doc 11-18/0427r2?</a:t>
            </a:r>
          </a:p>
          <a:p>
            <a:endParaRPr lang="en-GB" dirty="0"/>
          </a:p>
          <a:p>
            <a:r>
              <a:rPr lang="en-GB" dirty="0" smtClean="0"/>
              <a:t>No objection to proposed resolution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4363146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11-18/0424  (</a:t>
            </a:r>
            <a:r>
              <a:rPr lang="en-US" dirty="0" err="1" smtClean="0"/>
              <a:t>Liwen</a:t>
            </a:r>
            <a:r>
              <a:rPr lang="en-US" dirty="0" smtClean="0"/>
              <a:t> Chu)</a:t>
            </a:r>
            <a:endParaRPr lang="en-US" dirty="0"/>
          </a:p>
        </p:txBody>
      </p:sp>
      <p:sp>
        <p:nvSpPr>
          <p:cNvPr id="3" name="Content Placeholder 2"/>
          <p:cNvSpPr>
            <a:spLocks noGrp="1"/>
          </p:cNvSpPr>
          <p:nvPr>
            <p:ph idx="1"/>
          </p:nvPr>
        </p:nvSpPr>
        <p:spPr/>
        <p:txBody>
          <a:bodyPr/>
          <a:lstStyle/>
          <a:p>
            <a:r>
              <a:rPr lang="en-US" dirty="0" smtClean="0"/>
              <a:t>Do you accept resolutions to CID 11327 in doc </a:t>
            </a:r>
            <a:r>
              <a:rPr lang="en-US" dirty="0" smtClean="0"/>
              <a:t>11-18/0424r4?</a:t>
            </a:r>
            <a:endParaRPr lang="en-US" dirty="0" smtClean="0"/>
          </a:p>
          <a:p>
            <a:endParaRPr lang="en-US" dirty="0"/>
          </a:p>
          <a:p>
            <a:r>
              <a:rPr lang="en-US" dirty="0" smtClean="0"/>
              <a:t>Defer the SP</a:t>
            </a:r>
          </a:p>
          <a:p>
            <a:r>
              <a:rPr lang="en-US" dirty="0" smtClean="0"/>
              <a:t>Revisited on Tuesday evening.</a:t>
            </a:r>
          </a:p>
          <a:p>
            <a:r>
              <a:rPr lang="en-US" dirty="0" smtClean="0"/>
              <a:t>No objection to proposed </a:t>
            </a:r>
            <a:r>
              <a:rPr lang="en-US" dirty="0" smtClean="0"/>
              <a:t>resolutions</a:t>
            </a:r>
          </a:p>
          <a:p>
            <a:r>
              <a:rPr lang="en-US" dirty="0" smtClean="0"/>
              <a:t>Revisited AGAIN on Wednesday PM2.</a:t>
            </a:r>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3658191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11-18/0661 (Alfred </a:t>
            </a:r>
            <a:r>
              <a:rPr lang="en-US" dirty="0" err="1" smtClean="0"/>
              <a:t>Asterjadhi</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 to CID 12308 in 11-18/0661r2?</a:t>
            </a:r>
          </a:p>
          <a:p>
            <a:endParaRPr lang="en-US" dirty="0"/>
          </a:p>
          <a:p>
            <a:endParaRPr lang="en-US" dirty="0" smtClean="0"/>
          </a:p>
          <a:p>
            <a:r>
              <a:rPr lang="en-US" dirty="0" smtClean="0"/>
              <a:t>This doc was considered before. </a:t>
            </a:r>
          </a:p>
          <a:p>
            <a:r>
              <a:rPr lang="en-US" dirty="0" smtClean="0"/>
              <a:t>No objection to proposed resolution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5560348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11-18/0665r1</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GB" dirty="0"/>
              <a:t>12086, </a:t>
            </a:r>
            <a:r>
              <a:rPr lang="en-GB" dirty="0" smtClean="0"/>
              <a:t>12450 in doc 11-18/0665r1?</a:t>
            </a:r>
          </a:p>
          <a:p>
            <a:endParaRPr lang="en-GB" dirty="0"/>
          </a:p>
          <a:p>
            <a:r>
              <a:rPr lang="en-GB" dirty="0" smtClean="0"/>
              <a:t>No objection to proposed resolutions.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3455701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11-18/0368 (Abhishek </a:t>
            </a:r>
            <a:r>
              <a:rPr lang="en-US" dirty="0" err="1" smtClean="0"/>
              <a:t>Patil</a:t>
            </a:r>
            <a:r>
              <a:rPr lang="en-US" dirty="0" smtClean="0"/>
              <a:t>)</a:t>
            </a:r>
            <a:endParaRPr lang="en-US" dirty="0"/>
          </a:p>
        </p:txBody>
      </p:sp>
      <p:sp>
        <p:nvSpPr>
          <p:cNvPr id="3" name="Content Placeholder 2"/>
          <p:cNvSpPr>
            <a:spLocks noGrp="1"/>
          </p:cNvSpPr>
          <p:nvPr>
            <p:ph idx="1"/>
          </p:nvPr>
        </p:nvSpPr>
        <p:spPr/>
        <p:txBody>
          <a:bodyPr/>
          <a:lstStyle/>
          <a:p>
            <a:r>
              <a:rPr lang="en-US" dirty="0"/>
              <a:t>This submission is not related to comment resolution</a:t>
            </a:r>
          </a:p>
          <a:p>
            <a:r>
              <a:rPr lang="en-US" dirty="0"/>
              <a:t>The subject is Multiple BSS</a:t>
            </a:r>
          </a:p>
          <a:p>
            <a:endParaRPr lang="en-US" dirty="0"/>
          </a:p>
          <a:p>
            <a:r>
              <a:rPr lang="en-US" dirty="0" smtClean="0"/>
              <a:t>Do you agree to text changes in doc 11-18/0368r6?</a:t>
            </a:r>
          </a:p>
          <a:p>
            <a:r>
              <a:rPr lang="en-US"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4124972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11-18/0684 (Alfred </a:t>
            </a:r>
            <a:r>
              <a:rPr lang="en-US" dirty="0" err="1" smtClean="0"/>
              <a:t>Asterjadhi</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GB" dirty="0" smtClean="0"/>
              <a:t>14239 in doc 11-18/0684r2?</a:t>
            </a:r>
          </a:p>
          <a:p>
            <a:endParaRPr lang="en-GB" dirty="0" smtClean="0"/>
          </a:p>
          <a:p>
            <a:r>
              <a:rPr lang="en-GB" dirty="0" smtClean="0"/>
              <a:t>Discussed during the ad hoc</a:t>
            </a:r>
          </a:p>
          <a:p>
            <a:r>
              <a:rPr lang="en-GB"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3842971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11-18/0717 (George Cherian)</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12480, 12498, 12574, 12903, 13259, 13268, 13273, 13274, 13275, 13280, </a:t>
            </a:r>
            <a:r>
              <a:rPr lang="en-GB" dirty="0" smtClean="0"/>
              <a:t>13666</a:t>
            </a:r>
            <a:r>
              <a:rPr lang="en-GB" dirty="0"/>
              <a:t>, 13667, 13723, 13907, 13908, 13909, 14111, 14248, </a:t>
            </a:r>
            <a:r>
              <a:rPr lang="en-GB" dirty="0" smtClean="0"/>
              <a:t>14249, 14250</a:t>
            </a:r>
            <a:r>
              <a:rPr lang="en-GB" dirty="0"/>
              <a:t>, </a:t>
            </a:r>
            <a:r>
              <a:rPr lang="en-GB" dirty="0" smtClean="0"/>
              <a:t>14251 in doc 11-18/0717r1?</a:t>
            </a:r>
          </a:p>
          <a:p>
            <a:endParaRPr lang="en-GB" dirty="0"/>
          </a:p>
          <a:p>
            <a:r>
              <a:rPr lang="en-GB" dirty="0" smtClean="0"/>
              <a:t>To be continued Tuesday PM2</a:t>
            </a:r>
          </a:p>
          <a:p>
            <a:r>
              <a:rPr lang="en-GB" dirty="0" smtClean="0"/>
              <a:t>No objection to proposed resolution</a:t>
            </a:r>
          </a:p>
          <a:p>
            <a:endParaRPr lang="en-GB" dirty="0"/>
          </a:p>
          <a:p>
            <a:endParaRPr lang="en-US" dirty="0"/>
          </a:p>
          <a:p>
            <a:r>
              <a:rPr lang="en-GB" dirty="0"/>
              <a:t> </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40267555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11-18/0724 (George Cherian)</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GB" strike="sngStrike" dirty="0"/>
              <a:t>11056</a:t>
            </a:r>
            <a:r>
              <a:rPr lang="en-GB" dirty="0"/>
              <a:t>, 11057, 11136, 11138, 11258, 11500, 11511, 11861, 12125, 12156, </a:t>
            </a:r>
            <a:r>
              <a:rPr lang="en-GB" dirty="0" smtClean="0"/>
              <a:t>12157</a:t>
            </a:r>
            <a:r>
              <a:rPr lang="en-GB" dirty="0"/>
              <a:t>, 12171, 12172, 12211, 12213, 12241, 12243, 12288, 12292, 12339, </a:t>
            </a:r>
            <a:r>
              <a:rPr lang="en-GB" dirty="0" smtClean="0"/>
              <a:t>12435</a:t>
            </a:r>
            <a:r>
              <a:rPr lang="en-GB" dirty="0"/>
              <a:t>, 12625, 12626, 12629, </a:t>
            </a:r>
            <a:r>
              <a:rPr lang="en-GB" dirty="0">
                <a:solidFill>
                  <a:srgbClr val="FF0000"/>
                </a:solidFill>
              </a:rPr>
              <a:t>12737</a:t>
            </a:r>
            <a:r>
              <a:rPr lang="en-GB" dirty="0"/>
              <a:t>, 12818, 13231, 13232, 13233, 13703, </a:t>
            </a:r>
            <a:r>
              <a:rPr lang="en-GB" dirty="0" smtClean="0"/>
              <a:t>13704</a:t>
            </a:r>
            <a:r>
              <a:rPr lang="en-GB" dirty="0"/>
              <a:t>, 13705, 13857, 13858, 13859, 14325</a:t>
            </a:r>
            <a:r>
              <a:rPr lang="en-GB" dirty="0">
                <a:solidFill>
                  <a:srgbClr val="FF0000"/>
                </a:solidFill>
              </a:rPr>
              <a:t>, </a:t>
            </a:r>
            <a:r>
              <a:rPr lang="en-GB" dirty="0" smtClean="0">
                <a:solidFill>
                  <a:srgbClr val="FF0000"/>
                </a:solidFill>
              </a:rPr>
              <a:t>14341 </a:t>
            </a:r>
            <a:r>
              <a:rPr lang="en-GB" dirty="0" smtClean="0"/>
              <a:t>in doc 11-18/0724r1?</a:t>
            </a:r>
          </a:p>
          <a:p>
            <a:endParaRPr lang="en-GB" dirty="0"/>
          </a:p>
          <a:p>
            <a:r>
              <a:rPr lang="en-GB" dirty="0" smtClean="0"/>
              <a:t>CID 12737 and 14341 are deferred.</a:t>
            </a:r>
          </a:p>
          <a:p>
            <a:r>
              <a:rPr lang="en-GB" dirty="0" smtClean="0"/>
              <a:t>No objection to the resolutions for CIDs written in black</a:t>
            </a:r>
          </a:p>
          <a:p>
            <a:endParaRPr lang="en-GB"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8333897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Tuesday PM2</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Call the meeting to order</a:t>
            </a:r>
          </a:p>
          <a:p>
            <a:pPr>
              <a:buFont typeface="Arial" panose="020B0604020202020204" pitchFamily="34" charset="0"/>
              <a:buChar char="•"/>
            </a:pPr>
            <a:r>
              <a:rPr lang="en-US" dirty="0"/>
              <a:t>IPR Policy and </a:t>
            </a:r>
            <a:r>
              <a:rPr lang="en-US" dirty="0" smtClean="0"/>
              <a:t>procedure</a:t>
            </a:r>
            <a:endParaRPr lang="en-US" dirty="0"/>
          </a:p>
          <a:p>
            <a:pPr>
              <a:buFont typeface="Arial" panose="020B0604020202020204" pitchFamily="34" charset="0"/>
              <a:buChar char="•"/>
            </a:pPr>
            <a:r>
              <a:rPr lang="en-US" dirty="0"/>
              <a:t>Comment Resolution</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423466523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11-18/0733 (Tomoko Adachi)</a:t>
            </a:r>
            <a:endParaRPr lang="en-US" dirty="0"/>
          </a:p>
        </p:txBody>
      </p:sp>
      <p:sp>
        <p:nvSpPr>
          <p:cNvPr id="3" name="Content Placeholder 2"/>
          <p:cNvSpPr>
            <a:spLocks noGrp="1"/>
          </p:cNvSpPr>
          <p:nvPr>
            <p:ph idx="1"/>
          </p:nvPr>
        </p:nvSpPr>
        <p:spPr/>
        <p:txBody>
          <a:bodyPr/>
          <a:lstStyle/>
          <a:p>
            <a:pPr lvl="0"/>
            <a:r>
              <a:rPr lang="en-US" dirty="0" smtClean="0"/>
              <a:t>Do you agree to resolutions to CIDs; </a:t>
            </a:r>
            <a:r>
              <a:rPr lang="en-GB" dirty="0"/>
              <a:t>11498, 14323</a:t>
            </a:r>
            <a:endParaRPr lang="en-US" dirty="0"/>
          </a:p>
          <a:p>
            <a:pPr lvl="0"/>
            <a:r>
              <a:rPr lang="en-GB" dirty="0" smtClean="0"/>
              <a:t>13659</a:t>
            </a:r>
            <a:r>
              <a:rPr lang="en-US" dirty="0" smtClean="0"/>
              <a:t>, </a:t>
            </a:r>
            <a:r>
              <a:rPr lang="en-GB" dirty="0" smtClean="0"/>
              <a:t>11056 in doc 11-18/0733r2?</a:t>
            </a:r>
          </a:p>
          <a:p>
            <a:pPr lvl="0"/>
            <a:endParaRPr lang="en-GB" dirty="0"/>
          </a:p>
          <a:p>
            <a:pPr lvl="0"/>
            <a:r>
              <a:rPr lang="en-GB" dirty="0" smtClean="0"/>
              <a:t>No objection to the proposed resolution.</a:t>
            </a:r>
          </a:p>
          <a:p>
            <a:pPr lvl="0"/>
            <a:endParaRPr lang="en-GB" dirty="0"/>
          </a:p>
          <a:p>
            <a:pPr lvl="0"/>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703157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2541826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11-18/0364 (Abhishek </a:t>
            </a:r>
            <a:r>
              <a:rPr lang="en-US" dirty="0" err="1" smtClean="0"/>
              <a:t>Patil</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agree to resolution to CID 11001 in doc 11-18/0364r3?</a:t>
            </a:r>
          </a:p>
          <a:p>
            <a:endParaRPr lang="en-US" dirty="0"/>
          </a:p>
          <a:p>
            <a:r>
              <a:rPr lang="en-US" dirty="0" smtClean="0"/>
              <a:t>No objection to proposed resolution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19868446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11-18/0740 (Abhishek </a:t>
            </a:r>
            <a:r>
              <a:rPr lang="en-US" dirty="0" err="1" smtClean="0"/>
              <a:t>Patil</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US" dirty="0">
                <a:solidFill>
                  <a:srgbClr val="FF0000"/>
                </a:solidFill>
              </a:rPr>
              <a:t>11513, 14346</a:t>
            </a:r>
            <a:r>
              <a:rPr lang="en-US" dirty="0"/>
              <a:t>, 14344, 14345, 11163, 13756, 14093, </a:t>
            </a:r>
            <a:r>
              <a:rPr lang="en-US" dirty="0" smtClean="0"/>
              <a:t>12860 in doc 11-18/0740r1?</a:t>
            </a:r>
          </a:p>
          <a:p>
            <a:endParaRPr lang="en-US" dirty="0"/>
          </a:p>
          <a:p>
            <a:r>
              <a:rPr lang="en-US" dirty="0" smtClean="0"/>
              <a:t>CID 11513 and 14346 are deferred</a:t>
            </a:r>
          </a:p>
          <a:p>
            <a:r>
              <a:rPr lang="en-US" dirty="0" smtClean="0"/>
              <a:t>No objection to proposed resolutions to CIDs in black.</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42168719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11-18/0795 (</a:t>
            </a:r>
            <a:r>
              <a:rPr lang="en-US" dirty="0" err="1" smtClean="0"/>
              <a:t>Liwen</a:t>
            </a:r>
            <a:r>
              <a:rPr lang="en-US" dirty="0" smtClean="0"/>
              <a:t> Chu)</a:t>
            </a:r>
            <a:endParaRPr lang="en-US" dirty="0"/>
          </a:p>
        </p:txBody>
      </p:sp>
      <p:sp>
        <p:nvSpPr>
          <p:cNvPr id="3" name="Content Placeholder 2"/>
          <p:cNvSpPr>
            <a:spLocks noGrp="1"/>
          </p:cNvSpPr>
          <p:nvPr>
            <p:ph idx="1"/>
          </p:nvPr>
        </p:nvSpPr>
        <p:spPr/>
        <p:txBody>
          <a:bodyPr/>
          <a:lstStyle/>
          <a:p>
            <a:r>
              <a:rPr lang="en-US" dirty="0" smtClean="0"/>
              <a:t>This doc is not a CR doc. It fixes bugs.</a:t>
            </a:r>
          </a:p>
          <a:p>
            <a:endParaRPr lang="en-US" dirty="0"/>
          </a:p>
          <a:p>
            <a:r>
              <a:rPr lang="en-US" dirty="0" smtClean="0"/>
              <a:t>Do you accept the text changes in doc 1to1-18/0795r2?</a:t>
            </a:r>
          </a:p>
          <a:p>
            <a:r>
              <a:rPr lang="en-US" dirty="0" smtClean="0"/>
              <a:t>No objection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9646485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11-18/0797 (</a:t>
            </a:r>
            <a:r>
              <a:rPr lang="en-US" dirty="0" err="1" smtClean="0"/>
              <a:t>Liwen</a:t>
            </a:r>
            <a:r>
              <a:rPr lang="en-US" dirty="0" smtClean="0"/>
              <a:t> Chu)</a:t>
            </a:r>
            <a:endParaRPr lang="en-US" dirty="0"/>
          </a:p>
        </p:txBody>
      </p:sp>
      <p:sp>
        <p:nvSpPr>
          <p:cNvPr id="3" name="Content Placeholder 2"/>
          <p:cNvSpPr>
            <a:spLocks noGrp="1"/>
          </p:cNvSpPr>
          <p:nvPr>
            <p:ph idx="1"/>
          </p:nvPr>
        </p:nvSpPr>
        <p:spPr/>
        <p:txBody>
          <a:bodyPr/>
          <a:lstStyle/>
          <a:p>
            <a:pPr lvl="0"/>
            <a:r>
              <a:rPr lang="en-US" dirty="0"/>
              <a:t>Do you accept resolutions to CIDs; </a:t>
            </a:r>
            <a:r>
              <a:rPr lang="en-GB" dirty="0" smtClean="0">
                <a:solidFill>
                  <a:schemeClr val="tx1"/>
                </a:solidFill>
              </a:rPr>
              <a:t>11281</a:t>
            </a:r>
            <a:r>
              <a:rPr lang="en-GB" dirty="0">
                <a:solidFill>
                  <a:schemeClr val="tx1"/>
                </a:solidFill>
              </a:rPr>
              <a:t>, </a:t>
            </a:r>
            <a:r>
              <a:rPr lang="en-GB" dirty="0" smtClean="0">
                <a:solidFill>
                  <a:schemeClr val="tx1"/>
                </a:solidFill>
              </a:rPr>
              <a:t>11290</a:t>
            </a:r>
            <a:r>
              <a:rPr lang="en-GB" dirty="0"/>
              <a:t>, </a:t>
            </a:r>
            <a:r>
              <a:rPr lang="en-GB" dirty="0" smtClean="0"/>
              <a:t>in </a:t>
            </a:r>
            <a:r>
              <a:rPr lang="en-GB" dirty="0"/>
              <a:t>doc </a:t>
            </a:r>
            <a:r>
              <a:rPr lang="en-GB" dirty="0" smtClean="0"/>
              <a:t>11-18/0797r1?</a:t>
            </a:r>
            <a:endParaRPr lang="en-GB" dirty="0"/>
          </a:p>
          <a:p>
            <a:pPr lvl="0"/>
            <a:endParaRPr lang="en-GB" dirty="0" smtClean="0"/>
          </a:p>
          <a:p>
            <a:pPr lvl="0"/>
            <a:r>
              <a:rPr lang="en-GB" dirty="0" smtClean="0"/>
              <a:t>This doc was considered during the ad hoc. The two CIDs were deferred.</a:t>
            </a:r>
          </a:p>
          <a:p>
            <a:pPr lvl="0"/>
            <a:endParaRPr lang="en-GB" dirty="0"/>
          </a:p>
          <a:p>
            <a:pPr lvl="0"/>
            <a:r>
              <a:rPr lang="en-GB" dirty="0" smtClean="0"/>
              <a:t>No objection to </a:t>
            </a:r>
            <a:r>
              <a:rPr lang="en-GB" smtClean="0"/>
              <a:t>proposed resolutions.</a:t>
            </a:r>
            <a:endParaRPr lang="en-GB" dirty="0" smtClean="0"/>
          </a:p>
          <a:p>
            <a:pPr lvl="0"/>
            <a:endParaRPr lang="en-GB" dirty="0"/>
          </a:p>
          <a:p>
            <a:pPr lvl="0"/>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80388596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Tuesday Evening</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Call the meeting to order</a:t>
            </a:r>
          </a:p>
          <a:p>
            <a:pPr>
              <a:buFont typeface="Arial" panose="020B0604020202020204" pitchFamily="34" charset="0"/>
              <a:buChar char="•"/>
            </a:pPr>
            <a:r>
              <a:rPr lang="en-US" dirty="0"/>
              <a:t>IPR Policy and </a:t>
            </a:r>
            <a:r>
              <a:rPr lang="en-US" dirty="0" smtClean="0"/>
              <a:t>procedure</a:t>
            </a:r>
            <a:endParaRPr lang="en-US" dirty="0"/>
          </a:p>
          <a:p>
            <a:pPr>
              <a:buFont typeface="Arial" panose="020B0604020202020204" pitchFamily="34" charset="0"/>
              <a:buChar char="•"/>
            </a:pPr>
            <a:r>
              <a:rPr lang="en-US" dirty="0"/>
              <a:t>Comment Resolution</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85061811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11-18/0813 (</a:t>
            </a:r>
            <a:r>
              <a:rPr lang="en-US" dirty="0" err="1"/>
              <a:t>Jeongki</a:t>
            </a:r>
            <a:r>
              <a:rPr lang="en-US" dirty="0"/>
              <a:t> </a:t>
            </a:r>
            <a:r>
              <a:rPr lang="en-US" dirty="0" smtClean="0"/>
              <a:t>Kim)</a:t>
            </a:r>
            <a:endParaRPr lang="en-US" dirty="0"/>
          </a:p>
        </p:txBody>
      </p:sp>
      <p:sp>
        <p:nvSpPr>
          <p:cNvPr id="3" name="Content Placeholder 2"/>
          <p:cNvSpPr>
            <a:spLocks noGrp="1"/>
          </p:cNvSpPr>
          <p:nvPr>
            <p:ph idx="1"/>
          </p:nvPr>
        </p:nvSpPr>
        <p:spPr/>
        <p:txBody>
          <a:bodyPr/>
          <a:lstStyle/>
          <a:p>
            <a:r>
              <a:rPr lang="en-US" dirty="0" smtClean="0"/>
              <a:t>Do you accept resolutions to CID 12295 in doc </a:t>
            </a:r>
            <a:r>
              <a:rPr lang="en-US" dirty="0" smtClean="0"/>
              <a:t>11-18/0813r2?</a:t>
            </a:r>
          </a:p>
          <a:p>
            <a:endParaRPr lang="en-US" dirty="0" smtClean="0"/>
          </a:p>
          <a:p>
            <a:r>
              <a:rPr lang="en-US" dirty="0" smtClean="0"/>
              <a:t>SP is </a:t>
            </a:r>
            <a:r>
              <a:rPr lang="en-US" dirty="0" smtClean="0"/>
              <a:t>deferred</a:t>
            </a:r>
          </a:p>
          <a:p>
            <a:r>
              <a:rPr lang="en-US" dirty="0" smtClean="0"/>
              <a:t>Revisited on Wednesday PM2</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42293970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11-18/0726 (</a:t>
            </a:r>
            <a:r>
              <a:rPr lang="en-US" dirty="0" err="1" smtClean="0"/>
              <a:t>Yongho</a:t>
            </a:r>
            <a:r>
              <a:rPr lang="en-US" dirty="0" smtClean="0"/>
              <a:t> </a:t>
            </a:r>
            <a:r>
              <a:rPr lang="en-US" dirty="0" err="1" smtClean="0"/>
              <a:t>Seok</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13669, 11139, 11140, 11152, 14094, 11501, 14326 (7 CIDs</a:t>
            </a:r>
            <a:r>
              <a:rPr lang="en-GB" dirty="0" smtClean="0"/>
              <a:t>) in doc 11-18/0726r0?</a:t>
            </a:r>
          </a:p>
          <a:p>
            <a:endParaRPr lang="en-GB" dirty="0"/>
          </a:p>
          <a:p>
            <a:r>
              <a:rPr lang="en-GB" dirty="0" smtClean="0"/>
              <a:t>No objection to proposed resolution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02920608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11-18/0604</a:t>
            </a:r>
            <a:endParaRPr lang="en-US" dirty="0"/>
          </a:p>
        </p:txBody>
      </p:sp>
      <p:sp>
        <p:nvSpPr>
          <p:cNvPr id="3" name="Content Placeholder 2"/>
          <p:cNvSpPr>
            <a:spLocks noGrp="1"/>
          </p:cNvSpPr>
          <p:nvPr>
            <p:ph idx="1"/>
          </p:nvPr>
        </p:nvSpPr>
        <p:spPr/>
        <p:txBody>
          <a:bodyPr/>
          <a:lstStyle/>
          <a:p>
            <a:r>
              <a:rPr lang="en-US" dirty="0"/>
              <a:t>Do you agree to resolutions to CIDs; </a:t>
            </a:r>
            <a:r>
              <a:rPr lang="en-GB" dirty="0"/>
              <a:t>: 11155, 13230, 13312 (3 CIDs) in doc </a:t>
            </a:r>
            <a:r>
              <a:rPr lang="en-GB" dirty="0" smtClean="0"/>
              <a:t>11-18/0604r1?</a:t>
            </a:r>
          </a:p>
          <a:p>
            <a:endParaRPr lang="en-GB" dirty="0"/>
          </a:p>
          <a:p>
            <a:r>
              <a:rPr lang="en-GB" dirty="0" smtClean="0"/>
              <a:t>Decided to keep r0</a:t>
            </a:r>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38183380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11-18/0456 (</a:t>
            </a:r>
            <a:r>
              <a:rPr lang="en-US" dirty="0" err="1" smtClean="0"/>
              <a:t>Yongho</a:t>
            </a:r>
            <a:r>
              <a:rPr lang="en-US" dirty="0" smtClean="0"/>
              <a:t> </a:t>
            </a:r>
            <a:r>
              <a:rPr lang="en-US" dirty="0" err="1" smtClean="0"/>
              <a:t>Seok</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smtClean="0"/>
              <a:t>11043</a:t>
            </a:r>
            <a:r>
              <a:rPr lang="en-GB" dirty="0"/>
              <a:t>, 12148, 11734, 13943, 11044, 13942, 13944, 12810 (8 CIDs) </a:t>
            </a:r>
            <a:r>
              <a:rPr lang="en-GB" dirty="0" smtClean="0"/>
              <a:t> in doc </a:t>
            </a:r>
            <a:r>
              <a:rPr lang="en-GB" dirty="0" smtClean="0"/>
              <a:t>11-18/0456r1?</a:t>
            </a:r>
            <a:endParaRPr lang="en-GB" dirty="0" smtClean="0"/>
          </a:p>
          <a:p>
            <a:endParaRPr lang="en-GB" dirty="0"/>
          </a:p>
          <a:p>
            <a:r>
              <a:rPr lang="en-US" dirty="0" smtClean="0"/>
              <a:t>SP is </a:t>
            </a:r>
            <a:r>
              <a:rPr lang="en-US" dirty="0" smtClean="0"/>
              <a:t>deferred</a:t>
            </a:r>
          </a:p>
          <a:p>
            <a:r>
              <a:rPr lang="en-US" dirty="0" smtClean="0"/>
              <a:t>Revisited in Wednesday PM2</a:t>
            </a:r>
          </a:p>
          <a:p>
            <a:r>
              <a:rPr lang="en-US" dirty="0" smtClean="0"/>
              <a:t>No objection to proposed resolutions</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11924869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11-18/0707 (David </a:t>
            </a:r>
            <a:r>
              <a:rPr lang="en-US" dirty="0" err="1" smtClean="0"/>
              <a:t>Xun</a:t>
            </a:r>
            <a:r>
              <a:rPr lang="en-US" dirty="0" smtClean="0"/>
              <a:t> Yang))</a:t>
            </a:r>
            <a:endParaRPr lang="en-US" dirty="0"/>
          </a:p>
        </p:txBody>
      </p:sp>
      <p:sp>
        <p:nvSpPr>
          <p:cNvPr id="3" name="Content Placeholder 2"/>
          <p:cNvSpPr>
            <a:spLocks noGrp="1"/>
          </p:cNvSpPr>
          <p:nvPr>
            <p:ph idx="1"/>
          </p:nvPr>
        </p:nvSpPr>
        <p:spPr/>
        <p:txBody>
          <a:bodyPr/>
          <a:lstStyle/>
          <a:p>
            <a:pPr lvl="0"/>
            <a:r>
              <a:rPr lang="en-US" dirty="0" smtClean="0"/>
              <a:t>DO you accept resolutions to CIDs </a:t>
            </a:r>
          </a:p>
          <a:p>
            <a:pPr lvl="0"/>
            <a:r>
              <a:rPr lang="en-GB" dirty="0" smtClean="0"/>
              <a:t>Clause </a:t>
            </a:r>
            <a:r>
              <a:rPr lang="en-GB" dirty="0"/>
              <a:t>27.5.4: 12510, 13284, 13922, 12509, 13923, 11032, 13094, 11712</a:t>
            </a:r>
            <a:endParaRPr lang="en-US" dirty="0"/>
          </a:p>
          <a:p>
            <a:pPr lvl="0"/>
            <a:r>
              <a:rPr lang="en-GB" dirty="0"/>
              <a:t>Clause 9.4.2.237.2: </a:t>
            </a:r>
            <a:r>
              <a:rPr lang="en-GB" dirty="0" smtClean="0"/>
              <a:t>13238</a:t>
            </a:r>
          </a:p>
          <a:p>
            <a:pPr lvl="0"/>
            <a:endParaRPr lang="en-GB" dirty="0"/>
          </a:p>
          <a:p>
            <a:pPr lvl="0"/>
            <a:r>
              <a:rPr lang="en-GB" dirty="0" smtClean="0"/>
              <a:t>In doc 11-18/0707r0</a:t>
            </a:r>
            <a:endParaRPr lang="en-US" dirty="0"/>
          </a:p>
          <a:p>
            <a:r>
              <a:rPr lang="en-US" dirty="0" smtClean="0"/>
              <a:t>SP is deferred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5119290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4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67619655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Wednesday PM2</a:t>
            </a:r>
            <a:endParaRPr lang="en-US" dirty="0"/>
          </a:p>
        </p:txBody>
      </p:sp>
      <p:sp>
        <p:nvSpPr>
          <p:cNvPr id="3" name="Content Placeholder 2"/>
          <p:cNvSpPr>
            <a:spLocks noGrp="1"/>
          </p:cNvSpPr>
          <p:nvPr>
            <p:ph idx="1"/>
          </p:nvPr>
        </p:nvSpPr>
        <p:spPr>
          <a:xfrm>
            <a:off x="685800" y="1751013"/>
            <a:ext cx="7770813" cy="4113213"/>
          </a:xfrm>
        </p:spPr>
        <p:txBody>
          <a:bodyPr/>
          <a:lstStyle/>
          <a:p>
            <a:pPr>
              <a:buFont typeface="Arial" panose="020B0604020202020204" pitchFamily="34" charset="0"/>
              <a:buChar char="•"/>
            </a:pPr>
            <a:r>
              <a:rPr lang="en-US" dirty="0"/>
              <a:t>Call the meeting to order</a:t>
            </a:r>
          </a:p>
          <a:p>
            <a:pPr>
              <a:buFont typeface="Arial" panose="020B0604020202020204" pitchFamily="34" charset="0"/>
              <a:buChar char="•"/>
            </a:pPr>
            <a:r>
              <a:rPr lang="en-US" dirty="0"/>
              <a:t>IPR Policy and </a:t>
            </a:r>
            <a:r>
              <a:rPr lang="en-US" dirty="0" smtClean="0"/>
              <a:t>procedure</a:t>
            </a:r>
            <a:endParaRPr lang="en-US" dirty="0"/>
          </a:p>
          <a:p>
            <a:pPr>
              <a:buFont typeface="Arial" panose="020B0604020202020204" pitchFamily="34" charset="0"/>
              <a:buChar char="•"/>
            </a:pPr>
            <a:r>
              <a:rPr lang="en-US" dirty="0"/>
              <a:t>Comment </a:t>
            </a:r>
            <a:r>
              <a:rPr lang="en-US" dirty="0" smtClean="0"/>
              <a:t>Resolution</a:t>
            </a:r>
          </a:p>
          <a:p>
            <a:pPr lvl="1">
              <a:buFont typeface="Arial" panose="020B0604020202020204" pitchFamily="34" charset="0"/>
              <a:buChar char="•"/>
            </a:pPr>
            <a:r>
              <a:rPr lang="en-US" dirty="0" smtClean="0">
                <a:solidFill>
                  <a:srgbClr val="00B050"/>
                </a:solidFill>
              </a:rPr>
              <a:t>11-18/0456</a:t>
            </a:r>
          </a:p>
          <a:p>
            <a:pPr lvl="1">
              <a:buFont typeface="Arial" panose="020B0604020202020204" pitchFamily="34" charset="0"/>
              <a:buChar char="•"/>
            </a:pPr>
            <a:r>
              <a:rPr lang="en-US" dirty="0" smtClean="0">
                <a:solidFill>
                  <a:srgbClr val="00B050"/>
                </a:solidFill>
              </a:rPr>
              <a:t>11-18/0763</a:t>
            </a:r>
          </a:p>
          <a:p>
            <a:pPr lvl="1">
              <a:buFont typeface="Arial" panose="020B0604020202020204" pitchFamily="34" charset="0"/>
              <a:buChar char="•"/>
            </a:pPr>
            <a:r>
              <a:rPr lang="en-US" dirty="0" smtClean="0">
                <a:solidFill>
                  <a:srgbClr val="00B050"/>
                </a:solidFill>
              </a:rPr>
              <a:t>11-18/0781</a:t>
            </a:r>
          </a:p>
          <a:p>
            <a:pPr lvl="1">
              <a:buFont typeface="Arial" panose="020B0604020202020204" pitchFamily="34" charset="0"/>
              <a:buChar char="•"/>
            </a:pPr>
            <a:r>
              <a:rPr lang="en-US" dirty="0" smtClean="0">
                <a:solidFill>
                  <a:srgbClr val="00B050"/>
                </a:solidFill>
              </a:rPr>
              <a:t>11-18/0522</a:t>
            </a:r>
          </a:p>
          <a:p>
            <a:pPr lvl="1">
              <a:buFont typeface="Arial" panose="020B0604020202020204" pitchFamily="34" charset="0"/>
              <a:buChar char="•"/>
            </a:pPr>
            <a:r>
              <a:rPr lang="en-US" dirty="0" smtClean="0">
                <a:solidFill>
                  <a:srgbClr val="FF0000"/>
                </a:solidFill>
              </a:rPr>
              <a:t>11-18/0813</a:t>
            </a:r>
          </a:p>
          <a:p>
            <a:pPr lvl="1">
              <a:buFont typeface="Arial" panose="020B0604020202020204" pitchFamily="34" charset="0"/>
              <a:buChar char="•"/>
            </a:pPr>
            <a:r>
              <a:rPr lang="en-US" dirty="0" smtClean="0">
                <a:solidFill>
                  <a:srgbClr val="00B050"/>
                </a:solidFill>
              </a:rPr>
              <a:t>11-18/0155</a:t>
            </a:r>
          </a:p>
          <a:p>
            <a:pPr lvl="1">
              <a:buFont typeface="Arial" panose="020B0604020202020204" pitchFamily="34" charset="0"/>
              <a:buChar char="•"/>
            </a:pPr>
            <a:r>
              <a:rPr lang="en-US" dirty="0" smtClean="0"/>
              <a:t>11-18/0663r1</a:t>
            </a:r>
          </a:p>
          <a:p>
            <a:pPr lvl="1">
              <a:buFont typeface="Arial" panose="020B0604020202020204" pitchFamily="34" charset="0"/>
              <a:buChar char="•"/>
            </a:pPr>
            <a:r>
              <a:rPr lang="en-US" dirty="0" smtClean="0"/>
              <a:t>11-18/0664r1</a:t>
            </a:r>
          </a:p>
          <a:p>
            <a:pPr lvl="1">
              <a:buFont typeface="Arial" panose="020B0604020202020204" pitchFamily="34" charset="0"/>
              <a:buChar char="•"/>
            </a:pPr>
            <a:r>
              <a:rPr lang="en-US" dirty="0" smtClean="0"/>
              <a:t>11-18/0426</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428289378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11-18/0763 (Edward Au)</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for CIDs 12564, 12671, 13719, 13020, and </a:t>
            </a:r>
            <a:r>
              <a:rPr lang="en-GB" dirty="0" smtClean="0"/>
              <a:t>14317 in doc 11-18/0763r1?</a:t>
            </a:r>
          </a:p>
          <a:p>
            <a:endParaRPr lang="en-GB" dirty="0"/>
          </a:p>
          <a:p>
            <a:r>
              <a:rPr lang="en-GB" dirty="0" smtClean="0"/>
              <a:t>No objection on proposed resolutions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68864826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11-18/0781 (Edward Au)</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12995, 12260, 12882, 12648, 13965, and </a:t>
            </a:r>
            <a:r>
              <a:rPr lang="en-GB" dirty="0" smtClean="0"/>
              <a:t>12862 in doc 11-18/0781r1? </a:t>
            </a:r>
          </a:p>
          <a:p>
            <a:endParaRPr lang="en-GB" dirty="0"/>
          </a:p>
          <a:p>
            <a:r>
              <a:rPr lang="en-GB" dirty="0" smtClean="0"/>
              <a:t>No objection to proposed resolution</a:t>
            </a:r>
          </a:p>
          <a:p>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25494515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11-18/0663 (Alfred</a:t>
            </a:r>
            <a:endParaRPr lang="en-US" dirty="0"/>
          </a:p>
        </p:txBody>
      </p:sp>
      <p:sp>
        <p:nvSpPr>
          <p:cNvPr id="3" name="Content Placeholder 2"/>
          <p:cNvSpPr>
            <a:spLocks noGrp="1"/>
          </p:cNvSpPr>
          <p:nvPr>
            <p:ph idx="1"/>
          </p:nvPr>
        </p:nvSpPr>
        <p:spPr/>
        <p:txBody>
          <a:bodyPr/>
          <a:lstStyle/>
          <a:p>
            <a:pPr lvl="0"/>
            <a:r>
              <a:rPr lang="en-US" dirty="0" smtClean="0"/>
              <a:t>Do you accept resolutions to CIDs </a:t>
            </a:r>
            <a:r>
              <a:rPr lang="en-GB" dirty="0"/>
              <a:t>11038, 11039, 11348, 11349, 11354, 11839, 11841, 11843, 11873, 11874, </a:t>
            </a:r>
            <a:r>
              <a:rPr lang="en-GB" dirty="0" smtClean="0"/>
              <a:t>11875</a:t>
            </a:r>
            <a:r>
              <a:rPr lang="en-GB" dirty="0"/>
              <a:t>, 12031, 12522, 13785, 13786, 13787, 13788 (17 CIDs</a:t>
            </a:r>
            <a:r>
              <a:rPr lang="en-GB" dirty="0" smtClean="0"/>
              <a:t>)</a:t>
            </a:r>
            <a:r>
              <a:rPr lang="en-US" dirty="0" smtClean="0"/>
              <a:t> in doc 11-18/0663r2?</a:t>
            </a:r>
          </a:p>
          <a:p>
            <a:pPr lvl="0"/>
            <a:endParaRPr lang="en-US" dirty="0"/>
          </a:p>
          <a:p>
            <a:pPr lvl="0"/>
            <a:r>
              <a:rPr lang="en-US" dirty="0" smtClean="0"/>
              <a:t>No objection to proposed resolution</a:t>
            </a:r>
          </a:p>
          <a:p>
            <a:pPr lvl="0"/>
            <a:endParaRPr lang="en-US" dirty="0"/>
          </a:p>
          <a:p>
            <a:pPr lvl="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66238428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11-18/0522 (Zhou </a:t>
            </a:r>
            <a:r>
              <a:rPr lang="en-US" dirty="0" err="1" smtClean="0"/>
              <a:t>Lan</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14331, 14332, </a:t>
            </a:r>
            <a:r>
              <a:rPr lang="en-GB" dirty="0" smtClean="0"/>
              <a:t>14347</a:t>
            </a:r>
            <a:r>
              <a:rPr lang="en-US" dirty="0"/>
              <a:t> </a:t>
            </a:r>
            <a:r>
              <a:rPr lang="en-US" dirty="0" smtClean="0"/>
              <a:t>in doc 11-18/0522r5?</a:t>
            </a:r>
          </a:p>
          <a:p>
            <a:endParaRPr lang="en-US" dirty="0"/>
          </a:p>
          <a:p>
            <a:r>
              <a:rPr lang="en-US" dirty="0" smtClean="0"/>
              <a:t>No objection to proposed resolution</a:t>
            </a:r>
          </a:p>
          <a:p>
            <a:endParaRPr lang="en-US" dirty="0"/>
          </a:p>
          <a:p>
            <a:endParaRPr lang="en-US" dirty="0" smtClean="0"/>
          </a:p>
          <a:p>
            <a:endParaRPr lang="en-US" dirty="0"/>
          </a:p>
          <a:p>
            <a:endParaRPr lang="en-US" dirty="0" smtClean="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33092782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11-18/0944 (Robert Stacey)</a:t>
            </a:r>
            <a:endParaRPr lang="en-US" dirty="0"/>
          </a:p>
        </p:txBody>
      </p:sp>
      <p:sp>
        <p:nvSpPr>
          <p:cNvPr id="3" name="Content Placeholder 2"/>
          <p:cNvSpPr>
            <a:spLocks noGrp="1"/>
          </p:cNvSpPr>
          <p:nvPr>
            <p:ph idx="1"/>
          </p:nvPr>
        </p:nvSpPr>
        <p:spPr/>
        <p:txBody>
          <a:bodyPr/>
          <a:lstStyle/>
          <a:p>
            <a:r>
              <a:rPr lang="en-US" dirty="0" smtClean="0"/>
              <a:t>Do you agree to resolutions to CID </a:t>
            </a:r>
            <a:r>
              <a:rPr lang="en-GB" dirty="0" smtClean="0"/>
              <a:t>12376</a:t>
            </a:r>
            <a:r>
              <a:rPr lang="en-US" dirty="0" smtClean="0"/>
              <a:t> in doc 11-18/0944r0?</a:t>
            </a:r>
          </a:p>
          <a:p>
            <a:endParaRPr lang="en-US" dirty="0"/>
          </a:p>
          <a:p>
            <a:r>
              <a:rPr lang="en-US" dirty="0" smtClean="0"/>
              <a:t>No objection to proposed resolution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98190528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11-18/0768 (Laurent </a:t>
            </a:r>
            <a:r>
              <a:rPr lang="en-US" dirty="0" err="1" smtClean="0"/>
              <a:t>Cariou</a:t>
            </a:r>
            <a:r>
              <a:rPr lang="en-US" dirty="0" smtClean="0"/>
              <a:t>)</a:t>
            </a:r>
            <a:endParaRPr lang="en-US" dirty="0"/>
          </a:p>
        </p:txBody>
      </p:sp>
      <p:sp>
        <p:nvSpPr>
          <p:cNvPr id="3" name="Content Placeholder 2"/>
          <p:cNvSpPr>
            <a:spLocks noGrp="1"/>
          </p:cNvSpPr>
          <p:nvPr>
            <p:ph idx="1"/>
          </p:nvPr>
        </p:nvSpPr>
        <p:spPr/>
        <p:txBody>
          <a:bodyPr/>
          <a:lstStyle/>
          <a:p>
            <a:r>
              <a:rPr lang="en-US" dirty="0" smtClean="0"/>
              <a:t>Move to accept resolutions to CIDs 11019 and 12032 in doc 11-18/0768r1?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3523787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9271778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572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685800" y="1525587"/>
            <a:ext cx="7770813"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3536516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228600" y="1219200"/>
            <a:ext cx="8534400"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4001778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381000" y="1449387"/>
            <a:ext cx="8382000"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42776009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113213"/>
          </a:xfrm>
        </p:spPr>
        <p:txBody>
          <a:bodyPr/>
          <a:lstStyle/>
          <a:p>
            <a:pPr>
              <a:defRPr/>
            </a:pPr>
            <a:r>
              <a:rPr lang="en-US" sz="1800" dirty="0"/>
              <a:t>All participation in IEEE 802 Working Group meetings is on an individual basis</a:t>
            </a:r>
          </a:p>
          <a:p>
            <a:pPr marL="0" indent="0">
              <a:buFontTx/>
              <a:buNone/>
              <a:defRPr/>
            </a:pPr>
            <a:r>
              <a:rPr lang="en-GB" sz="1600" i="1" dirty="0"/>
              <a:t>•     Participants in the IEEE standards development individual process shall act based on their qualifications and experience. (</a:t>
            </a:r>
            <a:r>
              <a:rPr lang="en-GB" sz="1600" i="1" dirty="0">
                <a:hlinkClick r:id="rId2"/>
              </a:rPr>
              <a:t>https://standards.ieee.org/develop/policies/bylaws/sb_bylaws.pdf</a:t>
            </a:r>
            <a:r>
              <a:rPr lang="en-GB" sz="1600" i="1" dirty="0"/>
              <a:t>  section 5.2.1)</a:t>
            </a:r>
            <a:endParaRPr lang="en-US" sz="1600" dirty="0"/>
          </a:p>
          <a:p>
            <a:pPr marL="0" indent="0">
              <a:buFontTx/>
              <a:buNone/>
              <a:defRPr/>
            </a:pPr>
            <a:r>
              <a:rPr lang="en-US" sz="1600" dirty="0"/>
              <a:t>•    </a:t>
            </a:r>
            <a:r>
              <a:rPr lang="en-US" sz="1600" i="1" dirty="0"/>
              <a:t>IEEE 802 </a:t>
            </a:r>
            <a:r>
              <a:rPr lang="en-GB" sz="1600" i="1" dirty="0"/>
              <a:t>Working Group membership is by individual; “Working Group members shall participate in the consensus process in a manner consistent with their professional expert opinion as individuals, and not as organizational representatives”. (</a:t>
            </a:r>
            <a:r>
              <a:rPr lang="en-GB" sz="1600" i="1" u="sng" dirty="0">
                <a:hlinkClick r:id="rId3"/>
              </a:rPr>
              <a:t>http://ieee802.org/PNP/approved/IEEE_802_WG_PandP_v19.pdf</a:t>
            </a:r>
            <a:r>
              <a:rPr lang="en-GB" sz="1600" i="1" dirty="0"/>
              <a:t> section 4.2.1)</a:t>
            </a:r>
            <a:endParaRPr lang="en-US" sz="1600" dirty="0"/>
          </a:p>
          <a:p>
            <a:pPr>
              <a:buFont typeface="Arial" panose="020B0604020202020204" pitchFamily="34" charset="0"/>
              <a:buChar char="•"/>
              <a:defRPr/>
            </a:pPr>
            <a:r>
              <a:rPr lang="en-US" sz="16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defRPr/>
            </a:pPr>
            <a:r>
              <a:rPr lang="en-US" sz="1600" dirty="0"/>
              <a:t>You shall not direct the actions or votes of any other member of an IEEE 802 Working Group or retaliate against any other member for their actions or votes within IEEE 802 Working Group meetings, see </a:t>
            </a:r>
            <a:r>
              <a:rPr lang="en-US" sz="1600" u="sng" dirty="0">
                <a:hlinkClick r:id="rId4"/>
              </a:rPr>
              <a:t>https://standards.ieee.org/develop/policies/bylaws/sb_bylaws.pdf </a:t>
            </a:r>
            <a:r>
              <a:rPr lang="en-US" sz="1600" dirty="0"/>
              <a:t> section 5.2.1.3 and </a:t>
            </a:r>
            <a:r>
              <a:rPr lang="en-GB" sz="1600" u="sng" dirty="0">
                <a:hlinkClick r:id="rId3"/>
              </a:rPr>
              <a:t>http://ieee802.org/PNP/approved/IEEE_802_WG_PandP_v19.pdf</a:t>
            </a:r>
            <a:r>
              <a:rPr lang="en-GB" sz="1600" dirty="0"/>
              <a:t>  section 3.4.1, list item x</a:t>
            </a:r>
            <a:endParaRPr lang="en-US" sz="1600" dirty="0"/>
          </a:p>
          <a:p>
            <a:pPr marL="0" indent="0">
              <a:buFontTx/>
              <a:buNone/>
              <a:defRPr/>
            </a:pPr>
            <a:r>
              <a:rPr lang="en-US" sz="1800" dirty="0"/>
              <a:t>By participating in IEEE 802 meetings, you accept these requirements.  If you do not agree to these policies then you shall not participate.</a:t>
            </a:r>
          </a:p>
          <a:p>
            <a:endParaRPr lang="en-US" sz="1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3878637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1345</TotalTime>
  <Words>2214</Words>
  <Application>Microsoft Office PowerPoint</Application>
  <PresentationFormat>On-screen Show (4:3)</PresentationFormat>
  <Paragraphs>416</Paragraphs>
  <Slides>46</Slides>
  <Notes>3</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2</vt:i4>
      </vt:variant>
      <vt:variant>
        <vt:lpstr>Slide Titles</vt:lpstr>
      </vt:variant>
      <vt:variant>
        <vt:i4>46</vt:i4>
      </vt:variant>
    </vt:vector>
  </HeadingPairs>
  <TitlesOfParts>
    <vt:vector size="56" baseType="lpstr">
      <vt:lpstr>Arial Unicode MS</vt:lpstr>
      <vt:lpstr>MS Gothic</vt:lpstr>
      <vt:lpstr>Arial</vt:lpstr>
      <vt:lpstr>Arial Black</vt:lpstr>
      <vt:lpstr>Calibri</vt:lpstr>
      <vt:lpstr>Monotype Sorts</vt:lpstr>
      <vt:lpstr>Times New Roman</vt:lpstr>
      <vt:lpstr>Office Theme</vt:lpstr>
      <vt:lpstr>Document</vt:lpstr>
      <vt:lpstr>Worksheet</vt:lpstr>
      <vt:lpstr>TGax May 2018 MAC Ad Hoc Meeting Agenda</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Participation in IEEE 802 Meetings</vt:lpstr>
      <vt:lpstr>MAC Submissions</vt:lpstr>
      <vt:lpstr>MAC Schedule</vt:lpstr>
      <vt:lpstr>Monday Evening</vt:lpstr>
      <vt:lpstr>11-18/0695 (Stephane Baron)</vt:lpstr>
      <vt:lpstr>11-18/0664 (Alfred Asterjadhi)</vt:lpstr>
      <vt:lpstr>11-18/0181 (Ming Gan)</vt:lpstr>
      <vt:lpstr>11-18/0155 (Yusuke Tanaka)</vt:lpstr>
      <vt:lpstr>11-18/0890 (Tomoko Adachi)</vt:lpstr>
      <vt:lpstr>Tuesday AM2</vt:lpstr>
      <vt:lpstr>11-18/0428 (Liwen Chu)</vt:lpstr>
      <vt:lpstr>11-18/0427 (Liwen Chu)</vt:lpstr>
      <vt:lpstr>11-18/0424  (Liwen Chu)</vt:lpstr>
      <vt:lpstr>11-18/0661 (Alfred Asterjadhi)</vt:lpstr>
      <vt:lpstr>11-18/0665r1</vt:lpstr>
      <vt:lpstr>11-18/0368 (Abhishek Patil)</vt:lpstr>
      <vt:lpstr>11-18/0684 (Alfred Asterjadhi)</vt:lpstr>
      <vt:lpstr>11-18/0717 (George Cherian)</vt:lpstr>
      <vt:lpstr>11-18/0724 (George Cherian)</vt:lpstr>
      <vt:lpstr>Tuesday PM2</vt:lpstr>
      <vt:lpstr>11-18/0733 (Tomoko Adachi)</vt:lpstr>
      <vt:lpstr>11-18/0364 (Abhishek Patil)</vt:lpstr>
      <vt:lpstr>11-18/0740 (Abhishek Patil)</vt:lpstr>
      <vt:lpstr>11-18/0795 (Liwen Chu)</vt:lpstr>
      <vt:lpstr>11-18/0797 (Liwen Chu)</vt:lpstr>
      <vt:lpstr>Tuesday Evening</vt:lpstr>
      <vt:lpstr>11-18/0813 (Jeongki Kim)</vt:lpstr>
      <vt:lpstr>11-18/0726 (Yongho Seok)</vt:lpstr>
      <vt:lpstr>11-18/0604</vt:lpstr>
      <vt:lpstr>11-18/0456 (Yongho Seok)</vt:lpstr>
      <vt:lpstr>11-18/0707 (David Xun Yang))</vt:lpstr>
      <vt:lpstr>Wednesday PM2</vt:lpstr>
      <vt:lpstr>11-18/0763 (Edward Au)</vt:lpstr>
      <vt:lpstr>11-18/0781 (Edward Au)</vt:lpstr>
      <vt:lpstr>11-18/0663 (Alfred</vt:lpstr>
      <vt:lpstr>11-18/0522 (Zhou Lan)</vt:lpstr>
      <vt:lpstr>11-18/0944 (Robert Stacey)</vt:lpstr>
      <vt:lpstr>11-18/0768 (Laurent Cariou)</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110</cp:revision>
  <cp:lastPrinted>1601-01-01T00:00:00Z</cp:lastPrinted>
  <dcterms:created xsi:type="dcterms:W3CDTF">2017-01-26T15:28:16Z</dcterms:created>
  <dcterms:modified xsi:type="dcterms:W3CDTF">2018-05-09T15:58:14Z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1524082073</vt:lpwstr>
  </property>
</Properties>
</file>