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7"/>
  </p:notesMasterIdLst>
  <p:handoutMasterIdLst>
    <p:handoutMasterId r:id="rId28"/>
  </p:handoutMasterIdLst>
  <p:sldIdLst>
    <p:sldId id="256" r:id="rId2"/>
    <p:sldId id="265" r:id="rId3"/>
    <p:sldId id="266" r:id="rId4"/>
    <p:sldId id="267" r:id="rId5"/>
    <p:sldId id="268" r:id="rId6"/>
    <p:sldId id="269" r:id="rId7"/>
    <p:sldId id="270" r:id="rId8"/>
    <p:sldId id="271" r:id="rId9"/>
    <p:sldId id="273" r:id="rId10"/>
    <p:sldId id="274" r:id="rId11"/>
    <p:sldId id="287" r:id="rId12"/>
    <p:sldId id="288" r:id="rId13"/>
    <p:sldId id="289" r:id="rId14"/>
    <p:sldId id="290" r:id="rId15"/>
    <p:sldId id="292" r:id="rId16"/>
    <p:sldId id="277" r:id="rId17"/>
    <p:sldId id="278" r:id="rId18"/>
    <p:sldId id="281" r:id="rId19"/>
    <p:sldId id="282" r:id="rId20"/>
    <p:sldId id="293" r:id="rId21"/>
    <p:sldId id="295" r:id="rId22"/>
    <p:sldId id="283" r:id="rId23"/>
    <p:sldId id="284" r:id="rId24"/>
    <p:sldId id="285" r:id="rId25"/>
    <p:sldId id="286"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4" d="100"/>
          <a:sy n="74" d="100"/>
        </p:scale>
        <p:origin x="852"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802.11-18/912r0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May 2018</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Guido R. Hiertz, Ericsson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802.11-18/912r0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May 2018</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Guido R. Hiertz, Ericsson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802.11-18/912r0</a:t>
            </a:r>
          </a:p>
        </p:txBody>
      </p:sp>
      <p:sp>
        <p:nvSpPr>
          <p:cNvPr id="5" name="Rectangle 3"/>
          <p:cNvSpPr>
            <a:spLocks noGrp="1" noChangeArrowheads="1"/>
          </p:cNvSpPr>
          <p:nvPr>
            <p:ph type="dt"/>
          </p:nvPr>
        </p:nvSpPr>
        <p:spPr>
          <a:ln/>
        </p:spPr>
        <p:txBody>
          <a:bodyPr/>
          <a:lstStyle/>
          <a:p>
            <a:r>
              <a:rPr lang="en-US"/>
              <a:t>May 2018</a:t>
            </a:r>
          </a:p>
        </p:txBody>
      </p:sp>
      <p:sp>
        <p:nvSpPr>
          <p:cNvPr id="6" name="Rectangle 6"/>
          <p:cNvSpPr>
            <a:spLocks noGrp="1" noChangeArrowheads="1"/>
          </p:cNvSpPr>
          <p:nvPr>
            <p:ph type="ftr"/>
          </p:nvPr>
        </p:nvSpPr>
        <p:spPr>
          <a:ln/>
        </p:spPr>
        <p:txBody>
          <a:bodyPr/>
          <a:lstStyle/>
          <a:p>
            <a:r>
              <a:rPr lang="en-US"/>
              <a:t>Guido R. Hiertz, Ericsson</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376315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14</a:t>
            </a:fld>
            <a:endParaRPr lang="en-US" altLang="en-US" sz="1300"/>
          </a:p>
        </p:txBody>
      </p:sp>
      <p:sp>
        <p:nvSpPr>
          <p:cNvPr id="14339" name="Rectangle 2"/>
          <p:cNvSpPr>
            <a:spLocks noGrp="1" noRot="1" noChangeAspect="1" noChangeArrowheads="1" noTextEdit="1"/>
          </p:cNvSpPr>
          <p:nvPr>
            <p:ph type="sldImg"/>
          </p:nvPr>
        </p:nvSpPr>
        <p:spPr>
          <a:xfrm>
            <a:off x="1154113" y="701675"/>
            <a:ext cx="4624387" cy="346710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94577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15007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21591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68198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802.11-16/1481r2</a:t>
            </a:r>
          </a:p>
        </p:txBody>
      </p:sp>
      <p:sp>
        <p:nvSpPr>
          <p:cNvPr id="5" name="Rectangle 3"/>
          <p:cNvSpPr>
            <a:spLocks noGrp="1" noChangeArrowheads="1"/>
          </p:cNvSpPr>
          <p:nvPr>
            <p:ph type="dt"/>
          </p:nvPr>
        </p:nvSpPr>
        <p:spPr>
          <a:ln/>
        </p:spPr>
        <p:txBody>
          <a:bodyPr/>
          <a:lstStyle/>
          <a:p>
            <a:r>
              <a:rPr lang="de-DE"/>
              <a:t>November 2016</a:t>
            </a:r>
            <a:endParaRPr lang="en-US"/>
          </a:p>
        </p:txBody>
      </p:sp>
      <p:sp>
        <p:nvSpPr>
          <p:cNvPr id="6" name="Rectangle 6"/>
          <p:cNvSpPr>
            <a:spLocks noGrp="1" noChangeArrowheads="1"/>
          </p:cNvSpPr>
          <p:nvPr>
            <p:ph type="ftr"/>
          </p:nvPr>
        </p:nvSpPr>
        <p:spPr>
          <a:ln/>
        </p:spPr>
        <p:txBody>
          <a:bodyPr/>
          <a:lstStyle/>
          <a:p>
            <a:r>
              <a:rPr lang="en-US"/>
              <a:t>Guido R. Hiertz, Ericsson et 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8268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2018</a:t>
            </a:r>
            <a:endParaRPr lang="en-GB"/>
          </a:p>
        </p:txBody>
      </p:sp>
      <p:sp>
        <p:nvSpPr>
          <p:cNvPr id="6" name="Footer Placeholder 5"/>
          <p:cNvSpPr>
            <a:spLocks noGrp="1"/>
          </p:cNvSpPr>
          <p:nvPr>
            <p:ph type="ftr" idx="11"/>
          </p:nvPr>
        </p:nvSpPr>
        <p:spPr/>
        <p:txBody>
          <a:bodyPr/>
          <a:lstStyle>
            <a:lvl1pPr>
              <a:defRPr/>
            </a:lvl1pPr>
          </a:lstStyle>
          <a:p>
            <a:r>
              <a:rPr lang="en-GB"/>
              <a:t>Guido R. Hiertz,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Guido R. Hiertz,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2018</a:t>
            </a:r>
            <a:endParaRPr lang="en-GB"/>
          </a:p>
        </p:txBody>
      </p:sp>
      <p:sp>
        <p:nvSpPr>
          <p:cNvPr id="4" name="Footer Placeholder 3"/>
          <p:cNvSpPr>
            <a:spLocks noGrp="1"/>
          </p:cNvSpPr>
          <p:nvPr>
            <p:ph type="ftr" idx="11"/>
          </p:nvPr>
        </p:nvSpPr>
        <p:spPr/>
        <p:txBody>
          <a:bodyPr/>
          <a:lstStyle>
            <a:lvl1pPr>
              <a:defRPr/>
            </a:lvl1pPr>
          </a:lstStyle>
          <a:p>
            <a:r>
              <a:rPr lang="en-GB"/>
              <a:t>Guido R. Hiertz,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2018</a:t>
            </a:r>
            <a:endParaRPr lang="en-GB"/>
          </a:p>
        </p:txBody>
      </p:sp>
      <p:sp>
        <p:nvSpPr>
          <p:cNvPr id="3" name="Footer Placeholder 2"/>
          <p:cNvSpPr>
            <a:spLocks noGrp="1"/>
          </p:cNvSpPr>
          <p:nvPr>
            <p:ph type="ftr" idx="11"/>
          </p:nvPr>
        </p:nvSpPr>
        <p:spPr/>
        <p:txBody>
          <a:bodyPr/>
          <a:lstStyle>
            <a:lvl1pPr>
              <a:defRPr/>
            </a:lvl1pPr>
          </a:lstStyle>
          <a:p>
            <a:r>
              <a:rPr lang="en-GB"/>
              <a:t>Guido R. Hiertz,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2018</a:t>
            </a:r>
            <a:endParaRPr lang="en-GB"/>
          </a:p>
        </p:txBody>
      </p:sp>
      <p:sp>
        <p:nvSpPr>
          <p:cNvPr id="5" name="Footer Placeholder 4"/>
          <p:cNvSpPr>
            <a:spLocks noGrp="1"/>
          </p:cNvSpPr>
          <p:nvPr>
            <p:ph type="ftr" idx="11"/>
          </p:nvPr>
        </p:nvSpPr>
        <p:spPr/>
        <p:txBody>
          <a:bodyPr/>
          <a:lstStyle>
            <a:lvl1pPr>
              <a:defRPr/>
            </a:lvl1pPr>
          </a:lstStyle>
          <a:p>
            <a:r>
              <a:rPr lang="en-GB"/>
              <a:t>Guido R. Hiertz,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Guido R. Hiertz,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802.11-18/912r0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develop/policies/bylaws/sb_bylaws.pdf"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21" TargetMode="External"/><Relationship Id="rId4" Type="http://schemas.openxmlformats.org/officeDocument/2006/relationships/hyperlink" Target="http://ieee802.org/PNP/approved/IEEE_802_WG_PandP_v16.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Guido R. Hiertz,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of the IEEE 802.11ax Spatial Reuse ad hoc group</a:t>
            </a:r>
          </a:p>
        </p:txBody>
      </p:sp>
      <p:sp>
        <p:nvSpPr>
          <p:cNvPr id="3074" name="Rectangle 2"/>
          <p:cNvSpPr>
            <a:spLocks noGrp="1" noChangeArrowheads="1"/>
          </p:cNvSpPr>
          <p:nvPr>
            <p:ph type="body" idx="1"/>
          </p:nvPr>
        </p:nvSpPr>
        <p:spPr>
          <a:xfrm>
            <a:off x="685800" y="184482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2018-05-07</a:t>
            </a:r>
          </a:p>
        </p:txBody>
      </p:sp>
      <p:graphicFrame>
        <p:nvGraphicFramePr>
          <p:cNvPr id="3075" name="Object 3"/>
          <p:cNvGraphicFramePr>
            <a:graphicFrameLocks noChangeAspect="1"/>
          </p:cNvGraphicFramePr>
          <p:nvPr>
            <p:extLst>
              <p:ext uri="{D42A27DB-BD31-4B8C-83A1-F6EECF244321}">
                <p14:modId xmlns:p14="http://schemas.microsoft.com/office/powerpoint/2010/main" val="3604672482"/>
              </p:ext>
            </p:extLst>
          </p:nvPr>
        </p:nvGraphicFramePr>
        <p:xfrm>
          <a:off x="511175" y="2600325"/>
          <a:ext cx="8121650" cy="2708275"/>
        </p:xfrm>
        <a:graphic>
          <a:graphicData uri="http://schemas.openxmlformats.org/presentationml/2006/ole">
            <mc:AlternateContent xmlns:mc="http://schemas.openxmlformats.org/markup-compatibility/2006">
              <mc:Choice xmlns:v="urn:schemas-microsoft-com:vml" Requires="v">
                <p:oleObj spid="_x0000_s3113" name="Document" r:id="rId4" imgW="8252039" imgH="2534496" progId="Word.Document.8">
                  <p:embed/>
                </p:oleObj>
              </mc:Choice>
              <mc:Fallback>
                <p:oleObj name="Document" r:id="rId4" imgW="8252039" imgH="2534496" progId="Word.Document.8">
                  <p:embed/>
                  <p:pic>
                    <p:nvPicPr>
                      <p:cNvPr id="0" name="Picture 3"/>
                      <p:cNvPicPr>
                        <a:picLocks noChangeAspect="1" noChangeArrowheads="1"/>
                      </p:cNvPicPr>
                      <p:nvPr/>
                    </p:nvPicPr>
                    <p:blipFill>
                      <a:blip r:embed="rId5"/>
                      <a:srcRect/>
                      <a:stretch>
                        <a:fillRect/>
                      </a:stretch>
                    </p:blipFill>
                    <p:spPr bwMode="auto">
                      <a:xfrm>
                        <a:off x="511175" y="2600325"/>
                        <a:ext cx="8121650" cy="2708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26074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47500" lnSpcReduction="20000"/>
          </a:bodyPr>
          <a:lstStyle/>
          <a:p>
            <a:pPr marL="0" indent="0"/>
            <a:r>
              <a:rPr lang="en-US" dirty="0"/>
              <a:t>The IEEE-SA strongly recommends that at each WG meeting the chair or a designee:</a:t>
            </a:r>
          </a:p>
          <a:p>
            <a:pPr>
              <a:buFont typeface="Arial" panose="020B0604020202020204" pitchFamily="34" charset="0"/>
              <a:buChar char="•"/>
            </a:pPr>
            <a:r>
              <a:rPr lang="en-US" dirty="0"/>
              <a:t>Show slides #1 through #4 of this presentation</a:t>
            </a:r>
          </a:p>
          <a:p>
            <a:pPr>
              <a:buFont typeface="Arial" panose="020B0604020202020204" pitchFamily="34" charset="0"/>
              <a:buChar char="•"/>
            </a:pPr>
            <a:r>
              <a:rPr lang="en-US" dirty="0"/>
              <a:t>Advise the WG attendees that: </a:t>
            </a:r>
          </a:p>
          <a:p>
            <a:pPr lvl="1">
              <a:buFont typeface="Arial" panose="020B0604020202020204" pitchFamily="34" charset="0"/>
              <a:buChar char="•"/>
            </a:pPr>
            <a:r>
              <a:rPr lang="en-US" dirty="0"/>
              <a:t>IEEE’s patent policy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p>
          <a:p>
            <a:pPr>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a:buFont typeface="Arial" panose="020B0604020202020204" pitchFamily="34" charset="0"/>
              <a:buChar char="•"/>
            </a:pPr>
            <a:r>
              <a:rPr lang="en-US" dirty="0"/>
              <a:t>It is recommended that the WG Chair review the guidance in IEEE-SA Standards Board Operations Manual 6.3.5 and in FAQs 14 and 15 on inclusion of potential Essential Patent Claims by incorporation or by reference. </a:t>
            </a:r>
          </a:p>
          <a:p>
            <a:pPr>
              <a:buFont typeface="Arial" panose="020B0604020202020204" pitchFamily="34" charset="0"/>
              <a:buChar char="•"/>
            </a:pPr>
            <a:r>
              <a:rPr lang="en-US" dirty="0"/>
              <a:t>Note: WG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2895057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2018</a:t>
            </a:r>
            <a:endParaRPr lang="en-US" dirty="0"/>
          </a:p>
        </p:txBody>
      </p:sp>
    </p:spTree>
    <p:extLst>
      <p:ext uri="{BB962C8B-B14F-4D97-AF65-F5344CB8AC3E}">
        <p14:creationId xmlns:p14="http://schemas.microsoft.com/office/powerpoint/2010/main" val="13935968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15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15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solidFill>
                  <a:schemeClr val="tx1"/>
                </a:solidFill>
                <a:latin typeface="Calibri" pitchFamily="34" charset="0"/>
                <a:cs typeface="Calibri" pitchFamily="34" charset="0"/>
              </a:rPr>
            </a:br>
            <a:endParaRPr lang="en-US" altLang="en-US" sz="15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2018</a:t>
            </a:r>
            <a:endParaRPr lang="en-US" dirty="0"/>
          </a:p>
        </p:txBody>
      </p:sp>
    </p:spTree>
    <p:extLst>
      <p:ext uri="{BB962C8B-B14F-4D97-AF65-F5344CB8AC3E}">
        <p14:creationId xmlns:p14="http://schemas.microsoft.com/office/powerpoint/2010/main" val="22801723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solidFill>
                  <a:schemeClr val="tx1"/>
                </a:solidFill>
                <a:latin typeface="Calibri" panose="020F0502020204030204" pitchFamily="34" charset="0"/>
                <a:cs typeface="Calibri" panose="020F0502020204030204" pitchFamily="34" charset="0"/>
              </a:rPr>
              <a:t>---------------------------------------------------------------   </a:t>
            </a:r>
            <a:endParaRPr lang="en-US" altLang="en-US" sz="105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For more details, see </a:t>
            </a:r>
            <a:r>
              <a:rPr lang="en-US" altLang="en-US" sz="105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050" dirty="0">
                <a:solidFill>
                  <a:schemeClr val="tx1"/>
                </a:solidFill>
                <a:latin typeface="Calibri" panose="020F0502020204030204" pitchFamily="34" charset="0"/>
                <a:cs typeface="Calibri" panose="020F0502020204030204" pitchFamily="34" charset="0"/>
              </a:rPr>
              <a:t>, clause 5.3.10 and </a:t>
            </a:r>
            <a:br>
              <a:rPr lang="en-US" altLang="en-US" sz="1050" dirty="0">
                <a:solidFill>
                  <a:schemeClr val="tx1"/>
                </a:solidFill>
                <a:latin typeface="Calibri" panose="020F0502020204030204" pitchFamily="34" charset="0"/>
                <a:cs typeface="Calibri" panose="020F0502020204030204" pitchFamily="34" charset="0"/>
              </a:rPr>
            </a:br>
            <a:r>
              <a:rPr lang="en-US" altLang="en-US" sz="105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05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2018</a:t>
            </a:r>
            <a:endParaRPr lang="en-US" dirty="0"/>
          </a:p>
        </p:txBody>
      </p:sp>
    </p:spTree>
    <p:extLst>
      <p:ext uri="{BB962C8B-B14F-4D97-AF65-F5344CB8AC3E}">
        <p14:creationId xmlns:p14="http://schemas.microsoft.com/office/powerpoint/2010/main" val="1295285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IEEE-SA Standards Board Bylaws</a:t>
            </a:r>
            <a:r>
              <a:rPr lang="en-US" altLang="en-US" sz="1500" b="1" dirty="0">
                <a:solidFill>
                  <a:schemeClr val="tx1"/>
                </a:solidFill>
                <a:latin typeface="Calibri" panose="020F0502020204030204" pitchFamily="34" charset="0"/>
                <a:cs typeface="Calibri" panose="020F0502020204030204" pitchFamily="34" charset="0"/>
              </a:rPr>
              <a:t> </a:t>
            </a:r>
            <a:br>
              <a:rPr lang="en-US" altLang="en-US" sz="1500" b="1" dirty="0">
                <a:solidFill>
                  <a:schemeClr val="tx1"/>
                </a:solidFill>
                <a:latin typeface="Calibri" panose="020F0502020204030204" pitchFamily="34" charset="0"/>
                <a:cs typeface="Calibri" panose="020F0502020204030204" pitchFamily="34" charset="0"/>
              </a:rPr>
            </a:br>
            <a:r>
              <a:rPr lang="en-US" altLang="en-US" sz="12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500" b="1" dirty="0">
                <a:solidFill>
                  <a:schemeClr val="tx1"/>
                </a:solidFill>
                <a:latin typeface="Calibri" panose="020F0502020204030204" pitchFamily="34" charset="0"/>
                <a:cs typeface="Calibri" panose="020F0502020204030204" pitchFamily="34" charset="0"/>
              </a:rPr>
              <a:t> </a:t>
            </a:r>
            <a:r>
              <a:rPr lang="en-US" altLang="en-US" sz="12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May 2018</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44BDA-CBC8-4D02-8604-96C6AD4F8A0F}"/>
              </a:ext>
            </a:extLst>
          </p:cNvPr>
          <p:cNvSpPr>
            <a:spLocks noGrp="1"/>
          </p:cNvSpPr>
          <p:nvPr>
            <p:ph type="title"/>
          </p:nvPr>
        </p:nvSpPr>
        <p:spPr/>
        <p:txBody>
          <a:bodyPr/>
          <a:lstStyle/>
          <a:p>
            <a:r>
              <a:rPr lang="en-GB" altLang="en-US" dirty="0"/>
              <a:t>Participation in IEEE 802 Meetings</a:t>
            </a:r>
            <a:endParaRPr lang="en-US" dirty="0"/>
          </a:p>
        </p:txBody>
      </p:sp>
      <p:sp>
        <p:nvSpPr>
          <p:cNvPr id="3" name="Content Placeholder 2">
            <a:extLst>
              <a:ext uri="{FF2B5EF4-FFF2-40B4-BE49-F238E27FC236}">
                <a16:creationId xmlns:a16="http://schemas.microsoft.com/office/drawing/2014/main" id="{86A27A11-2E0D-4065-9C35-948A037BCB9A}"/>
              </a:ext>
            </a:extLst>
          </p:cNvPr>
          <p:cNvSpPr>
            <a:spLocks noGrp="1"/>
          </p:cNvSpPr>
          <p:nvPr>
            <p:ph idx="1"/>
          </p:nvPr>
        </p:nvSpPr>
        <p:spPr/>
        <p:txBody>
          <a:bodyPr>
            <a:normAutofit fontScale="55000" lnSpcReduction="20000"/>
          </a:bodyPr>
          <a:lstStyle/>
          <a:p>
            <a:pPr>
              <a:buClrTx/>
            </a:pPr>
            <a:r>
              <a:rPr lang="en-GB" altLang="en-US" sz="3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254794" indent="-252413">
              <a:buFont typeface="Arial" panose="020B0604020202020204" pitchFamily="34" charset="0"/>
              <a:buChar char="•"/>
            </a:pPr>
            <a:r>
              <a:rPr lang="en-GB" altLang="en-US"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u="sng" dirty="0">
                <a:ea typeface="MS Gothic" panose="020B0609070205080204" pitchFamily="49" charset="-128"/>
              </a:rPr>
              <a:t>https://standards.ieee.org/develop/policies/bylaws/sb_bylaws.pdf </a:t>
            </a:r>
            <a:r>
              <a:rPr lang="en-GB" altLang="en-US" dirty="0">
                <a:ea typeface="MS Gothic" panose="020B0609070205080204" pitchFamily="49" charset="-128"/>
              </a:rPr>
              <a:t> section 5.2.1.3 and the IEEE 802 LMSC Working Group Policies and Procedures, subclause 3.4.1 “Chair”, list item x.</a:t>
            </a:r>
          </a:p>
          <a:p>
            <a:pPr>
              <a:buClrTx/>
            </a:pPr>
            <a:r>
              <a:rPr lang="en-GB" altLang="en-US" sz="3200" dirty="0">
                <a:ea typeface="MS Gothic" panose="020B0609070205080204" pitchFamily="49" charset="-128"/>
              </a:rPr>
              <a:t>By participating in IEEE 802 meetings, you accept these requirements.  If you do not agree to these policies then you shall not participate.</a:t>
            </a:r>
            <a:br>
              <a:rPr lang="en-GB" altLang="en-US" sz="3200"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endParaRPr lang="en-US" dirty="0"/>
          </a:p>
        </p:txBody>
      </p:sp>
      <p:sp>
        <p:nvSpPr>
          <p:cNvPr id="4" name="Slide Number Placeholder 3">
            <a:extLst>
              <a:ext uri="{FF2B5EF4-FFF2-40B4-BE49-F238E27FC236}">
                <a16:creationId xmlns:a16="http://schemas.microsoft.com/office/drawing/2014/main" id="{0A13A6D6-C81E-4FB0-B844-662B0161E2B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1CE5CD9-A6F8-4BBB-88BA-3B5B81D836EE}"/>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0720DBE7-2BCD-43FD-ACEB-6832B6B86EBD}"/>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11975721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possible or</a:t>
            </a:r>
          </a:p>
          <a:p>
            <a:pPr lvl="1">
              <a:buFont typeface="Arial" panose="020B0604020202020204" pitchFamily="34" charset="0"/>
              <a:buChar char="•"/>
            </a:pPr>
            <a:r>
              <a:rPr lang="en-US" dirty="0"/>
              <a:t>Cause an LOA to be submitted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671482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p>
          <a:p>
            <a:pPr lvl="1">
              <a:buFont typeface="Arial" panose="020B0604020202020204" pitchFamily="34" charset="0"/>
              <a:buChar char="•"/>
            </a:pPr>
            <a:r>
              <a:rPr lang="en-US" dirty="0"/>
              <a:t>Minute that the question was asked.</a:t>
            </a:r>
          </a:p>
          <a:p>
            <a:pPr lvl="1">
              <a:buFont typeface="Arial" panose="020B0604020202020204" pitchFamily="34" charset="0"/>
              <a:buChar char="•"/>
            </a:pPr>
            <a:r>
              <a:rPr lang="en-US" dirty="0"/>
              <a:t>Minute any responses that were given</a:t>
            </a:r>
          </a:p>
          <a:p>
            <a:pPr lvl="2">
              <a:buFont typeface="Arial" panose="020B0604020202020204" pitchFamily="34" charset="0"/>
              <a:buChar char="•"/>
            </a:pPr>
            <a:r>
              <a:rPr lang="en-US" dirty="0"/>
              <a:t>Specifically the patent claim(s)/patent application claim(s)</a:t>
            </a:r>
          </a:p>
          <a:p>
            <a:pPr lvl="2">
              <a:buFont typeface="Arial" panose="020B0604020202020204" pitchFamily="34" charset="0"/>
              <a:buChar char="•"/>
            </a:pPr>
            <a:r>
              <a:rPr lang="en-US" dirty="0"/>
              <a:t>The holder of the patent claim(s)/patent application claim(s) that were identified (if any)</a:t>
            </a:r>
          </a:p>
          <a:p>
            <a:pPr lvl="2">
              <a:buFont typeface="Arial" panose="020B0604020202020204" pitchFamily="34" charset="0"/>
              <a:buChar char="•"/>
            </a:pPr>
            <a:r>
              <a:rPr lang="en-US" dirty="0"/>
              <a:t>And by whom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36752369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polls</a:t>
            </a:r>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A20180507001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a:t>: R20180507001</a:t>
            </a:r>
            <a:endParaRPr lang="en-US" sz="1800" dirty="0"/>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sp>
        <p:nvSpPr>
          <p:cNvPr id="6" name="Date Placeholder 5"/>
          <p:cNvSpPr>
            <a:spLocks noGrp="1"/>
          </p:cNvSpPr>
          <p:nvPr>
            <p:ph type="dt" idx="10"/>
          </p:nvPr>
        </p:nvSpPr>
        <p:spPr/>
        <p:txBody>
          <a:bodyPr/>
          <a:lstStyle/>
          <a:p>
            <a:r>
              <a:rPr lang="en-US" dirty="0"/>
              <a:t>May 2018</a:t>
            </a:r>
            <a:endParaRPr lang="en-GB" dirty="0"/>
          </a:p>
        </p:txBody>
      </p:sp>
      <p:sp>
        <p:nvSpPr>
          <p:cNvPr id="5" name="Footer Placeholder 4"/>
          <p:cNvSpPr>
            <a:spLocks noGrp="1"/>
          </p:cNvSpPr>
          <p:nvPr>
            <p:ph type="ftr" idx="11"/>
          </p:nvPr>
        </p:nvSpPr>
        <p:spPr/>
        <p:txBody>
          <a:bodyPr/>
          <a:lstStyle/>
          <a:p>
            <a:r>
              <a:rPr lang="en-GB" dirty="0"/>
              <a:t>Guido R. </a:t>
            </a:r>
            <a:r>
              <a:rPr lang="en-GB" dirty="0" err="1"/>
              <a:t>Hiertz</a:t>
            </a:r>
            <a:r>
              <a:rPr lang="en-GB" dirty="0"/>
              <a:t>, Ericsson et al.</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a:t>IEEE 802.11 </a:t>
            </a:r>
            <a:r>
              <a:rPr lang="en-US" dirty="0" err="1"/>
              <a:t>TGax</a:t>
            </a:r>
            <a:br>
              <a:rPr lang="en-US" dirty="0"/>
            </a:br>
            <a:r>
              <a:rPr lang="en-US" dirty="0"/>
              <a:t>High Efficiency WLAN Task Group</a:t>
            </a:r>
            <a:br>
              <a:rPr lang="en-US" dirty="0"/>
            </a:br>
            <a:r>
              <a:rPr lang="en-US" dirty="0"/>
              <a:t>Ad hoc Group Spatial Reuse</a:t>
            </a:r>
          </a:p>
        </p:txBody>
      </p:sp>
      <p:sp>
        <p:nvSpPr>
          <p:cNvPr id="8" name="Subtitle 7"/>
          <p:cNvSpPr>
            <a:spLocks noGrp="1"/>
          </p:cNvSpPr>
          <p:nvPr>
            <p:ph type="subTitle" idx="1"/>
          </p:nvPr>
        </p:nvSpPr>
        <p:spPr>
          <a:xfrm>
            <a:off x="1371600" y="2880518"/>
            <a:ext cx="6400800" cy="2276673"/>
          </a:xfrm>
        </p:spPr>
        <p:txBody>
          <a:bodyPr/>
          <a:lstStyle/>
          <a:p>
            <a:r>
              <a:rPr lang="en-US" dirty="0"/>
              <a:t>Warsaw, Poland</a:t>
            </a:r>
          </a:p>
          <a:p>
            <a:r>
              <a:rPr lang="en-US" dirty="0"/>
              <a:t>2018-05-07</a:t>
            </a:r>
          </a:p>
          <a:p>
            <a:r>
              <a:rPr lang="en-US" dirty="0"/>
              <a:t>Ad hoc group co-chairmen:</a:t>
            </a:r>
          </a:p>
          <a:p>
            <a:r>
              <a:rPr lang="en-US" dirty="0"/>
              <a:t>Jae </a:t>
            </a:r>
            <a:r>
              <a:rPr lang="en-US" dirty="0" err="1"/>
              <a:t>Seung</a:t>
            </a:r>
            <a:r>
              <a:rPr lang="en-US" dirty="0"/>
              <a:t> Lee (ETRI), Laurent </a:t>
            </a:r>
            <a:r>
              <a:rPr lang="en-US" dirty="0" err="1"/>
              <a:t>Cariou</a:t>
            </a:r>
            <a:r>
              <a:rPr lang="en-US" dirty="0"/>
              <a:t> (Intel), Guido R. Hiertz (Ericsson)</a:t>
            </a:r>
          </a:p>
        </p:txBody>
      </p:sp>
      <p:sp>
        <p:nvSpPr>
          <p:cNvPr id="6" name="Date Placeholder 5"/>
          <p:cNvSpPr>
            <a:spLocks noGrp="1"/>
          </p:cNvSpPr>
          <p:nvPr>
            <p:ph type="dt" idx="10"/>
          </p:nvPr>
        </p:nvSpPr>
        <p:spPr/>
        <p:txBody>
          <a:bodyPr/>
          <a:lstStyle/>
          <a:p>
            <a:r>
              <a:rPr lang="en-US" dirty="0"/>
              <a:t>May 2018</a:t>
            </a:r>
            <a:endParaRPr lang="en-GB"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The 802.11ax Spatial Reuse (SR) ad hoc 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No decisions can be taken in this ad hoc group. In an ad hoc group, any attendee can call for a straw poll. A straw poll tests the opinion of those attendees present. No voting rights are needed to respond to a straw poll.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4" name="Date Placeholder 3"/>
          <p:cNvSpPr>
            <a:spLocks noGrp="1"/>
          </p:cNvSpPr>
          <p:nvPr>
            <p:ph type="dt" idx="15"/>
          </p:nvPr>
        </p:nvSpPr>
        <p:spPr/>
        <p:txBody>
          <a:bodyPr/>
          <a:lstStyle/>
          <a:p>
            <a:r>
              <a:rPr lang="en-US" dirty="0"/>
              <a:t>May 2018</a:t>
            </a:r>
            <a:endParaRPr lang="en-GB" dirty="0"/>
          </a:p>
        </p:txBody>
      </p:sp>
    </p:spTree>
    <p:extLst>
      <p:ext uri="{BB962C8B-B14F-4D97-AF65-F5344CB8AC3E}">
        <p14:creationId xmlns:p14="http://schemas.microsoft.com/office/powerpoint/2010/main" val="4213639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10798-8BD3-468D-992C-519DE37704A0}"/>
              </a:ext>
            </a:extLst>
          </p:cNvPr>
          <p:cNvSpPr>
            <a:spLocks noGrp="1"/>
          </p:cNvSpPr>
          <p:nvPr>
            <p:ph type="title"/>
          </p:nvPr>
        </p:nvSpPr>
        <p:spPr/>
        <p:txBody>
          <a:bodyPr/>
          <a:lstStyle/>
          <a:p>
            <a:r>
              <a:rPr lang="en-US" dirty="0"/>
              <a:t>Presentations</a:t>
            </a:r>
          </a:p>
        </p:txBody>
      </p:sp>
      <p:graphicFrame>
        <p:nvGraphicFramePr>
          <p:cNvPr id="7" name="Content Placeholder 6">
            <a:extLst>
              <a:ext uri="{FF2B5EF4-FFF2-40B4-BE49-F238E27FC236}">
                <a16:creationId xmlns:a16="http://schemas.microsoft.com/office/drawing/2014/main" id="{51610B1A-D2CD-4385-8F62-FDE64FB4C338}"/>
              </a:ext>
            </a:extLst>
          </p:cNvPr>
          <p:cNvGraphicFramePr>
            <a:graphicFrameLocks noGrp="1"/>
          </p:cNvGraphicFramePr>
          <p:nvPr>
            <p:ph idx="1"/>
            <p:extLst>
              <p:ext uri="{D42A27DB-BD31-4B8C-83A1-F6EECF244321}">
                <p14:modId xmlns:p14="http://schemas.microsoft.com/office/powerpoint/2010/main" val="2515007828"/>
              </p:ext>
            </p:extLst>
          </p:nvPr>
        </p:nvGraphicFramePr>
        <p:xfrm>
          <a:off x="685800" y="1981199"/>
          <a:ext cx="7770813" cy="3862467"/>
        </p:xfrm>
        <a:graphic>
          <a:graphicData uri="http://schemas.openxmlformats.org/drawingml/2006/table">
            <a:tbl>
              <a:tblPr firstRow="1" bandRow="1">
                <a:tableStyleId>{5C22544A-7EE6-4342-B048-85BDC9FD1C3A}</a:tableStyleId>
              </a:tblPr>
              <a:tblGrid>
                <a:gridCol w="1437928">
                  <a:extLst>
                    <a:ext uri="{9D8B030D-6E8A-4147-A177-3AD203B41FA5}">
                      <a16:colId xmlns:a16="http://schemas.microsoft.com/office/drawing/2014/main" val="2613269765"/>
                    </a:ext>
                  </a:extLst>
                </a:gridCol>
                <a:gridCol w="1224136">
                  <a:extLst>
                    <a:ext uri="{9D8B030D-6E8A-4147-A177-3AD203B41FA5}">
                      <a16:colId xmlns:a16="http://schemas.microsoft.com/office/drawing/2014/main" val="3940853895"/>
                    </a:ext>
                  </a:extLst>
                </a:gridCol>
                <a:gridCol w="3312368">
                  <a:extLst>
                    <a:ext uri="{9D8B030D-6E8A-4147-A177-3AD203B41FA5}">
                      <a16:colId xmlns:a16="http://schemas.microsoft.com/office/drawing/2014/main" val="1060005369"/>
                    </a:ext>
                  </a:extLst>
                </a:gridCol>
                <a:gridCol w="1796381">
                  <a:extLst>
                    <a:ext uri="{9D8B030D-6E8A-4147-A177-3AD203B41FA5}">
                      <a16:colId xmlns:a16="http://schemas.microsoft.com/office/drawing/2014/main" val="2356766699"/>
                    </a:ext>
                  </a:extLst>
                </a:gridCol>
              </a:tblGrid>
              <a:tr h="478518">
                <a:tc>
                  <a:txBody>
                    <a:bodyPr/>
                    <a:lstStyle/>
                    <a:p>
                      <a:pPr algn="l" fontAlgn="b"/>
                      <a:r>
                        <a:rPr lang="en-US" sz="1800" b="1" i="0" u="none" strike="noStrike" dirty="0">
                          <a:solidFill>
                            <a:srgbClr val="FFFFFF"/>
                          </a:solidFill>
                          <a:effectLst/>
                          <a:latin typeface="Arial" panose="020B0604020202020204" pitchFamily="34" charset="0"/>
                        </a:rPr>
                        <a:t>Presentation order</a:t>
                      </a:r>
                    </a:p>
                  </a:txBody>
                  <a:tcPr marL="9385" marR="9385" marT="9385" marB="0"/>
                </a:tc>
                <a:tc>
                  <a:txBody>
                    <a:bodyPr/>
                    <a:lstStyle/>
                    <a:p>
                      <a:pPr algn="l" fontAlgn="b"/>
                      <a:r>
                        <a:rPr lang="en-US" sz="1800" b="1" i="0" u="none" strike="noStrike" dirty="0">
                          <a:solidFill>
                            <a:srgbClr val="FFFFFF"/>
                          </a:solidFill>
                          <a:effectLst/>
                          <a:latin typeface="Arial" panose="020B0604020202020204" pitchFamily="34" charset="0"/>
                        </a:rPr>
                        <a:t>DCN</a:t>
                      </a:r>
                    </a:p>
                  </a:txBody>
                  <a:tcPr marL="9385" marR="9385" marT="9385" marB="0"/>
                </a:tc>
                <a:tc>
                  <a:txBody>
                    <a:bodyPr/>
                    <a:lstStyle/>
                    <a:p>
                      <a:pPr algn="l" fontAlgn="b"/>
                      <a:r>
                        <a:rPr lang="en-US" sz="1800" b="1" i="0" u="none" strike="noStrike">
                          <a:solidFill>
                            <a:srgbClr val="FFFFFF"/>
                          </a:solidFill>
                          <a:effectLst/>
                          <a:latin typeface="Arial" panose="020B0604020202020204" pitchFamily="34" charset="0"/>
                        </a:rPr>
                        <a:t>Title</a:t>
                      </a:r>
                    </a:p>
                  </a:txBody>
                  <a:tcPr marL="9385" marR="9385" marT="9385" marB="0"/>
                </a:tc>
                <a:tc>
                  <a:txBody>
                    <a:bodyPr/>
                    <a:lstStyle/>
                    <a:p>
                      <a:pPr algn="l" fontAlgn="b"/>
                      <a:r>
                        <a:rPr lang="en-US" sz="1800" b="1" i="0" u="none" strike="noStrike" dirty="0">
                          <a:solidFill>
                            <a:srgbClr val="FFFFFF"/>
                          </a:solidFill>
                          <a:effectLst/>
                          <a:latin typeface="Arial" panose="020B0604020202020204" pitchFamily="34" charset="0"/>
                        </a:rPr>
                        <a:t>Author</a:t>
                      </a:r>
                    </a:p>
                  </a:txBody>
                  <a:tcPr marL="9385" marR="9385" marT="9385" marB="0"/>
                </a:tc>
                <a:extLst>
                  <a:ext uri="{0D108BD9-81ED-4DB2-BD59-A6C34878D82A}">
                    <a16:rowId xmlns:a16="http://schemas.microsoft.com/office/drawing/2014/main" val="4084261004"/>
                  </a:ext>
                </a:extLst>
              </a:tr>
              <a:tr h="478518">
                <a:tc>
                  <a:txBody>
                    <a:bodyPr/>
                    <a:lstStyle/>
                    <a:p>
                      <a:pPr algn="l" fontAlgn="b"/>
                      <a:endParaRPr lang="en-US" sz="1800" b="0" i="0" u="none" strike="noStrike" dirty="0">
                        <a:solidFill>
                          <a:srgbClr val="000000"/>
                        </a:solidFill>
                        <a:effectLst/>
                        <a:latin typeface="Arial" panose="020B0604020202020204" pitchFamily="34" charset="0"/>
                      </a:endParaRP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11-18/26</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CR SRG and SRP</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Matthew Fischer</a:t>
                      </a:r>
                    </a:p>
                  </a:txBody>
                  <a:tcPr marL="9385" marR="9385" marT="9385" marB="0"/>
                </a:tc>
                <a:extLst>
                  <a:ext uri="{0D108BD9-81ED-4DB2-BD59-A6C34878D82A}">
                    <a16:rowId xmlns:a16="http://schemas.microsoft.com/office/drawing/2014/main" val="3674738546"/>
                  </a:ext>
                </a:extLst>
              </a:tr>
              <a:tr h="478518">
                <a:tc>
                  <a:txBody>
                    <a:bodyPr/>
                    <a:lstStyle/>
                    <a:p>
                      <a:pPr algn="l" fontAlgn="b"/>
                      <a:endParaRPr lang="en-US" sz="1800" b="0" i="0" u="none" strike="noStrike" dirty="0">
                        <a:solidFill>
                          <a:srgbClr val="000000"/>
                        </a:solidFill>
                        <a:effectLst/>
                        <a:latin typeface="Arial" panose="020B0604020202020204" pitchFamily="34" charset="0"/>
                      </a:endParaRP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11-18/225</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CR Spatial Reuse Group Management CID 12044 12304</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Matthew Fischer</a:t>
                      </a:r>
                    </a:p>
                  </a:txBody>
                  <a:tcPr marL="9385" marR="9385" marT="9385" marB="0"/>
                </a:tc>
                <a:extLst>
                  <a:ext uri="{0D108BD9-81ED-4DB2-BD59-A6C34878D82A}">
                    <a16:rowId xmlns:a16="http://schemas.microsoft.com/office/drawing/2014/main" val="4174724911"/>
                  </a:ext>
                </a:extLst>
              </a:tr>
              <a:tr h="478518">
                <a:tc>
                  <a:txBody>
                    <a:bodyPr/>
                    <a:lstStyle/>
                    <a:p>
                      <a:pPr algn="l" fontAlgn="b"/>
                      <a:endParaRPr lang="en-US" sz="1800" b="0" i="0" u="none" strike="noStrike" dirty="0">
                        <a:solidFill>
                          <a:srgbClr val="000000"/>
                        </a:solidFill>
                        <a:effectLst/>
                        <a:latin typeface="Arial" panose="020B0604020202020204" pitchFamily="34" charset="0"/>
                      </a:endParaRP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11-18/456</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LB230 CR TXVECTOR parameter BSS_COLOR (27.11.4)</a:t>
                      </a:r>
                    </a:p>
                  </a:txBody>
                  <a:tcPr marL="9385" marR="9385" marT="9385" marB="0"/>
                </a:tc>
                <a:tc>
                  <a:txBody>
                    <a:bodyPr/>
                    <a:lstStyle/>
                    <a:p>
                      <a:pPr algn="l" fontAlgn="b"/>
                      <a:r>
                        <a:rPr lang="en-US" sz="1800" b="0" i="0" u="none" strike="noStrike" dirty="0" err="1">
                          <a:solidFill>
                            <a:srgbClr val="000000"/>
                          </a:solidFill>
                          <a:effectLst/>
                          <a:latin typeface="Arial" panose="020B0604020202020204" pitchFamily="34" charset="0"/>
                        </a:rPr>
                        <a:t>Yongho</a:t>
                      </a:r>
                      <a:r>
                        <a:rPr lang="en-US" sz="1800" b="0" i="0" u="none" strike="noStrike" dirty="0">
                          <a:solidFill>
                            <a:srgbClr val="000000"/>
                          </a:solidFill>
                          <a:effectLst/>
                          <a:latin typeface="Arial" panose="020B0604020202020204" pitchFamily="34" charset="0"/>
                        </a:rPr>
                        <a:t> Seok</a:t>
                      </a:r>
                    </a:p>
                  </a:txBody>
                  <a:tcPr marL="9385" marR="9385" marT="9385" marB="0"/>
                </a:tc>
                <a:extLst>
                  <a:ext uri="{0D108BD9-81ED-4DB2-BD59-A6C34878D82A}">
                    <a16:rowId xmlns:a16="http://schemas.microsoft.com/office/drawing/2014/main" val="2329640535"/>
                  </a:ext>
                </a:extLst>
              </a:tr>
              <a:tr h="478518">
                <a:tc>
                  <a:txBody>
                    <a:bodyPr/>
                    <a:lstStyle/>
                    <a:p>
                      <a:pPr algn="l" fontAlgn="b"/>
                      <a:endParaRPr lang="en-US" sz="1800" b="0" i="0" u="none" strike="noStrike" dirty="0">
                        <a:solidFill>
                          <a:srgbClr val="000000"/>
                        </a:solidFill>
                        <a:effectLst/>
                        <a:latin typeface="Arial" panose="020B0604020202020204" pitchFamily="34" charset="0"/>
                      </a:endParaRP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11-18/579</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11ax D2.0 CR on SR and CCA</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Yuichi Morioka</a:t>
                      </a:r>
                    </a:p>
                  </a:txBody>
                  <a:tcPr marL="9385" marR="9385" marT="9385" marB="0"/>
                </a:tc>
                <a:extLst>
                  <a:ext uri="{0D108BD9-81ED-4DB2-BD59-A6C34878D82A}">
                    <a16:rowId xmlns:a16="http://schemas.microsoft.com/office/drawing/2014/main" val="792812658"/>
                  </a:ext>
                </a:extLst>
              </a:tr>
              <a:tr h="478518">
                <a:tc>
                  <a:txBody>
                    <a:bodyPr/>
                    <a:lstStyle/>
                    <a:p>
                      <a:pPr algn="l" fontAlgn="b"/>
                      <a:endParaRPr lang="en-US" sz="1800" b="0" i="0" u="none" strike="noStrike" dirty="0">
                        <a:solidFill>
                          <a:srgbClr val="000000"/>
                        </a:solidFill>
                        <a:effectLst/>
                        <a:latin typeface="Arial" panose="020B0604020202020204" pitchFamily="34" charset="0"/>
                      </a:endParaRP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11-18/617</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Dynamic OBSS_PD level</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Graham Smith</a:t>
                      </a:r>
                    </a:p>
                  </a:txBody>
                  <a:tcPr marL="9385" marR="9385" marT="9385" marB="0"/>
                </a:tc>
                <a:extLst>
                  <a:ext uri="{0D108BD9-81ED-4DB2-BD59-A6C34878D82A}">
                    <a16:rowId xmlns:a16="http://schemas.microsoft.com/office/drawing/2014/main" val="1900340687"/>
                  </a:ext>
                </a:extLst>
              </a:tr>
              <a:tr h="478518">
                <a:tc>
                  <a:txBody>
                    <a:bodyPr/>
                    <a:lstStyle/>
                    <a:p>
                      <a:pPr algn="l" fontAlgn="b"/>
                      <a:endParaRPr lang="en-US" sz="1800" b="0" i="0" u="none" strike="noStrike" dirty="0">
                        <a:solidFill>
                          <a:srgbClr val="000000"/>
                        </a:solidFill>
                        <a:effectLst/>
                        <a:latin typeface="Arial" panose="020B0604020202020204" pitchFamily="34" charset="0"/>
                      </a:endParaRP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11-18/743</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CIDs related to BSS Color</a:t>
                      </a:r>
                    </a:p>
                  </a:txBody>
                  <a:tcPr marL="9385" marR="9385" marT="9385" marB="0"/>
                </a:tc>
                <a:tc>
                  <a:txBody>
                    <a:bodyPr/>
                    <a:lstStyle/>
                    <a:p>
                      <a:pPr algn="l" fontAlgn="b"/>
                      <a:r>
                        <a:rPr lang="en-US" sz="1800" b="0" i="0" u="none" strike="noStrike" dirty="0">
                          <a:solidFill>
                            <a:srgbClr val="000000"/>
                          </a:solidFill>
                          <a:effectLst/>
                          <a:latin typeface="Arial" panose="020B0604020202020204" pitchFamily="34" charset="0"/>
                        </a:rPr>
                        <a:t>Abhishek </a:t>
                      </a:r>
                      <a:r>
                        <a:rPr lang="en-US" sz="1800" b="0" i="0" u="none" strike="noStrike" dirty="0" err="1">
                          <a:solidFill>
                            <a:srgbClr val="000000"/>
                          </a:solidFill>
                          <a:effectLst/>
                          <a:latin typeface="Arial" panose="020B0604020202020204" pitchFamily="34" charset="0"/>
                        </a:rPr>
                        <a:t>Patil</a:t>
                      </a:r>
                      <a:endParaRPr lang="en-US" sz="1800" b="0" i="0" u="none" strike="noStrike" dirty="0">
                        <a:solidFill>
                          <a:srgbClr val="000000"/>
                        </a:solidFill>
                        <a:effectLst/>
                        <a:latin typeface="Arial" panose="020B0604020202020204" pitchFamily="34" charset="0"/>
                      </a:endParaRPr>
                    </a:p>
                  </a:txBody>
                  <a:tcPr marL="9385" marR="9385" marT="9385" marB="0"/>
                </a:tc>
                <a:extLst>
                  <a:ext uri="{0D108BD9-81ED-4DB2-BD59-A6C34878D82A}">
                    <a16:rowId xmlns:a16="http://schemas.microsoft.com/office/drawing/2014/main" val="1343009895"/>
                  </a:ext>
                </a:extLst>
              </a:tr>
            </a:tbl>
          </a:graphicData>
        </a:graphic>
      </p:graphicFrame>
      <p:sp>
        <p:nvSpPr>
          <p:cNvPr id="4" name="Slide Number Placeholder 3">
            <a:extLst>
              <a:ext uri="{FF2B5EF4-FFF2-40B4-BE49-F238E27FC236}">
                <a16:creationId xmlns:a16="http://schemas.microsoft.com/office/drawing/2014/main" id="{D4672789-2FCF-4067-82C2-016EEC0534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6A062BB-0BDA-4FAD-B99F-273F40DC72CD}"/>
              </a:ext>
            </a:extLst>
          </p:cNvPr>
          <p:cNvSpPr>
            <a:spLocks noGrp="1"/>
          </p:cNvSpPr>
          <p:nvPr>
            <p:ph type="ftr" idx="14"/>
          </p:nvPr>
        </p:nvSpPr>
        <p:spPr/>
        <p:txBody>
          <a:bodyPr/>
          <a:lstStyle/>
          <a:p>
            <a:r>
              <a:rPr lang="en-GB"/>
              <a:t>Guido R. Hiertz, Ericsson</a:t>
            </a:r>
            <a:endParaRPr lang="en-GB" dirty="0"/>
          </a:p>
        </p:txBody>
      </p:sp>
      <p:sp>
        <p:nvSpPr>
          <p:cNvPr id="6" name="Date Placeholder 5">
            <a:extLst>
              <a:ext uri="{FF2B5EF4-FFF2-40B4-BE49-F238E27FC236}">
                <a16:creationId xmlns:a16="http://schemas.microsoft.com/office/drawing/2014/main" id="{BBD50F18-8D05-419E-B8DC-44C322D12DC8}"/>
              </a:ext>
            </a:extLst>
          </p:cNvPr>
          <p:cNvSpPr>
            <a:spLocks noGrp="1"/>
          </p:cNvSpPr>
          <p:nvPr>
            <p:ph type="dt" idx="15"/>
          </p:nvPr>
        </p:nvSpPr>
        <p:spPr/>
        <p:txBody>
          <a:bodyPr/>
          <a:lstStyle/>
          <a:p>
            <a:r>
              <a:rPr lang="en-US"/>
              <a:t>May 2018</a:t>
            </a:r>
            <a:endParaRPr lang="en-GB" dirty="0"/>
          </a:p>
        </p:txBody>
      </p:sp>
    </p:spTree>
    <p:extLst>
      <p:ext uri="{BB962C8B-B14F-4D97-AF65-F5344CB8AC3E}">
        <p14:creationId xmlns:p14="http://schemas.microsoft.com/office/powerpoint/2010/main" val="36634556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R20180507001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Resolving the IEEE 802.11ax comment with CID XXX, Do you agree to add to incorporate the text contained in submission 11-18/0617r0 into the 11ax Draft?</a:t>
            </a:r>
          </a:p>
          <a:p>
            <a:pPr marL="0" indent="0"/>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Yes:</a:t>
            </a:r>
          </a:p>
          <a:p>
            <a:pPr lvl="1">
              <a:buFont typeface="Arial" panose="020B0604020202020204" pitchFamily="34" charset="0"/>
              <a:buChar char="•"/>
            </a:pPr>
            <a:r>
              <a:rPr lang="en-US" altLang="ko-KR" dirty="0">
                <a:ea typeface="굴림" pitchFamily="34" charset="-127"/>
              </a:rPr>
              <a:t>No:</a:t>
            </a:r>
          </a:p>
          <a:p>
            <a:pPr lvl="1">
              <a:buFont typeface="Arial" panose="020B0604020202020204" pitchFamily="34" charset="0"/>
              <a:buChar char="•"/>
            </a:pPr>
            <a:r>
              <a:rPr lang="en-US" altLang="ko-KR" dirty="0">
                <a:ea typeface="굴림" pitchFamily="34" charset="-127"/>
              </a:rPr>
              <a:t>Abstain:</a:t>
            </a:r>
          </a:p>
        </p:txBody>
      </p:sp>
      <p:sp>
        <p:nvSpPr>
          <p:cNvPr id="2" name="TextBox 1"/>
          <p:cNvSpPr txBox="1"/>
          <p:nvPr/>
        </p:nvSpPr>
        <p:spPr>
          <a:xfrm rot="19748095">
            <a:off x="3797166" y="3975238"/>
            <a:ext cx="4104456" cy="1323439"/>
          </a:xfrm>
          <a:prstGeom prst="rect">
            <a:avLst/>
          </a:prstGeom>
          <a:noFill/>
        </p:spPr>
        <p:txBody>
          <a:bodyPr wrap="square" rtlCol="0">
            <a:spAutoFit/>
          </a:bodyPr>
          <a:lstStyle/>
          <a:p>
            <a:pPr algn="ctr"/>
            <a:r>
              <a:rPr lang="en-US" sz="4000" dirty="0">
                <a:solidFill>
                  <a:srgbClr val="00B0F0"/>
                </a:solidFill>
                <a:latin typeface="Arial" panose="020B0604020202020204" pitchFamily="34" charset="0"/>
                <a:cs typeface="Arial" panose="020B0604020202020204" pitchFamily="34" charset="0"/>
              </a:rPr>
              <a:t>Proposed in 18/0617r0</a:t>
            </a:r>
          </a:p>
        </p:txBody>
      </p:sp>
      <p:sp>
        <p:nvSpPr>
          <p:cNvPr id="8"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6673711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a:t>
            </a:r>
            <a:r>
              <a:rPr lang="en-US" dirty="0" err="1"/>
              <a:t>nnex</a:t>
            </a:r>
            <a:endParaRPr lang="fr-FR" dirty="0"/>
          </a:p>
        </p:txBody>
      </p:sp>
      <p:sp>
        <p:nvSpPr>
          <p:cNvPr id="7" name="Date Placeholder 3"/>
          <p:cNvSpPr>
            <a:spLocks noGrp="1"/>
          </p:cNvSpPr>
          <p:nvPr>
            <p:ph type="dt" idx="10"/>
          </p:nvPr>
        </p:nvSpPr>
        <p:spPr/>
        <p:txBody>
          <a:bodyPr/>
          <a:lstStyle/>
          <a:p>
            <a:r>
              <a:rPr lang="en-US" dirty="0"/>
              <a:t>May 2018</a:t>
            </a:r>
            <a:endParaRPr lang="en-GB" dirty="0"/>
          </a:p>
        </p:txBody>
      </p:sp>
      <p:sp>
        <p:nvSpPr>
          <p:cNvPr id="5" name="Espace réservé du pied de page 4"/>
          <p:cNvSpPr>
            <a:spLocks noGrp="1"/>
          </p:cNvSpPr>
          <p:nvPr>
            <p:ph type="ftr" idx="11"/>
          </p:nvPr>
        </p:nvSpPr>
        <p:spPr/>
        <p:txBody>
          <a:bodyPr/>
          <a:lstStyle/>
          <a:p>
            <a:r>
              <a:rPr lang="en-GB"/>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101075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A20180507001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9"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20200486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R20180507001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
        <p:nvSpPr>
          <p:cNvPr id="8"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10000"/>
          </a:bodyPr>
          <a:lstStyle/>
          <a:p>
            <a:pPr marL="457200" indent="-457200">
              <a:buFont typeface="+mj-lt"/>
              <a:buAutoNum type="arabicPeriod"/>
            </a:pPr>
            <a:r>
              <a:rPr lang="en-US" dirty="0">
                <a:hlinkClick r:id="rId3"/>
              </a:rPr>
              <a:t>http://ieee802.org/PNP/approved/IEEE_802_OM_v16.pdf</a:t>
            </a:r>
            <a:endParaRPr lang="en-US" dirty="0"/>
          </a:p>
          <a:p>
            <a:pPr marL="457200" indent="-457200">
              <a:buFont typeface="+mj-lt"/>
              <a:buAutoNum type="arabicPeriod"/>
            </a:pPr>
            <a:r>
              <a:rPr lang="en-US" dirty="0">
                <a:hlinkClick r:id="rId4"/>
              </a:rPr>
              <a:t>http://ieee802.org/PNP/approved/IEEE_802_WG_PandP_v16.pdf</a:t>
            </a:r>
            <a:endParaRPr lang="en-US" dirty="0"/>
          </a:p>
          <a:p>
            <a:pPr marL="457200" indent="-457200">
              <a:buFont typeface="+mj-lt"/>
              <a:buAutoNum type="arabicPeriod"/>
            </a:pPr>
            <a:r>
              <a:rPr lang="en-US" dirty="0"/>
              <a:t>A. Stephens, J. </a:t>
            </a:r>
            <a:r>
              <a:rPr lang="en-US" dirty="0" err="1"/>
              <a:t>Rosdahl</a:t>
            </a:r>
            <a:r>
              <a:rPr lang="en-US" dirty="0"/>
              <a:t>, and D. Stanley, “IEEE 802.11 Wireless Local Area Networks (WLANs) Operations Manual,” Submission 11-14/629r21, Nov. 2017, [Online]. Available: </a:t>
            </a:r>
            <a:r>
              <a:rPr lang="en-US" dirty="0">
                <a:hlinkClick r:id="rId5"/>
              </a:rPr>
              <a:t>https://mentor.ieee.org/802.11/dcn/14/11-14-0629-21</a:t>
            </a:r>
            <a:r>
              <a:rPr lang="en-US" dirty="0"/>
              <a:t> </a:t>
            </a:r>
          </a:p>
          <a:p>
            <a:pPr marL="457200" indent="-457200">
              <a:buFont typeface="+mj-lt"/>
              <a:buAutoNum type="arabicPeriod"/>
            </a:pPr>
            <a:r>
              <a:rPr lang="en-US" dirty="0">
                <a:hlinkClick r:id="rId6"/>
              </a:rPr>
              <a:t>http://www.ieee.org/about/help/Task/my_account/web_account.html?WT.mc_id=msim_wa</a:t>
            </a:r>
            <a:endParaRPr lang="en-US" dirty="0"/>
          </a:p>
          <a:p>
            <a:pPr marL="457200" indent="-457200">
              <a:buFont typeface="+mj-lt"/>
              <a:buAutoNum type="arabicPeriod"/>
            </a:pPr>
            <a:r>
              <a:rPr lang="en-US" dirty="0">
                <a:hlinkClick r:id="rId7"/>
              </a:rPr>
              <a:t>https://imat.ieee.org/attendance</a:t>
            </a:r>
            <a:endParaRPr lang="en-US" dirty="0"/>
          </a:p>
          <a:p>
            <a:pPr marL="457200" indent="-457200">
              <a:buFont typeface="+mj-lt"/>
              <a:buAutoNum type="arabicPeriod"/>
            </a:pPr>
            <a:r>
              <a:rPr lang="en-US" dirty="0"/>
              <a:t>IEEE-SA, “IEEE - SA Standards Board Bylaws,” Dec. 2017. [Online]. Available: </a:t>
            </a:r>
            <a:r>
              <a:rPr lang="en-US" dirty="0">
                <a:hlinkClick r:id="rId8"/>
              </a:rPr>
              <a:t>http://standards.ieee.org/develop/policies/bylaws/sb_bylaws.pdf</a:t>
            </a:r>
            <a:r>
              <a:rPr lang="en-US" dirty="0"/>
              <a:t> </a:t>
            </a:r>
          </a:p>
        </p:txBody>
      </p:sp>
      <p:sp>
        <p:nvSpPr>
          <p:cNvPr id="7" name="Date Placeholder 3"/>
          <p:cNvSpPr>
            <a:spLocks noGrp="1"/>
          </p:cNvSpPr>
          <p:nvPr>
            <p:ph type="dt" idx="15"/>
          </p:nvPr>
        </p:nvSpPr>
        <p:spPr>
          <a:xfrm>
            <a:off x="696912" y="333375"/>
            <a:ext cx="2589203" cy="273050"/>
          </a:xfrm>
        </p:spPr>
        <p:txBody>
          <a:bodyPr/>
          <a:lstStyle/>
          <a:p>
            <a:r>
              <a:rPr lang="en-US" dirty="0"/>
              <a:t>May 2018</a:t>
            </a:r>
            <a:endParaRPr lang="en-GB" dirty="0"/>
          </a:p>
        </p:txBody>
      </p:sp>
    </p:spTree>
    <p:extLst>
      <p:ext uri="{BB962C8B-B14F-4D97-AF65-F5344CB8AC3E}">
        <p14:creationId xmlns:p14="http://schemas.microsoft.com/office/powerpoint/2010/main" val="24097919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Ad-hoc Groups – from 6.8 of [3]</a:t>
            </a:r>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a:t>“An ad-hoc group may be created to progress work on specific topics by either the WG or a TG.</a:t>
            </a:r>
          </a:p>
          <a:p>
            <a:pPr>
              <a:buFont typeface="Arial" panose="020B0604020202020204" pitchFamily="34" charset="0"/>
              <a:buChar char="•"/>
            </a:pPr>
            <a:r>
              <a:rPr lang="en-US" sz="2000" dirty="0"/>
              <a:t>There are no formal rules for the operation of an ad-hoc, although it may well define it own informal operating 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a:t>, in which case </a:t>
            </a:r>
            <a:r>
              <a:rPr lang="en-US" sz="2000" dirty="0">
                <a:solidFill>
                  <a:srgbClr val="FF0000"/>
                </a:solidFill>
              </a:rPr>
              <a:t>attendance at such ad-hoc meetings counts towards the session attendance</a:t>
            </a:r>
            <a:r>
              <a:rPr lang="en-US" sz="2000" dirty="0"/>
              <a:t>.”</a:t>
            </a:r>
          </a:p>
          <a:p>
            <a:endParaRPr lang="en-US" sz="2000" dirty="0"/>
          </a:p>
        </p:txBody>
      </p:sp>
      <p:sp>
        <p:nvSpPr>
          <p:cNvPr id="6" name="Date Placeholder 5"/>
          <p:cNvSpPr>
            <a:spLocks noGrp="1"/>
          </p:cNvSpPr>
          <p:nvPr>
            <p:ph type="dt" idx="10"/>
          </p:nvPr>
        </p:nvSpPr>
        <p:spPr/>
        <p:txBody>
          <a:bodyPr/>
          <a:lstStyle/>
          <a:p>
            <a:r>
              <a:rPr lang="en-US" altLang="ko-KR" dirty="0"/>
              <a:t>May 2018</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types of balloting/voting used in 802.11 – from 3.11 of [3]</a:t>
            </a:r>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a:t>“Straw polls are </a:t>
            </a:r>
            <a:r>
              <a:rPr lang="en-US" sz="1500" dirty="0">
                <a:solidFill>
                  <a:schemeClr val="tx1"/>
                </a:solidFill>
              </a:rPr>
              <a:t>used to determine the opinion of those present at a meeting.</a:t>
            </a: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 Straw polls have no formal effect; their outcome is not binding on the operation of any group.</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a:solidFill>
                  <a:srgbClr val="FF0000"/>
                </a:solidFill>
              </a:rPr>
              <a:t>When in TG ad-</a:t>
            </a:r>
            <a:r>
              <a:rPr lang="en-US" sz="1500" dirty="0" err="1">
                <a:solidFill>
                  <a:srgbClr val="FF0000"/>
                </a:solidFill>
              </a:rPr>
              <a:t>hocs</a:t>
            </a:r>
            <a:r>
              <a:rPr lang="en-US" sz="1500" dirty="0">
                <a:solidFill>
                  <a:srgbClr val="FF0000"/>
                </a:solidFill>
              </a:rPr>
              <a:t>, no motions are in order. Because 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a:t>This is just a matter of labeling and has no effect on the meaning of the result.</a:t>
            </a:r>
          </a:p>
          <a:p>
            <a:pPr marL="457200" indent="-457200">
              <a:buFont typeface="Arial" panose="020B0604020202020204" pitchFamily="34" charset="0"/>
              <a:buChar char="•"/>
            </a:pPr>
            <a:r>
              <a:rPr lang="en-US" sz="1500" dirty="0"/>
              <a:t>Regardless of what the TG ad-hoc calls the straw poll, it should make clear to its members that it is a straw poll, and that it has no formal effect.”</a:t>
            </a:r>
          </a:p>
        </p:txBody>
      </p:sp>
      <p:sp>
        <p:nvSpPr>
          <p:cNvPr id="5" name="Date Placeholder 4"/>
          <p:cNvSpPr>
            <a:spLocks noGrp="1"/>
          </p:cNvSpPr>
          <p:nvPr>
            <p:ph type="dt" idx="10"/>
          </p:nvPr>
        </p:nvSpPr>
        <p:spPr/>
        <p:txBody>
          <a:bodyPr/>
          <a:lstStyle/>
          <a:p>
            <a:r>
              <a:rPr lang="en-US" altLang="ko-KR" dirty="0"/>
              <a:t>May 2018</a:t>
            </a:r>
            <a:endParaRPr lang="en-GB" altLang="ko-KR" dirty="0"/>
          </a:p>
        </p:txBody>
      </p:sp>
      <p:sp>
        <p:nvSpPr>
          <p:cNvPr id="6" name="Footer Placeholder 5"/>
          <p:cNvSpPr>
            <a:spLocks noGrp="1"/>
          </p:cNvSpPr>
          <p:nvPr>
            <p:ph type="ftr" idx="11"/>
          </p:nvPr>
        </p:nvSpPr>
        <p:spPr/>
        <p:txBody>
          <a:bodyPr/>
          <a:lstStyle/>
          <a:p>
            <a:r>
              <a:rPr lang="en-GB"/>
              <a:t>Guido R. Hiertz, Ericsson et al.</a:t>
            </a:r>
          </a:p>
        </p:txBody>
      </p:sp>
      <p:sp>
        <p:nvSpPr>
          <p:cNvPr id="7" name="Slide Number Placeholder 6"/>
          <p:cNvSpPr>
            <a:spLocks noGrp="1"/>
          </p:cNvSpPr>
          <p:nvPr>
            <p:ph type="sldNum" idx="12"/>
          </p:nvPr>
        </p:nvSpPr>
        <p:spPr/>
        <p:txBody>
          <a:bodyPr/>
          <a:lstStyle/>
          <a:p>
            <a:r>
              <a:rPr lang="en-GB"/>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No recordings!</a:t>
            </a:r>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a:solidFill>
                  <a:srgbClr val="FF0000"/>
                </a:solidFill>
              </a:rPr>
              <a:t>audio/video recording </a:t>
            </a:r>
            <a:r>
              <a:rPr lang="en-US" dirty="0"/>
              <a:t>or the capture of photographs is </a:t>
            </a:r>
            <a:r>
              <a:rPr lang="en-US" dirty="0">
                <a:solidFill>
                  <a:srgbClr val="FF0000"/>
                </a:solidFill>
              </a:rPr>
              <a:t>prohibited</a:t>
            </a:r>
            <a:r>
              <a:rPr lang="en-US" dirty="0"/>
              <a:t> in 802.11 meetings, except when specifically announced by the 802.11 WG chairwoman</a:t>
            </a:r>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4990898" y="2477092"/>
            <a:ext cx="3121429" cy="3121429"/>
          </a:xfrm>
          <a:prstGeom prst="rect">
            <a:avLst/>
          </a:prstGeom>
          <a:noFill/>
          <a:extLst>
            <a:ext uri="{909E8E84-426E-40DD-AFC4-6F175D3DCCD1}">
              <a14:hiddenFill xmlns:a14="http://schemas.microsoft.com/office/drawing/2010/main">
                <a:solidFill>
                  <a:srgbClr val="FFFFFF"/>
                </a:solidFill>
              </a14:hiddenFill>
            </a:ext>
          </a:extLst>
        </p:spPr>
      </p:pic>
      <p:sp>
        <p:nvSpPr>
          <p:cNvPr id="6" name="Date Placeholder 5"/>
          <p:cNvSpPr>
            <a:spLocks noGrp="1"/>
          </p:cNvSpPr>
          <p:nvPr>
            <p:ph type="dt" idx="10"/>
          </p:nvPr>
        </p:nvSpPr>
        <p:spPr/>
        <p:txBody>
          <a:bodyPr/>
          <a:lstStyle/>
          <a:p>
            <a:r>
              <a:rPr lang="en-US" altLang="ko-KR" dirty="0"/>
              <a:t>May 2018</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Courtesy notice</a:t>
            </a:r>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mobile and/or smart phone to off/vibrate 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 laptop, tablet)</a:t>
            </a:r>
          </a:p>
        </p:txBody>
      </p:sp>
      <p:sp>
        <p:nvSpPr>
          <p:cNvPr id="6" name="Date Placeholder 5"/>
          <p:cNvSpPr>
            <a:spLocks noGrp="1"/>
          </p:cNvSpPr>
          <p:nvPr>
            <p:ph type="dt" idx="10"/>
          </p:nvPr>
        </p:nvSpPr>
        <p:spPr/>
        <p:txBody>
          <a:bodyPr/>
          <a:lstStyle/>
          <a:p>
            <a:r>
              <a:rPr lang="en-US" altLang="ko-KR" dirty="0"/>
              <a:t>May 2018</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a:buFont typeface="Arial" panose="020B0604020202020204" pitchFamily="34" charset="0"/>
              <a:buChar char="•"/>
            </a:pPr>
            <a:r>
              <a:rPr lang="en-US" dirty="0">
                <a:solidFill>
                  <a:srgbClr val="FF0000"/>
                </a:solidFill>
              </a:rPr>
              <a:t>Record your attendance at [5]</a:t>
            </a:r>
          </a:p>
          <a:p>
            <a:pPr lvl="1">
              <a:buFont typeface="Arial" panose="020B0604020202020204" pitchFamily="34" charset="0"/>
              <a:buChar char="•"/>
            </a:pPr>
            <a:r>
              <a:rPr lang="en-US" dirty="0"/>
              <a:t>Indicate affiliation for each session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May 2018</a:t>
            </a:r>
            <a:endParaRPr lang="en-GB" altLang="ko-KR" dirty="0"/>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Member Affiliation</a:t>
            </a:r>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 [6]</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Guido R. Hiertz, Ericsson et al.</a:t>
            </a:r>
            <a:endParaRPr lang="en-GB" dirty="0"/>
          </a:p>
        </p:txBody>
      </p:sp>
      <p:sp>
        <p:nvSpPr>
          <p:cNvPr id="6" name="Date Placeholder 5"/>
          <p:cNvSpPr>
            <a:spLocks noGrp="1"/>
          </p:cNvSpPr>
          <p:nvPr>
            <p:ph type="dt" idx="15"/>
          </p:nvPr>
        </p:nvSpPr>
        <p:spPr/>
        <p:txBody>
          <a:bodyPr/>
          <a:lstStyle/>
          <a:p>
            <a:r>
              <a:rPr lang="en-US" altLang="ko-KR" dirty="0"/>
              <a:t>May 2018</a:t>
            </a:r>
            <a:endParaRPr lang="en-GB" altLang="ko-KR" dirty="0"/>
          </a:p>
        </p:txBody>
      </p:sp>
    </p:spTree>
    <p:extLst>
      <p:ext uri="{BB962C8B-B14F-4D97-AF65-F5344CB8AC3E}">
        <p14:creationId xmlns:p14="http://schemas.microsoft.com/office/powerpoint/2010/main" val="1626583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Affiliation</a:t>
            </a:r>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a:t>Although TG 802.11ax is formally recessed during an SR ad hoc session, attendance credits are granted</a:t>
            </a:r>
          </a:p>
          <a:p>
            <a:pPr lvl="1">
              <a:buFont typeface="Arial" panose="020B0604020202020204" pitchFamily="34" charset="0"/>
              <a:buChar char="•"/>
            </a:pPr>
            <a:r>
              <a:rPr lang="en-US" dirty="0"/>
              <a:t>Consequently, an SR ad hoc session is an official session and you must declare your affiliation</a:t>
            </a:r>
          </a:p>
          <a:p>
            <a:pPr>
              <a:buFont typeface="Arial" panose="020B0604020202020204" pitchFamily="34" charset="0"/>
              <a:buChar char="•"/>
            </a:pPr>
            <a:r>
              <a:rPr lang="en-US" dirty="0">
                <a:solidFill>
                  <a:srgbClr val="FF0000"/>
                </a:solidFill>
              </a:rPr>
              <a:t>Please declare your affiliation </a:t>
            </a:r>
            <a:r>
              <a:rPr lang="en-US" altLang="zh-CN" dirty="0">
                <a:solidFill>
                  <a:srgbClr val="FF0000"/>
                </a:solidFill>
              </a:rPr>
              <a:t>when you address the SR ad hoc group for the first time during a meeting slot</a:t>
            </a: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dirty="0"/>
              <a:t>May 2018</a:t>
            </a:r>
            <a:endParaRPr lang="en-GB" altLang="ko-KR" dirty="0"/>
          </a:p>
        </p:txBody>
      </p:sp>
      <p:sp>
        <p:nvSpPr>
          <p:cNvPr id="5" name="Footer Placeholder 4"/>
          <p:cNvSpPr>
            <a:spLocks noGrp="1"/>
          </p:cNvSpPr>
          <p:nvPr>
            <p:ph type="ftr" idx="11"/>
          </p:nvPr>
        </p:nvSpPr>
        <p:spPr/>
        <p:txBody>
          <a:bodyPr/>
          <a:lstStyle/>
          <a:p>
            <a:r>
              <a:rPr lang="en-GB"/>
              <a:t>Guido R. Hiertz, Ericsson et al.</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99795634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(1)</Template>
  <TotalTime>0</TotalTime>
  <Words>2697</Words>
  <Application>Microsoft Office PowerPoint</Application>
  <PresentationFormat>On-screen Show (4:3)</PresentationFormat>
  <Paragraphs>267</Paragraphs>
  <Slides>25</Slides>
  <Notes>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6" baseType="lpstr">
      <vt:lpstr>Arial Unicode MS</vt:lpstr>
      <vt:lpstr>굴림</vt:lpstr>
      <vt:lpstr>MS Gothic</vt:lpstr>
      <vt:lpstr>Arial</vt:lpstr>
      <vt:lpstr>Calibri</vt:lpstr>
      <vt:lpstr>Helvetica</vt:lpstr>
      <vt:lpstr>Monotype Sorts</vt:lpstr>
      <vt:lpstr>Times New Roman</vt:lpstr>
      <vt:lpstr>Wingdings 2</vt:lpstr>
      <vt:lpstr>Office Theme</vt:lpstr>
      <vt:lpstr>Microsoft Word 97 - 2003 Document</vt:lpstr>
      <vt:lpstr>Agenda of the IEEE 802.11ax Spatial Reuse ad hoc group</vt:lpstr>
      <vt:lpstr>Abstract</vt:lpstr>
      <vt:lpstr>Ad-hoc Groups – from 6.8 of [3]</vt:lpstr>
      <vt:lpstr>Summary of types of balloting/voting used in 802.11 – from 3.11 of [3]</vt:lpstr>
      <vt:lpstr>No recordings!</vt:lpstr>
      <vt:lpstr>Courtesy notice</vt:lpstr>
      <vt:lpstr>Attendance</vt:lpstr>
      <vt:lpstr>Member Affiliation</vt:lpstr>
      <vt:lpstr>Affiliation</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Call for Potentially Essential Patents</vt:lpstr>
      <vt:lpstr>Question for Potentially Essential Patents</vt:lpstr>
      <vt:lpstr>Straw polls</vt:lpstr>
      <vt:lpstr>IEEE 802.11 TGax High Efficiency WLAN Task Group Ad hoc Group Spatial Reuse</vt:lpstr>
      <vt:lpstr>Presentations</vt:lpstr>
      <vt:lpstr>Straw Poll R20180507001</vt:lpstr>
      <vt:lpstr>Annex</vt:lpstr>
      <vt:lpstr>Straw Poll A20180507001</vt:lpstr>
      <vt:lpstr>Straw Poll R20180507001</vt:lpstr>
      <vt:lpstr>References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2018-05-07T15:47:02Z</dcterms:created>
  <dcterms:modified xsi:type="dcterms:W3CDTF">2018-05-07T15:53:36Z</dcterms:modified>
  <cp:category>Submission</cp:category>
</cp:coreProperties>
</file>