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56" r:id="rId2"/>
    <p:sldId id="265" r:id="rId3"/>
    <p:sldId id="266" r:id="rId4"/>
    <p:sldId id="267" r:id="rId5"/>
    <p:sldId id="268" r:id="rId6"/>
    <p:sldId id="269" r:id="rId7"/>
    <p:sldId id="270" r:id="rId8"/>
    <p:sldId id="271" r:id="rId9"/>
    <p:sldId id="273" r:id="rId10"/>
    <p:sldId id="274" r:id="rId11"/>
    <p:sldId id="287" r:id="rId12"/>
    <p:sldId id="288" r:id="rId13"/>
    <p:sldId id="289" r:id="rId14"/>
    <p:sldId id="290" r:id="rId15"/>
    <p:sldId id="292" r:id="rId16"/>
    <p:sldId id="277" r:id="rId17"/>
    <p:sldId id="278" r:id="rId18"/>
    <p:sldId id="281" r:id="rId19"/>
    <p:sldId id="282" r:id="rId20"/>
    <p:sldId id="293" r:id="rId21"/>
    <p:sldId id="283" r:id="rId22"/>
    <p:sldId id="284" r:id="rId23"/>
    <p:sldId id="285" r:id="rId24"/>
    <p:sldId id="28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52"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802.11-18/911r0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802.11-18/911r0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3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xfrm>
            <a:off x="1154113" y="701675"/>
            <a:ext cx="4624387" cy="346710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4577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1591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8198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268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802.11-18/911r0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develop/policies/bylaws/sb_bylaws.pdf"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21"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of the IEEE 802.11ax Spatial Reuse ad hoc group</a:t>
            </a:r>
          </a:p>
        </p:txBody>
      </p:sp>
      <p:sp>
        <p:nvSpPr>
          <p:cNvPr id="3074" name="Rectangle 2"/>
          <p:cNvSpPr>
            <a:spLocks noGrp="1" noChangeArrowheads="1"/>
          </p:cNvSpPr>
          <p:nvPr>
            <p:ph type="body" idx="1"/>
          </p:nvPr>
        </p:nvSpPr>
        <p:spPr>
          <a:xfrm>
            <a:off x="685800"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3604672482"/>
              </p:ext>
            </p:extLst>
          </p:nvPr>
        </p:nvGraphicFramePr>
        <p:xfrm>
          <a:off x="511175" y="2600325"/>
          <a:ext cx="8121650" cy="2708275"/>
        </p:xfrm>
        <a:graphic>
          <a:graphicData uri="http://schemas.openxmlformats.org/presentationml/2006/ole">
            <mc:AlternateContent xmlns:mc="http://schemas.openxmlformats.org/markup-compatibility/2006">
              <mc:Choice xmlns:v="urn:schemas-microsoft-com:vml" Requires="v">
                <p:oleObj spid="_x0000_s3150"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511175" y="2600325"/>
                        <a:ext cx="8121650" cy="2708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607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47500" lnSpcReduction="20000"/>
          </a:bodyPr>
          <a:lstStyle/>
          <a:p>
            <a:pPr marL="0" indent="0"/>
            <a:r>
              <a:rPr lang="en-US" dirty="0"/>
              <a:t>The IEEE-SA strongly recommends that at each WG meeting the chair or a designee:</a:t>
            </a:r>
          </a:p>
          <a:p>
            <a:pPr>
              <a:buFont typeface="Arial" panose="020B0604020202020204" pitchFamily="34" charset="0"/>
              <a:buChar char="•"/>
            </a:pPr>
            <a:r>
              <a:rPr lang="en-US" dirty="0"/>
              <a:t>Show slides #1 through #4 of this presentation</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IEEE’s patent policy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a:buFont typeface="Arial" panose="020B0604020202020204" pitchFamily="34" charset="0"/>
              <a:buChar char="•"/>
            </a:pPr>
            <a:r>
              <a:rPr lang="en-US" dirty="0"/>
              <a:t>It is recommended that the WG Chair review the guidance in IEEE-SA Standards Board Operations Manual 6.3.5 and in FAQs 14 and 15 on inclusion of potential Essential Patent Claims by incorporation or by reference. </a:t>
            </a:r>
          </a:p>
          <a:p>
            <a:pPr>
              <a:buFont typeface="Arial" panose="020B0604020202020204" pitchFamily="34" charset="0"/>
              <a:buChar char="•"/>
            </a:pPr>
            <a:r>
              <a:rPr lang="en-US" dirty="0"/>
              <a:t>Note: WG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4BDA-CBC8-4D02-8604-96C6AD4F8A0F}"/>
              </a:ext>
            </a:extLst>
          </p:cNvPr>
          <p:cNvSpPr>
            <a:spLocks noGrp="1"/>
          </p:cNvSpPr>
          <p:nvPr>
            <p:ph type="title"/>
          </p:nvPr>
        </p:nvSpPr>
        <p:spPr/>
        <p:txBody>
          <a:bodyPr/>
          <a:lstStyle/>
          <a:p>
            <a:r>
              <a:rPr lang="en-GB" altLang="en-US" dirty="0"/>
              <a:t>Participation in IEEE 802 Meetings</a:t>
            </a:r>
            <a:endParaRPr lang="en-US" dirty="0"/>
          </a:p>
        </p:txBody>
      </p:sp>
      <p:sp>
        <p:nvSpPr>
          <p:cNvPr id="3" name="Content Placeholder 2">
            <a:extLst>
              <a:ext uri="{FF2B5EF4-FFF2-40B4-BE49-F238E27FC236}">
                <a16:creationId xmlns:a16="http://schemas.microsoft.com/office/drawing/2014/main" id="{86A27A11-2E0D-4065-9C35-948A037BCB9A}"/>
              </a:ext>
            </a:extLst>
          </p:cNvPr>
          <p:cNvSpPr>
            <a:spLocks noGrp="1"/>
          </p:cNvSpPr>
          <p:nvPr>
            <p:ph idx="1"/>
          </p:nvPr>
        </p:nvSpPr>
        <p:spPr/>
        <p:txBody>
          <a:bodyPr>
            <a:normAutofit fontScale="55000" lnSpcReduction="20000"/>
          </a:bodyPr>
          <a:lstStyle/>
          <a:p>
            <a:pPr>
              <a:buClrTx/>
            </a:pPr>
            <a:r>
              <a:rPr lang="en-GB" altLang="en-US" sz="3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254794" indent="-252413">
              <a:buFont typeface="Arial" panose="020B0604020202020204" pitchFamily="34" charset="0"/>
              <a:buChar char="•"/>
            </a:pPr>
            <a:r>
              <a:rPr lang="en-GB" altLang="en-US"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u="sng" dirty="0">
                <a:ea typeface="MS Gothic" panose="020B0609070205080204" pitchFamily="49" charset="-128"/>
              </a:rPr>
              <a:t>https://standards.ieee.org/develop/policies/bylaws/sb_bylaws.pdf </a:t>
            </a:r>
            <a:r>
              <a:rPr lang="en-GB" altLang="en-US" dirty="0">
                <a:ea typeface="MS Gothic" panose="020B0609070205080204" pitchFamily="49" charset="-128"/>
              </a:rPr>
              <a:t> section 5.2.1.3 and the IEEE 802 LMSC Working Group Policies and Procedures, subclause 3.4.1 “Chair”, list item x.</a:t>
            </a:r>
          </a:p>
          <a:p>
            <a:pPr>
              <a:buClrTx/>
            </a:pPr>
            <a:r>
              <a:rPr lang="en-GB" altLang="en-US" sz="3200" dirty="0">
                <a:ea typeface="MS Gothic" panose="020B0609070205080204" pitchFamily="49" charset="-128"/>
              </a:rPr>
              <a:t>By participating in IEEE 802 meetings, you accept these requirements.  If you do not agree to these policies then you shall not participate.</a:t>
            </a:r>
            <a:br>
              <a:rPr lang="en-GB" altLang="en-US" sz="3200"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endParaRPr lang="en-US" dirty="0"/>
          </a:p>
        </p:txBody>
      </p:sp>
      <p:sp>
        <p:nvSpPr>
          <p:cNvPr id="4" name="Slide Number Placeholder 3">
            <a:extLst>
              <a:ext uri="{FF2B5EF4-FFF2-40B4-BE49-F238E27FC236}">
                <a16:creationId xmlns:a16="http://schemas.microsoft.com/office/drawing/2014/main" id="{0A13A6D6-C81E-4FB0-B844-662B0161E2B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1CE5CD9-A6F8-4BBB-88BA-3B5B81D836E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20DBE7-2BCD-43FD-ACEB-6832B6B86EBD}"/>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19757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A20180507001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a:t>: R20180507001</a:t>
            </a:r>
            <a:endParaRPr lang="en-US" sz="1800" dirty="0"/>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September 2018</a:t>
            </a:r>
            <a:endParaRPr lang="en-GB"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Waikoloa Village, Hawai’i, USA</a:t>
            </a:r>
          </a:p>
          <a:p>
            <a:r>
              <a:rPr lang="en-US" dirty="0"/>
              <a:t>2018-09-11</a:t>
            </a:r>
          </a:p>
          <a:p>
            <a:r>
              <a:rPr lang="en-US" dirty="0"/>
              <a:t>Ad hoc group co-chairmen: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September 2018</a:t>
            </a:r>
            <a:endParaRPr lang="en-GB"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Guido R. Hiertz, Ericsson</a:t>
            </a:r>
          </a:p>
        </p:txBody>
      </p:sp>
      <p:sp>
        <p:nvSpPr>
          <p:cNvPr id="4" name="Date Placeholder 3"/>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21363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0798-8BD3-468D-992C-519DE37704A0}"/>
              </a:ext>
            </a:extLst>
          </p:cNvPr>
          <p:cNvSpPr>
            <a:spLocks noGrp="1"/>
          </p:cNvSpPr>
          <p:nvPr>
            <p:ph type="title"/>
          </p:nvPr>
        </p:nvSpPr>
        <p:spPr/>
        <p:txBody>
          <a:bodyPr/>
          <a:lstStyle/>
          <a:p>
            <a:r>
              <a:rPr lang="en-US" dirty="0"/>
              <a:t>Presentations</a:t>
            </a:r>
          </a:p>
        </p:txBody>
      </p:sp>
      <p:graphicFrame>
        <p:nvGraphicFramePr>
          <p:cNvPr id="7" name="Content Placeholder 6">
            <a:extLst>
              <a:ext uri="{FF2B5EF4-FFF2-40B4-BE49-F238E27FC236}">
                <a16:creationId xmlns:a16="http://schemas.microsoft.com/office/drawing/2014/main" id="{51610B1A-D2CD-4385-8F62-FDE64FB4C338}"/>
              </a:ext>
            </a:extLst>
          </p:cNvPr>
          <p:cNvGraphicFramePr>
            <a:graphicFrameLocks noGrp="1"/>
          </p:cNvGraphicFramePr>
          <p:nvPr>
            <p:ph idx="1"/>
            <p:extLst>
              <p:ext uri="{D42A27DB-BD31-4B8C-83A1-F6EECF244321}">
                <p14:modId xmlns:p14="http://schemas.microsoft.com/office/powerpoint/2010/main" val="3113632772"/>
              </p:ext>
            </p:extLst>
          </p:nvPr>
        </p:nvGraphicFramePr>
        <p:xfrm>
          <a:off x="685800" y="1981199"/>
          <a:ext cx="7770813" cy="2073086"/>
        </p:xfrm>
        <a:graphic>
          <a:graphicData uri="http://schemas.openxmlformats.org/drawingml/2006/table">
            <a:tbl>
              <a:tblPr firstRow="1" bandRow="1">
                <a:tableStyleId>{5C22544A-7EE6-4342-B048-85BDC9FD1C3A}</a:tableStyleId>
              </a:tblPr>
              <a:tblGrid>
                <a:gridCol w="1437928">
                  <a:extLst>
                    <a:ext uri="{9D8B030D-6E8A-4147-A177-3AD203B41FA5}">
                      <a16:colId xmlns:a16="http://schemas.microsoft.com/office/drawing/2014/main" val="2613269765"/>
                    </a:ext>
                  </a:extLst>
                </a:gridCol>
                <a:gridCol w="1512168">
                  <a:extLst>
                    <a:ext uri="{9D8B030D-6E8A-4147-A177-3AD203B41FA5}">
                      <a16:colId xmlns:a16="http://schemas.microsoft.com/office/drawing/2014/main" val="3940853895"/>
                    </a:ext>
                  </a:extLst>
                </a:gridCol>
                <a:gridCol w="3024336">
                  <a:extLst>
                    <a:ext uri="{9D8B030D-6E8A-4147-A177-3AD203B41FA5}">
                      <a16:colId xmlns:a16="http://schemas.microsoft.com/office/drawing/2014/main" val="1060005369"/>
                    </a:ext>
                  </a:extLst>
                </a:gridCol>
                <a:gridCol w="1796381">
                  <a:extLst>
                    <a:ext uri="{9D8B030D-6E8A-4147-A177-3AD203B41FA5}">
                      <a16:colId xmlns:a16="http://schemas.microsoft.com/office/drawing/2014/main" val="2356766699"/>
                    </a:ext>
                  </a:extLst>
                </a:gridCol>
              </a:tblGrid>
              <a:tr h="478518">
                <a:tc>
                  <a:txBody>
                    <a:bodyPr/>
                    <a:lstStyle/>
                    <a:p>
                      <a:pPr algn="l" fontAlgn="b"/>
                      <a:r>
                        <a:rPr lang="en-US" sz="1800" b="1" i="0" u="none" strike="noStrike" dirty="0">
                          <a:solidFill>
                            <a:srgbClr val="FFFFFF"/>
                          </a:solidFill>
                          <a:effectLst/>
                          <a:latin typeface="Arial" panose="020B0604020202020204" pitchFamily="34" charset="0"/>
                        </a:rPr>
                        <a:t>Presentation order</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DCN</a:t>
                      </a:r>
                    </a:p>
                  </a:txBody>
                  <a:tcPr marL="9385" marR="9385" marT="9385" marB="0"/>
                </a:tc>
                <a:tc>
                  <a:txBody>
                    <a:bodyPr/>
                    <a:lstStyle/>
                    <a:p>
                      <a:pPr algn="l" fontAlgn="b"/>
                      <a:r>
                        <a:rPr lang="en-US" sz="1800" b="1" i="0" u="none" strike="noStrike">
                          <a:solidFill>
                            <a:srgbClr val="FFFFFF"/>
                          </a:solidFill>
                          <a:effectLst/>
                          <a:latin typeface="Arial" panose="020B0604020202020204" pitchFamily="34" charset="0"/>
                        </a:rPr>
                        <a:t>Title</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Author</a:t>
                      </a:r>
                    </a:p>
                  </a:txBody>
                  <a:tcPr marL="9385" marR="9385" marT="9385" marB="0"/>
                </a:tc>
                <a:extLst>
                  <a:ext uri="{0D108BD9-81ED-4DB2-BD59-A6C34878D82A}">
                    <a16:rowId xmlns:a16="http://schemas.microsoft.com/office/drawing/2014/main" val="4084261004"/>
                  </a:ext>
                </a:extLst>
              </a:tr>
              <a:tr h="478518">
                <a:tc>
                  <a:txBody>
                    <a:bodyPr/>
                    <a:lstStyle/>
                    <a:p>
                      <a:pPr algn="ctr" fontAlgn="b"/>
                      <a:r>
                        <a:rPr lang="en-US" sz="1800" b="0" i="0" u="none" strike="noStrike" dirty="0">
                          <a:solidFill>
                            <a:srgbClr val="000000"/>
                          </a:solidFill>
                          <a:effectLst/>
                          <a:latin typeface="Arial" panose="020B0604020202020204" pitchFamily="34" charset="0"/>
                        </a:rPr>
                        <a:t>1</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11-18/1410r0</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LB233 CR Spatial Reuse</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3674738546"/>
                  </a:ext>
                </a:extLst>
              </a:tr>
              <a:tr h="478518">
                <a:tc>
                  <a:txBody>
                    <a:bodyPr/>
                    <a:lstStyle/>
                    <a:p>
                      <a:pPr algn="ctr" fontAlgn="b"/>
                      <a:r>
                        <a:rPr lang="en-US" sz="1800" b="0" i="0" u="none" strike="noStrike" dirty="0">
                          <a:solidFill>
                            <a:srgbClr val="000000"/>
                          </a:solidFill>
                          <a:effectLst/>
                          <a:latin typeface="Arial" panose="020B0604020202020204" pitchFamily="34" charset="0"/>
                        </a:rPr>
                        <a:t>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11-18/1495r2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for OBSS_PD</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Laurent Cariou</a:t>
                      </a:r>
                    </a:p>
                  </a:txBody>
                  <a:tcPr marL="9385" marR="9385" marT="9385" marB="0"/>
                </a:tc>
                <a:extLst>
                  <a:ext uri="{0D108BD9-81ED-4DB2-BD59-A6C34878D82A}">
                    <a16:rowId xmlns:a16="http://schemas.microsoft.com/office/drawing/2014/main" val="4174724911"/>
                  </a:ext>
                </a:extLst>
              </a:tr>
              <a:tr h="478518">
                <a:tc>
                  <a:txBody>
                    <a:bodyPr/>
                    <a:lstStyle/>
                    <a:p>
                      <a:pPr algn="ctr" fontAlgn="b"/>
                      <a:r>
                        <a:rPr lang="en-US" sz="1800" b="0" i="0" u="none" strike="noStrike" dirty="0">
                          <a:solidFill>
                            <a:srgbClr val="000000"/>
                          </a:solidFill>
                          <a:effectLst/>
                          <a:latin typeface="Arial" panose="020B0604020202020204" pitchFamily="34" charset="0"/>
                        </a:rPr>
                        <a:t>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11-18/1531r3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TG ax</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Spatial Reuse DSC and TPC</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Graham Smith</a:t>
                      </a:r>
                    </a:p>
                  </a:txBody>
                  <a:tcPr marL="9385" marR="9385" marT="9385" marB="0"/>
                </a:tc>
                <a:extLst>
                  <a:ext uri="{0D108BD9-81ED-4DB2-BD59-A6C34878D82A}">
                    <a16:rowId xmlns:a16="http://schemas.microsoft.com/office/drawing/2014/main" val="2329640535"/>
                  </a:ext>
                </a:extLst>
              </a:tr>
            </a:tbl>
          </a:graphicData>
        </a:graphic>
      </p:graphicFrame>
      <p:sp>
        <p:nvSpPr>
          <p:cNvPr id="4" name="Slide Number Placeholder 3">
            <a:extLst>
              <a:ext uri="{FF2B5EF4-FFF2-40B4-BE49-F238E27FC236}">
                <a16:creationId xmlns:a16="http://schemas.microsoft.com/office/drawing/2014/main" id="{D4672789-2FCF-4067-82C2-016EEC0534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6A062BB-0BDA-4FAD-B99F-273F40DC72C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BBD50F18-8D05-419E-B8DC-44C322D12DC8}"/>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66345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September 2018</a:t>
            </a:r>
            <a:endParaRPr lang="en-GB" dirty="0"/>
          </a:p>
        </p:txBody>
      </p:sp>
      <p:sp>
        <p:nvSpPr>
          <p:cNvPr id="5" name="Espace réservé du pied de page 4"/>
          <p:cNvSpPr>
            <a:spLocks noGrp="1"/>
          </p:cNvSpPr>
          <p:nvPr>
            <p:ph type="ftr" idx="11"/>
          </p:nvPr>
        </p:nvSpPr>
        <p:spPr/>
        <p:txBody>
          <a:bodyPr/>
          <a:lstStyle/>
          <a:p>
            <a:r>
              <a:rPr lang="en-GB" dirty="0"/>
              <a:t>Guido R. Hiertz, Ericsson</a:t>
            </a:r>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A20180911001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020048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R20180911001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1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11-14/629r21, Nov. 2017, [Online]. Available: </a:t>
            </a:r>
            <a:r>
              <a:rPr lang="en-US" dirty="0">
                <a:hlinkClick r:id="rId5"/>
              </a:rPr>
              <a:t>https://mentor.ieee.org/802.11/dcn/14/11-14-0629-21</a:t>
            </a:r>
            <a:r>
              <a:rPr lang="en-US" dirty="0"/>
              <a:t> </a:t>
            </a:r>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IEEE-SA, “IEEE - SA Standards Board Bylaws,” Dec. 2017. [Online]. Available: </a:t>
            </a:r>
            <a:r>
              <a:rPr lang="en-US" dirty="0">
                <a:hlinkClick r:id="rId8"/>
              </a:rPr>
              <a:t>http://standards.ieee.org/develop/policies/bylaws/sb_bylaws.pdf</a:t>
            </a:r>
            <a:r>
              <a:rPr lang="en-US" dirty="0"/>
              <a:t> </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40979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dirty="0"/>
              <a:t>September</a:t>
            </a:r>
            <a:r>
              <a:rPr lang="en-US" altLang="ko-KR" dirty="0"/>
              <a:t> 2018</a:t>
            </a:r>
            <a:endParaRPr lang="en-GB" altLang="ko-KR" dirty="0"/>
          </a:p>
        </p:txBody>
      </p:sp>
      <p:sp>
        <p:nvSpPr>
          <p:cNvPr id="6" name="Footer Placeholder 5"/>
          <p:cNvSpPr>
            <a:spLocks noGrp="1"/>
          </p:cNvSpPr>
          <p:nvPr>
            <p:ph type="ftr" idx="11"/>
          </p:nvPr>
        </p:nvSpPr>
        <p:spPr/>
        <p:txBody>
          <a:bodyPr/>
          <a:lstStyle/>
          <a:p>
            <a:r>
              <a:rPr lang="en-GB" dirty="0"/>
              <a:t>Guido R. Hiertz, Ericsson</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chairwoman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6" name="Date Placeholder 5"/>
          <p:cNvSpPr>
            <a:spLocks noGrp="1"/>
          </p:cNvSpPr>
          <p:nvPr>
            <p:ph type="dt" idx="15"/>
          </p:nvPr>
        </p:nvSpPr>
        <p:spPr/>
        <p:txBody>
          <a:bodyPr/>
          <a:lstStyle/>
          <a:p>
            <a:r>
              <a:rPr lang="en-US" dirty="0"/>
              <a:t>September</a:t>
            </a:r>
            <a:r>
              <a:rPr lang="en-US" altLang="ko-KR" dirty="0"/>
              <a:t> 2018</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 [6]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6" name="Date Placeholder 5"/>
          <p:cNvSpPr>
            <a:spLocks noGrp="1"/>
          </p:cNvSpPr>
          <p:nvPr>
            <p:ph type="dt" idx="15"/>
          </p:nvPr>
        </p:nvSpPr>
        <p:spPr/>
        <p:txBody>
          <a:bodyPr/>
          <a:lstStyle/>
          <a:p>
            <a:r>
              <a:rPr lang="en-US" dirty="0"/>
              <a:t>September</a:t>
            </a:r>
            <a:r>
              <a:rPr lang="en-US" altLang="ko-KR" dirty="0"/>
              <a:t> 2018</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979563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0</TotalTime>
  <Words>2554</Words>
  <Application>Microsoft Office PowerPoint</Application>
  <PresentationFormat>On-screen Show (4:3)</PresentationFormat>
  <Paragraphs>247</Paragraphs>
  <Slides>24</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Arial Unicode MS</vt:lpstr>
      <vt:lpstr>굴림</vt:lpstr>
      <vt:lpstr>MS Gothic</vt:lpstr>
      <vt:lpstr>Arial</vt:lpstr>
      <vt:lpstr>Calibri</vt:lpstr>
      <vt:lpstr>Helvetica</vt:lpstr>
      <vt:lpstr>Monotype Sorts</vt:lpstr>
      <vt:lpstr>Times New Roman</vt:lpstr>
      <vt:lpstr>Wingdings 2</vt:lpstr>
      <vt:lpstr>Office Theme</vt:lpstr>
      <vt:lpstr>Document</vt:lpstr>
      <vt:lpstr>Agenda of the IEEE 802.11ax Spatial Reuse ad hoc group</vt:lpstr>
      <vt:lpstr>Abstract</vt:lpstr>
      <vt:lpstr>Ad-hoc Groups – from 6.8 of [3]</vt:lpstr>
      <vt:lpstr>Summary of types of balloting/voting used in 802.11 – from 3.11 of [3]</vt:lpstr>
      <vt:lpstr>No recordings!</vt:lpstr>
      <vt:lpstr>Courtesy notice</vt:lpstr>
      <vt:lpstr>Attendance</vt:lpstr>
      <vt:lpstr>Member Affiliation</vt:lpstr>
      <vt:lpstr>Affiliation</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Call for Potentially Essential Patents</vt:lpstr>
      <vt:lpstr>Question for Potentially Essential Patents</vt:lpstr>
      <vt:lpstr>Straw polls</vt:lpstr>
      <vt:lpstr>IEEE 802.11 TGax High Efficiency WLAN Task Group Ad hoc Group Spatial Reuse</vt:lpstr>
      <vt:lpstr>Presentations</vt:lpstr>
      <vt:lpstr>Annex</vt:lpstr>
      <vt:lpstr>Straw Poll A20180911001</vt:lpstr>
      <vt:lpstr>Straw Poll R20180911001</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2018-09-11T02:18:32Z</dcterms:created>
  <dcterms:modified xsi:type="dcterms:W3CDTF">2018-09-11T02:19:26Z</dcterms:modified>
  <cp:category/>
</cp:coreProperties>
</file>