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68" r:id="rId5"/>
    <p:sldId id="266" r:id="rId6"/>
    <p:sldId id="267" r:id="rId7"/>
    <p:sldId id="269" r:id="rId8"/>
    <p:sldId id="270" r:id="rId9"/>
    <p:sldId id="263" r:id="rId10"/>
    <p:sldId id="264" r:id="rId11"/>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gnickel, Volker" initials="JV" lastIdx="4" clrIdx="0">
    <p:extLst>
      <p:ext uri="{19B8F6BF-5375-455C-9EA6-DF929625EA0E}">
        <p15:presenceInfo xmlns:p15="http://schemas.microsoft.com/office/powerpoint/2012/main" userId="S-1-5-21-229799756-4240444915-3125021034-14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45" autoAdjust="0"/>
    <p:restoredTop sz="94660"/>
  </p:normalViewPr>
  <p:slideViewPr>
    <p:cSldViewPr>
      <p:cViewPr varScale="1">
        <p:scale>
          <a:sx n="116" d="100"/>
          <a:sy n="116" d="100"/>
        </p:scale>
        <p:origin x="1566"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5/7/2018</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10</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3</a:t>
            </a:fld>
            <a:endParaRPr lang="en-US"/>
          </a:p>
        </p:txBody>
      </p:sp>
      <p:sp>
        <p:nvSpPr>
          <p:cNvPr id="1433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060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4</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52390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5</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82062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6</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4474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7</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277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8</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10600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9</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ltLang="zh-CN" smtClean="0"/>
              <a:t>May 2018</a:t>
            </a:r>
            <a:endParaRPr lang="en-GB"/>
          </a:p>
        </p:txBody>
      </p:sp>
      <p:sp>
        <p:nvSpPr>
          <p:cNvPr id="5" name="Footer Placeholder 4"/>
          <p:cNvSpPr>
            <a:spLocks noGrp="1"/>
          </p:cNvSpPr>
          <p:nvPr>
            <p:ph type="ftr" idx="11"/>
          </p:nvPr>
        </p:nvSpPr>
        <p:spPr/>
        <p:txBody>
          <a:bodyPr/>
          <a:lstStyle>
            <a:lvl1pPr>
              <a:defRPr/>
            </a:lvl1pPr>
          </a:lstStyle>
          <a:p>
            <a:r>
              <a:rPr lang="en-GB" smtClean="0"/>
              <a:t>Oliver Luo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4873625" y="6475413"/>
            <a:ext cx="3668713" cy="19394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Oliver Luo (Huawei)</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smtClean="0"/>
              <a:t>May 2018</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Date Placeholder 3"/>
          <p:cNvSpPr>
            <a:spLocks noGrp="1"/>
          </p:cNvSpPr>
          <p:nvPr>
            <p:ph type="dt" idx="10"/>
          </p:nvPr>
        </p:nvSpPr>
        <p:spPr/>
        <p:txBody>
          <a:bodyPr/>
          <a:lstStyle>
            <a:lvl1pPr>
              <a:defRPr/>
            </a:lvl1pPr>
          </a:lstStyle>
          <a:p>
            <a:r>
              <a:rPr lang="en-US" altLang="zh-CN" smtClean="0"/>
              <a:t>May 2018</a:t>
            </a:r>
            <a:endParaRPr lang="en-GB"/>
          </a:p>
        </p:txBody>
      </p:sp>
      <p:sp>
        <p:nvSpPr>
          <p:cNvPr id="5" name="Footer Placeholder 4"/>
          <p:cNvSpPr>
            <a:spLocks noGrp="1"/>
          </p:cNvSpPr>
          <p:nvPr>
            <p:ph type="ftr" idx="11"/>
          </p:nvPr>
        </p:nvSpPr>
        <p:spPr/>
        <p:txBody>
          <a:bodyPr/>
          <a:lstStyle>
            <a:lvl1pPr>
              <a:defRPr/>
            </a:lvl1pPr>
          </a:lstStyle>
          <a:p>
            <a:r>
              <a:rPr lang="en-GB" smtClean="0"/>
              <a:t>Oliver Luo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5" name="Date Placeholder 4"/>
          <p:cNvSpPr>
            <a:spLocks noGrp="1"/>
          </p:cNvSpPr>
          <p:nvPr>
            <p:ph type="dt" idx="10"/>
          </p:nvPr>
        </p:nvSpPr>
        <p:spPr/>
        <p:txBody>
          <a:bodyPr/>
          <a:lstStyle>
            <a:lvl1pPr>
              <a:defRPr/>
            </a:lvl1pPr>
          </a:lstStyle>
          <a:p>
            <a:r>
              <a:rPr lang="en-US" altLang="zh-CN" smtClean="0"/>
              <a:t>May 2018</a:t>
            </a:r>
            <a:endParaRPr lang="en-GB"/>
          </a:p>
        </p:txBody>
      </p:sp>
      <p:sp>
        <p:nvSpPr>
          <p:cNvPr id="6" name="Footer Placeholder 5"/>
          <p:cNvSpPr>
            <a:spLocks noGrp="1"/>
          </p:cNvSpPr>
          <p:nvPr>
            <p:ph type="ftr" idx="11"/>
          </p:nvPr>
        </p:nvSpPr>
        <p:spPr/>
        <p:txBody>
          <a:bodyPr/>
          <a:lstStyle>
            <a:lvl1pPr>
              <a:defRPr/>
            </a:lvl1pPr>
          </a:lstStyle>
          <a:p>
            <a:r>
              <a:rPr lang="en-GB" smtClean="0"/>
              <a:t>Oliver Luo (Huawei)</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7" name="Date Placeholder 6"/>
          <p:cNvSpPr>
            <a:spLocks noGrp="1"/>
          </p:cNvSpPr>
          <p:nvPr>
            <p:ph type="dt" idx="10"/>
          </p:nvPr>
        </p:nvSpPr>
        <p:spPr/>
        <p:txBody>
          <a:bodyPr/>
          <a:lstStyle>
            <a:lvl1pPr>
              <a:defRPr/>
            </a:lvl1pPr>
          </a:lstStyle>
          <a:p>
            <a:r>
              <a:rPr lang="en-US" altLang="zh-CN" smtClean="0"/>
              <a:t>May 2018</a:t>
            </a:r>
            <a:endParaRPr lang="en-GB"/>
          </a:p>
        </p:txBody>
      </p:sp>
      <p:sp>
        <p:nvSpPr>
          <p:cNvPr id="8" name="Footer Placeholder 7"/>
          <p:cNvSpPr>
            <a:spLocks noGrp="1"/>
          </p:cNvSpPr>
          <p:nvPr>
            <p:ph type="ftr" idx="11"/>
          </p:nvPr>
        </p:nvSpPr>
        <p:spPr>
          <a:xfrm>
            <a:off x="4873625" y="6475413"/>
            <a:ext cx="3668713" cy="193947"/>
          </a:xfrm>
        </p:spPr>
        <p:txBody>
          <a:bodyPr/>
          <a:lstStyle>
            <a:lvl1pPr>
              <a:defRPr/>
            </a:lvl1pPr>
          </a:lstStyle>
          <a:p>
            <a:r>
              <a:rPr lang="en-GB" smtClean="0"/>
              <a:t>Oliver Luo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ltLang="zh-CN" smtClean="0"/>
              <a:t>May 2018</a:t>
            </a:r>
            <a:endParaRPr lang="en-GB"/>
          </a:p>
        </p:txBody>
      </p:sp>
      <p:sp>
        <p:nvSpPr>
          <p:cNvPr id="4" name="Footer Placeholder 3"/>
          <p:cNvSpPr>
            <a:spLocks noGrp="1"/>
          </p:cNvSpPr>
          <p:nvPr>
            <p:ph type="ftr" idx="11"/>
          </p:nvPr>
        </p:nvSpPr>
        <p:spPr>
          <a:xfrm>
            <a:off x="4873625" y="6475413"/>
            <a:ext cx="3668713" cy="193947"/>
          </a:xfrm>
        </p:spPr>
        <p:txBody>
          <a:bodyPr/>
          <a:lstStyle>
            <a:lvl1pPr>
              <a:defRPr/>
            </a:lvl1pPr>
          </a:lstStyle>
          <a:p>
            <a:r>
              <a:rPr lang="en-GB" smtClean="0"/>
              <a:t>Oliver Luo (Huawei)</a:t>
            </a:r>
            <a:endParaRPr lang="en-GB" dirty="0"/>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zh-CN" smtClean="0"/>
              <a:t>May 2018</a:t>
            </a:r>
            <a:endParaRPr lang="en-GB"/>
          </a:p>
        </p:txBody>
      </p:sp>
      <p:sp>
        <p:nvSpPr>
          <p:cNvPr id="3" name="Footer Placeholder 2"/>
          <p:cNvSpPr>
            <a:spLocks noGrp="1"/>
          </p:cNvSpPr>
          <p:nvPr>
            <p:ph type="ftr" idx="11"/>
          </p:nvPr>
        </p:nvSpPr>
        <p:spPr/>
        <p:txBody>
          <a:bodyPr/>
          <a:lstStyle>
            <a:lvl1pPr>
              <a:defRPr/>
            </a:lvl1pPr>
          </a:lstStyle>
          <a:p>
            <a:r>
              <a:rPr lang="en-GB" smtClean="0"/>
              <a:t>Oliver Luo (Huawei)</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4" name="Date Placeholder 3"/>
          <p:cNvSpPr>
            <a:spLocks noGrp="1"/>
          </p:cNvSpPr>
          <p:nvPr>
            <p:ph type="dt" idx="10"/>
          </p:nvPr>
        </p:nvSpPr>
        <p:spPr/>
        <p:txBody>
          <a:bodyPr/>
          <a:lstStyle>
            <a:lvl1pPr>
              <a:defRPr/>
            </a:lvl1pPr>
          </a:lstStyle>
          <a:p>
            <a:r>
              <a:rPr lang="en-US" altLang="zh-CN" smtClean="0"/>
              <a:t>May 2018</a:t>
            </a:r>
            <a:endParaRPr lang="en-GB"/>
          </a:p>
        </p:txBody>
      </p:sp>
      <p:sp>
        <p:nvSpPr>
          <p:cNvPr id="5" name="Footer Placeholder 4"/>
          <p:cNvSpPr>
            <a:spLocks noGrp="1"/>
          </p:cNvSpPr>
          <p:nvPr>
            <p:ph type="ftr" idx="11"/>
          </p:nvPr>
        </p:nvSpPr>
        <p:spPr/>
        <p:txBody>
          <a:bodyPr/>
          <a:lstStyle>
            <a:lvl1pPr>
              <a:defRPr/>
            </a:lvl1pPr>
          </a:lstStyle>
          <a:p>
            <a:r>
              <a:rPr lang="en-GB" smtClean="0"/>
              <a:t>Oliver Luo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ltLang="zh-CN"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4" name="Date Placeholder 3"/>
          <p:cNvSpPr>
            <a:spLocks noGrp="1"/>
          </p:cNvSpPr>
          <p:nvPr>
            <p:ph type="dt" idx="10"/>
          </p:nvPr>
        </p:nvSpPr>
        <p:spPr/>
        <p:txBody>
          <a:bodyPr/>
          <a:lstStyle>
            <a:lvl1pPr>
              <a:defRPr/>
            </a:lvl1pPr>
          </a:lstStyle>
          <a:p>
            <a:r>
              <a:rPr lang="en-US" altLang="zh-CN" smtClean="0"/>
              <a:t>May 2018</a:t>
            </a:r>
            <a:endParaRPr lang="en-GB"/>
          </a:p>
        </p:txBody>
      </p:sp>
      <p:sp>
        <p:nvSpPr>
          <p:cNvPr id="5" name="Footer Placeholder 4"/>
          <p:cNvSpPr>
            <a:spLocks noGrp="1"/>
          </p:cNvSpPr>
          <p:nvPr>
            <p:ph type="ftr" idx="11"/>
          </p:nvPr>
        </p:nvSpPr>
        <p:spPr/>
        <p:txBody>
          <a:bodyPr/>
          <a:lstStyle>
            <a:lvl1pPr>
              <a:defRPr/>
            </a:lvl1pPr>
          </a:lstStyle>
          <a:p>
            <a:r>
              <a:rPr lang="en-GB" smtClean="0"/>
              <a:t>Oliver Luo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smtClean="0"/>
              <a:t>May 2018</a:t>
            </a:r>
            <a:endParaRPr lang="en-GB" dirty="0"/>
          </a:p>
        </p:txBody>
      </p:sp>
      <p:sp>
        <p:nvSpPr>
          <p:cNvPr id="1028" name="Rectangle 4"/>
          <p:cNvSpPr>
            <a:spLocks noGrp="1" noChangeArrowheads="1"/>
          </p:cNvSpPr>
          <p:nvPr>
            <p:ph type="ftr"/>
          </p:nvPr>
        </p:nvSpPr>
        <p:spPr bwMode="auto">
          <a:xfrm>
            <a:off x="4873625" y="6475413"/>
            <a:ext cx="3668713" cy="18256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Oliver Luo (Huawei)</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802.11-18/0909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r1</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altLang="zh-CN" smtClean="0"/>
              <a:t>May 2018</a:t>
            </a:r>
            <a:endParaRPr lang="en-GB" dirty="0"/>
          </a:p>
        </p:txBody>
      </p:sp>
      <p:sp>
        <p:nvSpPr>
          <p:cNvPr id="7" name="Footer Placeholder 4"/>
          <p:cNvSpPr>
            <a:spLocks noGrp="1"/>
          </p:cNvSpPr>
          <p:nvPr>
            <p:ph type="ftr" idx="14"/>
          </p:nvPr>
        </p:nvSpPr>
        <p:spPr>
          <a:xfrm>
            <a:off x="4873625" y="6475413"/>
            <a:ext cx="3668713" cy="200149"/>
          </a:xfrm>
        </p:spPr>
        <p:txBody>
          <a:bodyPr/>
          <a:lstStyle/>
          <a:p>
            <a:r>
              <a:rPr lang="en-GB" smtClean="0"/>
              <a:t>Oliver Luo (Huawei)</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1556792"/>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LC </a:t>
            </a:r>
            <a:r>
              <a:rPr lang="en-US" dirty="0" smtClean="0"/>
              <a:t>Usage </a:t>
            </a:r>
            <a:r>
              <a:rPr lang="en-US" dirty="0"/>
              <a:t>Model</a:t>
            </a:r>
            <a:endParaRPr lang="en-GB" dirty="0"/>
          </a:p>
        </p:txBody>
      </p:sp>
      <p:sp>
        <p:nvSpPr>
          <p:cNvPr id="3074" name="Rectangle 2"/>
          <p:cNvSpPr>
            <a:spLocks noGrp="1" noChangeArrowheads="1"/>
          </p:cNvSpPr>
          <p:nvPr>
            <p:ph type="body" idx="1"/>
          </p:nvPr>
        </p:nvSpPr>
        <p:spPr>
          <a:xfrm>
            <a:off x="685800" y="2816101"/>
            <a:ext cx="7772400" cy="396875"/>
          </a:xfrm>
          <a:ln/>
        </p:spPr>
        <p:txBody>
          <a:bodyPr/>
          <a:lstStyle/>
          <a:p>
            <a:pPr algn="ctr">
              <a:buFontTx/>
              <a:buNone/>
            </a:pPr>
            <a:r>
              <a:rPr lang="en-GB" sz="2000" dirty="0"/>
              <a:t>Date:</a:t>
            </a:r>
            <a:r>
              <a:rPr lang="en-GB" sz="2000" b="0" dirty="0"/>
              <a:t> </a:t>
            </a:r>
            <a:r>
              <a:rPr lang="en-US" altLang="zh-CN" sz="2000" b="0" dirty="0"/>
              <a:t>2018-05-08</a:t>
            </a:r>
          </a:p>
        </p:txBody>
      </p:sp>
      <p:sp>
        <p:nvSpPr>
          <p:cNvPr id="3076" name="Rectangle 4"/>
          <p:cNvSpPr>
            <a:spLocks noChangeArrowheads="1"/>
          </p:cNvSpPr>
          <p:nvPr/>
        </p:nvSpPr>
        <p:spPr bwMode="auto">
          <a:xfrm>
            <a:off x="603920" y="3212976"/>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10" name="Object 11"/>
          <p:cNvGraphicFramePr>
            <a:graphicFrameLocks noChangeAspect="1"/>
          </p:cNvGraphicFramePr>
          <p:nvPr>
            <p:extLst>
              <p:ext uri="{D42A27DB-BD31-4B8C-83A1-F6EECF244321}">
                <p14:modId xmlns:p14="http://schemas.microsoft.com/office/powerpoint/2010/main" val="2106857186"/>
              </p:ext>
            </p:extLst>
          </p:nvPr>
        </p:nvGraphicFramePr>
        <p:xfrm>
          <a:off x="536575" y="3644900"/>
          <a:ext cx="8191500" cy="2598738"/>
        </p:xfrm>
        <a:graphic>
          <a:graphicData uri="http://schemas.openxmlformats.org/presentationml/2006/ole">
            <mc:AlternateContent xmlns:mc="http://schemas.openxmlformats.org/markup-compatibility/2006">
              <mc:Choice xmlns:v="urn:schemas-microsoft-com:vml" Requires="v">
                <p:oleObj spid="_x0000_s3601" name="Document" r:id="rId4" imgW="8316720" imgH="2654280" progId="Word.Document.8">
                  <p:embed/>
                </p:oleObj>
              </mc:Choice>
              <mc:Fallback>
                <p:oleObj name="Document" r:id="rId4" imgW="8316720" imgH="2654280" progId="Word.Document.8">
                  <p:embed/>
                  <p:pic>
                    <p:nvPicPr>
                      <p:cNvPr id="0" name=""/>
                      <p:cNvPicPr>
                        <a:picLocks noChangeAspect="1" noChangeArrowheads="1"/>
                      </p:cNvPicPr>
                      <p:nvPr/>
                    </p:nvPicPr>
                    <p:blipFill>
                      <a:blip r:embed="rId5"/>
                      <a:srcRect/>
                      <a:stretch>
                        <a:fillRect/>
                      </a:stretch>
                    </p:blipFill>
                    <p:spPr bwMode="auto">
                      <a:xfrm>
                        <a:off x="536575" y="3644900"/>
                        <a:ext cx="8191500" cy="2598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May 2018</a:t>
            </a:r>
            <a:endParaRPr lang="en-GB"/>
          </a:p>
        </p:txBody>
      </p:sp>
      <p:sp>
        <p:nvSpPr>
          <p:cNvPr id="5" name="Footer Placeholder 4"/>
          <p:cNvSpPr>
            <a:spLocks noGrp="1"/>
          </p:cNvSpPr>
          <p:nvPr>
            <p:ph type="ftr" idx="14"/>
          </p:nvPr>
        </p:nvSpPr>
        <p:spPr>
          <a:xfrm>
            <a:off x="4873625" y="6475413"/>
            <a:ext cx="3668713" cy="193947"/>
          </a:xfrm>
        </p:spPr>
        <p:txBody>
          <a:bodyPr/>
          <a:lstStyle/>
          <a:p>
            <a:r>
              <a:rPr lang="en-GB" smtClean="0"/>
              <a:t>Oliver Luo (Huawei)</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10</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lstStyle/>
          <a:p>
            <a:pPr>
              <a:spcBef>
                <a:spcPts val="0"/>
              </a:spcBef>
              <a:buFont typeface="+mj-lt"/>
              <a:buAutoNum type="arabicPeriod"/>
            </a:pPr>
            <a:r>
              <a:rPr lang="en-US" altLang="zh-CN" sz="1100" b="0" dirty="0">
                <a:latin typeface="+mj-lt"/>
              </a:rPr>
              <a:t>11-17/1603r9 “A CSD Proposal for Light Communications (LC)” Nikola </a:t>
            </a:r>
            <a:r>
              <a:rPr lang="en-US" altLang="zh-CN" sz="1100" b="0" dirty="0" err="1">
                <a:latin typeface="+mj-lt"/>
              </a:rPr>
              <a:t>Serafimovski</a:t>
            </a:r>
            <a:r>
              <a:rPr lang="en-US" altLang="zh-CN" sz="1100" b="0" dirty="0">
                <a:latin typeface="+mj-lt"/>
              </a:rPr>
              <a:t> (</a:t>
            </a:r>
            <a:r>
              <a:rPr lang="en-US" altLang="zh-CN" sz="1100" b="0" dirty="0" err="1">
                <a:latin typeface="+mj-lt"/>
              </a:rPr>
              <a:t>pureLiFi</a:t>
            </a:r>
            <a:r>
              <a:rPr lang="en-US" altLang="zh-CN" sz="1100" b="0" dirty="0">
                <a:latin typeface="+mj-lt"/>
              </a:rPr>
              <a:t>)</a:t>
            </a:r>
          </a:p>
          <a:p>
            <a:pPr>
              <a:spcBef>
                <a:spcPts val="0"/>
              </a:spcBef>
              <a:buFont typeface="+mj-lt"/>
              <a:buAutoNum type="arabicPeriod"/>
            </a:pPr>
            <a:r>
              <a:rPr lang="en-US" altLang="zh-CN" sz="1100" b="0" dirty="0">
                <a:latin typeface="+mj-lt"/>
              </a:rPr>
              <a:t>11-17/1604r10 “A PAR Proposal for Light Communications (LC)” Nikola </a:t>
            </a:r>
            <a:r>
              <a:rPr lang="en-US" altLang="zh-CN" sz="1100" b="0" dirty="0" err="1">
                <a:latin typeface="+mj-lt"/>
              </a:rPr>
              <a:t>Serafimovski</a:t>
            </a:r>
            <a:r>
              <a:rPr lang="en-US" altLang="zh-CN" sz="1100" b="0" dirty="0">
                <a:latin typeface="+mj-lt"/>
              </a:rPr>
              <a:t> (</a:t>
            </a:r>
            <a:r>
              <a:rPr lang="en-US" altLang="zh-CN" sz="1100" b="0" dirty="0" err="1">
                <a:latin typeface="+mj-lt"/>
              </a:rPr>
              <a:t>pureLiFi</a:t>
            </a:r>
            <a:r>
              <a:rPr lang="en-US" altLang="zh-CN" sz="1100" b="0" dirty="0">
                <a:latin typeface="+mj-lt"/>
              </a:rPr>
              <a:t>)</a:t>
            </a:r>
          </a:p>
          <a:p>
            <a:pPr>
              <a:spcBef>
                <a:spcPts val="0"/>
              </a:spcBef>
              <a:buFont typeface="+mj-lt"/>
              <a:buAutoNum type="arabicPeriod"/>
            </a:pPr>
            <a:r>
              <a:rPr lang="en-US" altLang="zh-CN" sz="1100" b="0" dirty="0">
                <a:latin typeface="+mj-lt"/>
              </a:rPr>
              <a:t>Design Techniques for EMC – Part 2 Cables and Connectors http://www.compliance-club.com/archive/keitharmstrong/design_techniques2.html</a:t>
            </a:r>
          </a:p>
          <a:p>
            <a:pPr>
              <a:spcBef>
                <a:spcPts val="0"/>
              </a:spcBef>
              <a:buFont typeface="+mj-lt"/>
              <a:buAutoNum type="arabicPeriod"/>
            </a:pPr>
            <a:r>
              <a:rPr lang="en-US" altLang="zh-CN" sz="1100" b="0" dirty="0">
                <a:latin typeface="+mj-lt"/>
              </a:rPr>
              <a:t>Electronic Noise Is Drowning Out the Internet of Things https://spectrum.ieee.org/telecom/wireless/electronic-noise-is-drowning-out-the-internet-of-things</a:t>
            </a:r>
          </a:p>
          <a:p>
            <a:pPr>
              <a:spcBef>
                <a:spcPts val="0"/>
              </a:spcBef>
              <a:buFont typeface="+mj-lt"/>
              <a:buAutoNum type="arabicPeriod"/>
            </a:pPr>
            <a:r>
              <a:rPr lang="en-US" altLang="zh-CN" sz="1100" b="0" dirty="0">
                <a:latin typeface="+mj-lt"/>
              </a:rPr>
              <a:t>Patton McGinley “The Impact of Wireless Technologies on Patient Safety” https://www.psqh.com/analysis/the-impact-of-wireless-technologies-on-patient-safety/</a:t>
            </a:r>
          </a:p>
          <a:p>
            <a:pPr>
              <a:spcBef>
                <a:spcPts val="0"/>
              </a:spcBef>
              <a:buFont typeface="+mj-lt"/>
              <a:buAutoNum type="arabicPeriod"/>
            </a:pPr>
            <a:r>
              <a:rPr lang="en-US" altLang="zh-CN" sz="1100" b="0" dirty="0" smtClean="0">
                <a:latin typeface="+mj-lt"/>
              </a:rPr>
              <a:t>11-17/1631r1 </a:t>
            </a:r>
            <a:r>
              <a:rPr lang="en-US" altLang="zh-CN" sz="1100" b="0" dirty="0">
                <a:latin typeface="+mj-lt"/>
              </a:rPr>
              <a:t>“Use Cases for 802.11 Light Communications” </a:t>
            </a:r>
            <a:r>
              <a:rPr lang="tr-TR" altLang="zh-CN" sz="1100" b="0" dirty="0">
                <a:latin typeface="+mj-lt"/>
              </a:rPr>
              <a:t>Tuncer Baykas</a:t>
            </a:r>
            <a:r>
              <a:rPr lang="en-US" altLang="zh-CN" sz="1100" b="0" dirty="0">
                <a:latin typeface="+mj-lt"/>
              </a:rPr>
              <a:t> (</a:t>
            </a:r>
            <a:r>
              <a:rPr lang="tr-TR" altLang="zh-CN" sz="1100" b="0" dirty="0">
                <a:latin typeface="+mj-lt"/>
              </a:rPr>
              <a:t>Medipol University</a:t>
            </a:r>
            <a:r>
              <a:rPr lang="en-US" altLang="zh-CN" sz="1100" b="0" dirty="0">
                <a:latin typeface="+mj-lt"/>
              </a:rPr>
              <a:t>)</a:t>
            </a:r>
          </a:p>
          <a:p>
            <a:pPr>
              <a:spcBef>
                <a:spcPts val="0"/>
              </a:spcBef>
              <a:buFont typeface="+mj-lt"/>
              <a:buAutoNum type="arabicPeriod"/>
            </a:pPr>
            <a:r>
              <a:rPr lang="en-US" altLang="zh-CN" sz="1100" b="0" dirty="0">
                <a:latin typeface="+mj-lt"/>
              </a:rPr>
              <a:t>11-17/1500r1 </a:t>
            </a:r>
            <a:r>
              <a:rPr lang="en-US" altLang="zh-CN" sz="1100" b="0" dirty="0" smtClean="0">
                <a:latin typeface="+mj-lt"/>
              </a:rPr>
              <a:t>“Light </a:t>
            </a:r>
            <a:r>
              <a:rPr lang="en-US" altLang="zh-CN" sz="1100" b="0" dirty="0">
                <a:latin typeface="+mj-lt"/>
              </a:rPr>
              <a:t>Communications Experience of a Lighting Systems Manufacturer” Christophe </a:t>
            </a:r>
            <a:r>
              <a:rPr lang="en-US" altLang="zh-CN" sz="1100" b="0" dirty="0" err="1">
                <a:latin typeface="+mj-lt"/>
              </a:rPr>
              <a:t>Jurczak</a:t>
            </a:r>
            <a:r>
              <a:rPr lang="en-US" altLang="zh-CN" sz="1100" b="0" dirty="0">
                <a:latin typeface="+mj-lt"/>
              </a:rPr>
              <a:t> (</a:t>
            </a:r>
            <a:r>
              <a:rPr lang="en-US" altLang="zh-CN" sz="1100" b="0" dirty="0" err="1">
                <a:latin typeface="+mj-lt"/>
              </a:rPr>
              <a:t>Lucibel</a:t>
            </a:r>
            <a:r>
              <a:rPr lang="en-US" altLang="zh-CN" sz="1100" b="0" dirty="0" smtClean="0">
                <a:latin typeface="+mj-lt"/>
              </a:rPr>
              <a:t>)</a:t>
            </a:r>
          </a:p>
          <a:p>
            <a:pPr>
              <a:spcBef>
                <a:spcPts val="0"/>
              </a:spcBef>
              <a:buFont typeface="+mj-lt"/>
              <a:buAutoNum type="arabicPeriod"/>
            </a:pPr>
            <a:r>
              <a:rPr lang="en-US" altLang="zh-CN" sz="1100" b="0" dirty="0" smtClean="0">
                <a:latin typeface="+mj-lt"/>
              </a:rPr>
              <a:t>11-17/1609r0 </a:t>
            </a:r>
            <a:r>
              <a:rPr lang="en-US" altLang="zh-CN" sz="1100" b="0" dirty="0">
                <a:latin typeface="+mj-lt"/>
              </a:rPr>
              <a:t>“Light Communications opportunities for a Mobile Service Offering” Simon Clement (Liberty Global)</a:t>
            </a:r>
          </a:p>
          <a:p>
            <a:pPr>
              <a:spcBef>
                <a:spcPts val="0"/>
              </a:spcBef>
              <a:buFont typeface="+mj-lt"/>
              <a:buAutoNum type="arabicPeriod"/>
            </a:pPr>
            <a:r>
              <a:rPr lang="en-US" altLang="zh-CN" sz="1100" b="0" dirty="0">
                <a:latin typeface="+mj-lt"/>
              </a:rPr>
              <a:t>11-17/1686r1 </a:t>
            </a:r>
            <a:r>
              <a:rPr lang="en-US" altLang="zh-CN" sz="1100" b="0" dirty="0" smtClean="0"/>
              <a:t>“</a:t>
            </a:r>
            <a:r>
              <a:rPr lang="en-US" altLang="zh-CN" sz="1100" b="0" dirty="0" smtClean="0">
                <a:latin typeface="+mj-lt"/>
              </a:rPr>
              <a:t>Use </a:t>
            </a:r>
            <a:r>
              <a:rPr lang="en-US" altLang="zh-CN" sz="1100" b="0" dirty="0">
                <a:latin typeface="+mj-lt"/>
              </a:rPr>
              <a:t>Cases for Light Communications” Mohammad </a:t>
            </a:r>
            <a:r>
              <a:rPr lang="en-US" altLang="zh-CN" sz="1100" b="0" dirty="0" err="1">
                <a:latin typeface="+mj-lt"/>
              </a:rPr>
              <a:t>Noshad</a:t>
            </a:r>
            <a:r>
              <a:rPr lang="en-US" altLang="zh-CN" sz="1100" b="0" dirty="0">
                <a:latin typeface="+mj-lt"/>
              </a:rPr>
              <a:t> (</a:t>
            </a:r>
            <a:r>
              <a:rPr lang="en-US" altLang="zh-CN" sz="1100" b="0" dirty="0" err="1">
                <a:latin typeface="+mj-lt"/>
              </a:rPr>
              <a:t>VLNComm</a:t>
            </a:r>
            <a:r>
              <a:rPr lang="en-US" altLang="zh-CN" sz="1100" b="0" dirty="0">
                <a:latin typeface="+mj-lt"/>
              </a:rPr>
              <a:t> </a:t>
            </a:r>
            <a:r>
              <a:rPr lang="en-US" altLang="zh-CN" sz="1100" b="0" dirty="0" err="1">
                <a:latin typeface="+mj-lt"/>
              </a:rPr>
              <a:t>Inc</a:t>
            </a:r>
            <a:r>
              <a:rPr lang="en-US" altLang="zh-CN" sz="1100" b="0" dirty="0">
                <a:latin typeface="+mj-lt"/>
              </a:rPr>
              <a:t>)</a:t>
            </a:r>
          </a:p>
          <a:p>
            <a:pPr>
              <a:spcBef>
                <a:spcPts val="0"/>
              </a:spcBef>
              <a:buFont typeface="+mj-lt"/>
              <a:buAutoNum type="arabicPeriod"/>
            </a:pPr>
            <a:r>
              <a:rPr lang="en-US" altLang="zh-CN" sz="1100" b="0" dirty="0">
                <a:latin typeface="+mj-lt"/>
              </a:rPr>
              <a:t>11-17/1643r1 </a:t>
            </a:r>
            <a:r>
              <a:rPr lang="en-US" altLang="zh-CN" sz="1100" b="0" dirty="0" smtClean="0"/>
              <a:t>“</a:t>
            </a:r>
            <a:r>
              <a:rPr lang="en-US" altLang="zh-CN" sz="1100" b="0" dirty="0" smtClean="0">
                <a:latin typeface="+mj-lt"/>
              </a:rPr>
              <a:t>Light </a:t>
            </a:r>
            <a:r>
              <a:rPr lang="en-US" altLang="zh-CN" sz="1100" b="0" dirty="0">
                <a:latin typeface="+mj-lt"/>
              </a:rPr>
              <a:t>Communications High Throughputs Use cases” Olivier </a:t>
            </a:r>
            <a:r>
              <a:rPr lang="en-US" altLang="zh-CN" sz="1100" b="0" dirty="0" err="1">
                <a:latin typeface="+mj-lt"/>
              </a:rPr>
              <a:t>Bouchet</a:t>
            </a:r>
            <a:r>
              <a:rPr lang="en-US" altLang="zh-CN" sz="1100" b="0" dirty="0">
                <a:latin typeface="+mj-lt"/>
              </a:rPr>
              <a:t> (Orange)</a:t>
            </a:r>
          </a:p>
          <a:p>
            <a:pPr>
              <a:spcBef>
                <a:spcPts val="0"/>
              </a:spcBef>
              <a:buFont typeface="+mj-lt"/>
              <a:buAutoNum type="arabicPeriod"/>
            </a:pPr>
            <a:r>
              <a:rPr lang="en-US" altLang="zh-CN" sz="1100" b="0" dirty="0">
                <a:latin typeface="+mj-lt"/>
              </a:rPr>
              <a:t>11-17/1710r0 “LC use cases &amp; requirements for PAR/CSD” Volker </a:t>
            </a:r>
            <a:r>
              <a:rPr lang="en-US" altLang="zh-CN" sz="1100" b="0" dirty="0" err="1">
                <a:latin typeface="+mj-lt"/>
              </a:rPr>
              <a:t>Jungnickel</a:t>
            </a:r>
            <a:r>
              <a:rPr lang="en-US" altLang="zh-CN" sz="1100" b="0" dirty="0">
                <a:latin typeface="+mj-lt"/>
              </a:rPr>
              <a:t> (</a:t>
            </a:r>
            <a:r>
              <a:rPr lang="en-US" altLang="zh-CN" sz="1100" b="0" dirty="0" err="1">
                <a:latin typeface="+mj-lt"/>
              </a:rPr>
              <a:t>Fraunhofer</a:t>
            </a:r>
            <a:r>
              <a:rPr lang="en-US" altLang="zh-CN" sz="1100" b="0" dirty="0">
                <a:latin typeface="+mj-lt"/>
              </a:rPr>
              <a:t>)</a:t>
            </a:r>
          </a:p>
          <a:p>
            <a:pPr>
              <a:spcBef>
                <a:spcPts val="0"/>
              </a:spcBef>
              <a:buFont typeface="+mj-lt"/>
              <a:buAutoNum type="arabicPeriod"/>
            </a:pPr>
            <a:r>
              <a:rPr lang="en-US" altLang="zh-CN" sz="1100" b="0" dirty="0">
                <a:latin typeface="+mj-lt"/>
              </a:rPr>
              <a:t>11-17-1778r1 “Consolidated KPI for PAR/CSD” Nikola </a:t>
            </a:r>
            <a:r>
              <a:rPr lang="en-US" altLang="zh-CN" sz="1100" b="0" dirty="0" err="1">
                <a:latin typeface="+mj-lt"/>
              </a:rPr>
              <a:t>Serafimovski</a:t>
            </a:r>
            <a:r>
              <a:rPr lang="en-US" altLang="zh-CN" sz="1100" b="0" dirty="0">
                <a:latin typeface="+mj-lt"/>
              </a:rPr>
              <a:t> (</a:t>
            </a:r>
            <a:r>
              <a:rPr lang="en-US" altLang="zh-CN" sz="1100" b="0" dirty="0" err="1">
                <a:latin typeface="+mj-lt"/>
              </a:rPr>
              <a:t>pureLiFi</a:t>
            </a:r>
            <a:r>
              <a:rPr lang="en-US" altLang="zh-CN" sz="1100" b="0" dirty="0">
                <a:latin typeface="+mj-lt"/>
              </a:rPr>
              <a:t>)</a:t>
            </a:r>
          </a:p>
          <a:p>
            <a:pPr>
              <a:buFont typeface="+mj-lt"/>
              <a:buAutoNum type="arabicPeriod"/>
            </a:pPr>
            <a:endParaRPr lang="en-US" altLang="zh-CN" sz="1100" b="0" kern="1200" dirty="0">
              <a:ea typeface="MS PGothic" panose="020B0600070205080204" pitchFamily="34" charset="-128"/>
            </a:endParaRPr>
          </a:p>
          <a:p>
            <a:pPr>
              <a:buFont typeface="+mj-lt"/>
              <a:buAutoNum type="arabicPeriod"/>
            </a:pPr>
            <a:endParaRPr lang="zh-CN" altLang="zh-CN" sz="1100" b="0" dirty="0">
              <a:latin typeface="+mj-lt"/>
            </a:endParaRPr>
          </a:p>
          <a:p>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696912" y="333375"/>
            <a:ext cx="2589203" cy="273050"/>
          </a:xfrm>
        </p:spPr>
        <p:txBody>
          <a:bodyPr/>
          <a:lstStyle/>
          <a:p>
            <a:r>
              <a:rPr lang="en-US" altLang="zh-CN" smtClean="0"/>
              <a:t>May 2018</a:t>
            </a:r>
            <a:endParaRPr lang="en-GB" dirty="0"/>
          </a:p>
        </p:txBody>
      </p:sp>
      <p:sp>
        <p:nvSpPr>
          <p:cNvPr id="5" name="Footer Placeholder 4"/>
          <p:cNvSpPr>
            <a:spLocks noGrp="1"/>
          </p:cNvSpPr>
          <p:nvPr>
            <p:ph type="ftr" idx="14"/>
          </p:nvPr>
        </p:nvSpPr>
        <p:spPr>
          <a:xfrm>
            <a:off x="4788024" y="6475413"/>
            <a:ext cx="3754314" cy="265955"/>
          </a:xfrm>
        </p:spPr>
        <p:txBody>
          <a:bodyPr/>
          <a:lstStyle/>
          <a:p>
            <a:r>
              <a:rPr lang="en-GB" smtClean="0"/>
              <a:t>Oliver Luo (Huawei)</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dirty="0"/>
              <a:t>Background</a:t>
            </a:r>
            <a:endParaRPr lang="en-GB" dirty="0"/>
          </a:p>
        </p:txBody>
      </p:sp>
      <p:sp>
        <p:nvSpPr>
          <p:cNvPr id="4098" name="Rectangle 2"/>
          <p:cNvSpPr>
            <a:spLocks noGrp="1" noChangeArrowheads="1"/>
          </p:cNvSpPr>
          <p:nvPr>
            <p:ph type="body" idx="1"/>
          </p:nvPr>
        </p:nvSpPr>
        <p:spPr>
          <a:xfrm>
            <a:off x="685800" y="1981200"/>
            <a:ext cx="7772400" cy="4114800"/>
          </a:xfrm>
          <a:ln/>
        </p:spPr>
        <p:txBody>
          <a:bodyPr/>
          <a:lstStyle/>
          <a:p>
            <a:pPr marL="685800">
              <a:buFont typeface="Arial" panose="020B0604020202020204" pitchFamily="34" charset="0"/>
              <a:buChar char="•"/>
            </a:pPr>
            <a:r>
              <a:rPr lang="en-US" altLang="zh-CN" sz="2000" dirty="0"/>
              <a:t>In the </a:t>
            </a:r>
            <a:r>
              <a:rPr lang="en-US" altLang="zh-CN" sz="2000" dirty="0" smtClean="0"/>
              <a:t>CSD </a:t>
            </a:r>
            <a:r>
              <a:rPr lang="en-US" altLang="zh-CN" sz="2000" dirty="0"/>
              <a:t>proposal for </a:t>
            </a:r>
            <a:r>
              <a:rPr lang="en-US" altLang="zh-CN" sz="2000" dirty="0" smtClean="0"/>
              <a:t>light communication [1</a:t>
            </a:r>
            <a:r>
              <a:rPr lang="en-US" altLang="zh-CN" sz="2000" dirty="0"/>
              <a:t>], </a:t>
            </a:r>
            <a:r>
              <a:rPr lang="en-US" altLang="zh-CN" sz="2000" dirty="0" smtClean="0"/>
              <a:t>broad market potential has </a:t>
            </a:r>
            <a:r>
              <a:rPr lang="en-US" altLang="zh-CN" sz="2000" dirty="0"/>
              <a:t>been observed </a:t>
            </a:r>
            <a:r>
              <a:rPr lang="en-US" altLang="zh-CN" sz="2000" dirty="0" smtClean="0"/>
              <a:t>from two areas: 1. broad </a:t>
            </a:r>
            <a:r>
              <a:rPr lang="en-US" altLang="zh-CN" sz="2000" dirty="0"/>
              <a:t>sets of applicability, and </a:t>
            </a:r>
            <a:r>
              <a:rPr lang="en-US" altLang="zh-CN" sz="2000" dirty="0" smtClean="0"/>
              <a:t>2. multiple </a:t>
            </a:r>
            <a:r>
              <a:rPr lang="en-US" altLang="zh-CN" sz="2000" dirty="0"/>
              <a:t>vendors and numerous </a:t>
            </a:r>
            <a:r>
              <a:rPr lang="en-US" altLang="zh-CN" sz="2000" dirty="0" smtClean="0"/>
              <a:t>users:</a:t>
            </a:r>
          </a:p>
          <a:p>
            <a:pPr marL="1085850" lvl="1">
              <a:buFont typeface="Symbol" panose="05050102010706020507" pitchFamily="18" charset="2"/>
              <a:buChar char=""/>
            </a:pPr>
            <a:r>
              <a:rPr lang="en-US" altLang="zh-CN" sz="1600" dirty="0" smtClean="0"/>
              <a:t>Among </a:t>
            </a:r>
            <a:r>
              <a:rPr lang="en-US" altLang="zh-CN" sz="1600" dirty="0"/>
              <a:t>those use-case is the </a:t>
            </a:r>
            <a:r>
              <a:rPr lang="en-US" altLang="zh-CN" sz="1600" dirty="0">
                <a:solidFill>
                  <a:srgbClr val="FF0000"/>
                </a:solidFill>
              </a:rPr>
              <a:t>complimentary</a:t>
            </a:r>
            <a:r>
              <a:rPr lang="en-US" altLang="zh-CN" sz="1600" dirty="0"/>
              <a:t> deployment in traditional markets for IEEE 802.11, such as </a:t>
            </a:r>
            <a:r>
              <a:rPr lang="en-US" altLang="zh-CN" sz="1600" dirty="0">
                <a:solidFill>
                  <a:srgbClr val="FF0000"/>
                </a:solidFill>
              </a:rPr>
              <a:t>industrial wireless, wireless access in medical </a:t>
            </a:r>
            <a:r>
              <a:rPr lang="en-US" altLang="zh-CN" sz="1600" dirty="0" smtClean="0">
                <a:solidFill>
                  <a:srgbClr val="FF0000"/>
                </a:solidFill>
              </a:rPr>
              <a:t>environments, enterprise and home networks</a:t>
            </a:r>
            <a:r>
              <a:rPr lang="en-US" altLang="zh-CN" sz="1600" dirty="0">
                <a:solidFill>
                  <a:srgbClr val="FF0000"/>
                </a:solidFill>
              </a:rPr>
              <a:t>, backhauling scenarios, underwater communication </a:t>
            </a:r>
            <a:r>
              <a:rPr lang="en-US" altLang="zh-CN" sz="1600" dirty="0" smtClean="0">
                <a:solidFill>
                  <a:srgbClr val="FF0000"/>
                </a:solidFill>
              </a:rPr>
              <a:t>and more.</a:t>
            </a:r>
            <a:endParaRPr lang="en-US" altLang="zh-CN" sz="1600" dirty="0" smtClean="0"/>
          </a:p>
          <a:p>
            <a:pPr marL="1085850" lvl="1">
              <a:buFont typeface="Symbol" panose="05050102010706020507" pitchFamily="18" charset="2"/>
              <a:buChar char=""/>
            </a:pPr>
            <a:r>
              <a:rPr lang="en-US" altLang="zh-CN" sz="1600" dirty="0"/>
              <a:t>Stakeholders include chip makers to deliver PHY &amp; MAC sub-systems, system integrators and lighting companies, telecom operators, Internet Service Providers (ISPs), </a:t>
            </a:r>
            <a:r>
              <a:rPr lang="en-US" altLang="zh-CN" sz="1600" dirty="0" err="1"/>
              <a:t>IoT</a:t>
            </a:r>
            <a:r>
              <a:rPr lang="en-US" altLang="zh-CN" sz="1600" dirty="0"/>
              <a:t> companies, industrial manufacturers, aviation and transportation industries.</a:t>
            </a:r>
            <a:endParaRPr lang="en-US" altLang="zh-CN" sz="1600" dirty="0" smtClean="0"/>
          </a:p>
          <a:p>
            <a:pPr marL="685800">
              <a:buFont typeface="Arial" panose="020B0604020202020204" pitchFamily="34" charset="0"/>
              <a:buChar char="•"/>
            </a:pPr>
            <a:r>
              <a:rPr lang="en-US" altLang="zh-CN" sz="2000" dirty="0" smtClean="0"/>
              <a:t>Based on the above statements, this presentation provides a number of usage models to help guide standardization effort.</a:t>
            </a:r>
          </a:p>
          <a:p>
            <a:pPr marL="685800">
              <a:buFont typeface="Arial" panose="020B0604020202020204" pitchFamily="34" charset="0"/>
              <a:buChar char="•"/>
            </a:pPr>
            <a:endParaRPr lang="en-US" altLang="zh-CN" sz="20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May 2018</a:t>
            </a:r>
            <a:endParaRPr lang="en-GB"/>
          </a:p>
        </p:txBody>
      </p:sp>
      <p:sp>
        <p:nvSpPr>
          <p:cNvPr id="5" name="Footer Placeholder 4"/>
          <p:cNvSpPr>
            <a:spLocks noGrp="1"/>
          </p:cNvSpPr>
          <p:nvPr>
            <p:ph type="ftr" idx="14"/>
          </p:nvPr>
        </p:nvSpPr>
        <p:spPr>
          <a:xfrm>
            <a:off x="4873625" y="6475413"/>
            <a:ext cx="3668713" cy="265955"/>
          </a:xfrm>
        </p:spPr>
        <p:txBody>
          <a:bodyPr/>
          <a:lstStyle/>
          <a:p>
            <a:r>
              <a:rPr lang="en-GB" smtClean="0"/>
              <a:t>Oliver Luo (Huawei)</a:t>
            </a:r>
            <a:endParaRPr lang="en-GB" dirty="0"/>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3</a:t>
            </a:fld>
            <a:endParaRPr lang="en-GB"/>
          </a:p>
        </p:txBody>
      </p:sp>
      <p:sp>
        <p:nvSpPr>
          <p:cNvPr id="5121" name="Rectangle 1"/>
          <p:cNvSpPr>
            <a:spLocks noGrp="1" noChangeArrowheads="1"/>
          </p:cNvSpPr>
          <p:nvPr>
            <p:ph type="title"/>
          </p:nvPr>
        </p:nvSpPr>
        <p:spPr>
          <a:xfrm>
            <a:off x="685800" y="685800"/>
            <a:ext cx="7772400" cy="1066800"/>
          </a:xfrm>
          <a:ln/>
        </p:spPr>
        <p:txBody>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dirty="0"/>
              <a:t>Terminology</a:t>
            </a:r>
            <a:endParaRPr lang="en-GB" dirty="0"/>
          </a:p>
        </p:txBody>
      </p:sp>
      <p:sp>
        <p:nvSpPr>
          <p:cNvPr id="5122" name="Rectangle 2"/>
          <p:cNvSpPr>
            <a:spLocks noGrp="1" noChangeArrowheads="1"/>
          </p:cNvSpPr>
          <p:nvPr>
            <p:ph type="body" idx="1"/>
          </p:nvPr>
        </p:nvSpPr>
        <p:spPr>
          <a:xfrm>
            <a:off x="685800" y="1981200"/>
            <a:ext cx="7772400" cy="4305320"/>
          </a:xfrm>
          <a:ln/>
        </p:spPr>
        <p:txBody>
          <a:bodyPr/>
          <a:lstStyle/>
          <a:p>
            <a:pPr marL="0" indent="0">
              <a:buFontTx/>
              <a:buNone/>
              <a:defRPr/>
            </a:pPr>
            <a:r>
              <a:rPr lang="en-US" altLang="zh-CN" sz="1800" dirty="0">
                <a:ea typeface="ＭＳ Ｐゴシック" pitchFamily="34" charset="-128"/>
              </a:rPr>
              <a:t>Usage Model – A usage model is the combination of all the things below; not to be confused with a use case which is the specific set of steps to accomplish a particular task. </a:t>
            </a:r>
          </a:p>
          <a:p>
            <a:pPr>
              <a:defRPr/>
            </a:pPr>
            <a:r>
              <a:rPr lang="en-US" altLang="zh-CN" sz="1600" dirty="0">
                <a:ea typeface="ＭＳ Ｐゴシック" pitchFamily="34" charset="-128"/>
              </a:rPr>
              <a:t>Pre-Conditions </a:t>
            </a:r>
            <a:r>
              <a:rPr lang="en-US" altLang="zh-CN" sz="1600" b="0" dirty="0">
                <a:ea typeface="ＭＳ Ｐゴシック" pitchFamily="34" charset="-128"/>
              </a:rPr>
              <a:t>– Initial conditions before the use case begins.</a:t>
            </a:r>
          </a:p>
          <a:p>
            <a:pPr>
              <a:defRPr/>
            </a:pPr>
            <a:r>
              <a:rPr lang="en-US" altLang="zh-CN" sz="1600" dirty="0">
                <a:ea typeface="ＭＳ Ｐゴシック" pitchFamily="34" charset="-128"/>
              </a:rPr>
              <a:t>Environment </a:t>
            </a:r>
            <a:r>
              <a:rPr lang="en-US" altLang="zh-CN" sz="1600" b="0" dirty="0">
                <a:ea typeface="ＭＳ Ｐゴシック" pitchFamily="34" charset="-128"/>
              </a:rPr>
              <a:t>– The type of place in which the network of the use case is deployed, such as home, outdoor, hot spot, enterprise, metropolitan area, etc.</a:t>
            </a:r>
          </a:p>
          <a:p>
            <a:pPr>
              <a:defRPr/>
            </a:pPr>
            <a:r>
              <a:rPr lang="en-US" altLang="zh-CN" sz="1600" dirty="0">
                <a:ea typeface="ＭＳ Ｐゴシック" pitchFamily="34" charset="-128"/>
              </a:rPr>
              <a:t>Application </a:t>
            </a:r>
            <a:r>
              <a:rPr lang="en-US" altLang="zh-CN" sz="1600" b="0" dirty="0">
                <a:ea typeface="ＭＳ Ｐゴシック" pitchFamily="34" charset="-128"/>
              </a:rPr>
              <a:t>– A source and/or sink of wireless data that relates to a particular type of user activity. Examples are streaming video and VoIP.</a:t>
            </a:r>
          </a:p>
          <a:p>
            <a:pPr>
              <a:defRPr/>
            </a:pPr>
            <a:r>
              <a:rPr lang="en-US" altLang="zh-CN" sz="1600" dirty="0">
                <a:ea typeface="ＭＳ Ｐゴシック" pitchFamily="34" charset="-128"/>
              </a:rPr>
              <a:t>Traffic Conditions </a:t>
            </a:r>
            <a:r>
              <a:rPr lang="en-US" altLang="zh-CN" sz="1600" b="0" dirty="0">
                <a:ea typeface="ＭＳ Ｐゴシック" pitchFamily="34" charset="-128"/>
              </a:rPr>
              <a:t>– General background traffic or interference that is expected while the use case steps are occurring. Overlapping BSSs, existing video streams, and interference from cordless phones are all examples of traffic conditions.</a:t>
            </a:r>
          </a:p>
          <a:p>
            <a:pPr>
              <a:defRPr/>
            </a:pPr>
            <a:r>
              <a:rPr lang="en-US" altLang="zh-CN" sz="1600" dirty="0">
                <a:ea typeface="ＭＳ Ｐゴシック" pitchFamily="34" charset="-128"/>
              </a:rPr>
              <a:t>Use case </a:t>
            </a:r>
            <a:r>
              <a:rPr lang="en-US" altLang="zh-CN" sz="1600" b="0" dirty="0">
                <a:ea typeface="ＭＳ Ｐゴシック" pitchFamily="34" charset="-128"/>
              </a:rPr>
              <a:t>– A use case is task oriented. It describes the specific step-by-step actions performed by a user or device. One use case example is a user starting and stopping a video stream.</a:t>
            </a:r>
          </a:p>
          <a:p>
            <a:pPr marL="0" indent="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6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May 2018</a:t>
            </a:r>
            <a:endParaRPr lang="en-GB"/>
          </a:p>
        </p:txBody>
      </p:sp>
      <p:sp>
        <p:nvSpPr>
          <p:cNvPr id="5" name="Footer Placeholder 4"/>
          <p:cNvSpPr>
            <a:spLocks noGrp="1"/>
          </p:cNvSpPr>
          <p:nvPr>
            <p:ph type="ftr" idx="14"/>
          </p:nvPr>
        </p:nvSpPr>
        <p:spPr>
          <a:xfrm>
            <a:off x="4716016" y="6475413"/>
            <a:ext cx="3826322" cy="265955"/>
          </a:xfrm>
        </p:spPr>
        <p:txBody>
          <a:bodyPr/>
          <a:lstStyle/>
          <a:p>
            <a:r>
              <a:rPr lang="en-GB" smtClean="0"/>
              <a:t>Oliver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4</a:t>
            </a:fld>
            <a:endParaRPr lang="en-GB"/>
          </a:p>
        </p:txBody>
      </p:sp>
      <p:sp>
        <p:nvSpPr>
          <p:cNvPr id="6145" name="Rectangle 1"/>
          <p:cNvSpPr>
            <a:spLocks noGrp="1" noChangeArrowheads="1"/>
          </p:cNvSpPr>
          <p:nvPr>
            <p:ph type="title"/>
          </p:nvPr>
        </p:nvSpPr>
        <p:spPr>
          <a:xfrm>
            <a:off x="685800" y="404664"/>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dirty="0"/>
              <a:t>Usage Model 1: Industrial </a:t>
            </a:r>
            <a:r>
              <a:rPr lang="da-DK" dirty="0" smtClean="0"/>
              <a:t>wireless</a:t>
            </a:r>
            <a:endParaRPr lang="en-GB" dirty="0"/>
          </a:p>
        </p:txBody>
      </p:sp>
      <p:sp>
        <p:nvSpPr>
          <p:cNvPr id="15" name="テキスト ボックス 49"/>
          <p:cNvSpPr>
            <a:spLocks noChangeArrowheads="1"/>
          </p:cNvSpPr>
          <p:nvPr/>
        </p:nvSpPr>
        <p:spPr bwMode="auto">
          <a:xfrm>
            <a:off x="5580112" y="6146869"/>
            <a:ext cx="1512888"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zh-CN" b="1" dirty="0" smtClean="0"/>
              <a:t>Industrial robot</a:t>
            </a:r>
            <a:endParaRPr kumimoji="1" lang="ja-JP" altLang="en-US" b="1" dirty="0"/>
          </a:p>
        </p:txBody>
      </p:sp>
      <p:sp>
        <p:nvSpPr>
          <p:cNvPr id="18" name="Rectangle 3"/>
          <p:cNvSpPr txBox="1">
            <a:spLocks noChangeArrowheads="1"/>
          </p:cNvSpPr>
          <p:nvPr/>
        </p:nvSpPr>
        <p:spPr bwMode="auto">
          <a:xfrm>
            <a:off x="179512" y="1196752"/>
            <a:ext cx="4237484"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t>Pre-Conditions</a:t>
            </a:r>
          </a:p>
          <a:p>
            <a:pPr marL="0" indent="0">
              <a:spcBef>
                <a:spcPts val="0"/>
              </a:spcBef>
            </a:pPr>
            <a:r>
              <a:rPr lang="en-US" altLang="zh-CN" sz="1400" b="0" kern="0" dirty="0" smtClean="0">
                <a:solidFill>
                  <a:schemeClr val="tx1"/>
                </a:solidFill>
              </a:rPr>
              <a:t>Devices may experience unstable RF connection </a:t>
            </a:r>
            <a:r>
              <a:rPr lang="en-US" altLang="zh-CN" sz="1400" b="0" kern="0" dirty="0">
                <a:solidFill>
                  <a:schemeClr val="tx1"/>
                </a:solidFill>
              </a:rPr>
              <a:t>due to electromagnetic </a:t>
            </a:r>
            <a:r>
              <a:rPr lang="en-US" altLang="zh-CN" sz="1400" b="0" kern="0" dirty="0" smtClean="0">
                <a:solidFill>
                  <a:schemeClr val="tx1"/>
                </a:solidFill>
              </a:rPr>
              <a:t>compatibility (EMC) issues such as jamming in factories. LC is deployed to provide reliable wireless connectivity for industrial wireless networks.</a:t>
            </a:r>
          </a:p>
          <a:p>
            <a:pPr marL="0" indent="0"/>
            <a:r>
              <a:rPr lang="en-US" altLang="zh-CN" sz="1400" u="sng" kern="0" dirty="0" smtClean="0"/>
              <a:t>Environment </a:t>
            </a:r>
          </a:p>
          <a:p>
            <a:pPr marL="0" indent="0">
              <a:spcBef>
                <a:spcPts val="0"/>
              </a:spcBef>
            </a:pPr>
            <a:r>
              <a:rPr lang="en-US" altLang="zh-CN" sz="1400" b="0" kern="0" dirty="0" smtClean="0"/>
              <a:t>All communications are within a large metal building, industrial or automated work cell</a:t>
            </a:r>
            <a:r>
              <a:rPr lang="en-US" altLang="zh-CN" sz="1400" b="0" kern="0" dirty="0"/>
              <a:t>.</a:t>
            </a:r>
            <a:r>
              <a:rPr lang="en-US" altLang="zh-CN" sz="1400" b="0" kern="0" dirty="0" smtClean="0"/>
              <a:t> The area of those environments range from tens to thousands of square meters, equipped with industrial robot and other equipment. The environment is very electrically noisy, for </a:t>
            </a:r>
            <a:r>
              <a:rPr lang="en-US" altLang="zh-CN" sz="1400" b="0" kern="0" dirty="0"/>
              <a:t>example </a:t>
            </a:r>
            <a:r>
              <a:rPr lang="en-US" altLang="zh-CN" sz="1400" b="0" kern="0" dirty="0" smtClean="0"/>
              <a:t>EMI radiation </a:t>
            </a:r>
            <a:r>
              <a:rPr lang="en-US" altLang="zh-CN" sz="1400" b="0" kern="0" dirty="0"/>
              <a:t>from </a:t>
            </a:r>
            <a:r>
              <a:rPr lang="en-US" altLang="zh-CN" sz="1400" b="0" kern="0" dirty="0" smtClean="0"/>
              <a:t>all kinds of noise-generating </a:t>
            </a:r>
            <a:r>
              <a:rPr lang="en-US" altLang="zh-CN" sz="1400" b="0" kern="0" dirty="0"/>
              <a:t>electronic devices</a:t>
            </a:r>
            <a:r>
              <a:rPr lang="en-US" altLang="zh-CN" sz="1400" b="0" kern="0" dirty="0" smtClean="0"/>
              <a:t>. </a:t>
            </a:r>
            <a:r>
              <a:rPr lang="en-US" altLang="zh-CN" sz="1400" b="0" kern="0" dirty="0"/>
              <a:t>Lighting level of </a:t>
            </a:r>
            <a:r>
              <a:rPr lang="en-US" altLang="zh-CN" sz="1400" b="0" kern="0" dirty="0" smtClean="0"/>
              <a:t>150 lux </a:t>
            </a:r>
            <a:r>
              <a:rPr lang="en-US" altLang="zh-CN" sz="1400" b="0" kern="0" dirty="0"/>
              <a:t>is </a:t>
            </a:r>
            <a:r>
              <a:rPr lang="en-US" altLang="zh-CN" sz="1400" b="0" kern="0" dirty="0" smtClean="0"/>
              <a:t>recommended (1500 lux for dedicated work). </a:t>
            </a:r>
          </a:p>
          <a:p>
            <a:pPr marL="0" indent="0">
              <a:buFontTx/>
              <a:buNone/>
            </a:pPr>
            <a:r>
              <a:rPr lang="en-US" altLang="zh-CN" sz="1400" u="sng" kern="0" dirty="0" smtClean="0"/>
              <a:t>Applications</a:t>
            </a:r>
          </a:p>
          <a:p>
            <a:pPr marL="0" indent="0">
              <a:spcBef>
                <a:spcPts val="0"/>
              </a:spcBef>
            </a:pPr>
            <a:r>
              <a:rPr lang="en-US" altLang="zh-CN" sz="1400" b="0" kern="0" dirty="0" smtClean="0"/>
              <a:t>UHD video </a:t>
            </a:r>
            <a:r>
              <a:rPr lang="en-US" altLang="zh-CN" sz="1400" b="0" kern="0" dirty="0"/>
              <a:t>streaming </a:t>
            </a:r>
            <a:r>
              <a:rPr lang="en-US" altLang="zh-CN" sz="1400" b="0" kern="0" dirty="0" smtClean="0"/>
              <a:t>for surveillance or production </a:t>
            </a:r>
            <a:r>
              <a:rPr lang="en-US" altLang="zh-CN" sz="1400" b="0" kern="0" dirty="0">
                <a:solidFill>
                  <a:schemeClr val="tx1"/>
                </a:solidFill>
              </a:rPr>
              <a:t>monitoring </a:t>
            </a:r>
            <a:r>
              <a:rPr lang="en-US" altLang="zh-CN" sz="1400" b="0" kern="0" dirty="0" smtClean="0">
                <a:solidFill>
                  <a:schemeClr val="tx1"/>
                </a:solidFill>
              </a:rPr>
              <a:t>(quality control) applications</a:t>
            </a:r>
            <a:r>
              <a:rPr lang="en-US" altLang="zh-CN" sz="1400" b="0" kern="0" dirty="0" smtClean="0"/>
              <a:t>, as well as for video collaboration </a:t>
            </a:r>
            <a:r>
              <a:rPr lang="en-US" altLang="zh-CN" sz="1400" b="0" kern="0" dirty="0"/>
              <a:t>for team, customer, and supplier meetings</a:t>
            </a:r>
            <a:r>
              <a:rPr lang="en-US" altLang="zh-CN" sz="1400" b="0" kern="0" dirty="0" smtClean="0"/>
              <a:t>. Lightly compressed UHD video: ~2 </a:t>
            </a:r>
            <a:r>
              <a:rPr lang="en-US" altLang="zh-CN" sz="1400" b="0" kern="0" dirty="0" err="1" smtClean="0"/>
              <a:t>Gbps</a:t>
            </a:r>
            <a:r>
              <a:rPr lang="en-US" altLang="zh-CN" sz="1400" b="0" kern="0" dirty="0" smtClean="0"/>
              <a:t>, delay </a:t>
            </a:r>
            <a:r>
              <a:rPr lang="en-US" altLang="zh-CN" sz="1400" b="0" kern="0" dirty="0"/>
              <a:t>&lt; </a:t>
            </a:r>
            <a:r>
              <a:rPr lang="en-US" altLang="zh-CN" sz="1400" b="0" kern="0" dirty="0" smtClean="0"/>
              <a:t>5 </a:t>
            </a:r>
            <a:r>
              <a:rPr lang="en-US" altLang="zh-CN" sz="1400" b="0" kern="0" dirty="0" err="1" smtClean="0"/>
              <a:t>ms</a:t>
            </a:r>
            <a:r>
              <a:rPr lang="en-US" altLang="zh-CN" sz="1400" b="0" kern="0" dirty="0"/>
              <a:t>, </a:t>
            </a:r>
            <a:r>
              <a:rPr lang="en-US" altLang="zh-CN" sz="1400" b="0" kern="0" dirty="0" smtClean="0"/>
              <a:t>1.0E-8 PER</a:t>
            </a:r>
            <a:r>
              <a:rPr lang="en-US" altLang="zh-CN" sz="1400" b="0" kern="0" dirty="0" smtClean="0">
                <a:solidFill>
                  <a:schemeClr val="tx1"/>
                </a:solidFill>
              </a:rPr>
              <a:t>, 99.9% reliability</a:t>
            </a:r>
            <a:r>
              <a:rPr lang="en-US" altLang="zh-CN" sz="1400" b="0" kern="0" dirty="0" smtClean="0"/>
              <a:t>. </a:t>
            </a:r>
            <a:endParaRPr lang="en-US" altLang="zh-CN" sz="1400" b="0" kern="0" dirty="0"/>
          </a:p>
          <a:p>
            <a:pPr marL="0" indent="0">
              <a:spcBef>
                <a:spcPts val="0"/>
              </a:spcBef>
            </a:pPr>
            <a:r>
              <a:rPr lang="en-US" altLang="zh-CN" sz="1400" b="0" kern="0" dirty="0"/>
              <a:t>Fully connected </a:t>
            </a:r>
            <a:r>
              <a:rPr lang="en-US" altLang="zh-CN" sz="1400" b="0" kern="0" dirty="0" smtClean="0"/>
              <a:t>factory—for </a:t>
            </a:r>
            <a:r>
              <a:rPr lang="en-US" altLang="zh-CN" sz="1400" b="0" kern="0" dirty="0"/>
              <a:t>real-time </a:t>
            </a:r>
            <a:r>
              <a:rPr lang="en-US" altLang="zh-CN" sz="1400" b="0" kern="0" dirty="0" smtClean="0"/>
              <a:t>communications, application execution</a:t>
            </a:r>
            <a:r>
              <a:rPr lang="en-US" altLang="zh-CN" sz="1400" b="0" kern="0" dirty="0"/>
              <a:t>, and remote </a:t>
            </a:r>
            <a:r>
              <a:rPr lang="en-US" altLang="zh-CN" sz="1400" b="0" kern="0" dirty="0" smtClean="0"/>
              <a:t>access.</a:t>
            </a:r>
            <a:endParaRPr lang="en-US" altLang="zh-CN" sz="1400" b="0" kern="0" dirty="0"/>
          </a:p>
          <a:p>
            <a:pPr marL="0" indent="0">
              <a:spcBef>
                <a:spcPts val="0"/>
              </a:spcBef>
            </a:pPr>
            <a:r>
              <a:rPr lang="en-US" altLang="zh-CN" sz="1400" b="0" kern="0" dirty="0" smtClean="0"/>
              <a:t>Distance between LC APs ranges from 2-20 meters.</a:t>
            </a:r>
            <a:endParaRPr lang="en-US" altLang="zh-CN" sz="1200" b="0" kern="0" dirty="0"/>
          </a:p>
          <a:p>
            <a:pPr marL="0" indent="0">
              <a:spcBef>
                <a:spcPts val="0"/>
              </a:spcBef>
            </a:pPr>
            <a:endParaRPr lang="en-US" altLang="zh-CN" sz="1400" b="0" kern="0" dirty="0" smtClean="0"/>
          </a:p>
        </p:txBody>
      </p:sp>
      <p:sp>
        <p:nvSpPr>
          <p:cNvPr id="19" name="Rectangle 3"/>
          <p:cNvSpPr txBox="1">
            <a:spLocks noChangeArrowheads="1"/>
          </p:cNvSpPr>
          <p:nvPr/>
        </p:nvSpPr>
        <p:spPr bwMode="auto">
          <a:xfrm>
            <a:off x="4320480" y="1196752"/>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ct val="20000"/>
              </a:spcBef>
            </a:pPr>
            <a:r>
              <a:rPr lang="en-US" altLang="zh-CN" sz="1400" dirty="0"/>
              <a:t>Both uplink and downlink are using LC.</a:t>
            </a:r>
          </a:p>
          <a:p>
            <a:pPr marL="0" indent="0">
              <a:buFontTx/>
              <a:buNone/>
              <a:defRPr/>
            </a:pPr>
            <a:r>
              <a:rPr lang="en-US" altLang="zh-CN" sz="1400" kern="0" dirty="0"/>
              <a:t>Interference between LC APs belonging to the same </a:t>
            </a:r>
            <a:r>
              <a:rPr lang="en-US" altLang="zh-CN" sz="1400" kern="0" dirty="0" smtClean="0"/>
              <a:t>managed </a:t>
            </a:r>
            <a:r>
              <a:rPr lang="en-US" altLang="zh-CN" sz="1400" kern="0" dirty="0"/>
              <a:t>ESS due to very high density </a:t>
            </a:r>
            <a:r>
              <a:rPr lang="en-US" altLang="zh-CN" sz="1400" kern="0" dirty="0" smtClean="0"/>
              <a:t>deployment.</a:t>
            </a:r>
            <a:endParaRPr lang="en-US" altLang="zh-CN" sz="1400" kern="0" dirty="0"/>
          </a:p>
          <a:p>
            <a:pPr>
              <a:defRPr/>
            </a:pPr>
            <a:r>
              <a:rPr lang="en-US" altLang="zh-CN" sz="1400" dirty="0" smtClean="0"/>
              <a:t>Potential </a:t>
            </a:r>
            <a:r>
              <a:rPr lang="en-US" altLang="zh-CN" sz="1400" dirty="0"/>
              <a:t>interference from surrounding environments such as sunlight and </a:t>
            </a:r>
            <a:r>
              <a:rPr lang="en-US" altLang="zh-CN" sz="1400" dirty="0" smtClean="0"/>
              <a:t>other artificial-light</a:t>
            </a:r>
            <a:r>
              <a:rPr lang="en-US" altLang="zh-CN" sz="1400" dirty="0"/>
              <a:t>.</a:t>
            </a:r>
          </a:p>
          <a:p>
            <a:pPr eaLnBrk="1" hangingPunct="1">
              <a:spcBef>
                <a:spcPts val="0"/>
              </a:spcBef>
            </a:pPr>
            <a:r>
              <a:rPr lang="en-US" altLang="zh-CN" sz="1400" dirty="0" smtClean="0"/>
              <a:t>Multiple </a:t>
            </a:r>
            <a:r>
              <a:rPr lang="en-US" altLang="zh-CN" sz="1400" dirty="0"/>
              <a:t>LC modules are deployed </a:t>
            </a:r>
            <a:r>
              <a:rPr lang="en-US" altLang="zh-CN" sz="1400" dirty="0" smtClean="0"/>
              <a:t>on the robot/equipment and on the ceiling/walls to </a:t>
            </a:r>
            <a:r>
              <a:rPr lang="en-US" altLang="zh-CN" sz="1400" dirty="0"/>
              <a:t>provide multiple light links for a robust connectivity in case </a:t>
            </a:r>
            <a:r>
              <a:rPr lang="en-GB" altLang="zh-CN" sz="1400" dirty="0" smtClean="0"/>
              <a:t>a </a:t>
            </a:r>
            <a:r>
              <a:rPr lang="en-GB" altLang="zh-CN" sz="1400" dirty="0"/>
              <a:t>single line-of</a:t>
            </a:r>
            <a:r>
              <a:rPr lang="en-US" altLang="zh-CN" sz="1400" dirty="0"/>
              <a:t>-sight </a:t>
            </a:r>
            <a:r>
              <a:rPr lang="en-GB" altLang="zh-CN" sz="1400" dirty="0"/>
              <a:t>link is blocked</a:t>
            </a:r>
            <a:r>
              <a:rPr lang="en-US" altLang="zh-CN" sz="1400" dirty="0" smtClean="0"/>
              <a:t>.</a:t>
            </a:r>
            <a:endParaRPr lang="en-US" altLang="zh-CN" sz="1400" dirty="0"/>
          </a:p>
          <a:p>
            <a:pPr eaLnBrk="1" hangingPunct="1">
              <a:spcBef>
                <a:spcPct val="20000"/>
              </a:spcBef>
            </a:pPr>
            <a:r>
              <a:rPr lang="en-US" altLang="zh-CN" sz="1400" b="1" u="sng" dirty="0"/>
              <a:t>Use Case</a:t>
            </a:r>
          </a:p>
          <a:p>
            <a:pPr eaLnBrk="1" hangingPunct="1">
              <a:spcBef>
                <a:spcPts val="0"/>
              </a:spcBef>
            </a:pPr>
            <a:r>
              <a:rPr lang="en-US" altLang="zh-CN" sz="1400" kern="0" dirty="0" smtClean="0"/>
              <a:t>An i</a:t>
            </a:r>
            <a:r>
              <a:rPr lang="en-US" altLang="zh-CN" sz="1400" dirty="0" smtClean="0">
                <a:solidFill>
                  <a:srgbClr val="000000"/>
                </a:solidFill>
              </a:rPr>
              <a:t>ndustrial robot is powered on and ready for operation.</a:t>
            </a:r>
          </a:p>
          <a:p>
            <a:pPr eaLnBrk="1" hangingPunct="1">
              <a:spcBef>
                <a:spcPts val="0"/>
              </a:spcBef>
            </a:pPr>
            <a:r>
              <a:rPr lang="en-US" altLang="zh-CN" sz="1400" dirty="0" smtClean="0"/>
              <a:t>Operating</a:t>
            </a:r>
            <a:r>
              <a:rPr lang="en-US" altLang="zh-CN" sz="1400" dirty="0"/>
              <a:t> instructions are transmitted to the </a:t>
            </a:r>
            <a:r>
              <a:rPr lang="en-US" altLang="zh-CN" sz="1400" dirty="0" smtClean="0"/>
              <a:t>robot via </a:t>
            </a:r>
            <a:r>
              <a:rPr lang="en-US" altLang="zh-CN" sz="1400" dirty="0"/>
              <a:t>LC</a:t>
            </a:r>
            <a:r>
              <a:rPr lang="en-US" altLang="zh-CN" sz="1400" dirty="0" smtClean="0"/>
              <a:t>.</a:t>
            </a:r>
          </a:p>
          <a:p>
            <a:pPr eaLnBrk="1" hangingPunct="1">
              <a:spcBef>
                <a:spcPts val="0"/>
              </a:spcBef>
            </a:pPr>
            <a:r>
              <a:rPr lang="en-US" altLang="zh-CN" sz="1400" dirty="0" smtClean="0"/>
              <a:t>The robot is working according to the instructions and provides real-time </a:t>
            </a:r>
            <a:r>
              <a:rPr lang="en-US" altLang="zh-CN" sz="1400" dirty="0"/>
              <a:t>feedback information and/or video monitoring </a:t>
            </a:r>
            <a:r>
              <a:rPr lang="en-US" altLang="zh-CN" sz="1400" dirty="0" smtClean="0"/>
              <a:t>data for quality control to </a:t>
            </a:r>
            <a:r>
              <a:rPr lang="en-US" altLang="zh-CN" sz="1400" dirty="0"/>
              <a:t>control center also via LC.</a:t>
            </a:r>
          </a:p>
          <a:p>
            <a:pPr eaLnBrk="1" hangingPunct="1">
              <a:spcBef>
                <a:spcPts val="0"/>
              </a:spcBef>
            </a:pPr>
            <a:r>
              <a:rPr lang="en-US" altLang="zh-CN" sz="1400" dirty="0" smtClean="0"/>
              <a:t>Upon command, the robot </a:t>
            </a:r>
            <a:r>
              <a:rPr lang="en-US" altLang="zh-CN" sz="1400" dirty="0"/>
              <a:t>finishes the task and is ready for the next one.</a:t>
            </a:r>
            <a:endParaRPr lang="en-US" altLang="zh-CN" sz="1600" dirty="0"/>
          </a:p>
        </p:txBody>
      </p:sp>
      <p:grpSp>
        <p:nvGrpSpPr>
          <p:cNvPr id="11" name="Gruppieren 11"/>
          <p:cNvGrpSpPr>
            <a:grpSpLocks/>
          </p:cNvGrpSpPr>
          <p:nvPr/>
        </p:nvGrpSpPr>
        <p:grpSpPr bwMode="auto">
          <a:xfrm>
            <a:off x="5659742" y="4797151"/>
            <a:ext cx="1353629" cy="1372213"/>
            <a:chOff x="412696" y="605678"/>
            <a:chExt cx="2197485" cy="2227847"/>
          </a:xfrm>
        </p:grpSpPr>
        <p:pic>
          <p:nvPicPr>
            <p:cNvPr id="12" name="Picture 3" descr="Q:\PN-MAI\Projekte\VLC Akquise\VLC Visitenkarte\Neuer Ordner\IMG_01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181" y="605678"/>
              <a:ext cx="21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Gleichschenkliges Dreieck 13"/>
            <p:cNvSpPr/>
            <p:nvPr/>
          </p:nvSpPr>
          <p:spPr bwMode="auto">
            <a:xfrm rot="18948526">
              <a:off x="946618" y="637524"/>
              <a:ext cx="576381" cy="1957611"/>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dirty="0">
                <a:ln>
                  <a:solidFill>
                    <a:sysClr val="windowText" lastClr="000000"/>
                  </a:solidFill>
                </a:ln>
                <a:solidFill>
                  <a:schemeClr val="tx1">
                    <a:lumMod val="50000"/>
                    <a:lumOff val="50000"/>
                  </a:schemeClr>
                </a:solidFill>
                <a:latin typeface="Frutiger LT Com 55 Roman" pitchFamily="34" charset="0"/>
              </a:endParaRPr>
            </a:p>
          </p:txBody>
        </p:sp>
        <p:sp>
          <p:nvSpPr>
            <p:cNvPr id="14" name="Gleichschenkliges Dreieck 14"/>
            <p:cNvSpPr/>
            <p:nvPr/>
          </p:nvSpPr>
          <p:spPr bwMode="auto">
            <a:xfrm>
              <a:off x="412696" y="875914"/>
              <a:ext cx="576381" cy="1957611"/>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sp>
          <p:nvSpPr>
            <p:cNvPr id="17" name="Gleichschenkliges Dreieck 15"/>
            <p:cNvSpPr/>
            <p:nvPr/>
          </p:nvSpPr>
          <p:spPr bwMode="auto">
            <a:xfrm rot="16200000">
              <a:off x="1302176" y="152944"/>
              <a:ext cx="576381" cy="1957611"/>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grpSp>
    </p:spTree>
    <p:extLst>
      <p:ext uri="{BB962C8B-B14F-4D97-AF65-F5344CB8AC3E}">
        <p14:creationId xmlns:p14="http://schemas.microsoft.com/office/powerpoint/2010/main" val="3963461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May 2018</a:t>
            </a:r>
            <a:endParaRPr lang="en-GB"/>
          </a:p>
        </p:txBody>
      </p:sp>
      <p:sp>
        <p:nvSpPr>
          <p:cNvPr id="5" name="Footer Placeholder 4"/>
          <p:cNvSpPr>
            <a:spLocks noGrp="1"/>
          </p:cNvSpPr>
          <p:nvPr>
            <p:ph type="ftr" idx="14"/>
          </p:nvPr>
        </p:nvSpPr>
        <p:spPr>
          <a:xfrm>
            <a:off x="4873625" y="6475413"/>
            <a:ext cx="3668713" cy="193947"/>
          </a:xfrm>
        </p:spPr>
        <p:txBody>
          <a:bodyPr/>
          <a:lstStyle/>
          <a:p>
            <a:r>
              <a:rPr lang="en-GB" smtClean="0"/>
              <a:t>Oliver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5</a:t>
            </a:fld>
            <a:endParaRPr lang="en-GB"/>
          </a:p>
        </p:txBody>
      </p:sp>
      <p:sp>
        <p:nvSpPr>
          <p:cNvPr id="6145" name="Rectangle 1"/>
          <p:cNvSpPr>
            <a:spLocks noGrp="1" noChangeArrowheads="1"/>
          </p:cNvSpPr>
          <p:nvPr>
            <p:ph type="title"/>
          </p:nvPr>
        </p:nvSpPr>
        <p:spPr>
          <a:xfrm>
            <a:off x="685800" y="620688"/>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dirty="0"/>
              <a:t>Usage Model </a:t>
            </a:r>
            <a:r>
              <a:rPr lang="da-DK" dirty="0" smtClean="0"/>
              <a:t>2: </a:t>
            </a:r>
            <a:r>
              <a:rPr lang="en-US" dirty="0" smtClean="0"/>
              <a:t>Wireless </a:t>
            </a:r>
            <a:r>
              <a:rPr lang="en-US" dirty="0"/>
              <a:t>access in medical environments</a:t>
            </a:r>
            <a:endParaRPr lang="en-GB" dirty="0"/>
          </a:p>
        </p:txBody>
      </p:sp>
      <p:sp>
        <p:nvSpPr>
          <p:cNvPr id="18" name="Rectangle 3"/>
          <p:cNvSpPr txBox="1">
            <a:spLocks noChangeArrowheads="1"/>
          </p:cNvSpPr>
          <p:nvPr/>
        </p:nvSpPr>
        <p:spPr bwMode="auto">
          <a:xfrm>
            <a:off x="190500" y="1556792"/>
            <a:ext cx="4237484"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solidFill>
                  <a:schemeClr val="tx1"/>
                </a:solidFill>
              </a:rPr>
              <a:t>Pre-Conditions</a:t>
            </a:r>
          </a:p>
          <a:p>
            <a:pPr marL="0" indent="0">
              <a:spcBef>
                <a:spcPts val="0"/>
              </a:spcBef>
            </a:pPr>
            <a:r>
              <a:rPr lang="en-US" altLang="zh-CN" sz="1400" b="0" kern="0" dirty="0">
                <a:solidFill>
                  <a:schemeClr val="tx1"/>
                </a:solidFill>
              </a:rPr>
              <a:t>RF communication is prohibited for EMI issue. LC is deployed to provide wireless connectivity with higher diagnostic efficiency and better patient experience</a:t>
            </a:r>
            <a:r>
              <a:rPr lang="en-US" altLang="zh-CN" sz="1400" b="0" kern="0" dirty="0" smtClean="0">
                <a:solidFill>
                  <a:schemeClr val="tx1"/>
                </a:solidFill>
              </a:rPr>
              <a:t>.</a:t>
            </a:r>
          </a:p>
          <a:p>
            <a:pPr marL="0" indent="0"/>
            <a:r>
              <a:rPr lang="en-US" altLang="zh-CN" sz="1400" u="sng" kern="0" dirty="0" smtClean="0">
                <a:solidFill>
                  <a:schemeClr val="tx1"/>
                </a:solidFill>
              </a:rPr>
              <a:t>Environment</a:t>
            </a:r>
          </a:p>
          <a:p>
            <a:pPr marL="0" indent="0">
              <a:spcBef>
                <a:spcPts val="0"/>
              </a:spcBef>
            </a:pPr>
            <a:r>
              <a:rPr lang="en-US" altLang="zh-CN" sz="1400" b="0" kern="0" dirty="0" smtClean="0">
                <a:solidFill>
                  <a:schemeClr val="tx1"/>
                </a:solidFill>
              </a:rPr>
              <a:t>The size of a normal operating</a:t>
            </a:r>
            <a:r>
              <a:rPr lang="en-US" altLang="zh-CN" sz="1400" b="0" kern="0" dirty="0">
                <a:solidFill>
                  <a:schemeClr val="tx1"/>
                </a:solidFill>
              </a:rPr>
              <a:t> theater and MRI room </a:t>
            </a:r>
            <a:r>
              <a:rPr lang="en-US" altLang="zh-CN" sz="1400" b="0" kern="0" dirty="0" smtClean="0">
                <a:solidFill>
                  <a:schemeClr val="tx1"/>
                </a:solidFill>
              </a:rPr>
              <a:t>ranges from </a:t>
            </a:r>
            <a:r>
              <a:rPr lang="en-US" altLang="zh-CN" sz="1400" b="0" kern="0" dirty="0">
                <a:solidFill>
                  <a:schemeClr val="tx1"/>
                </a:solidFill>
              </a:rPr>
              <a:t>30~60 </a:t>
            </a:r>
            <a:r>
              <a:rPr lang="en-US" altLang="zh-CN" sz="1400" b="0" kern="0" dirty="0" smtClean="0">
                <a:solidFill>
                  <a:schemeClr val="tx1"/>
                </a:solidFill>
              </a:rPr>
              <a:t>m</a:t>
            </a:r>
            <a:r>
              <a:rPr lang="en-US" altLang="zh-CN" sz="1400" b="0" kern="0" baseline="30000" dirty="0" smtClean="0">
                <a:solidFill>
                  <a:schemeClr val="tx1"/>
                </a:solidFill>
              </a:rPr>
              <a:t>2</a:t>
            </a:r>
            <a:r>
              <a:rPr lang="en-US" altLang="zh-CN" sz="1400" b="0" kern="0" dirty="0">
                <a:solidFill>
                  <a:schemeClr val="tx1"/>
                </a:solidFill>
              </a:rPr>
              <a:t>.</a:t>
            </a:r>
            <a:r>
              <a:rPr lang="en-US" altLang="zh-CN" sz="1400" b="0" kern="0" dirty="0" smtClean="0">
                <a:solidFill>
                  <a:schemeClr val="tx1"/>
                </a:solidFill>
              </a:rPr>
              <a:t> Multiple </a:t>
            </a:r>
            <a:r>
              <a:rPr lang="en-US" altLang="zh-CN" sz="1400" b="0" kern="0" dirty="0">
                <a:solidFill>
                  <a:schemeClr val="tx1"/>
                </a:solidFill>
              </a:rPr>
              <a:t>LC-APs are deployed on the </a:t>
            </a:r>
            <a:r>
              <a:rPr lang="en-US" altLang="zh-CN" sz="1400" b="0" kern="0" dirty="0" smtClean="0">
                <a:solidFill>
                  <a:schemeClr val="tx1"/>
                </a:solidFill>
              </a:rPr>
              <a:t>ceiling </a:t>
            </a:r>
            <a:r>
              <a:rPr lang="en-US" altLang="zh-CN" sz="1400" b="0" kern="0" dirty="0">
                <a:solidFill>
                  <a:schemeClr val="tx1"/>
                </a:solidFill>
              </a:rPr>
              <a:t>to provide </a:t>
            </a:r>
            <a:r>
              <a:rPr lang="en-US" altLang="zh-CN" sz="1400" b="0" kern="0" dirty="0" smtClean="0">
                <a:solidFill>
                  <a:schemeClr val="tx1"/>
                </a:solidFill>
              </a:rPr>
              <a:t>specialized illumination. </a:t>
            </a:r>
            <a:r>
              <a:rPr lang="en-US" altLang="zh-CN" sz="1400" b="0" kern="0" dirty="0">
                <a:solidFill>
                  <a:schemeClr val="tx1"/>
                </a:solidFill>
              </a:rPr>
              <a:t>The central </a:t>
            </a:r>
            <a:r>
              <a:rPr lang="en-US" altLang="zh-CN" sz="1400" b="0" kern="0" dirty="0" err="1">
                <a:solidFill>
                  <a:schemeClr val="tx1"/>
                </a:solidFill>
              </a:rPr>
              <a:t>illuminance</a:t>
            </a:r>
            <a:r>
              <a:rPr lang="en-US" altLang="zh-CN" sz="1400" b="0" kern="0" dirty="0">
                <a:solidFill>
                  <a:schemeClr val="tx1"/>
                </a:solidFill>
              </a:rPr>
              <a:t> of the operating </a:t>
            </a:r>
            <a:r>
              <a:rPr lang="en-US" altLang="zh-CN" sz="1400" b="0" kern="0" dirty="0" smtClean="0">
                <a:solidFill>
                  <a:schemeClr val="tx1"/>
                </a:solidFill>
              </a:rPr>
              <a:t>light: 160,000 </a:t>
            </a:r>
            <a:r>
              <a:rPr lang="en-US" altLang="zh-CN" sz="1400" b="0" kern="0" dirty="0">
                <a:solidFill>
                  <a:schemeClr val="tx1"/>
                </a:solidFill>
              </a:rPr>
              <a:t>and 40,000 lux</a:t>
            </a:r>
            <a:r>
              <a:rPr lang="en-US" altLang="zh-CN" sz="1400" b="0" kern="0" dirty="0" smtClean="0">
                <a:solidFill>
                  <a:schemeClr val="tx1"/>
                </a:solidFill>
              </a:rPr>
              <a:t>. The size of a four beds ward is about 60 m</a:t>
            </a:r>
            <a:r>
              <a:rPr lang="en-US" altLang="zh-CN" sz="1400" b="0" kern="0" baseline="30000" dirty="0" smtClean="0">
                <a:solidFill>
                  <a:schemeClr val="tx1"/>
                </a:solidFill>
              </a:rPr>
              <a:t>2</a:t>
            </a:r>
            <a:r>
              <a:rPr lang="en-US" altLang="zh-CN" sz="1400" b="0" kern="0" dirty="0">
                <a:solidFill>
                  <a:schemeClr val="tx1"/>
                </a:solidFill>
              </a:rPr>
              <a:t>, </a:t>
            </a:r>
            <a:r>
              <a:rPr lang="en-US" altLang="zh-CN" sz="1400" b="0" kern="0" dirty="0" smtClean="0">
                <a:solidFill>
                  <a:schemeClr val="tx1"/>
                </a:solidFill>
              </a:rPr>
              <a:t>light level: 300 lux </a:t>
            </a:r>
            <a:r>
              <a:rPr lang="en-US" altLang="zh-CN" sz="1400" b="0" kern="0" dirty="0">
                <a:solidFill>
                  <a:schemeClr val="tx1"/>
                </a:solidFill>
              </a:rPr>
              <a:t>on the bed and &gt;100 </a:t>
            </a:r>
            <a:r>
              <a:rPr lang="en-US" altLang="zh-CN" sz="1400" b="0" kern="0" dirty="0" smtClean="0">
                <a:solidFill>
                  <a:schemeClr val="tx1"/>
                </a:solidFill>
              </a:rPr>
              <a:t>lux </a:t>
            </a:r>
            <a:r>
              <a:rPr lang="en-US" altLang="zh-CN" sz="1400" b="0" kern="0" dirty="0">
                <a:solidFill>
                  <a:schemeClr val="tx1"/>
                </a:solidFill>
              </a:rPr>
              <a:t>between the beds and in the central </a:t>
            </a:r>
            <a:r>
              <a:rPr lang="en-US" altLang="zh-CN" sz="1400" b="0" kern="0" dirty="0" smtClean="0">
                <a:solidFill>
                  <a:schemeClr val="tx1"/>
                </a:solidFill>
              </a:rPr>
              <a:t>area.</a:t>
            </a:r>
          </a:p>
          <a:p>
            <a:pPr marL="0" indent="0"/>
            <a:r>
              <a:rPr lang="en-US" altLang="zh-CN" sz="1400" u="sng" kern="0" dirty="0" smtClean="0">
                <a:solidFill>
                  <a:schemeClr val="tx1"/>
                </a:solidFill>
              </a:rPr>
              <a:t>Applications</a:t>
            </a:r>
          </a:p>
          <a:p>
            <a:pPr marL="0" indent="0">
              <a:spcBef>
                <a:spcPts val="0"/>
              </a:spcBef>
            </a:pPr>
            <a:r>
              <a:rPr lang="en-US" altLang="zh-CN" sz="1400" b="0" kern="0" dirty="0" smtClean="0">
                <a:solidFill>
                  <a:schemeClr val="tx1"/>
                </a:solidFill>
              </a:rPr>
              <a:t>LC-WLAN </a:t>
            </a:r>
            <a:r>
              <a:rPr lang="en-US" altLang="zh-CN" sz="1400" b="0" kern="0" dirty="0">
                <a:solidFill>
                  <a:schemeClr val="tx1"/>
                </a:solidFill>
              </a:rPr>
              <a:t>is used </a:t>
            </a:r>
            <a:r>
              <a:rPr lang="en-US" altLang="zh-CN" sz="1400" b="0" kern="0" dirty="0" smtClean="0">
                <a:solidFill>
                  <a:schemeClr val="tx1"/>
                </a:solidFill>
              </a:rPr>
              <a:t>to allow wireless </a:t>
            </a:r>
            <a:r>
              <a:rPr lang="en-US" altLang="zh-CN" sz="1400" b="0" kern="0" dirty="0">
                <a:solidFill>
                  <a:schemeClr val="tx1"/>
                </a:solidFill>
              </a:rPr>
              <a:t>data exchanges in environments that are constrained in terms of electromagnetic compatibility such as operating rooms or areas equipped with MRI machines</a:t>
            </a:r>
            <a:r>
              <a:rPr lang="en-US" altLang="zh-CN" sz="1400" b="0" kern="0" dirty="0" smtClean="0">
                <a:solidFill>
                  <a:schemeClr val="tx1"/>
                </a:solidFill>
              </a:rPr>
              <a:t>.</a:t>
            </a:r>
            <a:endParaRPr lang="en-US" altLang="zh-CN" sz="1400" b="0" kern="0" dirty="0">
              <a:solidFill>
                <a:schemeClr val="tx1"/>
              </a:solidFill>
            </a:endParaRPr>
          </a:p>
          <a:p>
            <a:pPr marL="0" indent="0">
              <a:spcBef>
                <a:spcPts val="0"/>
              </a:spcBef>
            </a:pPr>
            <a:r>
              <a:rPr lang="en-US" altLang="zh-CN" sz="1400" b="0" kern="0" dirty="0" smtClean="0">
                <a:solidFill>
                  <a:schemeClr val="tx1"/>
                </a:solidFill>
              </a:rPr>
              <a:t>Medical </a:t>
            </a:r>
            <a:r>
              <a:rPr lang="en-US" altLang="zh-CN" sz="1400" b="0" kern="0" dirty="0">
                <a:solidFill>
                  <a:schemeClr val="tx1"/>
                </a:solidFill>
              </a:rPr>
              <a:t>multimedia and diagnostic </a:t>
            </a:r>
            <a:r>
              <a:rPr lang="en-US" altLang="zh-CN" sz="1400" b="0" kern="0" dirty="0" smtClean="0">
                <a:solidFill>
                  <a:schemeClr val="tx1"/>
                </a:solidFill>
              </a:rPr>
              <a:t>information can be transmitted to provide telemedicine services; medical equipment can also be </a:t>
            </a:r>
            <a:r>
              <a:rPr lang="en-US" altLang="zh-CN" sz="1400" b="0" kern="0" dirty="0">
                <a:solidFill>
                  <a:schemeClr val="tx1"/>
                </a:solidFill>
              </a:rPr>
              <a:t>wirelessly </a:t>
            </a:r>
            <a:r>
              <a:rPr lang="en-US" altLang="zh-CN" sz="1400" b="0" kern="0" dirty="0" smtClean="0">
                <a:solidFill>
                  <a:schemeClr val="tx1"/>
                </a:solidFill>
              </a:rPr>
              <a:t>controlled via LC.</a:t>
            </a:r>
            <a:endParaRPr lang="en-US" altLang="zh-CN" sz="1400" b="0" kern="0" dirty="0">
              <a:solidFill>
                <a:schemeClr val="tx1"/>
              </a:solidFill>
            </a:endParaRPr>
          </a:p>
          <a:p>
            <a:pPr marL="0" indent="0">
              <a:spcBef>
                <a:spcPts val="0"/>
              </a:spcBef>
            </a:pPr>
            <a:r>
              <a:rPr lang="en-US" altLang="zh-CN" sz="1400" b="0" kern="0" dirty="0">
                <a:solidFill>
                  <a:schemeClr val="tx1"/>
                </a:solidFill>
              </a:rPr>
              <a:t>Provide </a:t>
            </a:r>
            <a:r>
              <a:rPr lang="en-US" altLang="zh-CN" sz="1400" b="0" kern="0" dirty="0" smtClean="0">
                <a:solidFill>
                  <a:schemeClr val="tx1"/>
                </a:solidFill>
              </a:rPr>
              <a:t>Intranet/ Internet access, audio or video call for doctors, nurses and patients </a:t>
            </a:r>
            <a:r>
              <a:rPr lang="en-US" altLang="zh-CN" sz="1400" b="0" kern="0" dirty="0">
                <a:solidFill>
                  <a:schemeClr val="tx1"/>
                </a:solidFill>
              </a:rPr>
              <a:t>using LC-based </a:t>
            </a:r>
            <a:r>
              <a:rPr lang="en-US" altLang="zh-CN" sz="1400" b="0" kern="0" dirty="0" smtClean="0">
                <a:solidFill>
                  <a:schemeClr val="tx1"/>
                </a:solidFill>
              </a:rPr>
              <a:t>devices </a:t>
            </a:r>
            <a:r>
              <a:rPr lang="en-US" altLang="zh-CN" sz="1400" b="0" kern="0" dirty="0">
                <a:solidFill>
                  <a:schemeClr val="tx1"/>
                </a:solidFill>
              </a:rPr>
              <a:t>.</a:t>
            </a:r>
          </a:p>
          <a:p>
            <a:pPr marL="0" indent="0">
              <a:spcBef>
                <a:spcPts val="0"/>
              </a:spcBef>
            </a:pPr>
            <a:endParaRPr lang="en-US" altLang="zh-CN" sz="1400" b="0" kern="0" dirty="0" smtClean="0">
              <a:solidFill>
                <a:schemeClr val="tx1"/>
              </a:solidFill>
            </a:endParaRPr>
          </a:p>
        </p:txBody>
      </p:sp>
      <p:sp>
        <p:nvSpPr>
          <p:cNvPr id="19" name="Rectangle 3"/>
          <p:cNvSpPr txBox="1">
            <a:spLocks noChangeArrowheads="1"/>
          </p:cNvSpPr>
          <p:nvPr/>
        </p:nvSpPr>
        <p:spPr bwMode="auto">
          <a:xfrm>
            <a:off x="4427984" y="1556792"/>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ts val="0"/>
              </a:spcBef>
            </a:pPr>
            <a:r>
              <a:rPr lang="en-US" altLang="zh-CN" sz="1400" dirty="0"/>
              <a:t>No interference caused by RF </a:t>
            </a:r>
            <a:r>
              <a:rPr lang="en-US" altLang="zh-CN" sz="1400" dirty="0" smtClean="0"/>
              <a:t>radiation. </a:t>
            </a:r>
          </a:p>
          <a:p>
            <a:pPr eaLnBrk="1" hangingPunct="1">
              <a:spcBef>
                <a:spcPts val="0"/>
              </a:spcBef>
            </a:pPr>
            <a:r>
              <a:rPr lang="en-US" altLang="zh-CN" sz="1400" dirty="0" smtClean="0"/>
              <a:t>Both uplink and downlink are using LC.</a:t>
            </a:r>
          </a:p>
          <a:p>
            <a:pPr eaLnBrk="1" hangingPunct="1">
              <a:spcBef>
                <a:spcPts val="0"/>
              </a:spcBef>
            </a:pPr>
            <a:r>
              <a:rPr lang="en-US" altLang="zh-CN" sz="1400" dirty="0" smtClean="0"/>
              <a:t>High </a:t>
            </a:r>
            <a:r>
              <a:rPr lang="en-US" altLang="zh-CN" sz="1400" dirty="0" err="1"/>
              <a:t>QoS</a:t>
            </a:r>
            <a:r>
              <a:rPr lang="en-US" altLang="zh-CN" sz="1400" dirty="0"/>
              <a:t> and high reliability are required. </a:t>
            </a:r>
            <a:r>
              <a:rPr lang="en-US" altLang="zh-CN" sz="1400" dirty="0" smtClean="0"/>
              <a:t> </a:t>
            </a:r>
          </a:p>
          <a:p>
            <a:pPr eaLnBrk="1" hangingPunct="1">
              <a:spcBef>
                <a:spcPts val="0"/>
              </a:spcBef>
            </a:pPr>
            <a:r>
              <a:rPr lang="en-US" altLang="zh-CN" sz="1400" dirty="0" smtClean="0"/>
              <a:t>Potential interference from surrounding environments such as artificial-light.</a:t>
            </a:r>
          </a:p>
          <a:p>
            <a:pPr eaLnBrk="1" hangingPunct="1">
              <a:spcBef>
                <a:spcPct val="20000"/>
              </a:spcBef>
            </a:pPr>
            <a:r>
              <a:rPr lang="en-US" altLang="zh-CN" sz="1600" b="1" u="sng" dirty="0" smtClean="0"/>
              <a:t>Use </a:t>
            </a:r>
            <a:r>
              <a:rPr lang="en-US" altLang="zh-CN" sz="1600" b="1" u="sng" dirty="0"/>
              <a:t>Case</a:t>
            </a:r>
          </a:p>
          <a:p>
            <a:pPr eaLnBrk="1" hangingPunct="1">
              <a:spcBef>
                <a:spcPts val="0"/>
              </a:spcBef>
            </a:pPr>
            <a:r>
              <a:rPr lang="en-US" altLang="zh-CN" sz="1400" kern="0" dirty="0"/>
              <a:t>Doctors enter </a:t>
            </a:r>
            <a:r>
              <a:rPr lang="en-US" altLang="zh-CN" sz="1400" kern="0" dirty="0" smtClean="0"/>
              <a:t>an operating </a:t>
            </a:r>
            <a:r>
              <a:rPr lang="en-US" altLang="zh-CN" sz="1400" kern="0" dirty="0"/>
              <a:t>theater, turn on the LC enabled LED lights and medical equipment</a:t>
            </a:r>
            <a:r>
              <a:rPr lang="en-US" altLang="zh-CN" sz="1400" kern="0" dirty="0" smtClean="0"/>
              <a:t>. Doctors </a:t>
            </a:r>
            <a:r>
              <a:rPr lang="en-US" altLang="zh-CN" sz="1400" kern="0" dirty="0"/>
              <a:t>can </a:t>
            </a:r>
            <a:r>
              <a:rPr lang="en-US" altLang="zh-CN" sz="1400" dirty="0" smtClean="0"/>
              <a:t>interact with </a:t>
            </a:r>
            <a:r>
              <a:rPr lang="en-US" altLang="zh-CN" sz="1400" dirty="0"/>
              <a:t>the </a:t>
            </a:r>
            <a:r>
              <a:rPr lang="en-US" altLang="zh-CN" sz="1400" dirty="0" smtClean="0"/>
              <a:t>remote doctors and share information using LC. Medical e</a:t>
            </a:r>
            <a:r>
              <a:rPr lang="en-US" altLang="zh-CN" sz="1400" kern="0" dirty="0"/>
              <a:t>quipment </a:t>
            </a:r>
            <a:r>
              <a:rPr lang="en-US" altLang="zh-CN" sz="1400" kern="0" dirty="0" smtClean="0"/>
              <a:t>connectivity is also supported by LC. Doctors </a:t>
            </a:r>
            <a:r>
              <a:rPr lang="en-US" altLang="zh-CN" sz="1400" kern="0" dirty="0"/>
              <a:t>finish the treatment, then turn off the lights and medical equipment</a:t>
            </a:r>
            <a:r>
              <a:rPr lang="en-US" altLang="zh-CN" sz="1400" kern="0" dirty="0" smtClean="0"/>
              <a:t>.</a:t>
            </a:r>
          </a:p>
          <a:p>
            <a:pPr eaLnBrk="1" hangingPunct="1">
              <a:spcBef>
                <a:spcPts val="0"/>
              </a:spcBef>
            </a:pPr>
            <a:r>
              <a:rPr lang="en-US" altLang="zh-CN" sz="1400" dirty="0" smtClean="0"/>
              <a:t>If </a:t>
            </a:r>
            <a:r>
              <a:rPr lang="en-US" altLang="zh-CN" sz="1400" dirty="0"/>
              <a:t>a patient </a:t>
            </a:r>
            <a:r>
              <a:rPr lang="en-US" altLang="zh-CN" sz="1400" dirty="0" smtClean="0"/>
              <a:t>in a ward has </a:t>
            </a:r>
            <a:r>
              <a:rPr lang="en-US" altLang="zh-CN" sz="1400" dirty="0"/>
              <a:t>any adverse effects, the nurse can immediately call for assistance through the </a:t>
            </a:r>
            <a:r>
              <a:rPr lang="en-US" altLang="zh-CN" sz="1400" dirty="0" smtClean="0"/>
              <a:t>LC-based wireless </a:t>
            </a:r>
            <a:r>
              <a:rPr lang="en-US" altLang="zh-CN" sz="1400" dirty="0"/>
              <a:t>device without leaving the patient alone.</a:t>
            </a:r>
          </a:p>
        </p:txBody>
      </p:sp>
      <p:grpSp>
        <p:nvGrpSpPr>
          <p:cNvPr id="12" name="Group 11"/>
          <p:cNvGrpSpPr/>
          <p:nvPr/>
        </p:nvGrpSpPr>
        <p:grpSpPr>
          <a:xfrm>
            <a:off x="4947812" y="4994741"/>
            <a:ext cx="1331913" cy="1098555"/>
            <a:chOff x="2339975" y="4138613"/>
            <a:chExt cx="1331913" cy="1098555"/>
          </a:xfrm>
        </p:grpSpPr>
        <p:pic>
          <p:nvPicPr>
            <p:cNvPr id="13"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b="13619"/>
            <a:stretch/>
          </p:blipFill>
          <p:spPr bwMode="auto">
            <a:xfrm>
              <a:off x="2339975" y="4149725"/>
              <a:ext cx="1260475" cy="108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Gleichschenkliges Dreieck 35"/>
            <p:cNvSpPr/>
            <p:nvPr/>
          </p:nvSpPr>
          <p:spPr bwMode="auto">
            <a:xfrm rot="19873528">
              <a:off x="2389972" y="4211698"/>
              <a:ext cx="253407" cy="57284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sp>
          <p:nvSpPr>
            <p:cNvPr id="17" name="Gleichschenkliges Dreieck 36"/>
            <p:cNvSpPr/>
            <p:nvPr/>
          </p:nvSpPr>
          <p:spPr bwMode="auto">
            <a:xfrm rot="343919">
              <a:off x="2605794" y="4204415"/>
              <a:ext cx="253407" cy="57284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sp>
          <p:nvSpPr>
            <p:cNvPr id="20" name="Textfeld 39"/>
            <p:cNvSpPr txBox="1">
              <a:spLocks noChangeArrowheads="1"/>
            </p:cNvSpPr>
            <p:nvPr/>
          </p:nvSpPr>
          <p:spPr bwMode="auto">
            <a:xfrm>
              <a:off x="3419475" y="4138613"/>
              <a:ext cx="2524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de-DE" altLang="zh-CN" sz="500" dirty="0">
                  <a:solidFill>
                    <a:schemeClr val="bg1"/>
                  </a:solidFill>
                </a:rPr>
                <a:t>© vm</a:t>
              </a:r>
            </a:p>
          </p:txBody>
        </p:sp>
      </p:grpSp>
      <p:sp>
        <p:nvSpPr>
          <p:cNvPr id="21" name="テキスト ボックス 49"/>
          <p:cNvSpPr>
            <a:spLocks noChangeArrowheads="1"/>
          </p:cNvSpPr>
          <p:nvPr/>
        </p:nvSpPr>
        <p:spPr bwMode="auto">
          <a:xfrm>
            <a:off x="4691608" y="6146869"/>
            <a:ext cx="17526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Operating</a:t>
            </a:r>
            <a:r>
              <a:rPr kumimoji="1" lang="en-US" altLang="ja-JP" b="1" dirty="0"/>
              <a:t> theater </a:t>
            </a:r>
            <a:endParaRPr kumimoji="1" lang="ja-JP" altLang="en-US" b="1" dirty="0"/>
          </a:p>
        </p:txBody>
      </p:sp>
      <p:grpSp>
        <p:nvGrpSpPr>
          <p:cNvPr id="2" name="Group 1"/>
          <p:cNvGrpSpPr/>
          <p:nvPr/>
        </p:nvGrpSpPr>
        <p:grpSpPr>
          <a:xfrm>
            <a:off x="6852852" y="4994741"/>
            <a:ext cx="1655393" cy="1103493"/>
            <a:chOff x="6927061" y="4941168"/>
            <a:chExt cx="1655393" cy="1103493"/>
          </a:xfrm>
        </p:grpSpPr>
        <p:pic>
          <p:nvPicPr>
            <p:cNvPr id="15" name="Content Placeholder 7">
              <a:extLst>
                <a:ext uri="{FF2B5EF4-FFF2-40B4-BE49-F238E27FC236}">
                  <a16:creationId xmlns="" xmlns:a16="http://schemas.microsoft.com/office/drawing/2014/main" id="{3B9E7C52-999F-41C5-948D-3674E8DE1E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6927061" y="4941168"/>
              <a:ext cx="1655393" cy="1103493"/>
            </a:xfrm>
            <a:prstGeom prst="rect">
              <a:avLst/>
            </a:prstGeom>
            <a:noFill/>
            <a:ln>
              <a:noFill/>
            </a:ln>
          </p:spPr>
        </p:pic>
        <p:sp>
          <p:nvSpPr>
            <p:cNvPr id="16" name="Gleichschenkliges Dreieck 35"/>
            <p:cNvSpPr/>
            <p:nvPr/>
          </p:nvSpPr>
          <p:spPr bwMode="auto">
            <a:xfrm rot="821442">
              <a:off x="7142499" y="5025630"/>
              <a:ext cx="253407" cy="77139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sp>
          <p:nvSpPr>
            <p:cNvPr id="22" name="Gleichschenkliges Dreieck 35"/>
            <p:cNvSpPr/>
            <p:nvPr/>
          </p:nvSpPr>
          <p:spPr bwMode="auto">
            <a:xfrm rot="20620266">
              <a:off x="8243527" y="5039177"/>
              <a:ext cx="253407" cy="718059"/>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grpSp>
      <p:sp>
        <p:nvSpPr>
          <p:cNvPr id="25" name="テキスト ボックス 49"/>
          <p:cNvSpPr>
            <a:spLocks noChangeArrowheads="1"/>
          </p:cNvSpPr>
          <p:nvPr/>
        </p:nvSpPr>
        <p:spPr bwMode="auto">
          <a:xfrm>
            <a:off x="6804248" y="6146869"/>
            <a:ext cx="17526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Hospital ward</a:t>
            </a:r>
            <a:endParaRPr kumimoji="1" lang="ja-JP" altLang="en-US" b="1" dirty="0"/>
          </a:p>
        </p:txBody>
      </p:sp>
    </p:spTree>
    <p:extLst>
      <p:ext uri="{BB962C8B-B14F-4D97-AF65-F5344CB8AC3E}">
        <p14:creationId xmlns:p14="http://schemas.microsoft.com/office/powerpoint/2010/main" val="10875972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May 2018</a:t>
            </a:r>
            <a:endParaRPr lang="en-GB"/>
          </a:p>
        </p:txBody>
      </p:sp>
      <p:sp>
        <p:nvSpPr>
          <p:cNvPr id="5" name="Footer Placeholder 4"/>
          <p:cNvSpPr>
            <a:spLocks noGrp="1"/>
          </p:cNvSpPr>
          <p:nvPr>
            <p:ph type="ftr" idx="14"/>
          </p:nvPr>
        </p:nvSpPr>
        <p:spPr>
          <a:xfrm>
            <a:off x="4716016" y="6475413"/>
            <a:ext cx="3826322" cy="193947"/>
          </a:xfrm>
        </p:spPr>
        <p:txBody>
          <a:bodyPr/>
          <a:lstStyle/>
          <a:p>
            <a:r>
              <a:rPr lang="en-GB" smtClean="0"/>
              <a:t>Oliver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6</a:t>
            </a:fld>
            <a:endParaRPr lang="en-GB"/>
          </a:p>
        </p:txBody>
      </p:sp>
      <p:sp>
        <p:nvSpPr>
          <p:cNvPr id="6145" name="Rectangle 1"/>
          <p:cNvSpPr>
            <a:spLocks noGrp="1" noChangeArrowheads="1"/>
          </p:cNvSpPr>
          <p:nvPr>
            <p:ph type="title"/>
          </p:nvPr>
        </p:nvSpPr>
        <p:spPr>
          <a:xfrm>
            <a:off x="432656" y="620688"/>
            <a:ext cx="8278688"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dirty="0"/>
              <a:t>Usage Model </a:t>
            </a:r>
            <a:r>
              <a:rPr lang="da-DK" dirty="0" smtClean="0"/>
              <a:t>3: </a:t>
            </a:r>
            <a:r>
              <a:rPr lang="da-DK" smtClean="0">
                <a:solidFill>
                  <a:schemeClr val="tx1"/>
                </a:solidFill>
              </a:rPr>
              <a:t>Enterprise network</a:t>
            </a:r>
            <a:endParaRPr lang="en-GB" dirty="0">
              <a:solidFill>
                <a:schemeClr val="tx1"/>
              </a:solidFill>
            </a:endParaRPr>
          </a:p>
        </p:txBody>
      </p:sp>
      <p:sp>
        <p:nvSpPr>
          <p:cNvPr id="18" name="Rectangle 3"/>
          <p:cNvSpPr txBox="1">
            <a:spLocks noChangeArrowheads="1"/>
          </p:cNvSpPr>
          <p:nvPr/>
        </p:nvSpPr>
        <p:spPr bwMode="auto">
          <a:xfrm>
            <a:off x="179512" y="1628800"/>
            <a:ext cx="4237484"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t>Pre-Conditions</a:t>
            </a:r>
            <a:endParaRPr lang="en-US" altLang="zh-CN" sz="1400" u="sng" kern="0" dirty="0" smtClean="0">
              <a:solidFill>
                <a:schemeClr val="tx1"/>
              </a:solidFill>
            </a:endParaRPr>
          </a:p>
          <a:p>
            <a:pPr marL="0" indent="0">
              <a:spcBef>
                <a:spcPts val="0"/>
              </a:spcBef>
            </a:pPr>
            <a:r>
              <a:rPr lang="en-US" altLang="zh-CN" sz="1400" b="0" kern="0" dirty="0" smtClean="0">
                <a:solidFill>
                  <a:schemeClr val="tx1"/>
                </a:solidFill>
              </a:rPr>
              <a:t>The density</a:t>
            </a:r>
            <a:r>
              <a:rPr lang="zh-CN" altLang="en-US" sz="1400" b="0" kern="0" dirty="0">
                <a:solidFill>
                  <a:schemeClr val="tx1"/>
                </a:solidFill>
              </a:rPr>
              <a:t> </a:t>
            </a:r>
            <a:r>
              <a:rPr lang="en-US" altLang="zh-CN" sz="1400" b="0" kern="0" dirty="0" smtClean="0">
                <a:solidFill>
                  <a:schemeClr val="tx1"/>
                </a:solidFill>
              </a:rPr>
              <a:t>of users may be very high in the space putting pressure on the RF network. In addition, the interference from other RF systems (possibly used for </a:t>
            </a:r>
            <a:r>
              <a:rPr lang="en-US" altLang="zh-CN" sz="1400" b="0" kern="0" dirty="0" err="1" smtClean="0">
                <a:solidFill>
                  <a:schemeClr val="tx1"/>
                </a:solidFill>
              </a:rPr>
              <a:t>IoT</a:t>
            </a:r>
            <a:r>
              <a:rPr lang="en-US" altLang="zh-CN" sz="1400" b="0" kern="0" dirty="0" smtClean="0">
                <a:solidFill>
                  <a:schemeClr val="tx1"/>
                </a:solidFill>
              </a:rPr>
              <a:t> applications) as well as the possibility of security or privacy concerns could limit the deployment or effectiveness of RF solutions.</a:t>
            </a:r>
            <a:r>
              <a:rPr lang="en-US" altLang="zh-CN" sz="1400" b="0" kern="0" dirty="0" smtClean="0">
                <a:solidFill>
                  <a:srgbClr val="0070C0"/>
                </a:solidFill>
              </a:rPr>
              <a:t> </a:t>
            </a:r>
            <a:r>
              <a:rPr lang="en-US" altLang="zh-CN" sz="1400" b="0" kern="0" dirty="0" smtClean="0"/>
              <a:t>LC </a:t>
            </a:r>
            <a:r>
              <a:rPr lang="en-US" altLang="zh-CN" sz="1400" b="0" kern="0" dirty="0"/>
              <a:t>is deployed to provide wireless connectivity </a:t>
            </a:r>
            <a:r>
              <a:rPr lang="en-US" altLang="zh-CN" sz="1400" b="0" kern="0" dirty="0" smtClean="0"/>
              <a:t>escaping </a:t>
            </a:r>
            <a:r>
              <a:rPr lang="en-US" altLang="zh-CN" sz="1400" b="0" kern="0" dirty="0"/>
              <a:t>the </a:t>
            </a:r>
            <a:r>
              <a:rPr lang="en-US" altLang="zh-CN" sz="1400" b="0" kern="0" dirty="0" smtClean="0"/>
              <a:t>limitation.</a:t>
            </a:r>
          </a:p>
          <a:p>
            <a:pPr marL="0" indent="0"/>
            <a:r>
              <a:rPr lang="en-US" altLang="zh-CN" sz="1400" u="sng" kern="0" dirty="0" smtClean="0"/>
              <a:t>Environment</a:t>
            </a:r>
          </a:p>
          <a:p>
            <a:pPr marL="0" indent="0">
              <a:spcBef>
                <a:spcPts val="0"/>
              </a:spcBef>
            </a:pPr>
            <a:r>
              <a:rPr lang="en-US" altLang="zh-CN" sz="1400" b="0" kern="0" dirty="0" smtClean="0"/>
              <a:t>Recommended </a:t>
            </a:r>
            <a:r>
              <a:rPr lang="en-US" altLang="zh-CN" sz="1400" b="0" kern="0" dirty="0"/>
              <a:t>size of </a:t>
            </a:r>
            <a:r>
              <a:rPr lang="en-US" altLang="zh-CN" sz="1400" b="0" kern="0" dirty="0" smtClean="0"/>
              <a:t>a meeting room for 30 seats ~ 50 m</a:t>
            </a:r>
            <a:r>
              <a:rPr lang="en-US" altLang="zh-CN" sz="1400" b="0" kern="0" baseline="30000" dirty="0" smtClean="0"/>
              <a:t>2</a:t>
            </a:r>
            <a:r>
              <a:rPr lang="en-US" altLang="zh-CN" sz="1400" b="0" kern="0" dirty="0" smtClean="0"/>
              <a:t>. </a:t>
            </a:r>
            <a:r>
              <a:rPr lang="en-US" altLang="zh-CN" sz="1400" b="0" kern="0" dirty="0"/>
              <a:t>Mostly LOS with a few obstacles </a:t>
            </a:r>
            <a:r>
              <a:rPr lang="en-US" altLang="zh-CN" sz="1400" b="0" kern="0" dirty="0" smtClean="0"/>
              <a:t>for example slow moving </a:t>
            </a:r>
            <a:r>
              <a:rPr lang="en-US" altLang="zh-CN" sz="1400" b="0" kern="0" dirty="0"/>
              <a:t>people. Dense STAs </a:t>
            </a:r>
            <a:r>
              <a:rPr lang="en-US" altLang="zh-CN" sz="1400" b="0" kern="0" dirty="0" smtClean="0"/>
              <a:t>(20~40 </a:t>
            </a:r>
            <a:r>
              <a:rPr lang="en-US" altLang="zh-CN" sz="1400" b="0" kern="0" dirty="0"/>
              <a:t>STAs) in one </a:t>
            </a:r>
            <a:r>
              <a:rPr lang="en-US" altLang="zh-CN" sz="1400" b="0" kern="0" dirty="0" smtClean="0"/>
              <a:t>meeting room </a:t>
            </a:r>
            <a:r>
              <a:rPr lang="en-US" altLang="zh-CN" sz="1400" b="0" kern="0" dirty="0"/>
              <a:t>with </a:t>
            </a:r>
            <a:r>
              <a:rPr lang="en-US" altLang="zh-CN" sz="1400" b="0" kern="0" dirty="0" smtClean="0">
                <a:solidFill>
                  <a:schemeClr val="tx1"/>
                </a:solidFill>
              </a:rPr>
              <a:t>up to </a:t>
            </a:r>
            <a:r>
              <a:rPr lang="en-US" altLang="zh-CN" sz="1400" b="0" kern="0" dirty="0" smtClean="0"/>
              <a:t>~10 APs.</a:t>
            </a:r>
          </a:p>
          <a:p>
            <a:pPr marL="0" indent="0">
              <a:spcBef>
                <a:spcPts val="0"/>
              </a:spcBef>
            </a:pPr>
            <a:r>
              <a:rPr lang="en-US" altLang="zh-CN" sz="1400" b="0" kern="0" dirty="0" smtClean="0"/>
              <a:t>Max </a:t>
            </a:r>
            <a:r>
              <a:rPr lang="en-US" altLang="zh-CN" sz="1400" b="0" kern="0" dirty="0"/>
              <a:t>distance between </a:t>
            </a:r>
            <a:r>
              <a:rPr lang="en-US" altLang="zh-CN" sz="1400" b="0" kern="0" dirty="0" smtClean="0"/>
              <a:t>AP and STA ~ 5 m. The </a:t>
            </a:r>
            <a:r>
              <a:rPr lang="en-US" altLang="zh-CN" sz="1400" b="0" kern="0" dirty="0"/>
              <a:t>inter- LC AP distance is in the range of </a:t>
            </a:r>
            <a:r>
              <a:rPr lang="en-US" altLang="zh-CN" sz="1400" b="0" kern="0" dirty="0" smtClean="0"/>
              <a:t>1~3 m</a:t>
            </a:r>
            <a:r>
              <a:rPr lang="en-US" altLang="zh-CN" sz="1400" b="0" kern="0" dirty="0"/>
              <a:t>. Lighting level of </a:t>
            </a:r>
            <a:r>
              <a:rPr lang="en-US" altLang="zh-CN" sz="1400" b="0" kern="0" dirty="0" smtClean="0"/>
              <a:t>500 </a:t>
            </a:r>
            <a:r>
              <a:rPr lang="en-US" altLang="zh-CN" sz="1400" b="0" kern="0" dirty="0"/>
              <a:t>lux is recommended. </a:t>
            </a:r>
          </a:p>
          <a:p>
            <a:pPr marL="0" indent="0">
              <a:buFontTx/>
              <a:buNone/>
            </a:pPr>
            <a:r>
              <a:rPr lang="en-US" altLang="zh-CN" sz="1400" u="sng" kern="0" dirty="0" smtClean="0"/>
              <a:t>Applications</a:t>
            </a:r>
          </a:p>
          <a:p>
            <a:pPr marL="0" indent="0">
              <a:spcBef>
                <a:spcPts val="0"/>
              </a:spcBef>
            </a:pPr>
            <a:r>
              <a:rPr lang="en-US" altLang="zh-CN" sz="1400" b="0" kern="0" dirty="0" smtClean="0"/>
              <a:t>UHD </a:t>
            </a:r>
            <a:r>
              <a:rPr lang="en-US" altLang="zh-CN" sz="1400" b="0" kern="0" dirty="0"/>
              <a:t>Video conference up to </a:t>
            </a:r>
            <a:r>
              <a:rPr lang="en-US" altLang="zh-CN" sz="1400" b="0" kern="0" dirty="0" smtClean="0"/>
              <a:t>1Gbps</a:t>
            </a:r>
            <a:endParaRPr lang="en-US" altLang="zh-CN" sz="1400" b="0" kern="0" dirty="0"/>
          </a:p>
          <a:p>
            <a:pPr marL="0" indent="0">
              <a:spcBef>
                <a:spcPts val="0"/>
              </a:spcBef>
            </a:pPr>
            <a:r>
              <a:rPr lang="en-US" altLang="zh-CN" sz="1400" b="0" kern="0" dirty="0"/>
              <a:t>Virtual desktop, Intranet/ Internet </a:t>
            </a:r>
            <a:r>
              <a:rPr lang="en-US" altLang="zh-CN" sz="1400" b="0" kern="0" dirty="0" smtClean="0"/>
              <a:t>access.</a:t>
            </a:r>
          </a:p>
          <a:p>
            <a:pPr marL="0" indent="0">
              <a:spcBef>
                <a:spcPts val="0"/>
              </a:spcBef>
            </a:pPr>
            <a:r>
              <a:rPr lang="en-US" altLang="zh-CN" sz="1400" b="0" kern="0" dirty="0" smtClean="0"/>
              <a:t>File exchange between two/multiple users in the same room.</a:t>
            </a:r>
          </a:p>
          <a:p>
            <a:pPr marL="0" indent="0">
              <a:spcBef>
                <a:spcPts val="0"/>
              </a:spcBef>
            </a:pPr>
            <a:endParaRPr lang="en-US" altLang="zh-CN" sz="1400" b="0" kern="0" dirty="0"/>
          </a:p>
          <a:p>
            <a:pPr marL="0" indent="0">
              <a:spcBef>
                <a:spcPts val="0"/>
              </a:spcBef>
            </a:pPr>
            <a:r>
              <a:rPr lang="en-US" altLang="zh-CN" sz="1400" b="0" kern="0" dirty="0" smtClean="0"/>
              <a:t> </a:t>
            </a:r>
            <a:endParaRPr lang="en-US" altLang="zh-CN" sz="1400" b="0" kern="0" dirty="0"/>
          </a:p>
          <a:p>
            <a:pPr marL="0" indent="0">
              <a:spcBef>
                <a:spcPts val="0"/>
              </a:spcBef>
            </a:pPr>
            <a:endParaRPr lang="en-US" altLang="zh-CN" sz="1400" b="0" kern="0" dirty="0"/>
          </a:p>
          <a:p>
            <a:pPr marL="0" indent="0">
              <a:spcBef>
                <a:spcPts val="0"/>
              </a:spcBef>
            </a:pPr>
            <a:endParaRPr lang="en-US" altLang="zh-CN" sz="1400" b="0" kern="0" dirty="0" smtClean="0"/>
          </a:p>
        </p:txBody>
      </p:sp>
      <p:sp>
        <p:nvSpPr>
          <p:cNvPr id="19" name="Rectangle 3"/>
          <p:cNvSpPr txBox="1">
            <a:spLocks noChangeArrowheads="1"/>
          </p:cNvSpPr>
          <p:nvPr/>
        </p:nvSpPr>
        <p:spPr bwMode="auto">
          <a:xfrm>
            <a:off x="4344988" y="1628800"/>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ct val="20000"/>
              </a:spcBef>
            </a:pPr>
            <a:r>
              <a:rPr lang="en-US" altLang="zh-CN" sz="1400" dirty="0"/>
              <a:t>Both uplink and downlink are using LC.</a:t>
            </a:r>
          </a:p>
          <a:p>
            <a:pPr marL="0" indent="0">
              <a:buFontTx/>
              <a:buNone/>
              <a:defRPr/>
            </a:pPr>
            <a:r>
              <a:rPr lang="en-US" altLang="zh-CN" sz="1400" kern="0" dirty="0"/>
              <a:t>Interference between LC APs belonging to the same managed ESS due to very high density deployment</a:t>
            </a:r>
            <a:r>
              <a:rPr lang="en-US" altLang="zh-CN" sz="1400" kern="0" dirty="0" smtClean="0"/>
              <a:t>.</a:t>
            </a:r>
          </a:p>
          <a:p>
            <a:pPr marL="0" indent="0">
              <a:buFontTx/>
              <a:buNone/>
              <a:defRPr/>
            </a:pPr>
            <a:r>
              <a:rPr lang="en-US" altLang="zh-CN" sz="1400" kern="0" dirty="0" smtClean="0"/>
              <a:t>Interference </a:t>
            </a:r>
            <a:r>
              <a:rPr lang="en-US" altLang="zh-CN" sz="1400" kern="0" dirty="0"/>
              <a:t>with peer-to-peer networks within </a:t>
            </a:r>
            <a:r>
              <a:rPr lang="en-US" altLang="zh-CN" sz="1400" kern="0" dirty="0" smtClean="0"/>
              <a:t>each meeting room</a:t>
            </a:r>
            <a:r>
              <a:rPr lang="en-US" altLang="zh-CN" sz="1400" kern="0" dirty="0"/>
              <a:t>.</a:t>
            </a:r>
          </a:p>
          <a:p>
            <a:pPr>
              <a:defRPr/>
            </a:pPr>
            <a:r>
              <a:rPr lang="en-US" altLang="zh-CN" sz="1400" dirty="0" smtClean="0"/>
              <a:t>Potential </a:t>
            </a:r>
            <a:r>
              <a:rPr lang="en-US" altLang="zh-CN" sz="1400" dirty="0"/>
              <a:t>interference from surrounding environments such as sunlight </a:t>
            </a:r>
            <a:r>
              <a:rPr lang="en-US" altLang="zh-CN" sz="1400" dirty="0" smtClean="0"/>
              <a:t>and </a:t>
            </a:r>
            <a:r>
              <a:rPr lang="en-US" altLang="zh-CN" sz="1400" dirty="0"/>
              <a:t>artificial-light.</a:t>
            </a:r>
          </a:p>
          <a:p>
            <a:pPr eaLnBrk="1" hangingPunct="1">
              <a:spcBef>
                <a:spcPct val="20000"/>
              </a:spcBef>
            </a:pPr>
            <a:r>
              <a:rPr lang="en-US" altLang="zh-CN" sz="1600" b="1" u="sng" dirty="0" smtClean="0"/>
              <a:t>Use </a:t>
            </a:r>
            <a:r>
              <a:rPr lang="en-US" altLang="zh-CN" sz="1600" b="1" u="sng" dirty="0"/>
              <a:t>Case</a:t>
            </a:r>
          </a:p>
          <a:p>
            <a:r>
              <a:rPr lang="en-US" altLang="zh-CN" sz="1400" dirty="0" smtClean="0">
                <a:solidFill>
                  <a:srgbClr val="000000"/>
                </a:solidFill>
              </a:rPr>
              <a:t>UHD video teleconferencing </a:t>
            </a:r>
            <a:r>
              <a:rPr lang="en-US" altLang="zh-CN" sz="1400" dirty="0">
                <a:solidFill>
                  <a:srgbClr val="000000"/>
                </a:solidFill>
              </a:rPr>
              <a:t>starts in multiple </a:t>
            </a:r>
            <a:r>
              <a:rPr lang="en-US" altLang="zh-CN" sz="1400" dirty="0" smtClean="0">
                <a:solidFill>
                  <a:srgbClr val="000000"/>
                </a:solidFill>
              </a:rPr>
              <a:t>meeting rooms simultaneously. People can see each other and demonstrate </a:t>
            </a:r>
            <a:r>
              <a:rPr lang="en-US" altLang="zh-CN" sz="1400" dirty="0">
                <a:solidFill>
                  <a:srgbClr val="000000"/>
                </a:solidFill>
              </a:rPr>
              <a:t>their desktop to </a:t>
            </a:r>
            <a:r>
              <a:rPr lang="en-US" altLang="zh-CN" sz="1400" dirty="0" smtClean="0">
                <a:solidFill>
                  <a:srgbClr val="000000"/>
                </a:solidFill>
              </a:rPr>
              <a:t>each other via the LC network. </a:t>
            </a:r>
            <a:r>
              <a:rPr lang="en-US" altLang="zh-CN" sz="1400" dirty="0" smtClean="0"/>
              <a:t>Some people are walking </a:t>
            </a:r>
            <a:r>
              <a:rPr lang="en-US" altLang="zh-CN" sz="1400" dirty="0"/>
              <a:t>in the </a:t>
            </a:r>
            <a:r>
              <a:rPr lang="en-US" altLang="zh-CN" sz="1400" dirty="0" smtClean="0"/>
              <a:t>meeting room.</a:t>
            </a:r>
            <a:r>
              <a:rPr lang="en-US" altLang="zh-CN" sz="1400" dirty="0" smtClean="0">
                <a:solidFill>
                  <a:srgbClr val="FF0000"/>
                </a:solidFill>
              </a:rPr>
              <a:t> </a:t>
            </a:r>
            <a:endParaRPr lang="en-US" altLang="zh-CN" sz="1400" dirty="0">
              <a:solidFill>
                <a:srgbClr val="FF0000"/>
              </a:solidFill>
            </a:endParaRPr>
          </a:p>
          <a:p>
            <a:endParaRPr lang="en-US" altLang="zh-CN" sz="1400" dirty="0">
              <a:solidFill>
                <a:srgbClr val="000000"/>
              </a:solidFill>
            </a:endParaRPr>
          </a:p>
        </p:txBody>
      </p:sp>
      <p:sp>
        <p:nvSpPr>
          <p:cNvPr id="16" name="テキスト ボックス 49"/>
          <p:cNvSpPr>
            <a:spLocks noChangeArrowheads="1"/>
          </p:cNvSpPr>
          <p:nvPr/>
        </p:nvSpPr>
        <p:spPr bwMode="auto">
          <a:xfrm>
            <a:off x="6407365" y="6122472"/>
            <a:ext cx="17526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LC meeting room</a:t>
            </a:r>
            <a:endParaRPr kumimoji="1" lang="ja-JP" altLang="en-US" b="1" dirty="0"/>
          </a:p>
        </p:txBody>
      </p:sp>
      <p:pic>
        <p:nvPicPr>
          <p:cNvPr id="12" name="图片 11" descr="atto_cells.png">
            <a:extLst>
              <a:ext uri="{FF2B5EF4-FFF2-40B4-BE49-F238E27FC236}">
                <a16:creationId xmlns="" xmlns:a16="http://schemas.microsoft.com/office/drawing/2014/main" id="{116C9974-D5B3-45E7-A85E-10BC758C7C1B}"/>
              </a:ext>
            </a:extLst>
          </p:cNvPr>
          <p:cNvPicPr>
            <a:picLocks noChangeAspect="1"/>
          </p:cNvPicPr>
          <p:nvPr/>
        </p:nvPicPr>
        <p:blipFill>
          <a:blip r:embed="rId3" cstate="print"/>
          <a:srcRect/>
          <a:stretch>
            <a:fillRect/>
          </a:stretch>
        </p:blipFill>
        <p:spPr bwMode="auto">
          <a:xfrm>
            <a:off x="6454275" y="4581128"/>
            <a:ext cx="1658780" cy="1541344"/>
          </a:xfrm>
          <a:prstGeom prst="rect">
            <a:avLst/>
          </a:prstGeom>
          <a:ln>
            <a:noFill/>
          </a:ln>
          <a:effectLst>
            <a:softEdge rad="112500"/>
          </a:effectLst>
        </p:spPr>
      </p:pic>
      <p:sp>
        <p:nvSpPr>
          <p:cNvPr id="17" name="テキスト ボックス 49"/>
          <p:cNvSpPr>
            <a:spLocks noChangeArrowheads="1"/>
          </p:cNvSpPr>
          <p:nvPr/>
        </p:nvSpPr>
        <p:spPr bwMode="auto">
          <a:xfrm>
            <a:off x="4812123" y="5870550"/>
            <a:ext cx="1416061" cy="510778"/>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Crowded </a:t>
            </a:r>
            <a:r>
              <a:rPr kumimoji="1" lang="en-US" altLang="ja-JP" b="1" dirty="0"/>
              <a:t>Wi-Fi </a:t>
            </a:r>
            <a:r>
              <a:rPr kumimoji="1" lang="en-US" altLang="ja-JP" b="1" dirty="0" smtClean="0"/>
              <a:t>channel</a:t>
            </a:r>
            <a:endParaRPr kumimoji="1" lang="ja-JP" altLang="en-US" b="1" dirty="0"/>
          </a:p>
        </p:txBody>
      </p:sp>
      <p:pic>
        <p:nvPicPr>
          <p:cNvPr id="20" name="Picture 2" descr="Image result for wifi analyzer androi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891"/>
          <a:stretch/>
        </p:blipFill>
        <p:spPr bwMode="auto">
          <a:xfrm>
            <a:off x="5078595" y="4683702"/>
            <a:ext cx="883117" cy="109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1874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May 2018</a:t>
            </a:r>
            <a:endParaRPr lang="en-GB"/>
          </a:p>
        </p:txBody>
      </p:sp>
      <p:sp>
        <p:nvSpPr>
          <p:cNvPr id="5" name="Footer Placeholder 4"/>
          <p:cNvSpPr>
            <a:spLocks noGrp="1"/>
          </p:cNvSpPr>
          <p:nvPr>
            <p:ph type="ftr" idx="14"/>
          </p:nvPr>
        </p:nvSpPr>
        <p:spPr>
          <a:xfrm>
            <a:off x="4812123" y="6475413"/>
            <a:ext cx="3730215" cy="193947"/>
          </a:xfrm>
        </p:spPr>
        <p:txBody>
          <a:bodyPr/>
          <a:lstStyle/>
          <a:p>
            <a:r>
              <a:rPr lang="en-GB" smtClean="0"/>
              <a:t>Oliver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7</a:t>
            </a:fld>
            <a:endParaRPr lang="en-GB"/>
          </a:p>
        </p:txBody>
      </p:sp>
      <p:sp>
        <p:nvSpPr>
          <p:cNvPr id="6145" name="Rectangle 1"/>
          <p:cNvSpPr>
            <a:spLocks noGrp="1" noChangeArrowheads="1"/>
          </p:cNvSpPr>
          <p:nvPr>
            <p:ph type="title"/>
          </p:nvPr>
        </p:nvSpPr>
        <p:spPr>
          <a:xfrm>
            <a:off x="432656" y="620688"/>
            <a:ext cx="8278688"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dirty="0"/>
              <a:t>Usage Model </a:t>
            </a:r>
            <a:r>
              <a:rPr lang="da-DK" dirty="0" smtClean="0"/>
              <a:t>4: Secure </a:t>
            </a:r>
            <a:r>
              <a:rPr lang="en-US" dirty="0" smtClean="0"/>
              <a:t>home network</a:t>
            </a:r>
            <a:endParaRPr lang="en-GB" dirty="0"/>
          </a:p>
        </p:txBody>
      </p:sp>
      <p:sp>
        <p:nvSpPr>
          <p:cNvPr id="18" name="Rectangle 3"/>
          <p:cNvSpPr txBox="1">
            <a:spLocks noChangeArrowheads="1"/>
          </p:cNvSpPr>
          <p:nvPr/>
        </p:nvSpPr>
        <p:spPr bwMode="auto">
          <a:xfrm>
            <a:off x="262508" y="1628800"/>
            <a:ext cx="4237484"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solidFill>
                  <a:schemeClr val="tx1"/>
                </a:solidFill>
              </a:rPr>
              <a:t>Pre-Conditions</a:t>
            </a:r>
          </a:p>
          <a:p>
            <a:pPr marL="0" indent="0">
              <a:spcBef>
                <a:spcPts val="0"/>
              </a:spcBef>
            </a:pPr>
            <a:r>
              <a:rPr lang="en-US" altLang="zh-CN" sz="1400" b="0" kern="0" dirty="0" smtClean="0">
                <a:solidFill>
                  <a:schemeClr val="tx1"/>
                </a:solidFill>
              </a:rPr>
              <a:t>Interference </a:t>
            </a:r>
            <a:r>
              <a:rPr lang="en-US" altLang="zh-CN" sz="1400" b="0" kern="0" dirty="0">
                <a:solidFill>
                  <a:schemeClr val="tx1"/>
                </a:solidFill>
              </a:rPr>
              <a:t>and security </a:t>
            </a:r>
            <a:r>
              <a:rPr lang="en-US" altLang="zh-CN" sz="1400" b="0" kern="0" dirty="0" smtClean="0">
                <a:solidFill>
                  <a:schemeClr val="tx1"/>
                </a:solidFill>
              </a:rPr>
              <a:t>problems are becoming serious with  </a:t>
            </a:r>
            <a:r>
              <a:rPr lang="en-US" altLang="zh-CN" sz="1400" b="0" kern="0" dirty="0">
                <a:solidFill>
                  <a:schemeClr val="tx1"/>
                </a:solidFill>
              </a:rPr>
              <a:t>more connected </a:t>
            </a:r>
            <a:r>
              <a:rPr lang="en-US" altLang="zh-CN" sz="1400" b="0" kern="0" dirty="0" smtClean="0">
                <a:solidFill>
                  <a:schemeClr val="tx1"/>
                </a:solidFill>
              </a:rPr>
              <a:t>devices, expansion </a:t>
            </a:r>
            <a:r>
              <a:rPr lang="en-US" altLang="zh-CN" sz="1400" b="0" kern="0" dirty="0">
                <a:solidFill>
                  <a:schemeClr val="tx1"/>
                </a:solidFill>
              </a:rPr>
              <a:t>of Internet of Things (</a:t>
            </a:r>
            <a:r>
              <a:rPr lang="en-US" altLang="zh-CN" sz="1400" b="0" kern="0" dirty="0" err="1">
                <a:solidFill>
                  <a:schemeClr val="tx1"/>
                </a:solidFill>
              </a:rPr>
              <a:t>IoT</a:t>
            </a:r>
            <a:r>
              <a:rPr lang="en-US" altLang="zh-CN" sz="1400" b="0" kern="0" dirty="0">
                <a:solidFill>
                  <a:schemeClr val="tx1"/>
                </a:solidFill>
              </a:rPr>
              <a:t>), </a:t>
            </a:r>
            <a:r>
              <a:rPr lang="en-US" altLang="zh-CN" sz="1400" b="0" kern="0" dirty="0" smtClean="0">
                <a:solidFill>
                  <a:schemeClr val="tx1"/>
                </a:solidFill>
              </a:rPr>
              <a:t>and overloaded networks. LC </a:t>
            </a:r>
            <a:r>
              <a:rPr lang="en-US" altLang="zh-CN" sz="1400" b="0" kern="0" dirty="0">
                <a:solidFill>
                  <a:schemeClr val="tx1"/>
                </a:solidFill>
              </a:rPr>
              <a:t>is </a:t>
            </a:r>
            <a:r>
              <a:rPr lang="en-US" altLang="zh-CN" sz="1400" b="0" kern="0" dirty="0" smtClean="0">
                <a:solidFill>
                  <a:schemeClr val="tx1"/>
                </a:solidFill>
              </a:rPr>
              <a:t>(densely) deployed </a:t>
            </a:r>
            <a:r>
              <a:rPr lang="en-US" altLang="zh-CN" sz="1400" b="0" kern="0" dirty="0">
                <a:solidFill>
                  <a:schemeClr val="tx1"/>
                </a:solidFill>
              </a:rPr>
              <a:t>to provide wireless connectivity </a:t>
            </a:r>
            <a:r>
              <a:rPr lang="en-US" altLang="zh-CN" sz="1400" b="0" kern="0" dirty="0" smtClean="0">
                <a:solidFill>
                  <a:schemeClr val="tx1"/>
                </a:solidFill>
              </a:rPr>
              <a:t>and solve this problem.</a:t>
            </a:r>
          </a:p>
          <a:p>
            <a:pPr marL="0" indent="0"/>
            <a:r>
              <a:rPr lang="en-US" altLang="zh-CN" sz="1400" u="sng" kern="0" dirty="0" smtClean="0">
                <a:solidFill>
                  <a:schemeClr val="tx1"/>
                </a:solidFill>
              </a:rPr>
              <a:t>Environment</a:t>
            </a:r>
          </a:p>
          <a:p>
            <a:pPr marL="0" indent="0">
              <a:spcBef>
                <a:spcPts val="0"/>
              </a:spcBef>
            </a:pPr>
            <a:r>
              <a:rPr lang="en-US" altLang="zh-CN" sz="1400" b="0" kern="0" dirty="0" smtClean="0">
                <a:solidFill>
                  <a:schemeClr val="tx1"/>
                </a:solidFill>
              </a:rPr>
              <a:t>A living room with a area of up to ~ 30 m</a:t>
            </a:r>
            <a:r>
              <a:rPr lang="en-US" altLang="zh-CN" sz="1400" b="0" kern="0" baseline="30000" dirty="0" smtClean="0">
                <a:solidFill>
                  <a:schemeClr val="tx1"/>
                </a:solidFill>
              </a:rPr>
              <a:t>2</a:t>
            </a:r>
            <a:r>
              <a:rPr lang="en-US" altLang="zh-CN" sz="1400" b="0" kern="0" dirty="0" smtClean="0">
                <a:solidFill>
                  <a:schemeClr val="tx1"/>
                </a:solidFill>
              </a:rPr>
              <a:t>,</a:t>
            </a:r>
            <a:r>
              <a:rPr lang="en-US" altLang="zh-CN" sz="1400" b="0" kern="0" baseline="30000" dirty="0" smtClean="0">
                <a:solidFill>
                  <a:schemeClr val="tx1"/>
                </a:solidFill>
              </a:rPr>
              <a:t> </a:t>
            </a:r>
            <a:r>
              <a:rPr lang="en-US" altLang="zh-CN" sz="1400" b="0" kern="0" dirty="0" smtClean="0">
                <a:solidFill>
                  <a:schemeClr val="tx1"/>
                </a:solidFill>
              </a:rPr>
              <a:t>installed with 5-30 ceiling lamps, a floor lamp and a table lamp.</a:t>
            </a:r>
          </a:p>
          <a:p>
            <a:pPr marL="0" indent="0">
              <a:spcBef>
                <a:spcPts val="0"/>
              </a:spcBef>
            </a:pPr>
            <a:r>
              <a:rPr lang="en-US" altLang="zh-CN" sz="1400" b="0" kern="0" dirty="0" smtClean="0">
                <a:solidFill>
                  <a:schemeClr val="tx1"/>
                </a:solidFill>
              </a:rPr>
              <a:t>Mostly </a:t>
            </a:r>
            <a:r>
              <a:rPr lang="en-US" altLang="zh-CN" sz="1400" b="0" kern="0" dirty="0">
                <a:solidFill>
                  <a:schemeClr val="tx1"/>
                </a:solidFill>
              </a:rPr>
              <a:t>LOS with a few obstacles </a:t>
            </a:r>
            <a:r>
              <a:rPr lang="en-US" altLang="zh-CN" sz="1400" b="0" kern="0" dirty="0" smtClean="0">
                <a:solidFill>
                  <a:schemeClr val="tx1"/>
                </a:solidFill>
              </a:rPr>
              <a:t>for example furniture. Up to ~10 </a:t>
            </a:r>
            <a:r>
              <a:rPr lang="en-US" altLang="zh-CN" sz="1400" b="0" kern="0" dirty="0">
                <a:solidFill>
                  <a:schemeClr val="tx1"/>
                </a:solidFill>
              </a:rPr>
              <a:t>STAs </a:t>
            </a:r>
            <a:r>
              <a:rPr lang="en-US" altLang="zh-CN" sz="1400" b="0" kern="0" dirty="0" smtClean="0">
                <a:solidFill>
                  <a:schemeClr val="tx1"/>
                </a:solidFill>
              </a:rPr>
              <a:t>in </a:t>
            </a:r>
            <a:r>
              <a:rPr lang="en-US" altLang="zh-CN" sz="1400" b="0" kern="0" dirty="0">
                <a:solidFill>
                  <a:schemeClr val="tx1"/>
                </a:solidFill>
              </a:rPr>
              <a:t>one </a:t>
            </a:r>
            <a:r>
              <a:rPr lang="en-US" altLang="zh-CN" sz="1400" b="0" kern="0" dirty="0" smtClean="0">
                <a:solidFill>
                  <a:schemeClr val="tx1"/>
                </a:solidFill>
              </a:rPr>
              <a:t>room, the distance </a:t>
            </a:r>
            <a:r>
              <a:rPr lang="en-US" altLang="zh-CN" sz="1400" b="0" kern="0" dirty="0">
                <a:solidFill>
                  <a:schemeClr val="tx1"/>
                </a:solidFill>
              </a:rPr>
              <a:t>between </a:t>
            </a:r>
            <a:r>
              <a:rPr lang="en-US" altLang="zh-CN" sz="1400" b="0" kern="0" dirty="0" smtClean="0">
                <a:solidFill>
                  <a:schemeClr val="tx1"/>
                </a:solidFill>
              </a:rPr>
              <a:t>AP and STA 0.5 ~ 3 m. The </a:t>
            </a:r>
            <a:r>
              <a:rPr lang="en-US" altLang="zh-CN" sz="1400" b="0" kern="0" dirty="0">
                <a:solidFill>
                  <a:schemeClr val="tx1"/>
                </a:solidFill>
              </a:rPr>
              <a:t>inter- LC AP distance is in the range of </a:t>
            </a:r>
            <a:r>
              <a:rPr lang="en-US" altLang="zh-CN" sz="1400" b="0" kern="0" dirty="0" smtClean="0">
                <a:solidFill>
                  <a:schemeClr val="tx1"/>
                </a:solidFill>
              </a:rPr>
              <a:t>0.5 ~ 2 m</a:t>
            </a:r>
            <a:r>
              <a:rPr lang="en-US" altLang="zh-CN" sz="1400" b="0" kern="0" dirty="0">
                <a:solidFill>
                  <a:schemeClr val="tx1"/>
                </a:solidFill>
              </a:rPr>
              <a:t>. </a:t>
            </a:r>
            <a:r>
              <a:rPr lang="en-US" altLang="zh-CN" sz="1400" b="0" kern="0" dirty="0" smtClean="0">
                <a:solidFill>
                  <a:schemeClr val="tx1"/>
                </a:solidFill>
              </a:rPr>
              <a:t>Recommended </a:t>
            </a:r>
            <a:r>
              <a:rPr lang="en-US" altLang="zh-CN" sz="1400" b="0" kern="0" dirty="0" err="1">
                <a:solidFill>
                  <a:schemeClr val="tx1"/>
                </a:solidFill>
              </a:rPr>
              <a:t>illuminance</a:t>
            </a:r>
            <a:r>
              <a:rPr lang="en-US" altLang="zh-CN" sz="1400" b="0" kern="0" dirty="0">
                <a:solidFill>
                  <a:schemeClr val="tx1"/>
                </a:solidFill>
              </a:rPr>
              <a:t> </a:t>
            </a:r>
            <a:r>
              <a:rPr lang="en-US" altLang="zh-CN" sz="1400" b="0" kern="0" dirty="0" smtClean="0">
                <a:solidFill>
                  <a:schemeClr val="tx1"/>
                </a:solidFill>
              </a:rPr>
              <a:t>levels for general lighting, recreation and reading are 50 lux, 200 lux and 500 lux, respectively.</a:t>
            </a:r>
          </a:p>
          <a:p>
            <a:pPr marL="0" indent="0">
              <a:buFontTx/>
              <a:buNone/>
            </a:pPr>
            <a:r>
              <a:rPr lang="en-US" altLang="zh-CN" sz="1400" u="sng" kern="0" dirty="0" smtClean="0">
                <a:solidFill>
                  <a:schemeClr val="tx1"/>
                </a:solidFill>
              </a:rPr>
              <a:t>Applications</a:t>
            </a:r>
          </a:p>
          <a:p>
            <a:pPr marL="0" indent="0">
              <a:spcBef>
                <a:spcPts val="0"/>
              </a:spcBef>
            </a:pPr>
            <a:r>
              <a:rPr lang="en-US" altLang="zh-CN" sz="1400" b="0" kern="0" dirty="0" smtClean="0">
                <a:solidFill>
                  <a:schemeClr val="tx1"/>
                </a:solidFill>
              </a:rPr>
              <a:t>Secure wireless Internet access (20 Mbps per user)</a:t>
            </a:r>
          </a:p>
          <a:p>
            <a:pPr marL="0" indent="0">
              <a:spcBef>
                <a:spcPts val="0"/>
              </a:spcBef>
            </a:pPr>
            <a:r>
              <a:rPr lang="en-US" altLang="zh-CN" sz="1400" b="0" kern="0" dirty="0" smtClean="0">
                <a:solidFill>
                  <a:schemeClr val="tx1"/>
                </a:solidFill>
              </a:rPr>
              <a:t>VR </a:t>
            </a:r>
            <a:r>
              <a:rPr lang="en-US" altLang="zh-CN" sz="1400" b="0" kern="0" dirty="0">
                <a:solidFill>
                  <a:schemeClr val="tx1"/>
                </a:solidFill>
              </a:rPr>
              <a:t>games, </a:t>
            </a:r>
            <a:r>
              <a:rPr lang="en-US" altLang="zh-CN" sz="1400" b="0" kern="0" dirty="0" smtClean="0">
                <a:solidFill>
                  <a:schemeClr val="tx1"/>
                </a:solidFill>
              </a:rPr>
              <a:t>resolution </a:t>
            </a:r>
            <a:r>
              <a:rPr lang="en-US" altLang="zh-CN" sz="1400" b="0" kern="0" dirty="0">
                <a:solidFill>
                  <a:schemeClr val="tx1"/>
                </a:solidFill>
              </a:rPr>
              <a:t>per </a:t>
            </a:r>
            <a:r>
              <a:rPr lang="en-US" altLang="zh-CN" sz="1400" b="0" kern="0" dirty="0" smtClean="0">
                <a:solidFill>
                  <a:schemeClr val="tx1"/>
                </a:solidFill>
              </a:rPr>
              <a:t>eye: 1080 x 1200 @ 90 Hz (&gt;1Gbps)</a:t>
            </a:r>
            <a:endParaRPr lang="en-US" altLang="zh-CN" sz="1400" b="0" kern="0" dirty="0">
              <a:solidFill>
                <a:schemeClr val="tx1"/>
              </a:solidFill>
            </a:endParaRPr>
          </a:p>
          <a:p>
            <a:pPr marL="0" indent="0">
              <a:spcBef>
                <a:spcPts val="0"/>
              </a:spcBef>
            </a:pPr>
            <a:r>
              <a:rPr lang="en-US" altLang="zh-CN" sz="1400" b="0" kern="0" dirty="0" smtClean="0">
                <a:solidFill>
                  <a:schemeClr val="tx1"/>
                </a:solidFill>
              </a:rPr>
              <a:t>3D </a:t>
            </a:r>
            <a:r>
              <a:rPr lang="en-US" altLang="zh-CN" sz="1400" b="0" kern="0" dirty="0">
                <a:solidFill>
                  <a:schemeClr val="tx1"/>
                </a:solidFill>
              </a:rPr>
              <a:t>UHD lightly </a:t>
            </a:r>
            <a:r>
              <a:rPr lang="en-US" altLang="zh-CN" sz="1400" b="0" kern="0" dirty="0" smtClean="0">
                <a:solidFill>
                  <a:schemeClr val="tx1"/>
                </a:solidFill>
              </a:rPr>
              <a:t>compressed video (3.6 </a:t>
            </a:r>
            <a:r>
              <a:rPr lang="en-US" altLang="zh-CN" sz="1400" b="0" kern="0" dirty="0" err="1" smtClean="0">
                <a:solidFill>
                  <a:schemeClr val="tx1"/>
                </a:solidFill>
              </a:rPr>
              <a:t>Gbps</a:t>
            </a:r>
            <a:r>
              <a:rPr lang="en-US" altLang="zh-CN" sz="1400" b="0" kern="0" dirty="0" smtClean="0">
                <a:solidFill>
                  <a:schemeClr val="tx1"/>
                </a:solidFill>
              </a:rPr>
              <a:t>)</a:t>
            </a:r>
          </a:p>
          <a:p>
            <a:pPr marL="0" indent="0">
              <a:spcBef>
                <a:spcPts val="0"/>
              </a:spcBef>
            </a:pPr>
            <a:r>
              <a:rPr lang="en-US" altLang="zh-CN" sz="1400" b="0" kern="0" dirty="0" err="1">
                <a:solidFill>
                  <a:schemeClr val="tx1"/>
                </a:solidFill>
              </a:rPr>
              <a:t>IoT</a:t>
            </a:r>
            <a:r>
              <a:rPr lang="en-US" altLang="zh-CN" sz="1400" b="0" kern="0" dirty="0">
                <a:solidFill>
                  <a:schemeClr val="tx1"/>
                </a:solidFill>
              </a:rPr>
              <a:t> </a:t>
            </a:r>
            <a:r>
              <a:rPr lang="en-US" altLang="zh-CN" sz="1400" b="0" kern="0" dirty="0" smtClean="0">
                <a:solidFill>
                  <a:schemeClr val="tx1"/>
                </a:solidFill>
              </a:rPr>
              <a:t>applications</a:t>
            </a:r>
          </a:p>
          <a:p>
            <a:pPr marL="0" indent="0">
              <a:spcBef>
                <a:spcPts val="0"/>
              </a:spcBef>
            </a:pPr>
            <a:endParaRPr lang="en-US" altLang="zh-CN" sz="1400" b="0" kern="0" dirty="0" smtClean="0">
              <a:solidFill>
                <a:schemeClr val="tx1"/>
              </a:solidFill>
            </a:endParaRPr>
          </a:p>
          <a:p>
            <a:pPr marL="0" indent="0">
              <a:spcBef>
                <a:spcPts val="0"/>
              </a:spcBef>
            </a:pPr>
            <a:r>
              <a:rPr lang="en-US" altLang="zh-CN" sz="1400" b="0" kern="0" dirty="0" smtClean="0">
                <a:solidFill>
                  <a:schemeClr val="tx1"/>
                </a:solidFill>
              </a:rPr>
              <a:t> </a:t>
            </a:r>
            <a:endParaRPr lang="en-US" altLang="zh-CN" sz="1400" b="0" kern="0" dirty="0">
              <a:solidFill>
                <a:schemeClr val="tx1"/>
              </a:solidFill>
            </a:endParaRPr>
          </a:p>
          <a:p>
            <a:pPr marL="0" indent="0">
              <a:spcBef>
                <a:spcPts val="0"/>
              </a:spcBef>
            </a:pPr>
            <a:endParaRPr lang="en-US" altLang="zh-CN" sz="1400" b="0" kern="0" dirty="0">
              <a:solidFill>
                <a:schemeClr val="tx1"/>
              </a:solidFill>
            </a:endParaRPr>
          </a:p>
          <a:p>
            <a:pPr marL="0" indent="0">
              <a:spcBef>
                <a:spcPts val="0"/>
              </a:spcBef>
            </a:pPr>
            <a:endParaRPr lang="en-US" altLang="zh-CN" sz="1400" b="0" kern="0" dirty="0" smtClean="0">
              <a:solidFill>
                <a:schemeClr val="tx1"/>
              </a:solidFill>
            </a:endParaRPr>
          </a:p>
        </p:txBody>
      </p:sp>
      <p:sp>
        <p:nvSpPr>
          <p:cNvPr id="19" name="Rectangle 3"/>
          <p:cNvSpPr txBox="1">
            <a:spLocks noChangeArrowheads="1"/>
          </p:cNvSpPr>
          <p:nvPr/>
        </p:nvSpPr>
        <p:spPr bwMode="auto">
          <a:xfrm>
            <a:off x="4427984" y="1628800"/>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ct val="20000"/>
              </a:spcBef>
            </a:pPr>
            <a:r>
              <a:rPr lang="en-US" altLang="zh-CN" sz="1400" dirty="0"/>
              <a:t>Both uplink and downlink are using LC.</a:t>
            </a:r>
          </a:p>
          <a:p>
            <a:pPr marL="0" indent="0">
              <a:buFontTx/>
              <a:buNone/>
              <a:defRPr/>
            </a:pPr>
            <a:r>
              <a:rPr lang="en-US" altLang="zh-CN" sz="1400" kern="0" dirty="0"/>
              <a:t>Interference between LC APs belonging to the same managed ESS due to </a:t>
            </a:r>
            <a:r>
              <a:rPr lang="en-US" altLang="zh-CN" sz="1400" kern="0" dirty="0" smtClean="0"/>
              <a:t>very high </a:t>
            </a:r>
            <a:r>
              <a:rPr lang="en-US" altLang="zh-CN" sz="1400" kern="0" dirty="0"/>
              <a:t>density deployment</a:t>
            </a:r>
            <a:r>
              <a:rPr lang="en-US" altLang="zh-CN" sz="1400" kern="0" dirty="0" smtClean="0"/>
              <a:t>.</a:t>
            </a:r>
          </a:p>
          <a:p>
            <a:pPr>
              <a:defRPr/>
            </a:pPr>
            <a:r>
              <a:rPr lang="en-US" altLang="zh-CN" sz="1400" kern="0" dirty="0"/>
              <a:t>Interference with peer-to-peer networks within </a:t>
            </a:r>
            <a:r>
              <a:rPr lang="en-US" altLang="zh-CN" sz="1400" kern="0" dirty="0" smtClean="0"/>
              <a:t>the same room</a:t>
            </a:r>
            <a:r>
              <a:rPr lang="en-US" altLang="zh-CN" sz="1400" kern="0" dirty="0"/>
              <a:t>.</a:t>
            </a:r>
          </a:p>
          <a:p>
            <a:pPr>
              <a:defRPr/>
            </a:pPr>
            <a:r>
              <a:rPr lang="en-US" altLang="zh-CN" sz="1400" dirty="0" smtClean="0"/>
              <a:t>Potential </a:t>
            </a:r>
            <a:r>
              <a:rPr lang="en-US" altLang="zh-CN" sz="1400" dirty="0"/>
              <a:t>interference from surrounding environments such as sunlight </a:t>
            </a:r>
            <a:r>
              <a:rPr lang="en-US" altLang="zh-CN" sz="1400" dirty="0" smtClean="0"/>
              <a:t>and </a:t>
            </a:r>
            <a:r>
              <a:rPr lang="en-US" altLang="zh-CN" sz="1400" dirty="0"/>
              <a:t>artificial-light.</a:t>
            </a:r>
          </a:p>
          <a:p>
            <a:pPr eaLnBrk="1" hangingPunct="1">
              <a:spcBef>
                <a:spcPct val="20000"/>
              </a:spcBef>
            </a:pPr>
            <a:r>
              <a:rPr lang="en-US" altLang="zh-CN" sz="1600" b="1" u="sng" dirty="0" smtClean="0"/>
              <a:t>Use </a:t>
            </a:r>
            <a:r>
              <a:rPr lang="en-US" altLang="zh-CN" sz="1600" b="1" u="sng" dirty="0"/>
              <a:t>Case</a:t>
            </a:r>
          </a:p>
          <a:p>
            <a:r>
              <a:rPr lang="en-US" altLang="zh-CN" sz="1400" dirty="0" smtClean="0">
                <a:solidFill>
                  <a:srgbClr val="000000"/>
                </a:solidFill>
              </a:rPr>
              <a:t>Two user play VR games together.</a:t>
            </a:r>
          </a:p>
          <a:p>
            <a:r>
              <a:rPr lang="en-US" altLang="zh-CN" sz="1400" dirty="0" smtClean="0">
                <a:solidFill>
                  <a:srgbClr val="000000"/>
                </a:solidFill>
              </a:rPr>
              <a:t>Another user perform </a:t>
            </a:r>
            <a:r>
              <a:rPr lang="en-US" altLang="zh-CN" sz="1400" dirty="0">
                <a:solidFill>
                  <a:srgbClr val="000000"/>
                </a:solidFill>
              </a:rPr>
              <a:t>a mixture of applications, including </a:t>
            </a:r>
            <a:r>
              <a:rPr lang="en-US" altLang="zh-CN" sz="1400" dirty="0" smtClean="0">
                <a:solidFill>
                  <a:srgbClr val="000000"/>
                </a:solidFill>
              </a:rPr>
              <a:t>Internet </a:t>
            </a:r>
            <a:r>
              <a:rPr lang="en-US" altLang="zh-CN" sz="1400" dirty="0">
                <a:solidFill>
                  <a:srgbClr val="000000"/>
                </a:solidFill>
              </a:rPr>
              <a:t>access, </a:t>
            </a:r>
            <a:r>
              <a:rPr lang="en-US" altLang="zh-CN" sz="1400" dirty="0" smtClean="0">
                <a:solidFill>
                  <a:srgbClr val="000000"/>
                </a:solidFill>
              </a:rPr>
              <a:t>online video chat, without worrying about wireless signal </a:t>
            </a:r>
            <a:r>
              <a:rPr lang="en-US" altLang="zh-CN" sz="1400" dirty="0">
                <a:solidFill>
                  <a:srgbClr val="000000"/>
                </a:solidFill>
              </a:rPr>
              <a:t>leaking into other </a:t>
            </a:r>
            <a:r>
              <a:rPr lang="en-US" altLang="zh-CN" sz="1400" dirty="0" smtClean="0">
                <a:solidFill>
                  <a:srgbClr val="000000"/>
                </a:solidFill>
              </a:rPr>
              <a:t>places.</a:t>
            </a:r>
            <a:endParaRPr lang="en-US" altLang="zh-CN" sz="1400" dirty="0">
              <a:solidFill>
                <a:srgbClr val="000000"/>
              </a:solidFill>
            </a:endParaRPr>
          </a:p>
        </p:txBody>
      </p:sp>
      <p:sp>
        <p:nvSpPr>
          <p:cNvPr id="11" name="テキスト ボックス 49"/>
          <p:cNvSpPr>
            <a:spLocks noChangeArrowheads="1"/>
          </p:cNvSpPr>
          <p:nvPr/>
        </p:nvSpPr>
        <p:spPr bwMode="auto">
          <a:xfrm>
            <a:off x="6435170" y="5844557"/>
            <a:ext cx="1934785"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Internet access with LC</a:t>
            </a:r>
            <a:endParaRPr kumimoji="1" lang="ja-JP" altLang="en-US" b="1" dirty="0"/>
          </a:p>
        </p:txBody>
      </p:sp>
      <p:grpSp>
        <p:nvGrpSpPr>
          <p:cNvPr id="2" name="Group 1"/>
          <p:cNvGrpSpPr/>
          <p:nvPr/>
        </p:nvGrpSpPr>
        <p:grpSpPr>
          <a:xfrm>
            <a:off x="6344692" y="4581128"/>
            <a:ext cx="2115740" cy="1184714"/>
            <a:chOff x="6344692" y="4581128"/>
            <a:chExt cx="2115740" cy="1184714"/>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4692" y="4581128"/>
              <a:ext cx="2115740" cy="1184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Gleichschenkliges Dreieck 35"/>
            <p:cNvSpPr/>
            <p:nvPr/>
          </p:nvSpPr>
          <p:spPr bwMode="auto">
            <a:xfrm rot="18830100">
              <a:off x="7033438" y="4839052"/>
              <a:ext cx="253407" cy="57284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grpSp>
      <p:sp>
        <p:nvSpPr>
          <p:cNvPr id="15" name="テキスト ボックス 49"/>
          <p:cNvSpPr>
            <a:spLocks noChangeArrowheads="1"/>
          </p:cNvSpPr>
          <p:nvPr/>
        </p:nvSpPr>
        <p:spPr bwMode="auto">
          <a:xfrm>
            <a:off x="4837148" y="5726534"/>
            <a:ext cx="1244537" cy="510778"/>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Wi-Fi signal from neighbors</a:t>
            </a:r>
            <a:endParaRPr kumimoji="1" lang="ja-JP" altLang="en-US" b="1" dirty="0"/>
          </a:p>
        </p:txBody>
      </p:sp>
      <p:pic>
        <p:nvPicPr>
          <p:cNvPr id="17" name="Picture 2" descr="http://wireguided.com/wp-content/uploads/2017/10/wifi_a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103" r="14483"/>
          <a:stretch/>
        </p:blipFill>
        <p:spPr bwMode="auto">
          <a:xfrm>
            <a:off x="5099376" y="4581128"/>
            <a:ext cx="720080" cy="1039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9446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May 2018</a:t>
            </a:r>
            <a:endParaRPr lang="en-GB"/>
          </a:p>
        </p:txBody>
      </p:sp>
      <p:sp>
        <p:nvSpPr>
          <p:cNvPr id="5" name="Footer Placeholder 4"/>
          <p:cNvSpPr>
            <a:spLocks noGrp="1"/>
          </p:cNvSpPr>
          <p:nvPr>
            <p:ph type="ftr" idx="14"/>
          </p:nvPr>
        </p:nvSpPr>
        <p:spPr>
          <a:xfrm>
            <a:off x="4812123" y="6475413"/>
            <a:ext cx="3730215" cy="193947"/>
          </a:xfrm>
        </p:spPr>
        <p:txBody>
          <a:bodyPr/>
          <a:lstStyle/>
          <a:p>
            <a:r>
              <a:rPr lang="en-GB" smtClean="0"/>
              <a:t>Oliver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8</a:t>
            </a:fld>
            <a:endParaRPr lang="en-GB"/>
          </a:p>
        </p:txBody>
      </p:sp>
      <p:sp>
        <p:nvSpPr>
          <p:cNvPr id="6145" name="Rectangle 1"/>
          <p:cNvSpPr>
            <a:spLocks noGrp="1" noChangeArrowheads="1"/>
          </p:cNvSpPr>
          <p:nvPr>
            <p:ph type="title"/>
          </p:nvPr>
        </p:nvSpPr>
        <p:spPr>
          <a:xfrm>
            <a:off x="432656" y="620688"/>
            <a:ext cx="8278688"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dirty="0"/>
              <a:t>Usage Model </a:t>
            </a:r>
            <a:r>
              <a:rPr lang="da-DK" dirty="0" smtClean="0"/>
              <a:t>5: Backhaul</a:t>
            </a:r>
            <a:endParaRPr lang="en-GB" dirty="0"/>
          </a:p>
        </p:txBody>
      </p:sp>
      <p:sp>
        <p:nvSpPr>
          <p:cNvPr id="18" name="Rectangle 3"/>
          <p:cNvSpPr txBox="1">
            <a:spLocks noChangeArrowheads="1"/>
          </p:cNvSpPr>
          <p:nvPr/>
        </p:nvSpPr>
        <p:spPr bwMode="auto">
          <a:xfrm>
            <a:off x="262508" y="1628800"/>
            <a:ext cx="4237484"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solidFill>
                  <a:schemeClr val="tx1"/>
                </a:solidFill>
              </a:rPr>
              <a:t>Pre-Conditions</a:t>
            </a:r>
          </a:p>
          <a:p>
            <a:pPr marL="0" indent="0">
              <a:spcBef>
                <a:spcPts val="0"/>
              </a:spcBef>
            </a:pPr>
            <a:r>
              <a:rPr lang="en-US" altLang="zh-CN" sz="1400" b="0" kern="0" dirty="0" smtClean="0">
                <a:solidFill>
                  <a:schemeClr val="tx1"/>
                </a:solidFill>
              </a:rPr>
              <a:t>During roll-out of new networks, the backbone for Internet, mobile radio and surveillance cameras is often wireless. In unlicensed spectrum, coexistence with Wi-Fi </a:t>
            </a:r>
            <a:r>
              <a:rPr lang="en-US" altLang="zh-CN" sz="1400" b="0" kern="0" dirty="0">
                <a:solidFill>
                  <a:schemeClr val="tx1"/>
                </a:solidFill>
              </a:rPr>
              <a:t>access networks operated </a:t>
            </a:r>
            <a:r>
              <a:rPr lang="en-US" altLang="zh-CN" sz="1400" b="0" kern="0" dirty="0" smtClean="0">
                <a:solidFill>
                  <a:schemeClr val="tx1"/>
                </a:solidFill>
              </a:rPr>
              <a:t>near the </a:t>
            </a:r>
            <a:r>
              <a:rPr lang="en-US" altLang="zh-CN" sz="1400" b="0" kern="0" dirty="0">
                <a:solidFill>
                  <a:schemeClr val="tx1"/>
                </a:solidFill>
              </a:rPr>
              <a:t>end points of the </a:t>
            </a:r>
            <a:r>
              <a:rPr lang="en-US" altLang="zh-CN" sz="1400" b="0" kern="0" dirty="0" smtClean="0">
                <a:solidFill>
                  <a:schemeClr val="tx1"/>
                </a:solidFill>
              </a:rPr>
              <a:t>backhaul link is a critical issue. LC </a:t>
            </a:r>
            <a:r>
              <a:rPr lang="en-US" altLang="zh-CN" sz="1400" b="0" kern="0" dirty="0">
                <a:solidFill>
                  <a:schemeClr val="tx1"/>
                </a:solidFill>
              </a:rPr>
              <a:t>is </a:t>
            </a:r>
            <a:r>
              <a:rPr lang="en-US" altLang="zh-CN" sz="1400" b="0" kern="0" dirty="0" smtClean="0">
                <a:solidFill>
                  <a:schemeClr val="tx1"/>
                </a:solidFill>
              </a:rPr>
              <a:t>deployed to </a:t>
            </a:r>
            <a:r>
              <a:rPr lang="en-US" altLang="zh-CN" sz="1400" b="0" kern="0" dirty="0">
                <a:solidFill>
                  <a:schemeClr val="tx1"/>
                </a:solidFill>
              </a:rPr>
              <a:t>provide wireless </a:t>
            </a:r>
            <a:r>
              <a:rPr lang="en-US" altLang="zh-CN" sz="1400" b="0" kern="0" dirty="0" smtClean="0">
                <a:solidFill>
                  <a:schemeClr val="tx1"/>
                </a:solidFill>
              </a:rPr>
              <a:t>backhaul and solve interference issues.</a:t>
            </a:r>
          </a:p>
          <a:p>
            <a:pPr marL="0" indent="0"/>
            <a:r>
              <a:rPr lang="en-US" altLang="zh-CN" sz="1400" u="sng" kern="0" dirty="0" smtClean="0">
                <a:solidFill>
                  <a:schemeClr val="tx1"/>
                </a:solidFill>
              </a:rPr>
              <a:t>Environment</a:t>
            </a:r>
          </a:p>
          <a:p>
            <a:pPr marL="0" indent="0">
              <a:spcBef>
                <a:spcPts val="0"/>
              </a:spcBef>
            </a:pPr>
            <a:r>
              <a:rPr lang="en-US" altLang="zh-CN" sz="1400" b="0" kern="0" dirty="0" smtClean="0">
                <a:solidFill>
                  <a:schemeClr val="tx1"/>
                </a:solidFill>
              </a:rPr>
              <a:t>In outdoor scenarios, distances range from 10 to 200 m. LC devices are deployed on rooftops, at building walls, at streetlights, in metro and railway stations and other indoor locations. LOS is mandatory. Two STAs are deployed, where the light is directed using a lens or mirrors. Outdoors, devices are weather-proof. The data rate is usually adapted to variable SNR due to weather conditions. </a:t>
            </a:r>
          </a:p>
          <a:p>
            <a:pPr marL="0" indent="0">
              <a:buFontTx/>
              <a:buNone/>
            </a:pPr>
            <a:r>
              <a:rPr lang="en-US" altLang="zh-CN" sz="1400" u="sng" kern="0" dirty="0" smtClean="0">
                <a:solidFill>
                  <a:schemeClr val="tx1"/>
                </a:solidFill>
              </a:rPr>
              <a:t>Applications</a:t>
            </a:r>
          </a:p>
          <a:p>
            <a:pPr marL="0" indent="0">
              <a:spcBef>
                <a:spcPts val="0"/>
              </a:spcBef>
            </a:pPr>
            <a:r>
              <a:rPr lang="en-US" altLang="zh-CN" sz="1400" b="0" kern="0" dirty="0" smtClean="0">
                <a:solidFill>
                  <a:schemeClr val="tx1"/>
                </a:solidFill>
              </a:rPr>
              <a:t>Simple deployment of wireless backhaul between 100 Mbps and 5 </a:t>
            </a:r>
            <a:r>
              <a:rPr lang="en-US" altLang="zh-CN" sz="1400" b="0" kern="0" dirty="0" err="1" smtClean="0">
                <a:solidFill>
                  <a:schemeClr val="tx1"/>
                </a:solidFill>
              </a:rPr>
              <a:t>Gbps</a:t>
            </a:r>
            <a:r>
              <a:rPr lang="en-US" altLang="zh-CN" sz="1400" b="0" kern="0" dirty="0" smtClean="0">
                <a:solidFill>
                  <a:schemeClr val="tx1"/>
                </a:solidFill>
              </a:rPr>
              <a:t>, suitable for different services. For mobile backhaul support, synchronization is needed. </a:t>
            </a:r>
          </a:p>
          <a:p>
            <a:pPr marL="0" indent="0">
              <a:spcBef>
                <a:spcPts val="0"/>
              </a:spcBef>
            </a:pPr>
            <a:endParaRPr lang="en-US" altLang="zh-CN" sz="1400" b="0" kern="0" dirty="0" smtClean="0">
              <a:solidFill>
                <a:schemeClr val="tx1"/>
              </a:solidFill>
            </a:endParaRPr>
          </a:p>
          <a:p>
            <a:pPr marL="0" indent="0">
              <a:spcBef>
                <a:spcPts val="0"/>
              </a:spcBef>
            </a:pPr>
            <a:r>
              <a:rPr lang="en-US" altLang="zh-CN" sz="1400" b="0" kern="0" dirty="0" smtClean="0">
                <a:solidFill>
                  <a:schemeClr val="tx1"/>
                </a:solidFill>
              </a:rPr>
              <a:t> </a:t>
            </a:r>
            <a:endParaRPr lang="en-US" altLang="zh-CN" sz="1400" b="0" kern="0" dirty="0">
              <a:solidFill>
                <a:schemeClr val="tx1"/>
              </a:solidFill>
            </a:endParaRPr>
          </a:p>
          <a:p>
            <a:pPr marL="0" indent="0">
              <a:spcBef>
                <a:spcPts val="0"/>
              </a:spcBef>
            </a:pPr>
            <a:endParaRPr lang="en-US" altLang="zh-CN" sz="1400" b="0" kern="0" dirty="0">
              <a:solidFill>
                <a:schemeClr val="tx1"/>
              </a:solidFill>
            </a:endParaRPr>
          </a:p>
          <a:p>
            <a:pPr marL="0" indent="0">
              <a:spcBef>
                <a:spcPts val="0"/>
              </a:spcBef>
            </a:pPr>
            <a:endParaRPr lang="en-US" altLang="zh-CN" sz="1400" b="0" kern="0" dirty="0" smtClean="0">
              <a:solidFill>
                <a:schemeClr val="tx1"/>
              </a:solidFill>
            </a:endParaRPr>
          </a:p>
        </p:txBody>
      </p:sp>
      <p:sp>
        <p:nvSpPr>
          <p:cNvPr id="19" name="Rectangle 3"/>
          <p:cNvSpPr txBox="1">
            <a:spLocks noChangeArrowheads="1"/>
          </p:cNvSpPr>
          <p:nvPr/>
        </p:nvSpPr>
        <p:spPr bwMode="auto">
          <a:xfrm>
            <a:off x="4427984" y="1628800"/>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ct val="20000"/>
              </a:spcBef>
            </a:pPr>
            <a:r>
              <a:rPr lang="en-US" altLang="zh-CN" sz="1400" dirty="0"/>
              <a:t>Both </a:t>
            </a:r>
            <a:r>
              <a:rPr lang="en-US" altLang="zh-CN" sz="1400" dirty="0" smtClean="0"/>
              <a:t>link directions are </a:t>
            </a:r>
            <a:r>
              <a:rPr lang="en-US" altLang="zh-CN" sz="1400" dirty="0"/>
              <a:t>using LC.</a:t>
            </a:r>
          </a:p>
          <a:p>
            <a:pPr marL="0" indent="0">
              <a:buFontTx/>
              <a:buNone/>
              <a:defRPr/>
            </a:pPr>
            <a:r>
              <a:rPr lang="en-US" altLang="zh-CN" sz="1400" kern="0" dirty="0"/>
              <a:t>Interference between LC </a:t>
            </a:r>
            <a:r>
              <a:rPr lang="en-US" altLang="zh-CN" sz="1400" kern="0" dirty="0" smtClean="0"/>
              <a:t>STAs is negligible outside the illuminated spot size (one to few meters). Interference with sunlight requires optical band-pass filters.</a:t>
            </a:r>
          </a:p>
          <a:p>
            <a:pPr eaLnBrk="1" hangingPunct="1">
              <a:spcBef>
                <a:spcPct val="20000"/>
              </a:spcBef>
            </a:pPr>
            <a:r>
              <a:rPr lang="en-US" altLang="zh-CN" sz="1600" b="1" u="sng" dirty="0" smtClean="0"/>
              <a:t>Use </a:t>
            </a:r>
            <a:r>
              <a:rPr lang="en-US" altLang="zh-CN" sz="1600" b="1" u="sng" dirty="0"/>
              <a:t>Case</a:t>
            </a:r>
          </a:p>
          <a:p>
            <a:r>
              <a:rPr lang="en-US" altLang="zh-CN" sz="1400" dirty="0" smtClean="0"/>
              <a:t>An existing backhaul network shall be extended and new sites integrated but the fixed backbone crosses public or private areas and would be costly and delay the deployment. Use cases are the deployment of small radio cells for Wi-Fi and 4G/5G e.g. on streetlights and the additional deployment of wireless cameras for video surveillance.</a:t>
            </a:r>
            <a:endParaRPr lang="en-US" altLang="zh-CN" sz="1400" dirty="0"/>
          </a:p>
        </p:txBody>
      </p:sp>
      <p:pic>
        <p:nvPicPr>
          <p:cNvPr id="14" name="Grafik 13"/>
          <p:cNvPicPr>
            <a:picLocks noChangeAspect="1"/>
          </p:cNvPicPr>
          <p:nvPr/>
        </p:nvPicPr>
        <p:blipFill rotWithShape="1">
          <a:blip r:embed="rId3" cstate="print">
            <a:extLst>
              <a:ext uri="{28A0092B-C50C-407E-A947-70E740481C1C}">
                <a14:useLocalDpi xmlns:a14="http://schemas.microsoft.com/office/drawing/2010/main" val="0"/>
              </a:ext>
            </a:extLst>
          </a:blip>
          <a:srcRect l="9242" t="2945" r="5601" b="13535"/>
          <a:stretch/>
        </p:blipFill>
        <p:spPr>
          <a:xfrm>
            <a:off x="5013640" y="4581128"/>
            <a:ext cx="3184056" cy="1612511"/>
          </a:xfrm>
          <a:prstGeom prst="rect">
            <a:avLst/>
          </a:prstGeom>
          <a:ln w="12700">
            <a:solidFill>
              <a:schemeClr val="tx2"/>
            </a:solidFill>
          </a:ln>
        </p:spPr>
      </p:pic>
    </p:spTree>
    <p:extLst>
      <p:ext uri="{BB962C8B-B14F-4D97-AF65-F5344CB8AC3E}">
        <p14:creationId xmlns:p14="http://schemas.microsoft.com/office/powerpoint/2010/main" val="1615023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May 2018</a:t>
            </a:r>
            <a:endParaRPr lang="en-GB"/>
          </a:p>
        </p:txBody>
      </p:sp>
      <p:sp>
        <p:nvSpPr>
          <p:cNvPr id="5" name="Footer Placeholder 4"/>
          <p:cNvSpPr>
            <a:spLocks noGrp="1"/>
          </p:cNvSpPr>
          <p:nvPr>
            <p:ph type="ftr" idx="14"/>
          </p:nvPr>
        </p:nvSpPr>
        <p:spPr>
          <a:xfrm>
            <a:off x="4873625" y="6475413"/>
            <a:ext cx="3668713" cy="265955"/>
          </a:xfrm>
        </p:spPr>
        <p:txBody>
          <a:bodyPr/>
          <a:lstStyle/>
          <a:p>
            <a:r>
              <a:rPr lang="en-GB" smtClean="0"/>
              <a:t>Oliver Luo (Huawei)</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9</a:t>
            </a:fld>
            <a:endParaRPr lang="en-GB"/>
          </a:p>
        </p:txBody>
      </p:sp>
      <p:sp>
        <p:nvSpPr>
          <p:cNvPr id="7" name="Rectangle 2"/>
          <p:cNvSpPr>
            <a:spLocks noGrp="1" noChangeArrowheads="1"/>
          </p:cNvSpPr>
          <p:nvPr>
            <p:ph type="title"/>
          </p:nvPr>
        </p:nvSpPr>
        <p:spPr>
          <a:xfrm>
            <a:off x="685800" y="620688"/>
            <a:ext cx="7772400" cy="1066800"/>
          </a:xfrm>
        </p:spPr>
        <p:txBody>
          <a:bodyPr/>
          <a:lstStyle/>
          <a:p>
            <a:pPr lvl="0"/>
            <a:r>
              <a:rPr lang="en-US" altLang="zh-CN" sz="2400" dirty="0">
                <a:solidFill>
                  <a:srgbClr val="000000"/>
                </a:solidFill>
              </a:rPr>
              <a:t>Summary of Key </a:t>
            </a:r>
            <a:r>
              <a:rPr lang="en-US" altLang="zh-CN" sz="2400" dirty="0" smtClean="0">
                <a:solidFill>
                  <a:srgbClr val="000000"/>
                </a:solidFill>
              </a:rPr>
              <a:t>metrics [12]</a:t>
            </a:r>
            <a:endParaRPr lang="en-CA" dirty="0" smtClean="0"/>
          </a:p>
        </p:txBody>
      </p:sp>
      <p:graphicFrame>
        <p:nvGraphicFramePr>
          <p:cNvPr id="8" name="Shape 392"/>
          <p:cNvGraphicFramePr/>
          <p:nvPr>
            <p:extLst>
              <p:ext uri="{D42A27DB-BD31-4B8C-83A1-F6EECF244321}">
                <p14:modId xmlns:p14="http://schemas.microsoft.com/office/powerpoint/2010/main" val="4278920954"/>
              </p:ext>
            </p:extLst>
          </p:nvPr>
        </p:nvGraphicFramePr>
        <p:xfrm>
          <a:off x="811013" y="1916832"/>
          <a:ext cx="7521975" cy="3956450"/>
        </p:xfrm>
        <a:graphic>
          <a:graphicData uri="http://schemas.openxmlformats.org/drawingml/2006/table">
            <a:tbl>
              <a:tblPr firstRow="1" bandRow="1">
                <a:noFill/>
              </a:tblPr>
              <a:tblGrid>
                <a:gridCol w="465975">
                  <a:extLst>
                    <a:ext uri="{9D8B030D-6E8A-4147-A177-3AD203B41FA5}">
                      <a16:colId xmlns="" xmlns:a16="http://schemas.microsoft.com/office/drawing/2014/main" val="20000"/>
                    </a:ext>
                  </a:extLst>
                </a:gridCol>
                <a:gridCol w="900000">
                  <a:extLst>
                    <a:ext uri="{9D8B030D-6E8A-4147-A177-3AD203B41FA5}">
                      <a16:colId xmlns="" xmlns:a16="http://schemas.microsoft.com/office/drawing/2014/main" val="20001"/>
                    </a:ext>
                  </a:extLst>
                </a:gridCol>
                <a:gridCol w="1332000">
                  <a:extLst>
                    <a:ext uri="{9D8B030D-6E8A-4147-A177-3AD203B41FA5}">
                      <a16:colId xmlns="" xmlns:a16="http://schemas.microsoft.com/office/drawing/2014/main" val="20002"/>
                    </a:ext>
                  </a:extLst>
                </a:gridCol>
                <a:gridCol w="900000">
                  <a:extLst>
                    <a:ext uri="{9D8B030D-6E8A-4147-A177-3AD203B41FA5}">
                      <a16:colId xmlns="" xmlns:a16="http://schemas.microsoft.com/office/drawing/2014/main" val="20003"/>
                    </a:ext>
                  </a:extLst>
                </a:gridCol>
                <a:gridCol w="1260000">
                  <a:extLst>
                    <a:ext uri="{9D8B030D-6E8A-4147-A177-3AD203B41FA5}">
                      <a16:colId xmlns="" xmlns:a16="http://schemas.microsoft.com/office/drawing/2014/main" val="20004"/>
                    </a:ext>
                  </a:extLst>
                </a:gridCol>
                <a:gridCol w="2664000">
                  <a:extLst>
                    <a:ext uri="{9D8B030D-6E8A-4147-A177-3AD203B41FA5}">
                      <a16:colId xmlns="" xmlns:a16="http://schemas.microsoft.com/office/drawing/2014/main" val="20005"/>
                    </a:ext>
                  </a:extLst>
                </a:gridCol>
              </a:tblGrid>
              <a:tr h="756000">
                <a:tc>
                  <a:txBody>
                    <a:bodyPr/>
                    <a:lstStyle/>
                    <a:p>
                      <a:pPr marL="0" marR="0" lvl="0" indent="0" algn="ctr" rtl="0">
                        <a:spcBef>
                          <a:spcPts val="0"/>
                        </a:spcBef>
                        <a:buSzPct val="25000"/>
                        <a:buNone/>
                      </a:pPr>
                      <a:r>
                        <a:rPr lang="en-US" sz="1500" u="none" strike="noStrike" cap="none" baseline="0" dirty="0" smtClean="0"/>
                        <a:t>UC</a:t>
                      </a:r>
                      <a:endParaRPr lang="en-US" sz="1500" u="none" strike="noStrike" cap="none" baseline="0" dirty="0"/>
                    </a:p>
                    <a:p>
                      <a:pPr marL="0" marR="0" lvl="0" indent="0" algn="ctr" rtl="0">
                        <a:spcBef>
                          <a:spcPts val="0"/>
                        </a:spcBef>
                        <a:buSzPct val="25000"/>
                        <a:buNone/>
                      </a:pPr>
                      <a:r>
                        <a:rPr lang="en-US" sz="1500" u="none" strike="noStrike" cap="none" baseline="0" dirty="0"/>
                        <a:t>#</a:t>
                      </a:r>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smtClean="0"/>
                        <a:t>Distance</a:t>
                      </a:r>
                      <a:endParaRPr sz="1500" u="none" strike="noStrike" cap="none" baseline="0" dirty="0"/>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a:t>Throughput</a:t>
                      </a:r>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smtClean="0"/>
                        <a:t>Latency</a:t>
                      </a:r>
                      <a:endParaRPr lang="en-US" sz="1500" u="none" strike="noStrike" cap="none" baseline="0" dirty="0"/>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smtClean="0"/>
                        <a:t>Signal strength (lux)</a:t>
                      </a:r>
                      <a:endParaRPr lang="en-US" sz="1500" u="none" strike="noStrike" cap="none" baseline="0" dirty="0"/>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smtClean="0"/>
                        <a:t>Applications and Characteristics</a:t>
                      </a:r>
                      <a:endParaRPr lang="en-US" sz="1500" u="none" strike="noStrike" cap="none" baseline="0" dirty="0"/>
                    </a:p>
                  </a:txBody>
                  <a:tcPr marL="91450" marR="91450" marT="45725" marB="45725" anchor="ctr">
                    <a:solidFill>
                      <a:srgbClr val="D8D8D8"/>
                    </a:solidFill>
                  </a:tcPr>
                </a:tc>
                <a:extLst>
                  <a:ext uri="{0D108BD9-81ED-4DB2-BD59-A6C34878D82A}">
                    <a16:rowId xmlns="" xmlns:a16="http://schemas.microsoft.com/office/drawing/2014/main" val="10000"/>
                  </a:ext>
                </a:extLst>
              </a:tr>
              <a:tr h="540000">
                <a:tc>
                  <a:txBody>
                    <a:bodyPr/>
                    <a:lstStyle/>
                    <a:p>
                      <a:pPr marL="0" marR="0" lvl="0" indent="0" algn="l" rtl="0">
                        <a:spcBef>
                          <a:spcPts val="0"/>
                        </a:spcBef>
                        <a:buSzPct val="25000"/>
                        <a:buNone/>
                      </a:pPr>
                      <a:r>
                        <a:rPr lang="en-US" sz="1200" u="none" strike="noStrike" cap="none" baseline="0" dirty="0" smtClean="0"/>
                        <a:t>1</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t> &lt;20m</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smtClean="0">
                          <a:solidFill>
                            <a:schemeClr val="tx1"/>
                          </a:solidFill>
                          <a:latin typeface="+mn-lt"/>
                          <a:ea typeface="+mn-ea"/>
                          <a:cs typeface="+mn-cs"/>
                        </a:rPr>
                        <a:t>10Mbps</a:t>
                      </a:r>
                      <a:r>
                        <a:rPr lang="en-US" altLang="zh-CN" sz="1200" u="none" strike="noStrike" kern="1200" cap="none" baseline="0" smtClean="0">
                          <a:solidFill>
                            <a:schemeClr val="tx1"/>
                          </a:solidFill>
                          <a:latin typeface="+mn-lt"/>
                          <a:ea typeface="+mn-ea"/>
                          <a:cs typeface="+mn-cs"/>
                        </a:rPr>
                        <a:t>~2</a:t>
                      </a:r>
                      <a:r>
                        <a:rPr lang="en-US" sz="1200" u="none" strike="noStrike" kern="1200" cap="none" baseline="0" smtClean="0">
                          <a:solidFill>
                            <a:schemeClr val="tx1"/>
                          </a:solidFill>
                          <a:latin typeface="+mn-lt"/>
                          <a:ea typeface="+mn-ea"/>
                          <a:cs typeface="+mn-cs"/>
                        </a:rPr>
                        <a:t>Gbps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&lt;5ms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150-1500</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-UHD production monitoring</a:t>
                      </a:r>
                    </a:p>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-Static, Low Mobility</a:t>
                      </a:r>
                    </a:p>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-Multi-AP, Multi-STAs</a:t>
                      </a:r>
                    </a:p>
                  </a:txBody>
                  <a:tcPr marL="91450" marR="91450" marT="45725" marB="45725" anchor="ctr">
                    <a:solidFill>
                      <a:schemeClr val="accent1">
                        <a:lumMod val="40000"/>
                        <a:lumOff val="60000"/>
                        <a:alpha val="0"/>
                      </a:schemeClr>
                    </a:solidFill>
                  </a:tcPr>
                </a:tc>
                <a:extLst>
                  <a:ext uri="{0D108BD9-81ED-4DB2-BD59-A6C34878D82A}">
                    <a16:rowId xmlns="" xmlns:a16="http://schemas.microsoft.com/office/drawing/2014/main" val="10001"/>
                  </a:ext>
                </a:extLst>
              </a:tr>
              <a:tr h="540000">
                <a:tc>
                  <a:txBody>
                    <a:bodyPr/>
                    <a:lstStyle/>
                    <a:p>
                      <a:pPr marL="0" marR="0" lvl="0" indent="0" algn="l" rtl="0">
                        <a:spcBef>
                          <a:spcPts val="0"/>
                        </a:spcBef>
                        <a:buSzPct val="25000"/>
                        <a:buNone/>
                      </a:pPr>
                      <a:r>
                        <a:rPr lang="en-US" sz="1200" u="none" strike="noStrike" cap="none" baseline="0" dirty="0" smtClean="0"/>
                        <a:t>2</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t>&lt;3m</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altLang="zh-CN" sz="1200" u="none" strike="noStrike" kern="1200" cap="none" baseline="0" dirty="0" smtClean="0">
                          <a:solidFill>
                            <a:schemeClr val="tx1"/>
                          </a:solidFill>
                          <a:latin typeface="+mn-lt"/>
                          <a:ea typeface="+mn-ea"/>
                          <a:cs typeface="+mn-cs"/>
                        </a:rPr>
                        <a:t>10Mbps~3Gbps</a:t>
                      </a:r>
                      <a:endParaRPr lang="en-US" altLang="zh-CN"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&lt;5ms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40,000-160,000</a:t>
                      </a:r>
                    </a:p>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100-300</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-Uncompressed UHD </a:t>
                      </a:r>
                    </a:p>
                    <a:p>
                      <a:pPr marL="0" marR="0" lvl="0" indent="0" algn="l" defTabSz="914400" rtl="0" eaLnBrk="1" latinLnBrk="0" hangingPunct="1">
                        <a:spcBef>
                          <a:spcPts val="0"/>
                        </a:spcBef>
                        <a:buSzPct val="25000"/>
                        <a:buNone/>
                      </a:pPr>
                      <a:r>
                        <a:rPr lang="en-US" altLang="zh-CN" sz="1200" u="none" strike="noStrike" kern="1200" cap="none" baseline="0" dirty="0" smtClean="0">
                          <a:solidFill>
                            <a:schemeClr val="tx1"/>
                          </a:solidFill>
                          <a:latin typeface="+mn-lt"/>
                          <a:ea typeface="+mn-ea"/>
                          <a:cs typeface="+mn-cs"/>
                        </a:rPr>
                        <a:t>-Static, Low Mobility</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-Multi-AP, Multi-STAs</a:t>
                      </a:r>
                    </a:p>
                  </a:txBody>
                  <a:tcPr marL="91450" marR="91450" marT="45725" marB="45725" anchor="ctr">
                    <a:solidFill>
                      <a:schemeClr val="accent1">
                        <a:lumMod val="40000"/>
                        <a:lumOff val="60000"/>
                        <a:alpha val="0"/>
                      </a:schemeClr>
                    </a:solidFill>
                  </a:tcPr>
                </a:tc>
                <a:extLst>
                  <a:ext uri="{0D108BD9-81ED-4DB2-BD59-A6C34878D82A}">
                    <a16:rowId xmlns="" xmlns:a16="http://schemas.microsoft.com/office/drawing/2014/main" val="10002"/>
                  </a:ext>
                </a:extLst>
              </a:tr>
              <a:tr h="540000">
                <a:tc>
                  <a:txBody>
                    <a:bodyPr/>
                    <a:lstStyle/>
                    <a:p>
                      <a:pPr marL="0" marR="0" lvl="0" indent="0" algn="l" rtl="0">
                        <a:spcBef>
                          <a:spcPts val="0"/>
                        </a:spcBef>
                        <a:buSzPct val="25000"/>
                        <a:buNone/>
                      </a:pPr>
                      <a:r>
                        <a:rPr lang="en-US" sz="1200" u="none" strike="noStrike" cap="none" baseline="0" dirty="0" smtClean="0"/>
                        <a:t>3</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t>&lt;5m </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altLang="zh-CN" sz="1200" u="none" strike="noStrike" kern="1200" cap="none" baseline="0" dirty="0" smtClean="0">
                          <a:solidFill>
                            <a:schemeClr val="tx1"/>
                          </a:solidFill>
                          <a:latin typeface="+mn-lt"/>
                          <a:ea typeface="+mn-ea"/>
                          <a:cs typeface="+mn-cs"/>
                        </a:rPr>
                        <a:t>10Mbps~1Gbps</a:t>
                      </a:r>
                      <a:endParaRPr lang="en-US" altLang="zh-CN"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&lt;5ms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500</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-Video broadcasting</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-Static, Low Mobility</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-Multi-AP, Multi-STAs</a:t>
                      </a:r>
                    </a:p>
                  </a:txBody>
                  <a:tcPr marL="91450" marR="91450" marT="45725" marB="45725" anchor="ctr">
                    <a:solidFill>
                      <a:schemeClr val="accent1">
                        <a:lumMod val="40000"/>
                        <a:lumOff val="60000"/>
                        <a:alpha val="0"/>
                      </a:schemeClr>
                    </a:solidFill>
                  </a:tcPr>
                </a:tc>
                <a:extLst>
                  <a:ext uri="{0D108BD9-81ED-4DB2-BD59-A6C34878D82A}">
                    <a16:rowId xmlns="" xmlns:a16="http://schemas.microsoft.com/office/drawing/2014/main" val="10003"/>
                  </a:ext>
                </a:extLst>
              </a:tr>
              <a:tr h="540000">
                <a:tc>
                  <a:txBody>
                    <a:bodyPr/>
                    <a:lstStyle/>
                    <a:p>
                      <a:pPr marL="0" marR="0" lvl="0" indent="0" algn="l" rtl="0">
                        <a:spcBef>
                          <a:spcPts val="0"/>
                        </a:spcBef>
                        <a:buSzPct val="25000"/>
                        <a:buNone/>
                      </a:pPr>
                      <a:r>
                        <a:rPr lang="en-US" sz="1200" u="none" strike="noStrike" cap="none" baseline="0" dirty="0" smtClean="0"/>
                        <a:t>4</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t>&lt;3m</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10Mbps~5Gbps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&lt;3ms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50-500</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altLang="zh-CN" sz="1200" u="none" strike="noStrike" kern="1200" cap="none" baseline="0" dirty="0" smtClean="0">
                          <a:solidFill>
                            <a:schemeClr val="tx1"/>
                          </a:solidFill>
                          <a:latin typeface="+mn-lt"/>
                          <a:ea typeface="+mn-ea"/>
                          <a:cs typeface="+mn-cs"/>
                        </a:rPr>
                        <a:t>-VR gaming, Internet, Video</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-Low Mobility,</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-Multi-AP, Multi-STAs</a:t>
                      </a:r>
                    </a:p>
                  </a:txBody>
                  <a:tcPr marL="91450" marR="91450" marT="45725" marB="45725" anchor="ctr">
                    <a:solidFill>
                      <a:schemeClr val="accent1">
                        <a:lumMod val="40000"/>
                        <a:lumOff val="60000"/>
                        <a:alpha val="0"/>
                      </a:schemeClr>
                    </a:solidFill>
                  </a:tcPr>
                </a:tc>
                <a:extLst>
                  <a:ext uri="{0D108BD9-81ED-4DB2-BD59-A6C34878D82A}">
                    <a16:rowId xmlns="" xmlns:a16="http://schemas.microsoft.com/office/drawing/2014/main" val="10004"/>
                  </a:ext>
                </a:extLst>
              </a:tr>
              <a:tr h="540000">
                <a:tc>
                  <a:txBody>
                    <a:bodyPr/>
                    <a:lstStyle/>
                    <a:p>
                      <a:pPr marL="0" marR="0" lvl="0" indent="0" algn="l" rtl="0">
                        <a:spcBef>
                          <a:spcPts val="0"/>
                        </a:spcBef>
                        <a:buSzPct val="25000"/>
                        <a:buNone/>
                      </a:pPr>
                      <a:r>
                        <a:rPr lang="en-US" sz="1200" u="none" strike="noStrike" cap="none" baseline="0" dirty="0" smtClean="0"/>
                        <a:t>5</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t>10-200m</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100Mbps~5Gbps</a:t>
                      </a:r>
                    </a:p>
                  </a:txBody>
                  <a:tcPr marL="91450" marR="91450" marT="45725" marB="45725" anchor="ctr">
                    <a:solidFill>
                      <a:schemeClr val="accent1">
                        <a:lumMod val="40000"/>
                        <a:lumOff val="6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&lt;5ms</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-Wireless surveillance cameras </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-Static</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-Point to point</a:t>
                      </a:r>
                    </a:p>
                  </a:txBody>
                  <a:tcPr marL="91450" marR="91450" marT="45725" marB="45725" anchor="ctr">
                    <a:solidFill>
                      <a:schemeClr val="accent1">
                        <a:lumMod val="40000"/>
                        <a:lumOff val="60000"/>
                        <a:alpha val="0"/>
                      </a:schemeClr>
                    </a:solid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160</TotalTime>
  <Words>2063</Words>
  <Application>Microsoft Office PowerPoint</Application>
  <PresentationFormat>全屏显示(4:3)</PresentationFormat>
  <Paragraphs>246</Paragraphs>
  <Slides>10</Slides>
  <Notes>10</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10</vt:i4>
      </vt:variant>
    </vt:vector>
  </HeadingPairs>
  <TitlesOfParts>
    <vt:vector size="21" baseType="lpstr">
      <vt:lpstr>Arial Unicode MS</vt:lpstr>
      <vt:lpstr>Frutiger LT Com 55 Roman</vt:lpstr>
      <vt:lpstr>MS Gothic</vt:lpstr>
      <vt:lpstr>MS PGothic</vt:lpstr>
      <vt:lpstr>MS PGothic</vt:lpstr>
      <vt:lpstr>Arial</vt:lpstr>
      <vt:lpstr>Symbol</vt:lpstr>
      <vt:lpstr>Times New Roman</vt:lpstr>
      <vt:lpstr>Wingdings</vt:lpstr>
      <vt:lpstr>Office Theme</vt:lpstr>
      <vt:lpstr>Document</vt:lpstr>
      <vt:lpstr>LC Usage Model</vt:lpstr>
      <vt:lpstr>Background</vt:lpstr>
      <vt:lpstr>Terminology</vt:lpstr>
      <vt:lpstr>Usage Model 1: Industrial wireless</vt:lpstr>
      <vt:lpstr>Usage Model 2: Wireless access in medical environments</vt:lpstr>
      <vt:lpstr>Usage Model 3: Enterprise network</vt:lpstr>
      <vt:lpstr>Usage Model 4: Secure home network</vt:lpstr>
      <vt:lpstr>Usage Model 5: Backhaul</vt:lpstr>
      <vt:lpstr>Summary of Key metrics [12]</vt:lpstr>
      <vt:lpstr>References</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 Usage Model</dc:title>
  <dc:creator>luopengfei</dc:creator>
  <cp:lastModifiedBy>Luopengfei (Oliver)</cp:lastModifiedBy>
  <cp:revision>466</cp:revision>
  <cp:lastPrinted>1601-01-01T00:00:00Z</cp:lastPrinted>
  <dcterms:created xsi:type="dcterms:W3CDTF">2018-04-21T01:44:45Z</dcterms:created>
  <dcterms:modified xsi:type="dcterms:W3CDTF">2018-05-07T15:20:46Z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(2)DfWKSXLwzBVhEF5TLk51AEHUVmi0oXS0qOwR6fhg5/2CYAkRF36LCl70SqY9LxNPg8zeX5Ec
OSD0qq+9C0pdj3hWt1q5ehm1Gr5JQWVHojkClRX832owRDm/aA9HD1tocqUYHZgSnVK+EMsg
+zhNMlp2lwfXCEYVeTrN0N23QpsZHI+U4755PcjluOpC0R0DjNX0vtiPMCFJyggBs3LEQFHv
EWKFIGlxi/fl55kX/e</vt:lpwstr>
  </property>
  <property fmtid="{D5CDD505-2E9C-101B-9397-08002B2CF9AE}" pid="3" name="_2015_ms_pID_7253431">
    <vt:lpwstr>U6nB48PqIT96Q2r8PYSCC9MNbbpbi4acfFBnR67dS9NCxM04C7hHec
NB+1sfEcQcyhOpmky26rrXpzTU1RlxBFsUKbVtR+kETL0bOVACbBYNw0elmZfDMBpY9z/AxS
IhW44kexkalGBof+A2gGfpTBFSyJgvktM8Rr3b7vXDHg21iNdQzRRkZxZ1qCgNl4Cyw=</vt:lpwstr>
  </property>
  <property fmtid="{D5CDD505-2E9C-101B-9397-08002B2CF9AE}" pid="4" name="_readonly">
    <vt:lpwstr/>
  </property>
  <property fmtid="{D5CDD505-2E9C-101B-9397-08002B2CF9AE}" pid="5" name="_change">
    <vt:lpwstr/>
  </property>
  <property fmtid="{D5CDD505-2E9C-101B-9397-08002B2CF9AE}" pid="6" name="_full-control">
    <vt:lpwstr/>
  </property>
  <property fmtid="{D5CDD505-2E9C-101B-9397-08002B2CF9AE}" pid="7" name="sflag">
    <vt:lpwstr>1525226789</vt:lpwstr>
  </property>
</Properties>
</file>