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0"/>
  </p:notesMasterIdLst>
  <p:handoutMasterIdLst>
    <p:handoutMasterId r:id="rId11"/>
  </p:handoutMasterIdLst>
  <p:sldIdLst>
    <p:sldId id="256" r:id="rId2"/>
    <p:sldId id="475" r:id="rId3"/>
    <p:sldId id="493" r:id="rId4"/>
    <p:sldId id="495" r:id="rId5"/>
    <p:sldId id="492" r:id="rId6"/>
    <p:sldId id="491" r:id="rId7"/>
    <p:sldId id="496" r:id="rId8"/>
    <p:sldId id="494" r:id="rId9"/>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E75B6"/>
    <a:srgbClr val="4F81BD"/>
    <a:srgbClr val="FFFFFF"/>
    <a:srgbClr val="009999"/>
    <a:srgbClr val="00CC99"/>
    <a:srgbClr val="99CCFF"/>
    <a:srgbClr val="4A7EBB"/>
    <a:srgbClr val="00956F"/>
    <a:srgbClr val="FFCC99"/>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133" autoAdjust="0"/>
  </p:normalViewPr>
  <p:slideViewPr>
    <p:cSldViewPr>
      <p:cViewPr varScale="1">
        <p:scale>
          <a:sx n="68" d="100"/>
          <a:sy n="68" d="100"/>
        </p:scale>
        <p:origin x="1264" y="64"/>
      </p:cViewPr>
      <p:guideLst>
        <p:guide orient="horz" pos="2160"/>
        <p:guide pos="2880"/>
      </p:guideLst>
    </p:cSldViewPr>
  </p:slideViewPr>
  <p:outlineViewPr>
    <p:cViewPr varScale="1">
      <p:scale>
        <a:sx n="170" d="200"/>
        <a:sy n="170" d="200"/>
      </p:scale>
      <p:origin x="0" y="-42056"/>
    </p:cViewPr>
  </p:outlineViewPr>
  <p:notesTextViewPr>
    <p:cViewPr>
      <p:scale>
        <a:sx n="100" d="100"/>
        <a:sy n="100" d="100"/>
      </p:scale>
      <p:origin x="0" y="0"/>
    </p:cViewPr>
  </p:notesTextViewPr>
  <p:sorterViewPr>
    <p:cViewPr varScale="1">
      <p:scale>
        <a:sx n="1" d="1"/>
        <a:sy n="1" d="1"/>
      </p:scale>
      <p:origin x="0" y="0"/>
    </p:cViewPr>
  </p:sorter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802.11-17/1479r1</a:t>
            </a:r>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September 2017</a:t>
            </a:r>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dirty="0"/>
              <a:t>Sean Coffey, Realtek</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802.11-17/1479r1</a:t>
            </a:r>
            <a:endParaRPr lang="en-US" dirty="0"/>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September 2017</a:t>
            </a:r>
            <a:endParaRPr lang="en-US" dirty="0"/>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Sean Coffey, Realtek</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802.11-17/1479r1</a:t>
            </a:r>
            <a:endParaRPr lang="en-US" dirty="0"/>
          </a:p>
        </p:txBody>
      </p:sp>
      <p:sp>
        <p:nvSpPr>
          <p:cNvPr id="5" name="Rectangle 3"/>
          <p:cNvSpPr>
            <a:spLocks noGrp="1" noChangeArrowheads="1"/>
          </p:cNvSpPr>
          <p:nvPr>
            <p:ph type="dt"/>
          </p:nvPr>
        </p:nvSpPr>
        <p:spPr>
          <a:ln/>
        </p:spPr>
        <p:txBody>
          <a:bodyPr/>
          <a:lstStyle/>
          <a:p>
            <a:r>
              <a:rPr lang="en-US"/>
              <a:t>September 2017</a:t>
            </a:r>
            <a:endParaRPr lang="en-US" dirty="0"/>
          </a:p>
        </p:txBody>
      </p:sp>
      <p:sp>
        <p:nvSpPr>
          <p:cNvPr id="6" name="Rectangle 6"/>
          <p:cNvSpPr>
            <a:spLocks noGrp="1" noChangeArrowheads="1"/>
          </p:cNvSpPr>
          <p:nvPr>
            <p:ph type="ftr"/>
          </p:nvPr>
        </p:nvSpPr>
        <p:spPr>
          <a:ln/>
        </p:spPr>
        <p:txBody>
          <a:bodyPr/>
          <a:lstStyle/>
          <a:p>
            <a:r>
              <a:rPr lang="en-US" dirty="0"/>
              <a:t>Sean Coffey, Realtek</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802.11-17/1479r1</a:t>
            </a:r>
            <a:endParaRPr lang="en-US" dirty="0"/>
          </a:p>
        </p:txBody>
      </p:sp>
      <p:sp>
        <p:nvSpPr>
          <p:cNvPr id="5" name="Rectangle 3"/>
          <p:cNvSpPr>
            <a:spLocks noGrp="1" noChangeArrowheads="1"/>
          </p:cNvSpPr>
          <p:nvPr>
            <p:ph type="dt"/>
          </p:nvPr>
        </p:nvSpPr>
        <p:spPr>
          <a:ln/>
        </p:spPr>
        <p:txBody>
          <a:bodyPr/>
          <a:lstStyle/>
          <a:p>
            <a:r>
              <a:rPr lang="en-US"/>
              <a:t>September 2017</a:t>
            </a:r>
            <a:endParaRPr lang="en-US" dirty="0"/>
          </a:p>
        </p:txBody>
      </p:sp>
      <p:sp>
        <p:nvSpPr>
          <p:cNvPr id="6" name="Rectangle 6"/>
          <p:cNvSpPr>
            <a:spLocks noGrp="1" noChangeArrowheads="1"/>
          </p:cNvSpPr>
          <p:nvPr>
            <p:ph type="ftr"/>
          </p:nvPr>
        </p:nvSpPr>
        <p:spPr>
          <a:ln/>
        </p:spPr>
        <p:txBody>
          <a:bodyPr/>
          <a:lstStyle/>
          <a:p>
            <a:r>
              <a:rPr lang="en-US" dirty="0"/>
              <a:t>Sean Coffey, Realtek</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47627398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802.11-17/1479r1</a:t>
            </a:r>
            <a:endParaRPr lang="en-US" dirty="0"/>
          </a:p>
        </p:txBody>
      </p:sp>
      <p:sp>
        <p:nvSpPr>
          <p:cNvPr id="5" name="Rectangle 3"/>
          <p:cNvSpPr>
            <a:spLocks noGrp="1" noChangeArrowheads="1"/>
          </p:cNvSpPr>
          <p:nvPr>
            <p:ph type="dt"/>
          </p:nvPr>
        </p:nvSpPr>
        <p:spPr>
          <a:ln/>
        </p:spPr>
        <p:txBody>
          <a:bodyPr/>
          <a:lstStyle/>
          <a:p>
            <a:r>
              <a:rPr lang="en-US"/>
              <a:t>September 2017</a:t>
            </a:r>
            <a:endParaRPr lang="en-US" dirty="0"/>
          </a:p>
        </p:txBody>
      </p:sp>
      <p:sp>
        <p:nvSpPr>
          <p:cNvPr id="6" name="Rectangle 6"/>
          <p:cNvSpPr>
            <a:spLocks noGrp="1" noChangeArrowheads="1"/>
          </p:cNvSpPr>
          <p:nvPr>
            <p:ph type="ftr"/>
          </p:nvPr>
        </p:nvSpPr>
        <p:spPr>
          <a:ln/>
        </p:spPr>
        <p:txBody>
          <a:bodyPr/>
          <a:lstStyle/>
          <a:p>
            <a:r>
              <a:rPr lang="en-US" dirty="0"/>
              <a:t>Sean Coffey, Realtek</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3</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06266892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802.11-17/1479r1</a:t>
            </a:r>
            <a:endParaRPr lang="en-US" dirty="0"/>
          </a:p>
        </p:txBody>
      </p:sp>
      <p:sp>
        <p:nvSpPr>
          <p:cNvPr id="5" name="Rectangle 3"/>
          <p:cNvSpPr>
            <a:spLocks noGrp="1" noChangeArrowheads="1"/>
          </p:cNvSpPr>
          <p:nvPr>
            <p:ph type="dt"/>
          </p:nvPr>
        </p:nvSpPr>
        <p:spPr>
          <a:ln/>
        </p:spPr>
        <p:txBody>
          <a:bodyPr/>
          <a:lstStyle/>
          <a:p>
            <a:r>
              <a:rPr lang="en-US"/>
              <a:t>September 2017</a:t>
            </a:r>
            <a:endParaRPr lang="en-US" dirty="0"/>
          </a:p>
        </p:txBody>
      </p:sp>
      <p:sp>
        <p:nvSpPr>
          <p:cNvPr id="6" name="Rectangle 6"/>
          <p:cNvSpPr>
            <a:spLocks noGrp="1" noChangeArrowheads="1"/>
          </p:cNvSpPr>
          <p:nvPr>
            <p:ph type="ftr"/>
          </p:nvPr>
        </p:nvSpPr>
        <p:spPr>
          <a:ln/>
        </p:spPr>
        <p:txBody>
          <a:bodyPr/>
          <a:lstStyle/>
          <a:p>
            <a:r>
              <a:rPr lang="en-US" dirty="0"/>
              <a:t>Sean Coffey, Realtek</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4</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206402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802.11-17/1479r1</a:t>
            </a:r>
            <a:endParaRPr lang="en-US" dirty="0"/>
          </a:p>
        </p:txBody>
      </p:sp>
      <p:sp>
        <p:nvSpPr>
          <p:cNvPr id="5" name="Rectangle 3"/>
          <p:cNvSpPr>
            <a:spLocks noGrp="1" noChangeArrowheads="1"/>
          </p:cNvSpPr>
          <p:nvPr>
            <p:ph type="dt"/>
          </p:nvPr>
        </p:nvSpPr>
        <p:spPr>
          <a:ln/>
        </p:spPr>
        <p:txBody>
          <a:bodyPr/>
          <a:lstStyle/>
          <a:p>
            <a:r>
              <a:rPr lang="en-US"/>
              <a:t>September 2017</a:t>
            </a:r>
            <a:endParaRPr lang="en-US" dirty="0"/>
          </a:p>
        </p:txBody>
      </p:sp>
      <p:sp>
        <p:nvSpPr>
          <p:cNvPr id="6" name="Rectangle 6"/>
          <p:cNvSpPr>
            <a:spLocks noGrp="1" noChangeArrowheads="1"/>
          </p:cNvSpPr>
          <p:nvPr>
            <p:ph type="ftr"/>
          </p:nvPr>
        </p:nvSpPr>
        <p:spPr>
          <a:ln/>
        </p:spPr>
        <p:txBody>
          <a:bodyPr/>
          <a:lstStyle/>
          <a:p>
            <a:r>
              <a:rPr lang="en-US" dirty="0"/>
              <a:t>Sean Coffey, Realtek</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5</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332777117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802.11-17/1479r1</a:t>
            </a:r>
            <a:endParaRPr lang="en-US" dirty="0"/>
          </a:p>
        </p:txBody>
      </p:sp>
      <p:sp>
        <p:nvSpPr>
          <p:cNvPr id="5" name="Rectangle 3"/>
          <p:cNvSpPr>
            <a:spLocks noGrp="1" noChangeArrowheads="1"/>
          </p:cNvSpPr>
          <p:nvPr>
            <p:ph type="dt"/>
          </p:nvPr>
        </p:nvSpPr>
        <p:spPr>
          <a:ln/>
        </p:spPr>
        <p:txBody>
          <a:bodyPr/>
          <a:lstStyle/>
          <a:p>
            <a:r>
              <a:rPr lang="en-US"/>
              <a:t>September 2017</a:t>
            </a:r>
            <a:endParaRPr lang="en-US" dirty="0"/>
          </a:p>
        </p:txBody>
      </p:sp>
      <p:sp>
        <p:nvSpPr>
          <p:cNvPr id="6" name="Rectangle 6"/>
          <p:cNvSpPr>
            <a:spLocks noGrp="1" noChangeArrowheads="1"/>
          </p:cNvSpPr>
          <p:nvPr>
            <p:ph type="ftr"/>
          </p:nvPr>
        </p:nvSpPr>
        <p:spPr>
          <a:ln/>
        </p:spPr>
        <p:txBody>
          <a:bodyPr/>
          <a:lstStyle/>
          <a:p>
            <a:r>
              <a:rPr lang="en-US" dirty="0"/>
              <a:t>Sean Coffey, Realtek</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6</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05768792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802.11-17/1479r1</a:t>
            </a:r>
            <a:endParaRPr lang="en-US" dirty="0"/>
          </a:p>
        </p:txBody>
      </p:sp>
      <p:sp>
        <p:nvSpPr>
          <p:cNvPr id="5" name="Rectangle 3"/>
          <p:cNvSpPr>
            <a:spLocks noGrp="1" noChangeArrowheads="1"/>
          </p:cNvSpPr>
          <p:nvPr>
            <p:ph type="dt"/>
          </p:nvPr>
        </p:nvSpPr>
        <p:spPr>
          <a:ln/>
        </p:spPr>
        <p:txBody>
          <a:bodyPr/>
          <a:lstStyle/>
          <a:p>
            <a:r>
              <a:rPr lang="en-US"/>
              <a:t>September 2017</a:t>
            </a:r>
            <a:endParaRPr lang="en-US" dirty="0"/>
          </a:p>
        </p:txBody>
      </p:sp>
      <p:sp>
        <p:nvSpPr>
          <p:cNvPr id="6" name="Rectangle 6"/>
          <p:cNvSpPr>
            <a:spLocks noGrp="1" noChangeArrowheads="1"/>
          </p:cNvSpPr>
          <p:nvPr>
            <p:ph type="ftr"/>
          </p:nvPr>
        </p:nvSpPr>
        <p:spPr>
          <a:ln/>
        </p:spPr>
        <p:txBody>
          <a:bodyPr/>
          <a:lstStyle/>
          <a:p>
            <a:r>
              <a:rPr lang="en-US" dirty="0"/>
              <a:t>Sean Coffey, Realtek</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7</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376575674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802.11-17/1479r1</a:t>
            </a:r>
            <a:endParaRPr lang="en-US" dirty="0"/>
          </a:p>
        </p:txBody>
      </p:sp>
      <p:sp>
        <p:nvSpPr>
          <p:cNvPr id="5" name="Rectangle 3"/>
          <p:cNvSpPr>
            <a:spLocks noGrp="1" noChangeArrowheads="1"/>
          </p:cNvSpPr>
          <p:nvPr>
            <p:ph type="dt"/>
          </p:nvPr>
        </p:nvSpPr>
        <p:spPr>
          <a:ln/>
        </p:spPr>
        <p:txBody>
          <a:bodyPr/>
          <a:lstStyle/>
          <a:p>
            <a:r>
              <a:rPr lang="en-US"/>
              <a:t>September 2017</a:t>
            </a:r>
            <a:endParaRPr lang="en-US" dirty="0"/>
          </a:p>
        </p:txBody>
      </p:sp>
      <p:sp>
        <p:nvSpPr>
          <p:cNvPr id="6" name="Rectangle 6"/>
          <p:cNvSpPr>
            <a:spLocks noGrp="1" noChangeArrowheads="1"/>
          </p:cNvSpPr>
          <p:nvPr>
            <p:ph type="ftr"/>
          </p:nvPr>
        </p:nvSpPr>
        <p:spPr>
          <a:ln/>
        </p:spPr>
        <p:txBody>
          <a:bodyPr/>
          <a:lstStyle/>
          <a:p>
            <a:r>
              <a:rPr lang="en-US" dirty="0"/>
              <a:t>Sean Coffey, Realtek</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8</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0418581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May 2018</a:t>
            </a:r>
            <a:endParaRPr lang="en-GB" dirty="0"/>
          </a:p>
        </p:txBody>
      </p:sp>
      <p:sp>
        <p:nvSpPr>
          <p:cNvPr id="5" name="Footer Placeholder 4"/>
          <p:cNvSpPr>
            <a:spLocks noGrp="1"/>
          </p:cNvSpPr>
          <p:nvPr>
            <p:ph type="ftr" idx="11"/>
          </p:nvPr>
        </p:nvSpPr>
        <p:spPr/>
        <p:txBody>
          <a:bodyPr/>
          <a:lstStyle>
            <a:lvl1pPr>
              <a:defRPr/>
            </a:lvl1pPr>
          </a:lstStyle>
          <a:p>
            <a:r>
              <a:rPr lang="en-GB" dirty="0"/>
              <a:t>Sean Coffey, Realtek</a:t>
            </a:r>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Sean Coffey, Realtek</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May 2018</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May 2018</a:t>
            </a:r>
            <a:endParaRPr lang="en-GB" dirty="0"/>
          </a:p>
        </p:txBody>
      </p:sp>
      <p:sp>
        <p:nvSpPr>
          <p:cNvPr id="5" name="Footer Placeholder 4"/>
          <p:cNvSpPr>
            <a:spLocks noGrp="1"/>
          </p:cNvSpPr>
          <p:nvPr>
            <p:ph type="ftr" idx="11"/>
          </p:nvPr>
        </p:nvSpPr>
        <p:spPr/>
        <p:txBody>
          <a:bodyPr/>
          <a:lstStyle>
            <a:lvl1pPr>
              <a:defRPr/>
            </a:lvl1pPr>
          </a:lstStyle>
          <a:p>
            <a:r>
              <a:rPr lang="en-GB" dirty="0"/>
              <a:t>Sean Coffey, Realtek</a:t>
            </a:r>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May 2018</a:t>
            </a:r>
            <a:endParaRPr lang="en-GB" dirty="0"/>
          </a:p>
        </p:txBody>
      </p:sp>
      <p:sp>
        <p:nvSpPr>
          <p:cNvPr id="6" name="Footer Placeholder 5"/>
          <p:cNvSpPr>
            <a:spLocks noGrp="1"/>
          </p:cNvSpPr>
          <p:nvPr>
            <p:ph type="ftr" idx="11"/>
          </p:nvPr>
        </p:nvSpPr>
        <p:spPr/>
        <p:txBody>
          <a:bodyPr/>
          <a:lstStyle>
            <a:lvl1pPr>
              <a:defRPr/>
            </a:lvl1pPr>
          </a:lstStyle>
          <a:p>
            <a:r>
              <a:rPr lang="en-GB" dirty="0"/>
              <a:t>Sean Coffey, Realtek</a:t>
            </a:r>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May 2018</a:t>
            </a:r>
            <a:endParaRPr lang="en-GB" dirty="0"/>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dirty="0"/>
              <a:t>Sean Coffey, Realtek</a:t>
            </a:r>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May 2018</a:t>
            </a:r>
            <a:endParaRPr lang="en-GB" dirty="0"/>
          </a:p>
        </p:txBody>
      </p:sp>
      <p:sp>
        <p:nvSpPr>
          <p:cNvPr id="4" name="Footer Placeholder 3"/>
          <p:cNvSpPr>
            <a:spLocks noGrp="1"/>
          </p:cNvSpPr>
          <p:nvPr>
            <p:ph type="ftr" idx="11"/>
          </p:nvPr>
        </p:nvSpPr>
        <p:spPr/>
        <p:txBody>
          <a:bodyPr/>
          <a:lstStyle>
            <a:lvl1pPr>
              <a:defRPr/>
            </a:lvl1pPr>
          </a:lstStyle>
          <a:p>
            <a:r>
              <a:rPr lang="en-GB" dirty="0"/>
              <a:t>Sean Coffey, Realtek</a:t>
            </a:r>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May 2018</a:t>
            </a:r>
            <a:endParaRPr lang="en-GB" dirty="0"/>
          </a:p>
        </p:txBody>
      </p:sp>
      <p:sp>
        <p:nvSpPr>
          <p:cNvPr id="3" name="Footer Placeholder 2"/>
          <p:cNvSpPr>
            <a:spLocks noGrp="1"/>
          </p:cNvSpPr>
          <p:nvPr>
            <p:ph type="ftr" idx="11"/>
          </p:nvPr>
        </p:nvSpPr>
        <p:spPr/>
        <p:txBody>
          <a:bodyPr/>
          <a:lstStyle>
            <a:lvl1pPr>
              <a:defRPr/>
            </a:lvl1pPr>
          </a:lstStyle>
          <a:p>
            <a:r>
              <a:rPr lang="en-GB" dirty="0"/>
              <a:t>Sean Coffey, Realtek</a:t>
            </a:r>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May 2018</a:t>
            </a:r>
            <a:endParaRPr lang="en-GB" dirty="0"/>
          </a:p>
        </p:txBody>
      </p:sp>
      <p:sp>
        <p:nvSpPr>
          <p:cNvPr id="5" name="Footer Placeholder 4"/>
          <p:cNvSpPr>
            <a:spLocks noGrp="1"/>
          </p:cNvSpPr>
          <p:nvPr>
            <p:ph type="ftr" idx="11"/>
          </p:nvPr>
        </p:nvSpPr>
        <p:spPr/>
        <p:txBody>
          <a:bodyPr/>
          <a:lstStyle>
            <a:lvl1pPr>
              <a:defRPr/>
            </a:lvl1pPr>
          </a:lstStyle>
          <a:p>
            <a:r>
              <a:rPr lang="en-GB" dirty="0"/>
              <a:t>Sean Coffey, Realtek</a:t>
            </a:r>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May 2018</a:t>
            </a:r>
            <a:endParaRPr lang="en-GB" dirty="0"/>
          </a:p>
        </p:txBody>
      </p:sp>
      <p:sp>
        <p:nvSpPr>
          <p:cNvPr id="5" name="Footer Placeholder 4"/>
          <p:cNvSpPr>
            <a:spLocks noGrp="1"/>
          </p:cNvSpPr>
          <p:nvPr>
            <p:ph type="ftr" idx="11"/>
          </p:nvPr>
        </p:nvSpPr>
        <p:spPr/>
        <p:txBody>
          <a:bodyPr/>
          <a:lstStyle>
            <a:lvl1pPr>
              <a:defRPr/>
            </a:lvl1pPr>
          </a:lstStyle>
          <a:p>
            <a:r>
              <a:rPr lang="en-GB" dirty="0"/>
              <a:t>Sean Coffey, Realtek</a:t>
            </a:r>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May 2018</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Sean Coffey, Realtek</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802.11-17/1479r2</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itre.cis.upenn.edu/~myl/languagelog/archives/004407.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13232" y="356616"/>
            <a:ext cx="2303451" cy="273050"/>
          </a:xfrm>
        </p:spPr>
        <p:txBody>
          <a:bodyPr/>
          <a:lstStyle/>
          <a:p>
            <a:r>
              <a:rPr lang="en-US"/>
              <a:t>May 2018</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Sean Coffey, Realtek</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9906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latin typeface="Calibri" pitchFamily="34" charset="0"/>
              </a:rPr>
              <a:t>CID 12102: Remove DCM</a:t>
            </a:r>
          </a:p>
        </p:txBody>
      </p:sp>
      <p:sp>
        <p:nvSpPr>
          <p:cNvPr id="3074" name="Rectangle 2"/>
          <p:cNvSpPr>
            <a:spLocks noGrp="1" noChangeArrowheads="1"/>
          </p:cNvSpPr>
          <p:nvPr>
            <p:ph type="body" idx="1"/>
          </p:nvPr>
        </p:nvSpPr>
        <p:spPr>
          <a:xfrm>
            <a:off x="685800" y="2193925"/>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latin typeface="Calibri" pitchFamily="34" charset="0"/>
              </a:rPr>
              <a:t>Date:</a:t>
            </a:r>
            <a:r>
              <a:rPr lang="en-GB" sz="2000" b="0" dirty="0">
                <a:latin typeface="Calibri" pitchFamily="34" charset="0"/>
              </a:rPr>
              <a:t> 2018-05-07</a:t>
            </a:r>
          </a:p>
        </p:txBody>
      </p:sp>
      <p:graphicFrame>
        <p:nvGraphicFramePr>
          <p:cNvPr id="9" name="Object 3"/>
          <p:cNvGraphicFramePr>
            <a:graphicFrameLocks noChangeAspect="1"/>
          </p:cNvGraphicFramePr>
          <p:nvPr>
            <p:extLst>
              <p:ext uri="{D42A27DB-BD31-4B8C-83A1-F6EECF244321}">
                <p14:modId xmlns:p14="http://schemas.microsoft.com/office/powerpoint/2010/main" val="31789908"/>
              </p:ext>
            </p:extLst>
          </p:nvPr>
        </p:nvGraphicFramePr>
        <p:xfrm>
          <a:off x="566738" y="3060700"/>
          <a:ext cx="7845425" cy="2273300"/>
        </p:xfrm>
        <a:graphic>
          <a:graphicData uri="http://schemas.openxmlformats.org/presentationml/2006/ole">
            <mc:AlternateContent xmlns:mc="http://schemas.openxmlformats.org/markup-compatibility/2006">
              <mc:Choice xmlns:v="urn:schemas-microsoft-com:vml" Requires="v">
                <p:oleObj spid="_x0000_s1630" name="Document" r:id="rId4" imgW="8526058" imgH="2465301" progId="Word.Document.8">
                  <p:embed/>
                </p:oleObj>
              </mc:Choice>
              <mc:Fallback>
                <p:oleObj name="Document" r:id="rId4" imgW="8526058" imgH="2465301" progId="Word.Document.8">
                  <p:embed/>
                  <p:pic>
                    <p:nvPicPr>
                      <p:cNvPr id="3075" name="Object 3"/>
                      <p:cNvPicPr>
                        <a:picLocks noChangeAspect="1" noChangeArrowheads="1"/>
                      </p:cNvPicPr>
                      <p:nvPr/>
                    </p:nvPicPr>
                    <p:blipFill>
                      <a:blip r:embed="rId5"/>
                      <a:srcRect/>
                      <a:stretch>
                        <a:fillRect/>
                      </a:stretch>
                    </p:blipFill>
                    <p:spPr bwMode="auto">
                      <a:xfrm>
                        <a:off x="566738" y="3060700"/>
                        <a:ext cx="7845425" cy="22733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3232" y="356616"/>
            <a:ext cx="2589203" cy="273050"/>
          </a:xfrm>
        </p:spPr>
        <p:txBody>
          <a:bodyPr/>
          <a:lstStyle/>
          <a:p>
            <a:r>
              <a:rPr lang="en-US"/>
              <a:t>May 2018</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dirty="0"/>
              <a:t>Sean Coffey, Realtek</a:t>
            </a:r>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2</a:t>
            </a:fld>
            <a:endParaRPr lang="en-GB" dirty="0"/>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latin typeface="Calibri" pitchFamily="34" charset="0"/>
              </a:rPr>
              <a:t>Abstract</a:t>
            </a:r>
          </a:p>
        </p:txBody>
      </p:sp>
      <p:sp>
        <p:nvSpPr>
          <p:cNvPr id="4098" name="Rectangle 2"/>
          <p:cNvSpPr>
            <a:spLocks noGrp="1" noChangeArrowheads="1"/>
          </p:cNvSpPr>
          <p:nvPr>
            <p:ph type="body" idx="1"/>
          </p:nvPr>
        </p:nvSpPr>
        <p:spPr>
          <a:xfrm>
            <a:off x="685800" y="1981200"/>
            <a:ext cx="8153400" cy="4114800"/>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b="0" dirty="0">
                <a:latin typeface="Calibri" pitchFamily="34" charset="0"/>
              </a:rPr>
              <a:t>CID 12102 proposes deleting DCM and all references to it in the draft. The proposed resolution in doc. IEEE 802.11-18/0799r0 does not adequately address the comment.</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b="0" dirty="0">
                <a:latin typeface="Calibri" pitchFamily="34" charset="0"/>
              </a:rPr>
              <a:t>The resolution proposed in CID 12102 should be accepted.</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1800" b="0" dirty="0">
              <a:latin typeface="Calibri" pitchFamily="34" charset="0"/>
            </a:endParaRP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b="0" dirty="0">
                <a:latin typeface="Calibri" pitchFamily="34" charset="0"/>
              </a:rPr>
              <a:t>CIDs addressed: 12102</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600" dirty="0">
                <a:latin typeface="Calibri" pitchFamily="34" charset="0"/>
              </a:rPr>
              <a:t>	</a:t>
            </a:r>
          </a:p>
        </p:txBody>
      </p:sp>
    </p:spTree>
    <p:extLst>
      <p:ext uri="{BB962C8B-B14F-4D97-AF65-F5344CB8AC3E}">
        <p14:creationId xmlns:p14="http://schemas.microsoft.com/office/powerpoint/2010/main" val="370419597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3232" y="356616"/>
            <a:ext cx="2589203" cy="273050"/>
          </a:xfrm>
        </p:spPr>
        <p:txBody>
          <a:bodyPr/>
          <a:lstStyle/>
          <a:p>
            <a:r>
              <a:rPr lang="en-US"/>
              <a:t>May 2018</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dirty="0"/>
              <a:t>Sean Coffey, Realtek</a:t>
            </a:r>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3</a:t>
            </a:fld>
            <a:endParaRPr lang="en-GB" dirty="0"/>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latin typeface="Calibri" pitchFamily="34" charset="0"/>
              </a:rPr>
              <a:t>CID 12102</a:t>
            </a:r>
          </a:p>
        </p:txBody>
      </p:sp>
      <p:sp>
        <p:nvSpPr>
          <p:cNvPr id="4098" name="Rectangle 2"/>
          <p:cNvSpPr>
            <a:spLocks noGrp="1" noChangeArrowheads="1"/>
          </p:cNvSpPr>
          <p:nvPr>
            <p:ph type="body" idx="1"/>
          </p:nvPr>
        </p:nvSpPr>
        <p:spPr>
          <a:xfrm>
            <a:off x="685800" y="1752600"/>
            <a:ext cx="8153400" cy="4343400"/>
          </a:xfrm>
          <a:ln/>
        </p:spPr>
        <p:txBody>
          <a:bodyPr/>
          <a:lstStyle/>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900" b="0" dirty="0">
                <a:latin typeface="Calibri" pitchFamily="34" charset="0"/>
              </a:rPr>
              <a:t>“</a:t>
            </a:r>
            <a:r>
              <a:rPr lang="en-US" sz="1900" b="0" dirty="0">
                <a:latin typeface="Calibri" panose="020F0502020204030204" pitchFamily="34" charset="0"/>
              </a:rPr>
              <a:t>In a severely bloated amendment, we should look for ways to simplify the text and to focus on the central goals of the project. One way is to </a:t>
            </a:r>
            <a:r>
              <a:rPr lang="en-US" sz="1900" b="0" dirty="0">
                <a:solidFill>
                  <a:srgbClr val="FF0000"/>
                </a:solidFill>
                <a:latin typeface="Calibri" panose="020F0502020204030204" pitchFamily="34" charset="0"/>
              </a:rPr>
              <a:t>remove minor modes that are only tangentially related to the goals of the project</a:t>
            </a:r>
            <a:r>
              <a:rPr lang="en-US" sz="1900" b="0" dirty="0">
                <a:latin typeface="Calibri" panose="020F0502020204030204" pitchFamily="34" charset="0"/>
              </a:rPr>
              <a:t>. One of these is </a:t>
            </a:r>
            <a:r>
              <a:rPr lang="en-US" sz="1900" b="0" dirty="0">
                <a:solidFill>
                  <a:srgbClr val="FF0000"/>
                </a:solidFill>
                <a:latin typeface="Calibri" panose="020F0502020204030204" pitchFamily="34" charset="0"/>
              </a:rPr>
              <a:t>DCM, yet another low-rate range-extension mode in an amendment that is not primarily concerned with range extension</a:t>
            </a:r>
            <a:r>
              <a:rPr lang="en-US" sz="1900" b="0" dirty="0">
                <a:latin typeface="Calibri" panose="020F0502020204030204" pitchFamily="34" charset="0"/>
              </a:rPr>
              <a:t>. There is not one word about range extension in the PAR or CSD, yet range extension modes clutter up the draft. To the extent that low-rate modes displace use of higher </a:t>
            </a:r>
            <a:r>
              <a:rPr lang="en-US" sz="1900" b="0" dirty="0" err="1">
                <a:latin typeface="Calibri" panose="020F0502020204030204" pitchFamily="34" charset="0"/>
              </a:rPr>
              <a:t>ratre</a:t>
            </a:r>
            <a:r>
              <a:rPr lang="en-US" sz="1900" b="0" dirty="0">
                <a:latin typeface="Calibri" panose="020F0502020204030204" pitchFamily="34" charset="0"/>
              </a:rPr>
              <a:t> modes on the medium, they actually work counter to the goals of the amendment. </a:t>
            </a:r>
            <a:r>
              <a:rPr lang="en-US" sz="1900" b="0" dirty="0">
                <a:solidFill>
                  <a:srgbClr val="FF0000"/>
                </a:solidFill>
                <a:latin typeface="Calibri" panose="020F0502020204030204" pitchFamily="34" charset="0"/>
              </a:rPr>
              <a:t>It may very well be that range extension would make a worthy and interesting project in itself, with a carefully worked out PAR and CSD</a:t>
            </a:r>
            <a:r>
              <a:rPr lang="en-US" sz="1900" b="0" dirty="0">
                <a:latin typeface="Calibri" panose="020F0502020204030204" pitchFamily="34" charset="0"/>
              </a:rPr>
              <a:t>. DCM is an optional, low-rate mode that can't even be used in conjunction with other range extension modes (STBC). </a:t>
            </a:r>
            <a:r>
              <a:rPr lang="en-US" sz="1900" b="0" dirty="0">
                <a:solidFill>
                  <a:srgbClr val="FF0000"/>
                </a:solidFill>
                <a:latin typeface="Calibri" panose="020F0502020204030204" pitchFamily="34" charset="0"/>
              </a:rPr>
              <a:t>It's a marginal special case and the draft would be better without it.</a:t>
            </a:r>
            <a:r>
              <a:rPr lang="en-US" sz="1900" b="0" dirty="0">
                <a:latin typeface="Calibri" panose="020F0502020204030204" pitchFamily="34" charset="0"/>
              </a:rPr>
              <a:t> N.B. A </a:t>
            </a:r>
            <a:r>
              <a:rPr lang="en-US" sz="1900" b="0" dirty="0" err="1">
                <a:latin typeface="Calibri" panose="020F0502020204030204" pitchFamily="34" charset="0"/>
              </a:rPr>
              <a:t>simlar</a:t>
            </a:r>
            <a:r>
              <a:rPr lang="en-US" sz="1900" b="0" dirty="0">
                <a:latin typeface="Calibri" panose="020F0502020204030204" pitchFamily="34" charset="0"/>
              </a:rPr>
              <a:t> comment was submitted on D1.0 (CID 6838); </a:t>
            </a:r>
            <a:r>
              <a:rPr lang="en-US" sz="1900" b="0" dirty="0">
                <a:solidFill>
                  <a:srgbClr val="FF0000"/>
                </a:solidFill>
                <a:latin typeface="Calibri" panose="020F0502020204030204" pitchFamily="34" charset="0"/>
              </a:rPr>
              <a:t>the purported 'resolution' (cf. 11-17-0010-14) is entirely unsatisfactory, consisting as it does of vague and conclusory assertions</a:t>
            </a:r>
            <a:r>
              <a:rPr lang="en-US" sz="1900" b="0" dirty="0">
                <a:latin typeface="Calibri" panose="020F0502020204030204" pitchFamily="34" charset="0"/>
              </a:rPr>
              <a:t> cast in the first person; this is unacceptable.”</a:t>
            </a:r>
            <a:endParaRPr lang="en-GB" sz="1900" b="0" dirty="0">
              <a:latin typeface="Calibri" panose="020F0502020204030204" pitchFamily="34" charset="0"/>
            </a:endParaRP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600" dirty="0">
                <a:latin typeface="Calibri" pitchFamily="34" charset="0"/>
              </a:rPr>
              <a:t>	</a:t>
            </a:r>
          </a:p>
        </p:txBody>
      </p:sp>
      <p:sp>
        <p:nvSpPr>
          <p:cNvPr id="3" name="TextBox 2">
            <a:extLst>
              <a:ext uri="{FF2B5EF4-FFF2-40B4-BE49-F238E27FC236}">
                <a16:creationId xmlns:a16="http://schemas.microsoft.com/office/drawing/2014/main" id="{61029375-0948-4EC3-A8E1-2E0A759E0CC0}"/>
              </a:ext>
            </a:extLst>
          </p:cNvPr>
          <p:cNvSpPr txBox="1"/>
          <p:nvPr/>
        </p:nvSpPr>
        <p:spPr>
          <a:xfrm>
            <a:off x="7211202" y="6096000"/>
            <a:ext cx="1856598" cy="369332"/>
          </a:xfrm>
          <a:prstGeom prst="rect">
            <a:avLst/>
          </a:prstGeom>
          <a:noFill/>
        </p:spPr>
        <p:txBody>
          <a:bodyPr wrap="none" rtlCol="0">
            <a:spAutoFit/>
          </a:bodyPr>
          <a:lstStyle/>
          <a:p>
            <a:r>
              <a:rPr lang="en-US" sz="1800" dirty="0">
                <a:solidFill>
                  <a:schemeClr val="tx1"/>
                </a:solidFill>
                <a:latin typeface="Calibri" panose="020F0502020204030204" pitchFamily="34" charset="0"/>
              </a:rPr>
              <a:t>(emphasis added)</a:t>
            </a:r>
          </a:p>
        </p:txBody>
      </p:sp>
    </p:spTree>
    <p:extLst>
      <p:ext uri="{BB962C8B-B14F-4D97-AF65-F5344CB8AC3E}">
        <p14:creationId xmlns:p14="http://schemas.microsoft.com/office/powerpoint/2010/main" val="241937291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3232" y="356616"/>
            <a:ext cx="2589203" cy="273050"/>
          </a:xfrm>
        </p:spPr>
        <p:txBody>
          <a:bodyPr/>
          <a:lstStyle/>
          <a:p>
            <a:r>
              <a:rPr lang="en-US"/>
              <a:t>May 2018</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dirty="0"/>
              <a:t>Sean Coffey, Realtek</a:t>
            </a:r>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4</a:t>
            </a:fld>
            <a:endParaRPr lang="en-GB" dirty="0"/>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latin typeface="Calibri" pitchFamily="34" charset="0"/>
              </a:rPr>
              <a:t>CID 12102—footnote</a:t>
            </a:r>
          </a:p>
        </p:txBody>
      </p:sp>
      <p:sp>
        <p:nvSpPr>
          <p:cNvPr id="4098" name="Rectangle 2"/>
          <p:cNvSpPr>
            <a:spLocks noGrp="1" noChangeArrowheads="1"/>
          </p:cNvSpPr>
          <p:nvPr>
            <p:ph type="body" idx="1"/>
          </p:nvPr>
        </p:nvSpPr>
        <p:spPr>
          <a:xfrm>
            <a:off x="685800" y="1752600"/>
            <a:ext cx="8153400" cy="4343400"/>
          </a:xfrm>
          <a:ln/>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900" b="0" dirty="0">
                <a:latin typeface="Calibri" pitchFamily="34" charset="0"/>
              </a:rPr>
              <a:t>“Conclusory” here means “</a:t>
            </a:r>
            <a:r>
              <a:rPr lang="en-US" sz="1900" b="0" dirty="0">
                <a:latin typeface="Calibri" pitchFamily="34" charset="0"/>
              </a:rPr>
              <a:t>consisting of or relating to a conclusion or assertion for which no supporting evidence is offered”</a:t>
            </a:r>
            <a:endParaRPr lang="en-GB" b="0" dirty="0">
              <a:latin typeface="Calibri" pitchFamily="34" charset="0"/>
            </a:endParaRP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800" b="0" dirty="0">
                <a:latin typeface="Calibri" pitchFamily="34" charset="0"/>
              </a:rPr>
              <a:t>See “CONCLUSIVE = GOOD; CONCLUSORY = BAD”, Mark Liberman, Language Log, April 15, 2007 (</a:t>
            </a:r>
            <a:r>
              <a:rPr lang="en-GB" sz="1800" b="0" dirty="0">
                <a:latin typeface="Calibri" pitchFamily="34" charset="0"/>
                <a:hlinkClick r:id="rId3"/>
              </a:rPr>
              <a:t>http://itre.cis.upenn.edu/~myl/languagelog/archives/004407.html</a:t>
            </a:r>
            <a:r>
              <a:rPr lang="en-GB" sz="1800" b="0" dirty="0">
                <a:latin typeface="Calibri" pitchFamily="34" charset="0"/>
              </a:rPr>
              <a:t>)</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800" b="0" dirty="0">
                <a:latin typeface="Calibri" pitchFamily="34" charset="0"/>
              </a:rPr>
              <a:t>Standard and common in legal usage, less standard elsewhere</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600" dirty="0">
                <a:latin typeface="Calibri" pitchFamily="34" charset="0"/>
              </a:rPr>
              <a:t>	</a:t>
            </a:r>
          </a:p>
        </p:txBody>
      </p:sp>
    </p:spTree>
    <p:extLst>
      <p:ext uri="{BB962C8B-B14F-4D97-AF65-F5344CB8AC3E}">
        <p14:creationId xmlns:p14="http://schemas.microsoft.com/office/powerpoint/2010/main" val="230101972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3232" y="356616"/>
            <a:ext cx="2589203" cy="273050"/>
          </a:xfrm>
        </p:spPr>
        <p:txBody>
          <a:bodyPr/>
          <a:lstStyle/>
          <a:p>
            <a:r>
              <a:rPr lang="en-US"/>
              <a:t>May 2018</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dirty="0"/>
              <a:t>Sean Coffey, Realtek</a:t>
            </a:r>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5</a:t>
            </a:fld>
            <a:endParaRPr lang="en-GB" dirty="0"/>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latin typeface="Calibri" pitchFamily="34" charset="0"/>
              </a:rPr>
              <a:t>CID 12102</a:t>
            </a:r>
          </a:p>
        </p:txBody>
      </p:sp>
      <p:sp>
        <p:nvSpPr>
          <p:cNvPr id="4098" name="Rectangle 2"/>
          <p:cNvSpPr>
            <a:spLocks noGrp="1" noChangeArrowheads="1"/>
          </p:cNvSpPr>
          <p:nvPr>
            <p:ph type="body" idx="1"/>
          </p:nvPr>
        </p:nvSpPr>
        <p:spPr>
          <a:xfrm>
            <a:off x="685800" y="1981200"/>
            <a:ext cx="8153400" cy="4114800"/>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600" dirty="0">
                <a:latin typeface="Calibri" pitchFamily="34" charset="0"/>
              </a:rPr>
              <a:t>	</a:t>
            </a:r>
          </a:p>
        </p:txBody>
      </p:sp>
      <p:graphicFrame>
        <p:nvGraphicFramePr>
          <p:cNvPr id="7" name="Table 6">
            <a:extLst>
              <a:ext uri="{FF2B5EF4-FFF2-40B4-BE49-F238E27FC236}">
                <a16:creationId xmlns:a16="http://schemas.microsoft.com/office/drawing/2014/main" id="{96A14A06-1FA5-4B00-967C-F7818AA46F21}"/>
              </a:ext>
            </a:extLst>
          </p:cNvPr>
          <p:cNvGraphicFramePr>
            <a:graphicFrameLocks noGrp="1"/>
          </p:cNvGraphicFramePr>
          <p:nvPr>
            <p:extLst>
              <p:ext uri="{D42A27DB-BD31-4B8C-83A1-F6EECF244321}">
                <p14:modId xmlns:p14="http://schemas.microsoft.com/office/powerpoint/2010/main" val="3009754947"/>
              </p:ext>
            </p:extLst>
          </p:nvPr>
        </p:nvGraphicFramePr>
        <p:xfrm>
          <a:off x="838200" y="1981200"/>
          <a:ext cx="7467602" cy="4389120"/>
        </p:xfrm>
        <a:graphic>
          <a:graphicData uri="http://schemas.openxmlformats.org/drawingml/2006/table">
            <a:tbl>
              <a:tblPr firstRow="1" firstCol="1" bandRow="1"/>
              <a:tblGrid>
                <a:gridCol w="676335">
                  <a:extLst>
                    <a:ext uri="{9D8B030D-6E8A-4147-A177-3AD203B41FA5}">
                      <a16:colId xmlns:a16="http://schemas.microsoft.com/office/drawing/2014/main" val="1177563075"/>
                    </a:ext>
                  </a:extLst>
                </a:gridCol>
                <a:gridCol w="726539">
                  <a:extLst>
                    <a:ext uri="{9D8B030D-6E8A-4147-A177-3AD203B41FA5}">
                      <a16:colId xmlns:a16="http://schemas.microsoft.com/office/drawing/2014/main" val="1051097586"/>
                    </a:ext>
                  </a:extLst>
                </a:gridCol>
                <a:gridCol w="563381">
                  <a:extLst>
                    <a:ext uri="{9D8B030D-6E8A-4147-A177-3AD203B41FA5}">
                      <a16:colId xmlns:a16="http://schemas.microsoft.com/office/drawing/2014/main" val="2117037110"/>
                    </a:ext>
                  </a:extLst>
                </a:gridCol>
                <a:gridCol w="563381">
                  <a:extLst>
                    <a:ext uri="{9D8B030D-6E8A-4147-A177-3AD203B41FA5}">
                      <a16:colId xmlns:a16="http://schemas.microsoft.com/office/drawing/2014/main" val="1935526719"/>
                    </a:ext>
                  </a:extLst>
                </a:gridCol>
                <a:gridCol w="1922334">
                  <a:extLst>
                    <a:ext uri="{9D8B030D-6E8A-4147-A177-3AD203B41FA5}">
                      <a16:colId xmlns:a16="http://schemas.microsoft.com/office/drawing/2014/main" val="1383257216"/>
                    </a:ext>
                  </a:extLst>
                </a:gridCol>
                <a:gridCol w="1449594">
                  <a:extLst>
                    <a:ext uri="{9D8B030D-6E8A-4147-A177-3AD203B41FA5}">
                      <a16:colId xmlns:a16="http://schemas.microsoft.com/office/drawing/2014/main" val="2429528331"/>
                    </a:ext>
                  </a:extLst>
                </a:gridCol>
                <a:gridCol w="1566038">
                  <a:extLst>
                    <a:ext uri="{9D8B030D-6E8A-4147-A177-3AD203B41FA5}">
                      <a16:colId xmlns:a16="http://schemas.microsoft.com/office/drawing/2014/main" val="1356634933"/>
                    </a:ext>
                  </a:extLst>
                </a:gridCol>
              </a:tblGrid>
              <a:tr h="4113213">
                <a:tc>
                  <a:txBody>
                    <a:bodyPr/>
                    <a:lstStyle/>
                    <a:p>
                      <a:pPr marL="0" marR="0" algn="r">
                        <a:spcBef>
                          <a:spcPts val="0"/>
                        </a:spcBef>
                        <a:spcAft>
                          <a:spcPts val="0"/>
                        </a:spcAft>
                      </a:pPr>
                      <a:r>
                        <a:rPr lang="en-US" sz="1600">
                          <a:effectLst/>
                          <a:latin typeface="Arial" panose="020B0604020202020204" pitchFamily="34" charset="0"/>
                          <a:ea typeface="Times New Roman" panose="02020603050405020304" pitchFamily="18" charset="0"/>
                        </a:rPr>
                        <a:t>12102</a:t>
                      </a:r>
                      <a:endParaRPr lang="en-US" sz="1600">
                        <a:effectLst/>
                        <a:latin typeface="Times New Roman" panose="02020603050405020304" pitchFamily="18" charset="0"/>
                        <a:ea typeface="Times New Roman" panose="02020603050405020304" pitchFamily="18" charset="0"/>
                      </a:endParaRPr>
                    </a:p>
                  </a:txBody>
                  <a:tcPr marL="23730" marR="2373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spcBef>
                          <a:spcPts val="0"/>
                        </a:spcBef>
                        <a:spcAft>
                          <a:spcPts val="0"/>
                        </a:spcAft>
                      </a:pPr>
                      <a:r>
                        <a:rPr lang="en-US" sz="1600">
                          <a:effectLst/>
                          <a:latin typeface="Arial" panose="020B0604020202020204" pitchFamily="34" charset="0"/>
                          <a:ea typeface="Times New Roman" panose="02020603050405020304" pitchFamily="18" charset="0"/>
                        </a:rPr>
                        <a:t>28.3.11.15</a:t>
                      </a:r>
                      <a:endParaRPr lang="en-US" sz="1600">
                        <a:effectLst/>
                        <a:latin typeface="Times New Roman" panose="02020603050405020304" pitchFamily="18" charset="0"/>
                        <a:ea typeface="Times New Roman" panose="02020603050405020304" pitchFamily="18" charset="0"/>
                      </a:endParaRPr>
                    </a:p>
                    <a:p>
                      <a:pPr marL="0" marR="0" algn="l">
                        <a:spcBef>
                          <a:spcPts val="0"/>
                        </a:spcBef>
                        <a:spcAft>
                          <a:spcPts val="0"/>
                        </a:spcAft>
                      </a:pPr>
                      <a:r>
                        <a:rPr lang="en-US" sz="1600">
                          <a:effectLst/>
                          <a:latin typeface="Times New Roman" panose="02020603050405020304" pitchFamily="18" charset="0"/>
                          <a:ea typeface="Times New Roman" panose="02020603050405020304" pitchFamily="18" charset="0"/>
                        </a:rPr>
                        <a:t> </a:t>
                      </a:r>
                    </a:p>
                  </a:txBody>
                  <a:tcPr marL="23730" marR="2373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spcBef>
                          <a:spcPts val="0"/>
                        </a:spcBef>
                        <a:spcAft>
                          <a:spcPts val="0"/>
                        </a:spcAft>
                      </a:pPr>
                      <a:r>
                        <a:rPr lang="en-US" sz="1600">
                          <a:effectLst/>
                          <a:latin typeface="Times New Roman" panose="02020603050405020304" pitchFamily="18" charset="0"/>
                          <a:ea typeface="Times New Roman" panose="02020603050405020304" pitchFamily="18" charset="0"/>
                        </a:rPr>
                        <a:t>474</a:t>
                      </a:r>
                    </a:p>
                  </a:txBody>
                  <a:tcPr marL="23730" marR="2373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spcBef>
                          <a:spcPts val="0"/>
                        </a:spcBef>
                        <a:spcAft>
                          <a:spcPts val="0"/>
                        </a:spcAft>
                      </a:pPr>
                      <a:r>
                        <a:rPr lang="en-US" sz="1600">
                          <a:effectLst/>
                          <a:latin typeface="Times New Roman" panose="02020603050405020304" pitchFamily="18" charset="0"/>
                          <a:ea typeface="Times New Roman" panose="02020603050405020304" pitchFamily="18" charset="0"/>
                        </a:rPr>
                        <a:t>23</a:t>
                      </a:r>
                    </a:p>
                  </a:txBody>
                  <a:tcPr marL="23730" marR="2373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spcBef>
                          <a:spcPts val="0"/>
                        </a:spcBef>
                        <a:spcAft>
                          <a:spcPts val="0"/>
                        </a:spcAft>
                      </a:pPr>
                      <a:r>
                        <a:rPr lang="en-US" sz="1600" dirty="0">
                          <a:effectLst/>
                          <a:latin typeface="Arial" panose="020B0604020202020204" pitchFamily="34" charset="0"/>
                          <a:ea typeface="Times New Roman" panose="02020603050405020304" pitchFamily="18" charset="0"/>
                        </a:rPr>
                        <a:t>In a severely bloated amendment, we should look for ways to simplify ....</a:t>
                      </a:r>
                      <a:endParaRPr lang="en-US" sz="1600" dirty="0">
                        <a:effectLst/>
                        <a:latin typeface="Times New Roman" panose="02020603050405020304" pitchFamily="18" charset="0"/>
                        <a:ea typeface="Times New Roman" panose="02020603050405020304" pitchFamily="18" charset="0"/>
                      </a:endParaRPr>
                    </a:p>
                    <a:p>
                      <a:pPr marL="0" marR="0" algn="l">
                        <a:spcBef>
                          <a:spcPts val="0"/>
                        </a:spcBef>
                        <a:spcAft>
                          <a:spcPts val="0"/>
                        </a:spcAft>
                      </a:pPr>
                      <a:r>
                        <a:rPr lang="en-US" sz="1600" dirty="0">
                          <a:effectLst/>
                          <a:latin typeface="Times New Roman" panose="02020603050405020304" pitchFamily="18" charset="0"/>
                          <a:ea typeface="Times New Roman" panose="02020603050405020304" pitchFamily="18" charset="0"/>
                        </a:rPr>
                        <a:t> </a:t>
                      </a:r>
                    </a:p>
                  </a:txBody>
                  <a:tcPr marL="23730" marR="2373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spcBef>
                          <a:spcPts val="0"/>
                        </a:spcBef>
                        <a:spcAft>
                          <a:spcPts val="0"/>
                        </a:spcAft>
                      </a:pPr>
                      <a:r>
                        <a:rPr lang="en-US" sz="1600">
                          <a:effectLst/>
                          <a:latin typeface="Arial" panose="020B0604020202020204" pitchFamily="34" charset="0"/>
                          <a:ea typeface="Times New Roman" panose="02020603050405020304" pitchFamily="18" charset="0"/>
                        </a:rPr>
                        <a:t>Delete DCM and all references to it in the draft.</a:t>
                      </a:r>
                      <a:endParaRPr lang="en-US" sz="1600">
                        <a:effectLst/>
                        <a:latin typeface="Times New Roman" panose="02020603050405020304" pitchFamily="18" charset="0"/>
                        <a:ea typeface="Times New Roman" panose="02020603050405020304" pitchFamily="18" charset="0"/>
                      </a:endParaRPr>
                    </a:p>
                    <a:p>
                      <a:pPr marL="0" marR="0" algn="l">
                        <a:spcBef>
                          <a:spcPts val="0"/>
                        </a:spcBef>
                        <a:spcAft>
                          <a:spcPts val="0"/>
                        </a:spcAft>
                      </a:pPr>
                      <a:r>
                        <a:rPr lang="en-US" sz="1600">
                          <a:effectLst/>
                          <a:latin typeface="Times New Roman" panose="02020603050405020304" pitchFamily="18" charset="0"/>
                          <a:ea typeface="Times New Roman" panose="02020603050405020304" pitchFamily="18" charset="0"/>
                        </a:rPr>
                        <a:t> </a:t>
                      </a:r>
                    </a:p>
                  </a:txBody>
                  <a:tcPr marL="23730" marR="2373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spcBef>
                          <a:spcPts val="0"/>
                        </a:spcBef>
                        <a:spcAft>
                          <a:spcPts val="0"/>
                        </a:spcAft>
                      </a:pPr>
                      <a:r>
                        <a:rPr lang="en-US" sz="1600" dirty="0">
                          <a:effectLst/>
                          <a:latin typeface="Times New Roman" panose="02020603050405020304" pitchFamily="18" charset="0"/>
                          <a:ea typeface="SimSun" panose="02010600030101010101" pitchFamily="2" charset="-122"/>
                        </a:rPr>
                        <a:t>Rejected.</a:t>
                      </a:r>
                      <a:endParaRPr lang="en-US" sz="1600" dirty="0">
                        <a:effectLst/>
                        <a:latin typeface="Times New Roman" panose="02020603050405020304" pitchFamily="18" charset="0"/>
                        <a:ea typeface="Times New Roman" panose="02020603050405020304" pitchFamily="18" charset="0"/>
                      </a:endParaRPr>
                    </a:p>
                    <a:p>
                      <a:pPr marL="0" marR="0" algn="l">
                        <a:spcBef>
                          <a:spcPts val="0"/>
                        </a:spcBef>
                        <a:spcAft>
                          <a:spcPts val="0"/>
                        </a:spcAft>
                      </a:pPr>
                      <a:r>
                        <a:rPr lang="en-US" sz="1600" dirty="0">
                          <a:effectLst/>
                          <a:latin typeface="Times New Roman" panose="02020603050405020304" pitchFamily="18" charset="0"/>
                          <a:ea typeface="SimSun" panose="02010600030101010101" pitchFamily="2" charset="-122"/>
                        </a:rPr>
                        <a:t> </a:t>
                      </a:r>
                      <a:endParaRPr lang="en-US" sz="1600" dirty="0">
                        <a:effectLst/>
                        <a:latin typeface="Times New Roman" panose="02020603050405020304" pitchFamily="18" charset="0"/>
                        <a:ea typeface="Times New Roman" panose="02020603050405020304" pitchFamily="18" charset="0"/>
                      </a:endParaRPr>
                    </a:p>
                    <a:p>
                      <a:pPr marL="0" marR="0" algn="l">
                        <a:spcBef>
                          <a:spcPts val="0"/>
                        </a:spcBef>
                        <a:spcAft>
                          <a:spcPts val="0"/>
                        </a:spcAft>
                      </a:pPr>
                      <a:r>
                        <a:rPr lang="en-US" sz="1600" dirty="0">
                          <a:effectLst/>
                          <a:latin typeface="Times New Roman" panose="02020603050405020304" pitchFamily="18" charset="0"/>
                          <a:ea typeface="SimSun" panose="02010600030101010101" pitchFamily="2" charset="-122"/>
                        </a:rPr>
                        <a:t>DCM mode is introduced also for enhancing reliability of transmissions with narrow band interferences that are common for dense networks. </a:t>
                      </a:r>
                      <a:endParaRPr lang="en-US" sz="1600" dirty="0">
                        <a:effectLst/>
                        <a:latin typeface="Times New Roman" panose="02020603050405020304" pitchFamily="18" charset="0"/>
                        <a:ea typeface="Times New Roman" panose="02020603050405020304" pitchFamily="18" charset="0"/>
                      </a:endParaRPr>
                    </a:p>
                    <a:p>
                      <a:pPr marL="0" marR="0" algn="l">
                        <a:spcBef>
                          <a:spcPts val="0"/>
                        </a:spcBef>
                        <a:spcAft>
                          <a:spcPts val="0"/>
                        </a:spcAft>
                      </a:pPr>
                      <a:r>
                        <a:rPr lang="en-US" sz="1600" dirty="0">
                          <a:effectLst/>
                          <a:latin typeface="Times New Roman" panose="02020603050405020304" pitchFamily="18" charset="0"/>
                          <a:ea typeface="SimSun" panose="02010600030101010101" pitchFamily="2" charset="-122"/>
                        </a:rPr>
                        <a:t> </a:t>
                      </a:r>
                      <a:endParaRPr lang="en-US" sz="1600" dirty="0">
                        <a:effectLst/>
                        <a:latin typeface="Times New Roman" panose="02020603050405020304" pitchFamily="18" charset="0"/>
                        <a:ea typeface="Times New Roman" panose="02020603050405020304" pitchFamily="18" charset="0"/>
                      </a:endParaRPr>
                    </a:p>
                    <a:p>
                      <a:pPr marL="0" marR="0" algn="l">
                        <a:spcBef>
                          <a:spcPts val="0"/>
                        </a:spcBef>
                        <a:spcAft>
                          <a:spcPts val="0"/>
                        </a:spcAft>
                      </a:pPr>
                      <a:r>
                        <a:rPr lang="en-US" sz="1600" dirty="0">
                          <a:effectLst/>
                          <a:latin typeface="Times New Roman" panose="02020603050405020304" pitchFamily="18" charset="0"/>
                          <a:ea typeface="SimSun" panose="02010600030101010101" pitchFamily="2" charset="-122"/>
                        </a:rPr>
                        <a:t>The </a:t>
                      </a:r>
                      <a:r>
                        <a:rPr lang="en-US" sz="1600" dirty="0" err="1">
                          <a:effectLst/>
                          <a:latin typeface="Times New Roman" panose="02020603050405020304" pitchFamily="18" charset="0"/>
                          <a:ea typeface="SimSun" panose="02010600030101010101" pitchFamily="2" charset="-122"/>
                        </a:rPr>
                        <a:t>commentor</a:t>
                      </a:r>
                      <a:r>
                        <a:rPr lang="en-US" sz="1600" dirty="0">
                          <a:effectLst/>
                          <a:latin typeface="Times New Roman" panose="02020603050405020304" pitchFamily="18" charset="0"/>
                          <a:ea typeface="SimSun" panose="02010600030101010101" pitchFamily="2" charset="-122"/>
                        </a:rPr>
                        <a:t> does not provide a detailed proposed change for his/her comment. </a:t>
                      </a:r>
                      <a:endParaRPr lang="en-US" sz="1600" dirty="0">
                        <a:effectLst/>
                        <a:latin typeface="Times New Roman" panose="02020603050405020304" pitchFamily="18" charset="0"/>
                        <a:ea typeface="Times New Roman" panose="02020603050405020304" pitchFamily="18" charset="0"/>
                      </a:endParaRPr>
                    </a:p>
                    <a:p>
                      <a:pPr marL="0" marR="0" algn="l">
                        <a:spcBef>
                          <a:spcPts val="0"/>
                        </a:spcBef>
                        <a:spcAft>
                          <a:spcPts val="0"/>
                        </a:spcAft>
                      </a:pPr>
                      <a:r>
                        <a:rPr lang="en-US" sz="1600" dirty="0">
                          <a:effectLst/>
                          <a:latin typeface="Times New Roman" panose="02020603050405020304" pitchFamily="18" charset="0"/>
                          <a:ea typeface="SimSun" panose="02010600030101010101" pitchFamily="2" charset="-122"/>
                        </a:rPr>
                        <a:t> </a:t>
                      </a:r>
                      <a:endParaRPr lang="en-US" sz="1600" dirty="0">
                        <a:effectLst/>
                        <a:latin typeface="Times New Roman" panose="02020603050405020304" pitchFamily="18" charset="0"/>
                        <a:ea typeface="Times New Roman" panose="02020603050405020304" pitchFamily="18" charset="0"/>
                      </a:endParaRPr>
                    </a:p>
                  </a:txBody>
                  <a:tcPr marL="23730" marR="2373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38722564"/>
                  </a:ext>
                </a:extLst>
              </a:tr>
            </a:tbl>
          </a:graphicData>
        </a:graphic>
      </p:graphicFrame>
    </p:spTree>
    <p:extLst>
      <p:ext uri="{BB962C8B-B14F-4D97-AF65-F5344CB8AC3E}">
        <p14:creationId xmlns:p14="http://schemas.microsoft.com/office/powerpoint/2010/main" val="263665389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3232" y="356616"/>
            <a:ext cx="2589203" cy="273050"/>
          </a:xfrm>
        </p:spPr>
        <p:txBody>
          <a:bodyPr/>
          <a:lstStyle/>
          <a:p>
            <a:r>
              <a:rPr lang="en-US"/>
              <a:t>May 2018</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dirty="0"/>
              <a:t>Sean Coffey, Realtek</a:t>
            </a:r>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6</a:t>
            </a:fld>
            <a:endParaRPr lang="en-GB" dirty="0"/>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Calibri" pitchFamily="34" charset="0"/>
              </a:rPr>
              <a:t>Rebuttal to 18/0799r0’s proposed resolution</a:t>
            </a:r>
            <a:endParaRPr lang="en-GB" dirty="0">
              <a:latin typeface="Calibri" pitchFamily="34" charset="0"/>
            </a:endParaRPr>
          </a:p>
        </p:txBody>
      </p:sp>
      <p:sp>
        <p:nvSpPr>
          <p:cNvPr id="4098" name="Rectangle 2"/>
          <p:cNvSpPr>
            <a:spLocks noGrp="1" noChangeArrowheads="1"/>
          </p:cNvSpPr>
          <p:nvPr>
            <p:ph type="body" idx="1"/>
          </p:nvPr>
        </p:nvSpPr>
        <p:spPr>
          <a:xfrm>
            <a:off x="685800" y="1676400"/>
            <a:ext cx="8153400" cy="4419600"/>
          </a:xfrm>
          <a:ln/>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b="0" dirty="0">
                <a:solidFill>
                  <a:schemeClr val="tx1"/>
                </a:solidFill>
                <a:latin typeface="Calibri" panose="020F0502020204030204" pitchFamily="34" charset="0"/>
              </a:rPr>
              <a:t>“</a:t>
            </a:r>
            <a:r>
              <a:rPr lang="en-US" sz="2000" b="0" dirty="0">
                <a:latin typeface="Calibri" panose="020F0502020204030204" pitchFamily="34" charset="0"/>
                <a:ea typeface="SimSun" panose="02010600030101010101" pitchFamily="2" charset="-122"/>
              </a:rPr>
              <a:t>DCM mode is introduced also for enhancing reliability of transmissions with narrow band interferences that are common for dense networks</a:t>
            </a:r>
            <a:r>
              <a:rPr lang="en-GB" sz="2000" b="0" dirty="0">
                <a:solidFill>
                  <a:schemeClr val="tx1"/>
                </a:solidFill>
                <a:latin typeface="Calibri" panose="020F0502020204030204" pitchFamily="34" charset="0"/>
              </a:rPr>
              <a:t>”</a:t>
            </a:r>
            <a:endParaRPr lang="en-GB" dirty="0">
              <a:solidFill>
                <a:srgbClr val="4F81BD"/>
              </a:solidFill>
              <a:latin typeface="Calibri" panose="020F0502020204030204" pitchFamily="34" charset="0"/>
            </a:endParaRP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b="0" dirty="0">
                <a:solidFill>
                  <a:srgbClr val="4F81BD"/>
                </a:solidFill>
                <a:latin typeface="Calibri" panose="020F0502020204030204" pitchFamily="34" charset="0"/>
              </a:rPr>
              <a:t>Dense Wi-Fi networks will have lots of Wi-Fi traffic, but why will they have many narrow band interferers?</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solidFill>
                  <a:srgbClr val="4F81BD"/>
                </a:solidFill>
                <a:latin typeface="Calibri" panose="020F0502020204030204" pitchFamily="34" charset="0"/>
              </a:rPr>
              <a:t>There are no references in the PAR or CSD to narrow band interferers</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solidFill>
                  <a:srgbClr val="4F81BD"/>
                </a:solidFill>
                <a:latin typeface="Calibri" panose="020F0502020204030204" pitchFamily="34" charset="0"/>
              </a:rPr>
              <a:t>No references to narrow band (or any non-Wi-Fi) interferers in Functional Requirements, Simulation Scenarios, or SFD</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b="0" dirty="0">
                <a:solidFill>
                  <a:schemeClr val="tx1"/>
                </a:solidFill>
                <a:latin typeface="Calibri" panose="020F0502020204030204" pitchFamily="34" charset="0"/>
              </a:rPr>
              <a:t>“</a:t>
            </a:r>
            <a:r>
              <a:rPr lang="en-US" sz="2000" b="0" dirty="0">
                <a:solidFill>
                  <a:schemeClr val="tx1"/>
                </a:solidFill>
                <a:latin typeface="Calibri" panose="020F0502020204030204" pitchFamily="34" charset="0"/>
              </a:rPr>
              <a:t>The </a:t>
            </a:r>
            <a:r>
              <a:rPr lang="en-US" sz="2000" b="0" dirty="0" err="1">
                <a:solidFill>
                  <a:schemeClr val="tx1"/>
                </a:solidFill>
                <a:latin typeface="Calibri" panose="020F0502020204030204" pitchFamily="34" charset="0"/>
              </a:rPr>
              <a:t>commentor</a:t>
            </a:r>
            <a:r>
              <a:rPr lang="en-US" sz="2000" b="0" dirty="0">
                <a:solidFill>
                  <a:schemeClr val="tx1"/>
                </a:solidFill>
                <a:latin typeface="Calibri" panose="020F0502020204030204" pitchFamily="34" charset="0"/>
              </a:rPr>
              <a:t> does not provide a detailed proposed change for his/her comment”</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solidFill>
                  <a:srgbClr val="2E75B6"/>
                </a:solidFill>
                <a:latin typeface="Calibri" panose="020F0502020204030204" pitchFamily="34" charset="0"/>
              </a:rPr>
              <a:t>Not true: the comment provides a very specific resolution: “Delete DCM and all references to it in the draft”</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b="0" dirty="0">
                <a:solidFill>
                  <a:srgbClr val="2E75B6"/>
                </a:solidFill>
                <a:latin typeface="Calibri" panose="020F0502020204030204" pitchFamily="34" charset="0"/>
              </a:rPr>
              <a:t>This proposed resolution</a:t>
            </a:r>
            <a:r>
              <a:rPr lang="en-US" dirty="0">
                <a:solidFill>
                  <a:srgbClr val="2E75B6"/>
                </a:solidFill>
                <a:latin typeface="Calibri" panose="020F0502020204030204" pitchFamily="34" charset="0"/>
              </a:rPr>
              <a:t>, down to the use of “his/her”, seems more a cut-and-paste generic dismissal than a genuine attempt to engage with the comment</a:t>
            </a:r>
            <a:endParaRPr lang="en-US" b="0" dirty="0">
              <a:solidFill>
                <a:srgbClr val="2E75B6"/>
              </a:solidFill>
              <a:latin typeface="Calibri" panose="020F0502020204030204" pitchFamily="34" charset="0"/>
            </a:endParaRPr>
          </a:p>
        </p:txBody>
      </p:sp>
    </p:spTree>
    <p:extLst>
      <p:ext uri="{BB962C8B-B14F-4D97-AF65-F5344CB8AC3E}">
        <p14:creationId xmlns:p14="http://schemas.microsoft.com/office/powerpoint/2010/main" val="95112678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3232" y="356616"/>
            <a:ext cx="2589203" cy="273050"/>
          </a:xfrm>
        </p:spPr>
        <p:txBody>
          <a:bodyPr/>
          <a:lstStyle/>
          <a:p>
            <a:r>
              <a:rPr lang="en-US"/>
              <a:t>May 2018</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dirty="0"/>
              <a:t>Sean Coffey, Realtek</a:t>
            </a:r>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7</a:t>
            </a:fld>
            <a:endParaRPr lang="en-GB" dirty="0"/>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Calibri" pitchFamily="34" charset="0"/>
              </a:rPr>
              <a:t>Rebuttal, contd.—background</a:t>
            </a:r>
            <a:endParaRPr lang="en-GB" dirty="0">
              <a:latin typeface="Calibri" pitchFamily="34" charset="0"/>
            </a:endParaRPr>
          </a:p>
        </p:txBody>
      </p:sp>
      <p:sp>
        <p:nvSpPr>
          <p:cNvPr id="4098" name="Rectangle 2"/>
          <p:cNvSpPr>
            <a:spLocks noGrp="1" noChangeArrowheads="1"/>
          </p:cNvSpPr>
          <p:nvPr>
            <p:ph type="body" idx="1"/>
          </p:nvPr>
        </p:nvSpPr>
        <p:spPr>
          <a:xfrm>
            <a:off x="685800" y="1676400"/>
            <a:ext cx="8458200" cy="4419600"/>
          </a:xfrm>
          <a:ln/>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b="0" dirty="0">
                <a:solidFill>
                  <a:schemeClr val="tx1"/>
                </a:solidFill>
                <a:latin typeface="Calibri" panose="020F0502020204030204" pitchFamily="34" charset="0"/>
              </a:rPr>
              <a:t>PAR (11-14/0165r1) references to interference and interferers:</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600" dirty="0">
                <a:solidFill>
                  <a:schemeClr val="tx1"/>
                </a:solidFill>
                <a:latin typeface="Calibri" panose="020F0502020204030204" pitchFamily="34" charset="0"/>
              </a:rPr>
              <a:t>“</a:t>
            </a:r>
            <a:r>
              <a:rPr lang="en-US" sz="1600" dirty="0">
                <a:solidFill>
                  <a:schemeClr val="tx1"/>
                </a:solidFill>
                <a:latin typeface="Calibri" panose="020F0502020204030204" pitchFamily="34" charset="0"/>
              </a:rPr>
              <a:t>Increased interference from neighboring devices gives rise to performance degradation.</a:t>
            </a:r>
            <a:r>
              <a:rPr lang="en-GB" sz="1600" dirty="0">
                <a:solidFill>
                  <a:schemeClr val="tx1"/>
                </a:solidFill>
                <a:latin typeface="Calibri" panose="020F0502020204030204" pitchFamily="34" charset="0"/>
              </a:rPr>
              <a:t>”—Section 5.5</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600" dirty="0">
                <a:solidFill>
                  <a:schemeClr val="tx1"/>
                </a:solidFill>
                <a:latin typeface="Calibri" panose="020F0502020204030204" pitchFamily="34" charset="0"/>
              </a:rPr>
              <a:t>“</a:t>
            </a:r>
            <a:r>
              <a:rPr lang="en-US" sz="1600" dirty="0">
                <a:solidFill>
                  <a:schemeClr val="tx1"/>
                </a:solidFill>
                <a:latin typeface="Calibri" panose="020F0502020204030204" pitchFamily="34" charset="0"/>
              </a:rPr>
              <a:t>Significantly increase spectral frequency reuse and manage interference between neighboring overlapping BSS (OBSS) in scenarios with a high density of both STAs and BSSs.</a:t>
            </a:r>
            <a:r>
              <a:rPr lang="en-GB" sz="1600" dirty="0">
                <a:solidFill>
                  <a:schemeClr val="tx1"/>
                </a:solidFill>
                <a:latin typeface="Calibri" panose="020F0502020204030204" pitchFamily="34" charset="0"/>
              </a:rPr>
              <a:t>”—Section 8.1</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b="0" dirty="0">
                <a:solidFill>
                  <a:schemeClr val="tx1"/>
                </a:solidFill>
                <a:latin typeface="Calibri" panose="020F0502020204030204" pitchFamily="34" charset="0"/>
              </a:rPr>
              <a:t>CSD (11-14/0169r1) references to interference and interferers:</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600" dirty="0">
                <a:solidFill>
                  <a:schemeClr val="tx1"/>
                </a:solidFill>
                <a:latin typeface="Calibri" panose="020F0502020204030204" pitchFamily="34" charset="0"/>
              </a:rPr>
              <a:t>“</a:t>
            </a:r>
            <a:r>
              <a:rPr lang="en-US" sz="1600" dirty="0">
                <a:solidFill>
                  <a:schemeClr val="tx1"/>
                </a:solidFill>
                <a:latin typeface="Calibri" panose="020F0502020204030204" pitchFamily="34" charset="0"/>
              </a:rPr>
              <a:t>This project will focus on a WLAN that can efficiently support deployments with dense stations and dense access points where interference from neighboring devices is an issue affecting the perceived user experience. This project will focus on system level performance and improving the utilization of the spectrum resources as well as interference mitigation and management between neighboring overlapping basic service sets (OBSSs).</a:t>
            </a:r>
            <a:r>
              <a:rPr lang="en-GB" sz="1600" dirty="0">
                <a:solidFill>
                  <a:schemeClr val="tx1"/>
                </a:solidFill>
                <a:latin typeface="Calibri" panose="020F0502020204030204" pitchFamily="34" charset="0"/>
              </a:rPr>
              <a:t>”—Section 1.2.3</a:t>
            </a:r>
            <a:endParaRPr lang="en-US" sz="1600" dirty="0">
              <a:solidFill>
                <a:srgbClr val="2E75B6"/>
              </a:solidFill>
              <a:latin typeface="Calibri" panose="020F0502020204030204" pitchFamily="34" charset="0"/>
            </a:endParaRP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000" b="0" dirty="0">
                <a:solidFill>
                  <a:schemeClr val="tx1"/>
                </a:solidFill>
                <a:latin typeface="Calibri" panose="020F0502020204030204" pitchFamily="34" charset="0"/>
              </a:rPr>
              <a:t>Similarly for Simulation Scenarios (11-14/0980r16), Functional Requirements (11-14/1009r2) and Spec Framework Document (11-15/0132r17)</a:t>
            </a:r>
            <a:endParaRPr lang="en-US" sz="1600" dirty="0">
              <a:solidFill>
                <a:schemeClr val="tx1"/>
              </a:solidFill>
              <a:latin typeface="Calibri" panose="020F0502020204030204" pitchFamily="34" charset="0"/>
            </a:endParaRP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000" b="0" dirty="0">
                <a:solidFill>
                  <a:schemeClr val="tx1"/>
                </a:solidFill>
                <a:latin typeface="Calibri" panose="020F0502020204030204" pitchFamily="34" charset="0"/>
              </a:rPr>
              <a:t>No appearances of “narrow” in any of these documents</a:t>
            </a:r>
            <a:endParaRPr lang="en-GB" sz="2000" b="0" dirty="0">
              <a:solidFill>
                <a:schemeClr val="tx1"/>
              </a:solidFill>
              <a:latin typeface="Calibri" panose="020F0502020204030204" pitchFamily="34" charset="0"/>
            </a:endParaRPr>
          </a:p>
        </p:txBody>
      </p:sp>
    </p:spTree>
    <p:extLst>
      <p:ext uri="{BB962C8B-B14F-4D97-AF65-F5344CB8AC3E}">
        <p14:creationId xmlns:p14="http://schemas.microsoft.com/office/powerpoint/2010/main" val="47645030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3232" y="356616"/>
            <a:ext cx="2589203" cy="273050"/>
          </a:xfrm>
        </p:spPr>
        <p:txBody>
          <a:bodyPr/>
          <a:lstStyle/>
          <a:p>
            <a:r>
              <a:rPr lang="en-US"/>
              <a:t>May 2018</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dirty="0"/>
              <a:t>Sean Coffey, Realtek</a:t>
            </a:r>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8</a:t>
            </a:fld>
            <a:endParaRPr lang="en-GB" dirty="0"/>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Calibri" pitchFamily="34" charset="0"/>
              </a:rPr>
              <a:t>Motion</a:t>
            </a:r>
            <a:endParaRPr lang="en-GB" dirty="0">
              <a:latin typeface="Calibri" pitchFamily="34" charset="0"/>
            </a:endParaRPr>
          </a:p>
        </p:txBody>
      </p:sp>
      <p:sp>
        <p:nvSpPr>
          <p:cNvPr id="4098" name="Rectangle 2"/>
          <p:cNvSpPr>
            <a:spLocks noGrp="1" noChangeArrowheads="1"/>
          </p:cNvSpPr>
          <p:nvPr>
            <p:ph type="body" idx="1"/>
          </p:nvPr>
        </p:nvSpPr>
        <p:spPr>
          <a:xfrm>
            <a:off x="685800" y="1981200"/>
            <a:ext cx="8458200" cy="4114800"/>
          </a:xfrm>
          <a:ln/>
        </p:spPr>
        <p:txBody>
          <a:bodyPr/>
          <a:lstStyle/>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b="0" dirty="0">
                <a:solidFill>
                  <a:schemeClr val="tx1"/>
                </a:solidFill>
                <a:latin typeface="Calibri" pitchFamily="34" charset="0"/>
              </a:rPr>
              <a:t>Motion: Move to accept the commenter’s proposed resolution to CID 12102: </a:t>
            </a:r>
            <a:r>
              <a:rPr lang="en-US" b="0" dirty="0">
                <a:solidFill>
                  <a:schemeClr val="tx1"/>
                </a:solidFill>
                <a:latin typeface="Calibri" panose="020F0502020204030204" pitchFamily="34" charset="0"/>
              </a:rPr>
              <a:t>Delete DCM and all references to it in the draft</a:t>
            </a:r>
            <a:endParaRPr lang="en-GB" b="0" dirty="0">
              <a:solidFill>
                <a:schemeClr val="tx1"/>
              </a:solidFill>
              <a:latin typeface="Calibri" pitchFamily="34" charset="0"/>
            </a:endParaRP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2000" b="0" dirty="0">
              <a:solidFill>
                <a:schemeClr val="tx1"/>
              </a:solidFill>
              <a:latin typeface="Calibri" pitchFamily="34" charset="0"/>
            </a:endParaRP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b="0" dirty="0">
                <a:solidFill>
                  <a:schemeClr val="tx1"/>
                </a:solidFill>
                <a:latin typeface="Calibri" pitchFamily="34" charset="0"/>
              </a:rPr>
              <a:t>Yes</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b="0" dirty="0">
                <a:solidFill>
                  <a:schemeClr val="tx1"/>
                </a:solidFill>
                <a:latin typeface="Calibri" pitchFamily="34" charset="0"/>
              </a:rPr>
              <a:t>No</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solidFill>
                  <a:schemeClr val="tx1"/>
                </a:solidFill>
                <a:latin typeface="Calibri" pitchFamily="34" charset="0"/>
              </a:rPr>
              <a:t>A</a:t>
            </a:r>
            <a:r>
              <a:rPr lang="en-GB" b="0" dirty="0">
                <a:solidFill>
                  <a:schemeClr val="tx1"/>
                </a:solidFill>
                <a:latin typeface="Calibri" pitchFamily="34" charset="0"/>
              </a:rPr>
              <a:t>bstain</a:t>
            </a:r>
            <a:endParaRPr lang="en-GB" dirty="0">
              <a:solidFill>
                <a:schemeClr val="tx1"/>
              </a:solidFill>
              <a:latin typeface="Calibri" pitchFamily="34" charset="0"/>
            </a:endParaRPr>
          </a:p>
        </p:txBody>
      </p:sp>
    </p:spTree>
    <p:extLst>
      <p:ext uri="{BB962C8B-B14F-4D97-AF65-F5344CB8AC3E}">
        <p14:creationId xmlns:p14="http://schemas.microsoft.com/office/powerpoint/2010/main" val="410422625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802-11-Submission">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77459</TotalTime>
  <Words>903</Words>
  <Application>Microsoft Office PowerPoint</Application>
  <PresentationFormat>On-screen Show (4:3)</PresentationFormat>
  <Paragraphs>112</Paragraphs>
  <Slides>8</Slides>
  <Notes>8</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8</vt:i4>
      </vt:variant>
    </vt:vector>
  </HeadingPairs>
  <TitlesOfParts>
    <vt:vector size="16" baseType="lpstr">
      <vt:lpstr>Arial Unicode MS</vt:lpstr>
      <vt:lpstr>MS Gothic</vt:lpstr>
      <vt:lpstr>SimSun</vt:lpstr>
      <vt:lpstr>Arial</vt:lpstr>
      <vt:lpstr>Calibri</vt:lpstr>
      <vt:lpstr>Times New Roman</vt:lpstr>
      <vt:lpstr>802-11-Submission</vt:lpstr>
      <vt:lpstr>Document</vt:lpstr>
      <vt:lpstr>CID 12102: Remove DCM</vt:lpstr>
      <vt:lpstr>Abstract</vt:lpstr>
      <vt:lpstr>CID 12102</vt:lpstr>
      <vt:lpstr>CID 12102—footnote</vt:lpstr>
      <vt:lpstr>CID 12102</vt:lpstr>
      <vt:lpstr>Rebuttal to 18/0799r0’s proposed resolution</vt:lpstr>
      <vt:lpstr>Rebuttal, contd.—background</vt:lpstr>
      <vt:lpstr>Motion</vt:lpstr>
    </vt:vector>
  </TitlesOfParts>
  <Company>Realtek</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CCA Sensitivity</dc:title>
  <dc:creator>Sean Coffey</dc:creator>
  <cp:lastModifiedBy>Sean Coffey</cp:lastModifiedBy>
  <cp:revision>1087</cp:revision>
  <cp:lastPrinted>1601-01-01T00:00:00Z</cp:lastPrinted>
  <dcterms:created xsi:type="dcterms:W3CDTF">2014-07-14T14:49:11Z</dcterms:created>
  <dcterms:modified xsi:type="dcterms:W3CDTF">2018-05-07T10:01:10Z</dcterms:modified>
</cp:coreProperties>
</file>