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1" r:id="rId3"/>
    <p:sldId id="272" r:id="rId4"/>
    <p:sldId id="274" r:id="rId5"/>
    <p:sldId id="276" r:id="rId6"/>
    <p:sldId id="275" r:id="rId7"/>
    <p:sldId id="277" r:id="rId8"/>
    <p:sldId id="27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7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29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8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99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144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97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802.11-18/0894r0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FDMA MAC Support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2018-05-06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591676"/>
              </p:ext>
            </p:extLst>
          </p:nvPr>
        </p:nvGraphicFramePr>
        <p:xfrm>
          <a:off x="914400" y="1975540"/>
          <a:ext cx="7239000" cy="5395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FDMA Transmissions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201815"/>
            <a:ext cx="9144000" cy="1409623"/>
          </a:xfrm>
        </p:spPr>
        <p:txBody>
          <a:bodyPr/>
          <a:lstStyle/>
          <a:p>
            <a:r>
              <a:rPr lang="en-US" dirty="0" smtClean="0"/>
              <a:t>Within BSS with &gt;20MHz operating channel, each 20MHz only contain one 4MHz sub-channel for wake-up signal transmission. </a:t>
            </a:r>
          </a:p>
          <a:p>
            <a:r>
              <a:rPr lang="en-US" dirty="0" smtClean="0"/>
              <a:t>Similar to 11ax’s 20MHz only operation, one wake-up receiver can stay in one of the sub-channel in wide bandwidth. 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200" dirty="0"/>
              <a:t>Slide </a:t>
            </a:r>
            <a:r>
              <a:rPr lang="en-US" sz="1200" dirty="0" smtClean="0"/>
              <a:t>2</a:t>
            </a:r>
            <a:endParaRPr lang="en-US" sz="1200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28600" y="3051175"/>
            <a:ext cx="3962401" cy="1760538"/>
            <a:chOff x="144" y="1922"/>
            <a:chExt cx="2496" cy="110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4" y="1922"/>
              <a:ext cx="2496" cy="1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201" y="2107"/>
              <a:ext cx="1225" cy="88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201" y="2107"/>
              <a:ext cx="1225" cy="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370" y="2114"/>
              <a:ext cx="17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512" y="2114"/>
              <a:ext cx="4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529" y="2114"/>
              <a:ext cx="75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196" y="2114"/>
              <a:ext cx="5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226" y="2114"/>
              <a:ext cx="5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1003" y="1931"/>
              <a:ext cx="198" cy="461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1003" y="1931"/>
              <a:ext cx="198" cy="46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1046" y="2103"/>
              <a:ext cx="142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1030" y="2160"/>
              <a:ext cx="17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31" y="1931"/>
              <a:ext cx="477" cy="461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531" y="1931"/>
              <a:ext cx="477" cy="46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663" y="2075"/>
              <a:ext cx="261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30" y="2160"/>
              <a:ext cx="314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202" y="2568"/>
              <a:ext cx="1226" cy="88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1202" y="2568"/>
              <a:ext cx="1226" cy="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1363" y="2576"/>
              <a:ext cx="17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1505" y="2576"/>
              <a:ext cx="4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522" y="2576"/>
              <a:ext cx="750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189" y="2576"/>
              <a:ext cx="59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2219" y="2576"/>
              <a:ext cx="76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1005" y="2392"/>
              <a:ext cx="197" cy="462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1005" y="2392"/>
              <a:ext cx="197" cy="46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1046" y="2565"/>
              <a:ext cx="142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030" y="2622"/>
              <a:ext cx="17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532" y="2392"/>
              <a:ext cx="477" cy="462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32" y="2392"/>
              <a:ext cx="477" cy="46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63" y="2537"/>
              <a:ext cx="261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630" y="2622"/>
              <a:ext cx="314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164" y="2146"/>
              <a:ext cx="102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237" y="2146"/>
              <a:ext cx="16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151" y="2629"/>
              <a:ext cx="102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223" y="2629"/>
              <a:ext cx="165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560" y="2931"/>
              <a:ext cx="274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802" y="2931"/>
              <a:ext cx="66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871" y="2938"/>
              <a:ext cx="124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2104" y="2931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40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2180" y="2931"/>
              <a:ext cx="44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8" name="Group 46"/>
          <p:cNvGrpSpPr>
            <a:grpSpLocks noChangeAspect="1"/>
          </p:cNvGrpSpPr>
          <p:nvPr/>
        </p:nvGrpSpPr>
        <p:grpSpPr bwMode="auto">
          <a:xfrm>
            <a:off x="4419600" y="2741613"/>
            <a:ext cx="4494213" cy="2370137"/>
            <a:chOff x="2784" y="1727"/>
            <a:chExt cx="2831" cy="1493"/>
          </a:xfrm>
        </p:grpSpPr>
        <p:sp>
          <p:nvSpPr>
            <p:cNvPr id="49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8"/>
            <p:cNvSpPr>
              <a:spLocks noChangeArrowheads="1"/>
            </p:cNvSpPr>
            <p:nvPr/>
          </p:nvSpPr>
          <p:spPr bwMode="auto">
            <a:xfrm>
              <a:off x="4560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19"/>
            <p:cNvSpPr>
              <a:spLocks noChangeArrowheads="1"/>
            </p:cNvSpPr>
            <p:nvPr/>
          </p:nvSpPr>
          <p:spPr bwMode="auto">
            <a:xfrm>
              <a:off x="4631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882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WUR STA Operating Channel Negotiation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76830"/>
            <a:ext cx="9144000" cy="2746374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A STA negotiates its operating channel of WUR radio through Association Request/Response or a new defined Action frame (WUR Operating Channel Request/Response):</a:t>
            </a:r>
          </a:p>
          <a:p>
            <a:pPr lvl="1"/>
            <a:r>
              <a:rPr lang="en-US" b="0" dirty="0" smtClean="0"/>
              <a:t>A new WUR Operating Channel element can be defined, e.g. with Request/Response Indication field, WUR radio Operating Channel (e.g. 1-octet Operating Class, 1-octet Channel Number).</a:t>
            </a:r>
            <a:r>
              <a:rPr lang="en-US" dirty="0" smtClean="0"/>
              <a:t> </a:t>
            </a:r>
            <a:endParaRPr lang="en-US" b="0" dirty="0" smtClean="0"/>
          </a:p>
          <a:p>
            <a:r>
              <a:rPr lang="en-US" sz="1800" b="0" dirty="0" smtClean="0"/>
              <a:t>After the negotiation, the STA tries to receive WUR frame in the negotiated 20MHz WUR Radio Operating Channel.</a:t>
            </a:r>
          </a:p>
          <a:p>
            <a:pPr lvl="1"/>
            <a:r>
              <a:rPr lang="en-US" sz="1600" b="0" dirty="0" smtClean="0"/>
              <a:t>The working channel of the main radio is independent from the working channel of the WUR radio.</a:t>
            </a:r>
          </a:p>
        </p:txBody>
      </p:sp>
      <p:grpSp>
        <p:nvGrpSpPr>
          <p:cNvPr id="4" name="Group 46"/>
          <p:cNvGrpSpPr>
            <a:grpSpLocks noChangeAspect="1"/>
          </p:cNvGrpSpPr>
          <p:nvPr/>
        </p:nvGrpSpPr>
        <p:grpSpPr bwMode="auto">
          <a:xfrm>
            <a:off x="2744787" y="4114800"/>
            <a:ext cx="4494213" cy="2370137"/>
            <a:chOff x="2784" y="1727"/>
            <a:chExt cx="2831" cy="1493"/>
          </a:xfrm>
        </p:grpSpPr>
        <p:sp>
          <p:nvSpPr>
            <p:cNvPr id="5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8"/>
            <p:cNvSpPr>
              <a:spLocks noChangeArrowheads="1"/>
            </p:cNvSpPr>
            <p:nvPr/>
          </p:nvSpPr>
          <p:spPr bwMode="auto">
            <a:xfrm>
              <a:off x="4560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9"/>
            <p:cNvSpPr>
              <a:spLocks noChangeArrowheads="1"/>
            </p:cNvSpPr>
            <p:nvPr/>
          </p:nvSpPr>
          <p:spPr bwMode="auto">
            <a:xfrm>
              <a:off x="4647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81" name="Slide Number Placeholder 6"/>
          <p:cNvSpPr txBox="1">
            <a:spLocks noChangeArrowheads="1"/>
          </p:cNvSpPr>
          <p:nvPr/>
        </p:nvSpPr>
        <p:spPr bwMode="auto">
          <a:xfrm>
            <a:off x="4412129" y="6597134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3</a:t>
            </a:r>
            <a:endParaRPr lang="en-US" sz="1200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2373390" y="6019800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Slide Number Placeholder 6"/>
          <p:cNvSpPr txBox="1">
            <a:spLocks noChangeArrowheads="1"/>
          </p:cNvSpPr>
          <p:nvPr/>
        </p:nvSpPr>
        <p:spPr bwMode="auto">
          <a:xfrm>
            <a:off x="685800" y="5999297"/>
            <a:ext cx="164949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l low power radio operating channel</a:t>
            </a:r>
            <a:endParaRPr lang="en-US" sz="800" dirty="0"/>
          </a:p>
        </p:txBody>
      </p:sp>
      <p:cxnSp>
        <p:nvCxnSpPr>
          <p:cNvPr id="85" name="Straight Arrow Connector 84"/>
          <p:cNvCxnSpPr/>
          <p:nvPr/>
        </p:nvCxnSpPr>
        <p:spPr bwMode="auto">
          <a:xfrm flipV="1">
            <a:off x="2331046" y="5487853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6" name="Slide Number Placeholder 6"/>
          <p:cNvSpPr txBox="1">
            <a:spLocks noChangeArrowheads="1"/>
          </p:cNvSpPr>
          <p:nvPr/>
        </p:nvSpPr>
        <p:spPr bwMode="auto">
          <a:xfrm>
            <a:off x="664619" y="5467350"/>
            <a:ext cx="1697581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k low power radio operating channel</a:t>
            </a:r>
            <a:endParaRPr lang="en-US" sz="800" dirty="0"/>
          </a:p>
        </p:txBody>
      </p:sp>
      <p:cxnSp>
        <p:nvCxnSpPr>
          <p:cNvPr id="87" name="Straight Arrow Connector 86"/>
          <p:cNvCxnSpPr/>
          <p:nvPr/>
        </p:nvCxnSpPr>
        <p:spPr bwMode="auto">
          <a:xfrm flipV="1">
            <a:off x="2373390" y="4973503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Slide Number Placeholder 6"/>
          <p:cNvSpPr txBox="1">
            <a:spLocks noChangeArrowheads="1"/>
          </p:cNvSpPr>
          <p:nvPr/>
        </p:nvSpPr>
        <p:spPr bwMode="auto">
          <a:xfrm>
            <a:off x="646526" y="4953000"/>
            <a:ext cx="1728038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m low power radio operating channel</a:t>
            </a:r>
            <a:endParaRPr lang="en-US" sz="800" dirty="0"/>
          </a:p>
        </p:txBody>
      </p:sp>
      <p:cxnSp>
        <p:nvCxnSpPr>
          <p:cNvPr id="89" name="Straight Arrow Connector 88"/>
          <p:cNvCxnSpPr/>
          <p:nvPr/>
        </p:nvCxnSpPr>
        <p:spPr bwMode="auto">
          <a:xfrm flipV="1">
            <a:off x="2363159" y="4441543"/>
            <a:ext cx="381000" cy="698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Slide Number Placeholder 6"/>
          <p:cNvSpPr txBox="1">
            <a:spLocks noChangeArrowheads="1"/>
          </p:cNvSpPr>
          <p:nvPr/>
        </p:nvSpPr>
        <p:spPr bwMode="auto">
          <a:xfrm>
            <a:off x="649119" y="4421040"/>
            <a:ext cx="170239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800" dirty="0" smtClean="0"/>
              <a:t>STA n low power radio operating channel</a:t>
            </a:r>
            <a:endParaRPr lang="en-US" sz="800" dirty="0"/>
          </a:p>
        </p:txBody>
      </p:sp>
      <p:sp>
        <p:nvSpPr>
          <p:cNvPr id="9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83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800" dirty="0" smtClean="0"/>
              <a:t>FDMA Medium </a:t>
            </a:r>
            <a:r>
              <a:rPr lang="en-US" sz="2800" dirty="0" smtClean="0"/>
              <a:t>Access: Channel Switch or not Switch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2395763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Before FDMA transmission, an AP does backoff in one 20MHz sub-channel of the FDMA channel (backoff channel). </a:t>
            </a:r>
          </a:p>
          <a:p>
            <a:pPr lvl="1"/>
            <a:r>
              <a:rPr lang="en-US" sz="1500" b="0" dirty="0" smtClean="0"/>
              <a:t>AP </a:t>
            </a:r>
            <a:r>
              <a:rPr lang="en-US" sz="1500" b="0" dirty="0" smtClean="0"/>
              <a:t>can stay in one 20MHz channel as primary channel, e.g. BSS primary 20MHz channel or  </a:t>
            </a:r>
            <a:r>
              <a:rPr lang="en-US" sz="1500" b="0" dirty="0" smtClean="0"/>
              <a:t>switch its backoff </a:t>
            </a:r>
            <a:r>
              <a:rPr lang="en-US" sz="1500" b="0" dirty="0" smtClean="0"/>
              <a:t>channel, e.g. when FDMA channel is not BSS operation channel.</a:t>
            </a:r>
            <a:endParaRPr lang="en-US" sz="1500" b="0" dirty="0" smtClean="0"/>
          </a:p>
          <a:p>
            <a:pPr lvl="1"/>
            <a:r>
              <a:rPr lang="en-US" sz="1500" b="0" dirty="0" smtClean="0"/>
              <a:t>If the backoff channel is switched, the NAV synchronization needs be done before the backoff at the new backoff channel, e.g. after </a:t>
            </a:r>
            <a:r>
              <a:rPr lang="en-US" sz="1500" b="0" dirty="0" err="1" smtClean="0"/>
              <a:t>NAVSYNCDelay</a:t>
            </a:r>
            <a:r>
              <a:rPr lang="en-US" sz="1500" b="0" dirty="0" smtClean="0"/>
              <a:t> or receiving a PPDU correctly.  </a:t>
            </a:r>
          </a:p>
          <a:p>
            <a:pPr lvl="2"/>
            <a:r>
              <a:rPr lang="en-US" sz="1500" dirty="0"/>
              <a:t>Another option is that the NAV synchronization is not needed after channel </a:t>
            </a:r>
            <a:r>
              <a:rPr lang="en-US" sz="1500" dirty="0" smtClean="0"/>
              <a:t>switch</a:t>
            </a:r>
            <a:endParaRPr lang="en-US" sz="1500" b="0" dirty="0" smtClean="0"/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5</a:t>
            </a:r>
            <a:endParaRPr lang="en-US" sz="1200" dirty="0"/>
          </a:p>
        </p:txBody>
      </p:sp>
      <p:grpSp>
        <p:nvGrpSpPr>
          <p:cNvPr id="5" name="Group 46"/>
          <p:cNvGrpSpPr>
            <a:grpSpLocks noChangeAspect="1"/>
          </p:cNvGrpSpPr>
          <p:nvPr/>
        </p:nvGrpSpPr>
        <p:grpSpPr bwMode="auto">
          <a:xfrm>
            <a:off x="5082812" y="3894496"/>
            <a:ext cx="3888348" cy="2045125"/>
            <a:chOff x="2784" y="1727"/>
            <a:chExt cx="2831" cy="1489"/>
          </a:xfrm>
        </p:grpSpPr>
        <p:sp>
          <p:nvSpPr>
            <p:cNvPr id="8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152400" y="4221081"/>
            <a:ext cx="375643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82" name="Group 46"/>
          <p:cNvGrpSpPr>
            <a:grpSpLocks noChangeAspect="1"/>
          </p:cNvGrpSpPr>
          <p:nvPr/>
        </p:nvGrpSpPr>
        <p:grpSpPr bwMode="auto">
          <a:xfrm>
            <a:off x="264113" y="3890491"/>
            <a:ext cx="3888348" cy="2045125"/>
            <a:chOff x="2784" y="1727"/>
            <a:chExt cx="2831" cy="1489"/>
          </a:xfrm>
        </p:grpSpPr>
        <p:sp>
          <p:nvSpPr>
            <p:cNvPr id="8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699510" y="4373481"/>
            <a:ext cx="336172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589131" y="3886200"/>
            <a:ext cx="3318339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66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800" dirty="0" smtClean="0"/>
              <a:t>FDMA Medium </a:t>
            </a:r>
            <a:r>
              <a:rPr lang="en-US" sz="2800" dirty="0" smtClean="0"/>
              <a:t>Access: Punctured Transmission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2395763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Once </a:t>
            </a:r>
            <a:r>
              <a:rPr lang="en-US" sz="1600" b="0" dirty="0" smtClean="0"/>
              <a:t>the backoff counter become 0, the AP checks whether other </a:t>
            </a:r>
            <a:r>
              <a:rPr lang="en-US" sz="1600" b="0" dirty="0"/>
              <a:t>(</a:t>
            </a:r>
            <a:r>
              <a:rPr lang="en-US" sz="1600" b="0" dirty="0" smtClean="0"/>
              <a:t>20MHz) sub-FDMA channel is idle PIFS before FDMA transmission.</a:t>
            </a:r>
          </a:p>
          <a:p>
            <a:pPr lvl="1"/>
            <a:r>
              <a:rPr lang="en-US" sz="1500" b="0" dirty="0" smtClean="0"/>
              <a:t>The FDMA PPDU can be transmitted in idle 20MHz channels. </a:t>
            </a:r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5</a:t>
            </a:r>
            <a:endParaRPr lang="en-US" sz="1200" dirty="0"/>
          </a:p>
        </p:txBody>
      </p:sp>
      <p:grpSp>
        <p:nvGrpSpPr>
          <p:cNvPr id="5" name="Group 46"/>
          <p:cNvGrpSpPr>
            <a:grpSpLocks noChangeAspect="1"/>
          </p:cNvGrpSpPr>
          <p:nvPr/>
        </p:nvGrpSpPr>
        <p:grpSpPr bwMode="auto">
          <a:xfrm>
            <a:off x="5082812" y="3894496"/>
            <a:ext cx="3888348" cy="2045125"/>
            <a:chOff x="2784" y="1727"/>
            <a:chExt cx="2831" cy="1489"/>
          </a:xfrm>
        </p:grpSpPr>
        <p:sp>
          <p:nvSpPr>
            <p:cNvPr id="8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152400" y="4221081"/>
            <a:ext cx="375643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82" name="Group 46"/>
          <p:cNvGrpSpPr>
            <a:grpSpLocks noChangeAspect="1"/>
          </p:cNvGrpSpPr>
          <p:nvPr/>
        </p:nvGrpSpPr>
        <p:grpSpPr bwMode="auto">
          <a:xfrm>
            <a:off x="264113" y="3890491"/>
            <a:ext cx="3888348" cy="2045125"/>
            <a:chOff x="2784" y="1727"/>
            <a:chExt cx="2831" cy="1489"/>
          </a:xfrm>
        </p:grpSpPr>
        <p:sp>
          <p:nvSpPr>
            <p:cNvPr id="8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699510" y="4373481"/>
            <a:ext cx="336172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589131" y="3886200"/>
            <a:ext cx="3318339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601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" y="614562"/>
            <a:ext cx="9144000" cy="838200"/>
          </a:xfrm>
        </p:spPr>
        <p:txBody>
          <a:bodyPr/>
          <a:lstStyle/>
          <a:p>
            <a:r>
              <a:rPr lang="en-US" sz="2400" dirty="0"/>
              <a:t>FDMA Medium Access: SU </a:t>
            </a:r>
            <a:r>
              <a:rPr lang="en-US" sz="2400" dirty="0" smtClean="0"/>
              <a:t>Medium </a:t>
            </a:r>
            <a:r>
              <a:rPr lang="en-US" sz="2400" dirty="0" smtClean="0"/>
              <a:t>Access </a:t>
            </a:r>
            <a:r>
              <a:rPr lang="en-US" sz="2400" dirty="0" smtClean="0"/>
              <a:t>with Channel Switch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368311"/>
            <a:ext cx="9144000" cy="2213089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Before SU WUR PPDU transmission to a non-AP STA, an AP does backoff in the 20MHz channel where the non-AP STA’s WUR radio is working. </a:t>
            </a:r>
          </a:p>
          <a:p>
            <a:pPr lvl="1"/>
            <a:r>
              <a:rPr lang="en-US" sz="1600" b="0" dirty="0" smtClean="0"/>
              <a:t>AP can switch its channel when trying to awake different STAs </a:t>
            </a:r>
          </a:p>
          <a:p>
            <a:pPr lvl="1"/>
            <a:r>
              <a:rPr lang="en-US" sz="1600" b="0" dirty="0" smtClean="0"/>
              <a:t>If the channel is switched, the NAV synchronization needs be done before the backoff at the new channel, e.g. after </a:t>
            </a:r>
            <a:r>
              <a:rPr lang="en-US" sz="1600" b="0" dirty="0" err="1" smtClean="0"/>
              <a:t>NAVSYNCDelay</a:t>
            </a:r>
            <a:r>
              <a:rPr lang="en-US" sz="1600" b="0" dirty="0" smtClean="0"/>
              <a:t> or receiving a PPDU correctly.</a:t>
            </a:r>
          </a:p>
          <a:p>
            <a:pPr lvl="2"/>
            <a:r>
              <a:rPr lang="en-US" sz="1400" dirty="0" smtClean="0"/>
              <a:t>Another option is that the NAV synchronization is not needed after channel switch.</a:t>
            </a:r>
            <a:r>
              <a:rPr lang="en-US" sz="1400" b="0" dirty="0" smtClean="0"/>
              <a:t>  </a:t>
            </a:r>
          </a:p>
          <a:p>
            <a:r>
              <a:rPr lang="en-US" sz="1800" b="0" dirty="0" smtClean="0"/>
              <a:t>Once the backoff counter become 0, the AP transmits WUR frame</a:t>
            </a:r>
            <a:r>
              <a:rPr lang="en-US" sz="1600" b="0" dirty="0" smtClean="0"/>
              <a:t>. </a:t>
            </a:r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6</a:t>
            </a:r>
            <a:endParaRPr lang="en-US" sz="1200" dirty="0"/>
          </a:p>
        </p:txBody>
      </p:sp>
      <p:grpSp>
        <p:nvGrpSpPr>
          <p:cNvPr id="5" name="Group 46"/>
          <p:cNvGrpSpPr>
            <a:grpSpLocks noChangeAspect="1"/>
          </p:cNvGrpSpPr>
          <p:nvPr/>
        </p:nvGrpSpPr>
        <p:grpSpPr bwMode="auto">
          <a:xfrm>
            <a:off x="5082812" y="3894496"/>
            <a:ext cx="3888348" cy="2045125"/>
            <a:chOff x="2784" y="1727"/>
            <a:chExt cx="2831" cy="1489"/>
          </a:xfrm>
        </p:grpSpPr>
        <p:sp>
          <p:nvSpPr>
            <p:cNvPr id="8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152400" y="4221081"/>
            <a:ext cx="375643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grpSp>
        <p:nvGrpSpPr>
          <p:cNvPr id="82" name="Group 46"/>
          <p:cNvGrpSpPr>
            <a:grpSpLocks noChangeAspect="1"/>
          </p:cNvGrpSpPr>
          <p:nvPr/>
        </p:nvGrpSpPr>
        <p:grpSpPr bwMode="auto">
          <a:xfrm>
            <a:off x="264113" y="3890491"/>
            <a:ext cx="3888348" cy="2045125"/>
            <a:chOff x="2784" y="1727"/>
            <a:chExt cx="2831" cy="1489"/>
          </a:xfrm>
        </p:grpSpPr>
        <p:sp>
          <p:nvSpPr>
            <p:cNvPr id="83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784" y="1727"/>
              <a:ext cx="2831" cy="1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47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8"/>
            <p:cNvSpPr>
              <a:spLocks noChangeArrowheads="1"/>
            </p:cNvSpPr>
            <p:nvPr/>
          </p:nvSpPr>
          <p:spPr bwMode="auto">
            <a:xfrm>
              <a:off x="4066" y="1862"/>
              <a:ext cx="1464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49"/>
            <p:cNvSpPr>
              <a:spLocks noChangeArrowheads="1"/>
            </p:cNvSpPr>
            <p:nvPr/>
          </p:nvSpPr>
          <p:spPr bwMode="auto">
            <a:xfrm>
              <a:off x="4269" y="1868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50"/>
            <p:cNvSpPr>
              <a:spLocks noChangeArrowheads="1"/>
            </p:cNvSpPr>
            <p:nvPr/>
          </p:nvSpPr>
          <p:spPr bwMode="auto">
            <a:xfrm>
              <a:off x="4435" y="1868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51"/>
            <p:cNvSpPr>
              <a:spLocks noChangeArrowheads="1"/>
            </p:cNvSpPr>
            <p:nvPr/>
          </p:nvSpPr>
          <p:spPr bwMode="auto">
            <a:xfrm>
              <a:off x="4458" y="1868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52"/>
            <p:cNvSpPr>
              <a:spLocks noChangeArrowheads="1"/>
            </p:cNvSpPr>
            <p:nvPr/>
          </p:nvSpPr>
          <p:spPr bwMode="auto">
            <a:xfrm>
              <a:off x="5256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53"/>
            <p:cNvSpPr>
              <a:spLocks noChangeArrowheads="1"/>
            </p:cNvSpPr>
            <p:nvPr/>
          </p:nvSpPr>
          <p:spPr bwMode="auto">
            <a:xfrm>
              <a:off x="5292" y="1868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54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55"/>
            <p:cNvSpPr>
              <a:spLocks noChangeArrowheads="1"/>
            </p:cNvSpPr>
            <p:nvPr/>
          </p:nvSpPr>
          <p:spPr bwMode="auto">
            <a:xfrm>
              <a:off x="3830" y="1734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56"/>
            <p:cNvSpPr>
              <a:spLocks noChangeArrowheads="1"/>
            </p:cNvSpPr>
            <p:nvPr/>
          </p:nvSpPr>
          <p:spPr bwMode="auto">
            <a:xfrm>
              <a:off x="3878" y="1860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57"/>
            <p:cNvSpPr>
              <a:spLocks noChangeArrowheads="1"/>
            </p:cNvSpPr>
            <p:nvPr/>
          </p:nvSpPr>
          <p:spPr bwMode="auto">
            <a:xfrm>
              <a:off x="3858" y="1902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58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59"/>
            <p:cNvSpPr>
              <a:spLocks noChangeArrowheads="1"/>
            </p:cNvSpPr>
            <p:nvPr/>
          </p:nvSpPr>
          <p:spPr bwMode="auto">
            <a:xfrm>
              <a:off x="3266" y="1734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60"/>
            <p:cNvSpPr>
              <a:spLocks noChangeArrowheads="1"/>
            </p:cNvSpPr>
            <p:nvPr/>
          </p:nvSpPr>
          <p:spPr bwMode="auto">
            <a:xfrm>
              <a:off x="3424" y="1839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61"/>
            <p:cNvSpPr>
              <a:spLocks noChangeArrowheads="1"/>
            </p:cNvSpPr>
            <p:nvPr/>
          </p:nvSpPr>
          <p:spPr bwMode="auto">
            <a:xfrm>
              <a:off x="3380" y="1902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62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63"/>
            <p:cNvSpPr>
              <a:spLocks noChangeArrowheads="1"/>
            </p:cNvSpPr>
            <p:nvPr/>
          </p:nvSpPr>
          <p:spPr bwMode="auto">
            <a:xfrm>
              <a:off x="4067" y="2201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64"/>
            <p:cNvSpPr>
              <a:spLocks noChangeArrowheads="1"/>
            </p:cNvSpPr>
            <p:nvPr/>
          </p:nvSpPr>
          <p:spPr bwMode="auto">
            <a:xfrm>
              <a:off x="4261" y="2207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65"/>
            <p:cNvSpPr>
              <a:spLocks noChangeArrowheads="1"/>
            </p:cNvSpPr>
            <p:nvPr/>
          </p:nvSpPr>
          <p:spPr bwMode="auto">
            <a:xfrm>
              <a:off x="4427" y="2207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66"/>
            <p:cNvSpPr>
              <a:spLocks noChangeArrowheads="1"/>
            </p:cNvSpPr>
            <p:nvPr/>
          </p:nvSpPr>
          <p:spPr bwMode="auto">
            <a:xfrm>
              <a:off x="4451" y="2207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67"/>
            <p:cNvSpPr>
              <a:spLocks noChangeArrowheads="1"/>
            </p:cNvSpPr>
            <p:nvPr/>
          </p:nvSpPr>
          <p:spPr bwMode="auto">
            <a:xfrm>
              <a:off x="5248" y="2207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68"/>
            <p:cNvSpPr>
              <a:spLocks noChangeArrowheads="1"/>
            </p:cNvSpPr>
            <p:nvPr/>
          </p:nvSpPr>
          <p:spPr bwMode="auto">
            <a:xfrm>
              <a:off x="5284" y="2207"/>
              <a:ext cx="9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69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70"/>
            <p:cNvSpPr>
              <a:spLocks noChangeArrowheads="1"/>
            </p:cNvSpPr>
            <p:nvPr/>
          </p:nvSpPr>
          <p:spPr bwMode="auto">
            <a:xfrm>
              <a:off x="3831" y="2072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Rectangle 71"/>
            <p:cNvSpPr>
              <a:spLocks noChangeArrowheads="1"/>
            </p:cNvSpPr>
            <p:nvPr/>
          </p:nvSpPr>
          <p:spPr bwMode="auto">
            <a:xfrm>
              <a:off x="3882" y="219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72"/>
            <p:cNvSpPr>
              <a:spLocks noChangeArrowheads="1"/>
            </p:cNvSpPr>
            <p:nvPr/>
          </p:nvSpPr>
          <p:spPr bwMode="auto">
            <a:xfrm>
              <a:off x="3862" y="2241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73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74"/>
            <p:cNvSpPr>
              <a:spLocks noChangeArrowheads="1"/>
            </p:cNvSpPr>
            <p:nvPr/>
          </p:nvSpPr>
          <p:spPr bwMode="auto">
            <a:xfrm>
              <a:off x="3267" y="2072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Rectangle 75"/>
            <p:cNvSpPr>
              <a:spLocks noChangeArrowheads="1"/>
            </p:cNvSpPr>
            <p:nvPr/>
          </p:nvSpPr>
          <p:spPr bwMode="auto">
            <a:xfrm>
              <a:off x="3424" y="217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76"/>
            <p:cNvSpPr>
              <a:spLocks noChangeArrowheads="1"/>
            </p:cNvSpPr>
            <p:nvPr/>
          </p:nvSpPr>
          <p:spPr bwMode="auto">
            <a:xfrm>
              <a:off x="3384" y="224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77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78"/>
            <p:cNvSpPr>
              <a:spLocks noChangeArrowheads="1"/>
            </p:cNvSpPr>
            <p:nvPr/>
          </p:nvSpPr>
          <p:spPr bwMode="auto">
            <a:xfrm>
              <a:off x="4073" y="2539"/>
              <a:ext cx="1465" cy="64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79"/>
            <p:cNvSpPr>
              <a:spLocks noChangeArrowheads="1"/>
            </p:cNvSpPr>
            <p:nvPr/>
          </p:nvSpPr>
          <p:spPr bwMode="auto">
            <a:xfrm>
              <a:off x="4277" y="2545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80"/>
            <p:cNvSpPr>
              <a:spLocks noChangeArrowheads="1"/>
            </p:cNvSpPr>
            <p:nvPr/>
          </p:nvSpPr>
          <p:spPr bwMode="auto">
            <a:xfrm>
              <a:off x="4447" y="2545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81"/>
            <p:cNvSpPr>
              <a:spLocks noChangeArrowheads="1"/>
            </p:cNvSpPr>
            <p:nvPr/>
          </p:nvSpPr>
          <p:spPr bwMode="auto">
            <a:xfrm>
              <a:off x="4466" y="2545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82"/>
            <p:cNvSpPr>
              <a:spLocks noChangeArrowheads="1"/>
            </p:cNvSpPr>
            <p:nvPr/>
          </p:nvSpPr>
          <p:spPr bwMode="auto">
            <a:xfrm>
              <a:off x="5264" y="2545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83"/>
            <p:cNvSpPr>
              <a:spLocks noChangeArrowheads="1"/>
            </p:cNvSpPr>
            <p:nvPr/>
          </p:nvSpPr>
          <p:spPr bwMode="auto">
            <a:xfrm>
              <a:off x="5300" y="2545"/>
              <a:ext cx="6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84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85"/>
            <p:cNvSpPr>
              <a:spLocks noChangeArrowheads="1"/>
            </p:cNvSpPr>
            <p:nvPr/>
          </p:nvSpPr>
          <p:spPr bwMode="auto">
            <a:xfrm>
              <a:off x="3837" y="2410"/>
              <a:ext cx="236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86"/>
            <p:cNvSpPr>
              <a:spLocks noChangeArrowheads="1"/>
            </p:cNvSpPr>
            <p:nvPr/>
          </p:nvSpPr>
          <p:spPr bwMode="auto">
            <a:xfrm>
              <a:off x="3886" y="2538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87"/>
            <p:cNvSpPr>
              <a:spLocks noChangeArrowheads="1"/>
            </p:cNvSpPr>
            <p:nvPr/>
          </p:nvSpPr>
          <p:spPr bwMode="auto">
            <a:xfrm>
              <a:off x="3866" y="2579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88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89"/>
            <p:cNvSpPr>
              <a:spLocks noChangeArrowheads="1"/>
            </p:cNvSpPr>
            <p:nvPr/>
          </p:nvSpPr>
          <p:spPr bwMode="auto">
            <a:xfrm>
              <a:off x="3268" y="2410"/>
              <a:ext cx="569" cy="338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90"/>
            <p:cNvSpPr>
              <a:spLocks noChangeArrowheads="1"/>
            </p:cNvSpPr>
            <p:nvPr/>
          </p:nvSpPr>
          <p:spPr bwMode="auto">
            <a:xfrm>
              <a:off x="3424" y="2517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91"/>
            <p:cNvSpPr>
              <a:spLocks noChangeArrowheads="1"/>
            </p:cNvSpPr>
            <p:nvPr/>
          </p:nvSpPr>
          <p:spPr bwMode="auto">
            <a:xfrm>
              <a:off x="3384" y="2579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92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solidFill>
              <a:srgbClr val="729F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93"/>
            <p:cNvSpPr>
              <a:spLocks noChangeArrowheads="1"/>
            </p:cNvSpPr>
            <p:nvPr/>
          </p:nvSpPr>
          <p:spPr bwMode="auto">
            <a:xfrm>
              <a:off x="4073" y="2869"/>
              <a:ext cx="1465" cy="65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94"/>
            <p:cNvSpPr>
              <a:spLocks noChangeArrowheads="1"/>
            </p:cNvSpPr>
            <p:nvPr/>
          </p:nvSpPr>
          <p:spPr bwMode="auto">
            <a:xfrm>
              <a:off x="4285" y="2876"/>
              <a:ext cx="21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Wake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2" name="Rectangle 95"/>
            <p:cNvSpPr>
              <a:spLocks noChangeArrowheads="1"/>
            </p:cNvSpPr>
            <p:nvPr/>
          </p:nvSpPr>
          <p:spPr bwMode="auto">
            <a:xfrm>
              <a:off x="4454" y="2876"/>
              <a:ext cx="5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96"/>
            <p:cNvSpPr>
              <a:spLocks noChangeArrowheads="1"/>
            </p:cNvSpPr>
            <p:nvPr/>
          </p:nvSpPr>
          <p:spPr bwMode="auto">
            <a:xfrm>
              <a:off x="4478" y="2876"/>
              <a:ext cx="900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Up Signal for WUR Station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97"/>
            <p:cNvSpPr>
              <a:spLocks noChangeArrowheads="1"/>
            </p:cNvSpPr>
            <p:nvPr/>
          </p:nvSpPr>
          <p:spPr bwMode="auto">
            <a:xfrm>
              <a:off x="5272" y="2876"/>
              <a:ext cx="71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#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98"/>
            <p:cNvSpPr>
              <a:spLocks noChangeArrowheads="1"/>
            </p:cNvSpPr>
            <p:nvPr/>
          </p:nvSpPr>
          <p:spPr bwMode="auto">
            <a:xfrm>
              <a:off x="5311" y="2876"/>
              <a:ext cx="47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Rectangle 99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solidFill>
              <a:srgbClr val="F8B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00"/>
            <p:cNvSpPr>
              <a:spLocks noChangeArrowheads="1"/>
            </p:cNvSpPr>
            <p:nvPr/>
          </p:nvSpPr>
          <p:spPr bwMode="auto">
            <a:xfrm>
              <a:off x="3837" y="2740"/>
              <a:ext cx="236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101"/>
            <p:cNvSpPr>
              <a:spLocks noChangeArrowheads="1"/>
            </p:cNvSpPr>
            <p:nvPr/>
          </p:nvSpPr>
          <p:spPr bwMode="auto">
            <a:xfrm>
              <a:off x="3886" y="2869"/>
              <a:ext cx="182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Spoof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Rectangle 102"/>
            <p:cNvSpPr>
              <a:spLocks noChangeArrowheads="1"/>
            </p:cNvSpPr>
            <p:nvPr/>
          </p:nvSpPr>
          <p:spPr bwMode="auto">
            <a:xfrm>
              <a:off x="3866" y="2910"/>
              <a:ext cx="225" cy="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Symbol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103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solidFill>
              <a:srgbClr val="B5C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04"/>
            <p:cNvSpPr>
              <a:spLocks noChangeArrowheads="1"/>
            </p:cNvSpPr>
            <p:nvPr/>
          </p:nvSpPr>
          <p:spPr bwMode="auto">
            <a:xfrm>
              <a:off x="3268" y="2740"/>
              <a:ext cx="569" cy="339"/>
            </a:xfrm>
            <a:prstGeom prst="rect">
              <a:avLst/>
            </a:prstGeom>
            <a:noFill/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05"/>
            <p:cNvSpPr>
              <a:spLocks noChangeArrowheads="1"/>
            </p:cNvSpPr>
            <p:nvPr/>
          </p:nvSpPr>
          <p:spPr bwMode="auto">
            <a:xfrm>
              <a:off x="3424" y="2848"/>
              <a:ext cx="32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Legacy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3" name="Rectangle 106"/>
            <p:cNvSpPr>
              <a:spLocks noChangeArrowheads="1"/>
            </p:cNvSpPr>
            <p:nvPr/>
          </p:nvSpPr>
          <p:spPr bwMode="auto">
            <a:xfrm>
              <a:off x="3384" y="2910"/>
              <a:ext cx="39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Preamble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Rectangle 107"/>
            <p:cNvSpPr>
              <a:spLocks noChangeArrowheads="1"/>
            </p:cNvSpPr>
            <p:nvPr/>
          </p:nvSpPr>
          <p:spPr bwMode="auto">
            <a:xfrm>
              <a:off x="2823" y="1891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5" name="Rectangle 108"/>
            <p:cNvSpPr>
              <a:spLocks noChangeArrowheads="1"/>
            </p:cNvSpPr>
            <p:nvPr/>
          </p:nvSpPr>
          <p:spPr bwMode="auto">
            <a:xfrm>
              <a:off x="2914" y="1891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Rectangle 109"/>
            <p:cNvSpPr>
              <a:spLocks noChangeArrowheads="1"/>
            </p:cNvSpPr>
            <p:nvPr/>
          </p:nvSpPr>
          <p:spPr bwMode="auto">
            <a:xfrm>
              <a:off x="2812" y="2246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7" name="Rectangle 110"/>
            <p:cNvSpPr>
              <a:spLocks noChangeArrowheads="1"/>
            </p:cNvSpPr>
            <p:nvPr/>
          </p:nvSpPr>
          <p:spPr bwMode="auto">
            <a:xfrm>
              <a:off x="2899" y="2246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Rectangle 111"/>
            <p:cNvSpPr>
              <a:spLocks noChangeArrowheads="1"/>
            </p:cNvSpPr>
            <p:nvPr/>
          </p:nvSpPr>
          <p:spPr bwMode="auto">
            <a:xfrm>
              <a:off x="2792" y="256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112"/>
            <p:cNvSpPr>
              <a:spLocks noChangeArrowheads="1"/>
            </p:cNvSpPr>
            <p:nvPr/>
          </p:nvSpPr>
          <p:spPr bwMode="auto">
            <a:xfrm>
              <a:off x="2879" y="256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Rectangle 113"/>
            <p:cNvSpPr>
              <a:spLocks noChangeArrowheads="1"/>
            </p:cNvSpPr>
            <p:nvPr/>
          </p:nvSpPr>
          <p:spPr bwMode="auto">
            <a:xfrm>
              <a:off x="2823" y="2889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1" name="Rectangle 114"/>
            <p:cNvSpPr>
              <a:spLocks noChangeArrowheads="1"/>
            </p:cNvSpPr>
            <p:nvPr/>
          </p:nvSpPr>
          <p:spPr bwMode="auto">
            <a:xfrm>
              <a:off x="2914" y="2889"/>
              <a:ext cx="205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Rectangle 115"/>
            <p:cNvSpPr>
              <a:spLocks noChangeArrowheads="1"/>
            </p:cNvSpPr>
            <p:nvPr/>
          </p:nvSpPr>
          <p:spPr bwMode="auto">
            <a:xfrm>
              <a:off x="3128" y="3147"/>
              <a:ext cx="340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Figure 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3" name="Rectangle 116"/>
            <p:cNvSpPr>
              <a:spLocks noChangeArrowheads="1"/>
            </p:cNvSpPr>
            <p:nvPr/>
          </p:nvSpPr>
          <p:spPr bwMode="auto">
            <a:xfrm>
              <a:off x="3416" y="3147"/>
              <a:ext cx="83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Rectangle 117"/>
            <p:cNvSpPr>
              <a:spLocks noChangeArrowheads="1"/>
            </p:cNvSpPr>
            <p:nvPr/>
          </p:nvSpPr>
          <p:spPr bwMode="auto">
            <a:xfrm>
              <a:off x="3463" y="3147"/>
              <a:ext cx="1631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FDMA MU WUR OOK transmissions using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5" name="Rectangle 118"/>
            <p:cNvSpPr>
              <a:spLocks noChangeArrowheads="1"/>
            </p:cNvSpPr>
            <p:nvPr/>
          </p:nvSpPr>
          <p:spPr bwMode="auto">
            <a:xfrm>
              <a:off x="4976" y="3147"/>
              <a:ext cx="126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Rectangle 119"/>
            <p:cNvSpPr>
              <a:spLocks noChangeArrowheads="1"/>
            </p:cNvSpPr>
            <p:nvPr/>
          </p:nvSpPr>
          <p:spPr bwMode="auto">
            <a:xfrm>
              <a:off x="5063" y="3147"/>
              <a:ext cx="608" cy="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MHz bandwidth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7" name="Rectangle 156"/>
          <p:cNvSpPr/>
          <p:nvPr/>
        </p:nvSpPr>
        <p:spPr bwMode="auto">
          <a:xfrm>
            <a:off x="707752" y="4373481"/>
            <a:ext cx="3452948" cy="161982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744834" y="3886200"/>
            <a:ext cx="3149757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5666139" y="4357221"/>
            <a:ext cx="3208573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5666139" y="3886200"/>
            <a:ext cx="3241331" cy="47021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5555292" y="5296437"/>
            <a:ext cx="3331225" cy="69686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010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67479"/>
            <a:ext cx="9144000" cy="8382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2395763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agree that 11BA supports punctured FDMA transmission: when the </a:t>
            </a:r>
            <a:r>
              <a:rPr lang="en-US" sz="1600" b="0" dirty="0" smtClean="0"/>
              <a:t>backoff counter become </a:t>
            </a:r>
            <a:r>
              <a:rPr lang="en-US" sz="1600" b="0" dirty="0" smtClean="0"/>
              <a:t>0 in primary 20MHz channel, </a:t>
            </a:r>
            <a:r>
              <a:rPr lang="en-US" sz="1600" b="0" dirty="0" smtClean="0"/>
              <a:t>the AP checks whether other </a:t>
            </a:r>
            <a:r>
              <a:rPr lang="en-US" sz="1600" b="0" dirty="0"/>
              <a:t>(</a:t>
            </a:r>
            <a:r>
              <a:rPr lang="en-US" sz="1600" b="0" dirty="0" smtClean="0"/>
              <a:t>20MHz) sub-FDMA channel is idle PIFS before FDMA transmission.</a:t>
            </a:r>
          </a:p>
          <a:p>
            <a:pPr lvl="1"/>
            <a:r>
              <a:rPr lang="en-US" sz="1500" b="0" dirty="0" smtClean="0"/>
              <a:t>The FDMA PPDU can be transmitted in idle 20MHz channels. </a:t>
            </a:r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5</a:t>
            </a:r>
            <a:endParaRPr lang="en-US" sz="1200" dirty="0"/>
          </a:p>
        </p:txBody>
      </p:sp>
      <p:sp>
        <p:nvSpPr>
          <p:cNvPr id="15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6195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" y="443109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2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2213089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Do you support that</a:t>
            </a:r>
            <a:endParaRPr lang="en-US" sz="1800" b="0" dirty="0" smtClean="0"/>
          </a:p>
          <a:p>
            <a:pPr lvl="1"/>
            <a:r>
              <a:rPr lang="en-US" sz="1600" b="0" dirty="0" smtClean="0"/>
              <a:t>AP can switch its channel when trying to awake different STAs </a:t>
            </a:r>
            <a:r>
              <a:rPr lang="en-US" sz="1600" b="0" dirty="0" smtClean="0"/>
              <a:t>for single user wakeup</a:t>
            </a:r>
            <a:endParaRPr lang="en-US" sz="1600" b="0" dirty="0" smtClean="0"/>
          </a:p>
          <a:p>
            <a:pPr lvl="1"/>
            <a:r>
              <a:rPr lang="en-US" sz="1600" b="0" dirty="0" smtClean="0"/>
              <a:t>If the channel is switched, the NAV synchronization needs be done before the backoff at the new channel, e.g. after </a:t>
            </a:r>
            <a:r>
              <a:rPr lang="en-US" sz="1600" b="0" dirty="0" err="1" smtClean="0"/>
              <a:t>NAVSYNCDelay</a:t>
            </a:r>
            <a:r>
              <a:rPr lang="en-US" sz="1600" b="0" dirty="0" smtClean="0"/>
              <a:t> or receiving a PPDU correctly.</a:t>
            </a:r>
          </a:p>
          <a:p>
            <a:pPr lvl="2"/>
            <a:r>
              <a:rPr lang="en-US" sz="1400" dirty="0" smtClean="0"/>
              <a:t>Another option is that the NAV synchronization is not needed after channel switch.</a:t>
            </a:r>
            <a:r>
              <a:rPr lang="en-US" sz="1400" b="0" dirty="0" smtClean="0"/>
              <a:t>  </a:t>
            </a:r>
          </a:p>
        </p:txBody>
      </p:sp>
      <p:sp>
        <p:nvSpPr>
          <p:cNvPr id="4" name="Slide Number Placeholder 6"/>
          <p:cNvSpPr txBox="1">
            <a:spLocks noChangeArrowheads="1"/>
          </p:cNvSpPr>
          <p:nvPr/>
        </p:nvSpPr>
        <p:spPr bwMode="auto">
          <a:xfrm>
            <a:off x="4412129" y="6475413"/>
            <a:ext cx="3959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6</a:t>
            </a:r>
            <a:endParaRPr lang="en-US" sz="1200" dirty="0"/>
          </a:p>
        </p:txBody>
      </p:sp>
      <p:sp>
        <p:nvSpPr>
          <p:cNvPr id="16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94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111149</TotalTime>
  <Words>1332</Words>
  <Application>Microsoft Office PowerPoint</Application>
  <PresentationFormat>On-screen Show (4:3)</PresentationFormat>
  <Paragraphs>503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Garamond</vt:lpstr>
      <vt:lpstr>Times New Roman</vt:lpstr>
      <vt:lpstr>802-11-Submission</vt:lpstr>
      <vt:lpstr>FDMA MAC Support</vt:lpstr>
      <vt:lpstr>Recap: FDMA Transmissions</vt:lpstr>
      <vt:lpstr>WUR STA Operating Channel Negotiation</vt:lpstr>
      <vt:lpstr>FDMA Medium Access: Channel Switch or not Switch</vt:lpstr>
      <vt:lpstr>FDMA Medium Access: Punctured Transmission</vt:lpstr>
      <vt:lpstr>FDMA Medium Access: SU Medium Access with Channel Switch</vt:lpstr>
      <vt:lpstr>Straw Poll 1</vt:lpstr>
      <vt:lpstr>Straw Poll 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Liwen Chu</cp:lastModifiedBy>
  <cp:revision>1906</cp:revision>
  <cp:lastPrinted>1998-02-10T13:28:06Z</cp:lastPrinted>
  <dcterms:created xsi:type="dcterms:W3CDTF">2007-05-21T21:00:37Z</dcterms:created>
  <dcterms:modified xsi:type="dcterms:W3CDTF">2018-05-07T07:25:03Z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