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590" r:id="rId3"/>
    <p:sldId id="592" r:id="rId4"/>
    <p:sldId id="591" r:id="rId5"/>
    <p:sldId id="578" r:id="rId6"/>
    <p:sldId id="593" r:id="rId7"/>
    <p:sldId id="594" r:id="rId8"/>
    <p:sldId id="595"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01" autoAdjust="0"/>
    <p:restoredTop sz="94660"/>
  </p:normalViewPr>
  <p:slideViewPr>
    <p:cSldViewPr>
      <p:cViewPr varScale="1">
        <p:scale>
          <a:sx n="90" d="100"/>
          <a:sy n="90" d="100"/>
        </p:scale>
        <p:origin x="157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doc.: IEEE 802.11-yy/xxxxr0</a:t>
            </a:r>
          </a:p>
        </p:txBody>
      </p:sp>
      <p:sp>
        <p:nvSpPr>
          <p:cNvPr id="5" name="Date Placeholder 4"/>
          <p:cNvSpPr>
            <a:spLocks noGrp="1"/>
          </p:cNvSpPr>
          <p:nvPr>
            <p:ph type="dt" idx="1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Month Year</a:t>
            </a: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Jonathan Segev, Intel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Page </a:t>
            </a:r>
            <a:fld id="{D2D11A6C-B4D3-4B35-9488-F1E9620A2584}"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615419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76148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da-DK"/>
              <a:t>Erik Lindskog, Qualcomm,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a:t>Erik Lindskog,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da-DK"/>
              <a:t>Erik Lindskog, Qualcomm,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da-DK"/>
              <a:t>Erik Lindskog, Qualcomm,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2018                                                                        doc.: IEEE 802.11-18/928r2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a:t>Erik Lindskog, Qualcomm,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45867" y="932656"/>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Negotiation for HEz Ranging for Passive Location Support</a:t>
            </a:r>
            <a:endParaRPr lang="en-GB" dirty="0"/>
          </a:p>
        </p:txBody>
      </p:sp>
      <p:sp>
        <p:nvSpPr>
          <p:cNvPr id="3074" name="Rectangle 2"/>
          <p:cNvSpPr>
            <a:spLocks noGrp="1" noChangeArrowheads="1"/>
          </p:cNvSpPr>
          <p:nvPr>
            <p:ph type="body" idx="1"/>
          </p:nvPr>
        </p:nvSpPr>
        <p:spPr>
          <a:xfrm>
            <a:off x="675167" y="19915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955752587"/>
              </p:ext>
            </p:extLst>
          </p:nvPr>
        </p:nvGraphicFramePr>
        <p:xfrm>
          <a:off x="533400" y="3352800"/>
          <a:ext cx="7715250" cy="2365375"/>
        </p:xfrm>
        <a:graphic>
          <a:graphicData uri="http://schemas.openxmlformats.org/presentationml/2006/ole">
            <mc:AlternateContent xmlns:mc="http://schemas.openxmlformats.org/markup-compatibility/2006">
              <mc:Choice xmlns:v="urn:schemas-microsoft-com:vml" Requires="v">
                <p:oleObj spid="_x0000_s3514" name="Document" r:id="rId4" imgW="8267030" imgH="2537736" progId="Word.Document.8">
                  <p:embed/>
                </p:oleObj>
              </mc:Choice>
              <mc:Fallback>
                <p:oleObj name="Document" r:id="rId4" imgW="8267030" imgH="2537736" progId="Word.Document.8">
                  <p:embed/>
                  <p:pic>
                    <p:nvPicPr>
                      <p:cNvPr id="0" name="Picture 3"/>
                      <p:cNvPicPr>
                        <a:picLocks noChangeAspect="1" noChangeArrowheads="1"/>
                      </p:cNvPicPr>
                      <p:nvPr/>
                    </p:nvPicPr>
                    <p:blipFill>
                      <a:blip r:embed="rId5"/>
                      <a:srcRect/>
                      <a:stretch>
                        <a:fillRect/>
                      </a:stretch>
                    </p:blipFill>
                    <p:spPr bwMode="auto">
                      <a:xfrm>
                        <a:off x="533400" y="3352800"/>
                        <a:ext cx="7715250"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5685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78750" y="980728"/>
            <a:ext cx="6658508" cy="844302"/>
          </a:xfrm>
        </p:spPr>
        <p:txBody>
          <a:bodyPr/>
          <a:lstStyle/>
          <a:p>
            <a:r>
              <a:rPr lang="en-US" altLang="en-US" dirty="0">
                <a:solidFill>
                  <a:schemeClr val="tx1"/>
                </a:solidFill>
              </a:rPr>
              <a:t>Capability and Negotiation</a:t>
            </a:r>
          </a:p>
        </p:txBody>
      </p:sp>
      <p:sp>
        <p:nvSpPr>
          <p:cNvPr id="3075" name="Content Placeholder 2"/>
          <p:cNvSpPr>
            <a:spLocks noGrp="1"/>
          </p:cNvSpPr>
          <p:nvPr>
            <p:ph idx="1"/>
          </p:nvPr>
        </p:nvSpPr>
        <p:spPr>
          <a:xfrm>
            <a:off x="251520" y="2132856"/>
            <a:ext cx="8712968" cy="4176464"/>
          </a:xfrm>
        </p:spPr>
        <p:txBody>
          <a:bodyPr/>
          <a:lstStyle/>
          <a:p>
            <a:pPr marL="0" indent="0">
              <a:buNone/>
              <a:defRPr/>
            </a:pPr>
            <a:r>
              <a:rPr lang="en-US" altLang="ja-JP" sz="2000" b="0" dirty="0">
                <a:ea typeface="MS PGothic" pitchFamily="34" charset="-128"/>
              </a:rPr>
              <a:t>HEz ranging for passive location shares capability announcement and negotiation procedure with regular HEz ranging.</a:t>
            </a:r>
          </a:p>
          <a:p>
            <a:pPr marL="0" indent="0">
              <a:buNone/>
              <a:defRPr/>
            </a:pPr>
            <a:endParaRPr lang="en-US" altLang="ja-JP" sz="2000" b="0" dirty="0">
              <a:ea typeface="MS PGothic" pitchFamily="34" charset="-128"/>
            </a:endParaRPr>
          </a:p>
          <a:p>
            <a:pPr>
              <a:buFont typeface="Arial" panose="020B0604020202020204" pitchFamily="34" charset="0"/>
              <a:buChar char="•"/>
              <a:defRPr/>
            </a:pPr>
            <a:r>
              <a:rPr lang="en-US" altLang="ja-JP" sz="2000" b="0" dirty="0">
                <a:ea typeface="MS PGothic" pitchFamily="34" charset="-128"/>
              </a:rPr>
              <a:t>Need bit for a responder to indicate capability to do HEz ranging for passive location support.</a:t>
            </a:r>
          </a:p>
          <a:p>
            <a:pPr>
              <a:buFont typeface="Arial" panose="020B0604020202020204" pitchFamily="34" charset="0"/>
              <a:buChar char="•"/>
              <a:defRPr/>
            </a:pPr>
            <a:r>
              <a:rPr lang="en-US" altLang="ja-JP" sz="2000" b="0" dirty="0">
                <a:ea typeface="MS PGothic" pitchFamily="34" charset="-128"/>
              </a:rPr>
              <a:t>Need bit for initiator/responder to request/grant participation in HEz ranging opportunity for passive location.</a:t>
            </a:r>
          </a:p>
          <a:p>
            <a:pPr>
              <a:defRPr/>
            </a:pPr>
            <a:endParaRPr lang="en-US" altLang="ja-JP" b="0" dirty="0">
              <a:ea typeface="MS PGothic" pitchFamily="34" charset="-128"/>
            </a:endParaRPr>
          </a:p>
          <a:p>
            <a:pPr lvl="1">
              <a:defRPr/>
            </a:pPr>
            <a:endParaRPr lang="en-US" altLang="ja-JP" dirty="0">
              <a:ea typeface="MS PGothic" pitchFamily="34" charset="-128"/>
            </a:endParaRPr>
          </a:p>
        </p:txBody>
      </p:sp>
      <p:sp>
        <p:nvSpPr>
          <p:cNvPr id="7173"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5ACBCECB-C2DD-4F16-A3F3-2F1164DE5B35}"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2" name="Footer Placeholder 3"/>
          <p:cNvSpPr>
            <a:spLocks noGrp="1"/>
          </p:cNvSpPr>
          <p:nvPr>
            <p:ph type="ftr" idx="14"/>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833349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94BAE-284D-4DEB-8246-B1A24AA9A5DE}"/>
              </a:ext>
            </a:extLst>
          </p:cNvPr>
          <p:cNvSpPr>
            <a:spLocks noGrp="1"/>
          </p:cNvSpPr>
          <p:nvPr>
            <p:ph type="title"/>
          </p:nvPr>
        </p:nvSpPr>
        <p:spPr/>
        <p:txBody>
          <a:bodyPr/>
          <a:lstStyle/>
          <a:p>
            <a:r>
              <a:rPr lang="en-US" altLang="ja-JP" dirty="0">
                <a:ea typeface="MS PGothic" pitchFamily="34" charset="-128"/>
              </a:rPr>
              <a:t>Extended Capabilities Element</a:t>
            </a:r>
            <a:endParaRPr lang="en-US" dirty="0"/>
          </a:p>
        </p:txBody>
      </p:sp>
      <p:sp>
        <p:nvSpPr>
          <p:cNvPr id="3" name="Content Placeholder 2">
            <a:extLst>
              <a:ext uri="{FF2B5EF4-FFF2-40B4-BE49-F238E27FC236}">
                <a16:creationId xmlns:a16="http://schemas.microsoft.com/office/drawing/2014/main" id="{3E74B678-957D-484B-A12F-AFAB42313544}"/>
              </a:ext>
            </a:extLst>
          </p:cNvPr>
          <p:cNvSpPr>
            <a:spLocks noGrp="1"/>
          </p:cNvSpPr>
          <p:nvPr>
            <p:ph idx="1"/>
          </p:nvPr>
        </p:nvSpPr>
        <p:spPr/>
        <p:txBody>
          <a:bodyPr/>
          <a:lstStyle/>
          <a:p>
            <a:pPr>
              <a:buFont typeface="Arial" panose="020B0604020202020204" pitchFamily="34" charset="0"/>
              <a:buChar char="•"/>
            </a:pPr>
            <a:r>
              <a:rPr lang="en-US" dirty="0"/>
              <a:t>Add bit for a STA to indicate capability to do HEz ranging for passive location support in the responder role. </a:t>
            </a:r>
          </a:p>
        </p:txBody>
      </p:sp>
      <p:sp>
        <p:nvSpPr>
          <p:cNvPr id="5" name="Slide Number Placeholder 4">
            <a:extLst>
              <a:ext uri="{FF2B5EF4-FFF2-40B4-BE49-F238E27FC236}">
                <a16:creationId xmlns:a16="http://schemas.microsoft.com/office/drawing/2014/main" id="{21821DFE-01EC-47E2-B7D7-D95B55B95678}"/>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04B1EAD-BB58-406D-929A-8D3B183504A5}"/>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05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05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593128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26976"/>
          </a:xfrm>
        </p:spPr>
        <p:txBody>
          <a:bodyPr/>
          <a:lstStyle/>
          <a:p>
            <a:r>
              <a:rPr lang="en-US" dirty="0"/>
              <a:t>Initial FTM Request/Initial FTM Exchange</a:t>
            </a:r>
          </a:p>
        </p:txBody>
      </p:sp>
      <p:sp>
        <p:nvSpPr>
          <p:cNvPr id="3" name="Slide Number Placeholder 2">
            <a:extLst>
              <a:ext uri="{FF2B5EF4-FFF2-40B4-BE49-F238E27FC236}">
                <a16:creationId xmlns:a16="http://schemas.microsoft.com/office/drawing/2014/main" id="{5F7B4FC0-28AA-4984-9E3B-FB72444FEC9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3" name="Footer Placeholder 12">
            <a:extLst>
              <a:ext uri="{FF2B5EF4-FFF2-40B4-BE49-F238E27FC236}">
                <a16:creationId xmlns:a16="http://schemas.microsoft.com/office/drawing/2014/main" id="{F21495F1-1D91-4352-A9FB-98933D933833}"/>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graphicFrame>
        <p:nvGraphicFramePr>
          <p:cNvPr id="6" name="Table 5"/>
          <p:cNvGraphicFramePr>
            <a:graphicFrameLocks noGrp="1"/>
          </p:cNvGraphicFramePr>
          <p:nvPr>
            <p:extLst>
              <p:ext uri="{D42A27DB-BD31-4B8C-83A1-F6EECF244321}">
                <p14:modId xmlns:p14="http://schemas.microsoft.com/office/powerpoint/2010/main" val="2721729175"/>
              </p:ext>
            </p:extLst>
          </p:nvPr>
        </p:nvGraphicFramePr>
        <p:xfrm>
          <a:off x="440831" y="1581605"/>
          <a:ext cx="7872875" cy="1529080"/>
        </p:xfrm>
        <a:graphic>
          <a:graphicData uri="http://schemas.openxmlformats.org/drawingml/2006/table">
            <a:tbl>
              <a:tblPr firstRow="1" bandRow="1">
                <a:tableStyleId>{F5AB1C69-6EDB-4FF4-983F-18BD219EF322}</a:tableStyleId>
              </a:tblPr>
              <a:tblGrid>
                <a:gridCol w="658784">
                  <a:extLst>
                    <a:ext uri="{9D8B030D-6E8A-4147-A177-3AD203B41FA5}">
                      <a16:colId xmlns:a16="http://schemas.microsoft.com/office/drawing/2014/main" val="20000"/>
                    </a:ext>
                  </a:extLst>
                </a:gridCol>
                <a:gridCol w="878379">
                  <a:extLst>
                    <a:ext uri="{9D8B030D-6E8A-4147-A177-3AD203B41FA5}">
                      <a16:colId xmlns:a16="http://schemas.microsoft.com/office/drawing/2014/main" val="20001"/>
                    </a:ext>
                  </a:extLst>
                </a:gridCol>
                <a:gridCol w="731982">
                  <a:extLst>
                    <a:ext uri="{9D8B030D-6E8A-4147-A177-3AD203B41FA5}">
                      <a16:colId xmlns:a16="http://schemas.microsoft.com/office/drawing/2014/main" val="20002"/>
                    </a:ext>
                  </a:extLst>
                </a:gridCol>
                <a:gridCol w="731982">
                  <a:extLst>
                    <a:ext uri="{9D8B030D-6E8A-4147-A177-3AD203B41FA5}">
                      <a16:colId xmlns:a16="http://schemas.microsoft.com/office/drawing/2014/main" val="20003"/>
                    </a:ext>
                  </a:extLst>
                </a:gridCol>
                <a:gridCol w="1244370">
                  <a:extLst>
                    <a:ext uri="{9D8B030D-6E8A-4147-A177-3AD203B41FA5}">
                      <a16:colId xmlns:a16="http://schemas.microsoft.com/office/drawing/2014/main" val="20004"/>
                    </a:ext>
                  </a:extLst>
                </a:gridCol>
                <a:gridCol w="1244370">
                  <a:extLst>
                    <a:ext uri="{9D8B030D-6E8A-4147-A177-3AD203B41FA5}">
                      <a16:colId xmlns:a16="http://schemas.microsoft.com/office/drawing/2014/main" val="20005"/>
                    </a:ext>
                  </a:extLst>
                </a:gridCol>
                <a:gridCol w="1244370">
                  <a:extLst>
                    <a:ext uri="{9D8B030D-6E8A-4147-A177-3AD203B41FA5}">
                      <a16:colId xmlns:a16="http://schemas.microsoft.com/office/drawing/2014/main" val="20006"/>
                    </a:ext>
                  </a:extLst>
                </a:gridCol>
                <a:gridCol w="1138638">
                  <a:extLst>
                    <a:ext uri="{9D8B030D-6E8A-4147-A177-3AD203B41FA5}">
                      <a16:colId xmlns:a16="http://schemas.microsoft.com/office/drawing/2014/main" val="20007"/>
                    </a:ext>
                  </a:extLst>
                </a:gridCol>
              </a:tblGrid>
              <a:tr h="370840">
                <a:tc>
                  <a:txBody>
                    <a:bodyPr/>
                    <a:lstStyle/>
                    <a:p>
                      <a:pPr algn="ctr"/>
                      <a:endParaRPr lang="en-US" b="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0" dirty="0">
                          <a:solidFill>
                            <a:schemeClr val="tx1"/>
                          </a:solidFill>
                        </a:rPr>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Public 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Trigger</a:t>
                      </a:r>
                      <a:endParaRPr lang="en-US" sz="1400" b="0" baseline="0" dirty="0">
                        <a:solidFill>
                          <a:schemeClr val="accent4">
                            <a:lumMod val="65000"/>
                            <a:lumOff val="3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LCI</a:t>
                      </a:r>
                      <a:r>
                        <a:rPr lang="en-US" sz="1400" b="0" baseline="0" dirty="0">
                          <a:solidFill>
                            <a:schemeClr val="tx1"/>
                          </a:solidFill>
                        </a:rPr>
                        <a:t> Measurement Request</a:t>
                      </a:r>
                    </a:p>
                    <a:p>
                      <a:pPr algn="ctr"/>
                      <a:r>
                        <a:rPr lang="en-US" sz="1400" b="0" baseline="0" dirty="0">
                          <a:solidFill>
                            <a:schemeClr val="tx1"/>
                          </a:solidFill>
                        </a:rPr>
                        <a:t>(optional)</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Location Civic</a:t>
                      </a:r>
                      <a:r>
                        <a:rPr lang="en-US" sz="1400" b="0" baseline="0" dirty="0">
                          <a:solidFill>
                            <a:schemeClr val="tx1"/>
                          </a:solidFill>
                        </a:rPr>
                        <a:t> Measurement Request</a:t>
                      </a:r>
                    </a:p>
                    <a:p>
                      <a:pPr algn="ctr"/>
                      <a:r>
                        <a:rPr lang="en-US" sz="1400" b="0" baseline="0" dirty="0">
                          <a:solidFill>
                            <a:schemeClr val="tx1"/>
                          </a:solidFill>
                        </a:rPr>
                        <a:t>(optional)</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Fine Timing Measurement Parameters</a:t>
                      </a:r>
                    </a:p>
                    <a:p>
                      <a:pPr algn="ctr"/>
                      <a:r>
                        <a:rPr lang="en-US" sz="1400" b="0" dirty="0">
                          <a:solidFill>
                            <a:schemeClr val="tx1"/>
                          </a:solidFill>
                        </a:rPr>
                        <a:t>(Mandatory)</a:t>
                      </a:r>
                    </a:p>
                    <a:p>
                      <a:pPr algn="ctr"/>
                      <a:r>
                        <a:rPr lang="en-US" sz="1400" b="0" dirty="0">
                          <a:solidFill>
                            <a:srgbClr val="FF0000"/>
                          </a:solidFill>
                        </a:rPr>
                        <a:t>(optional)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rgbClr val="FF0000"/>
                          </a:solidFill>
                        </a:rPr>
                        <a:t>NDP Parameters (optional)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sz="1200" b="0" dirty="0"/>
                        <a:t>Octets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variable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variable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&lt;</a:t>
                      </a:r>
                      <a:r>
                        <a:rPr lang="en-US" sz="1400" b="1" dirty="0" err="1"/>
                        <a:t>tbd</a:t>
                      </a:r>
                      <a:r>
                        <a:rPr lang="en-US" sz="1400" b="1" dirty="0"/>
                        <a:t>&gt;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Oval 13">
            <a:extLst>
              <a:ext uri="{FF2B5EF4-FFF2-40B4-BE49-F238E27FC236}">
                <a16:creationId xmlns:a16="http://schemas.microsoft.com/office/drawing/2014/main" id="{91ACA996-A196-449F-BDE6-C28B70EAAE69}"/>
              </a:ext>
            </a:extLst>
          </p:cNvPr>
          <p:cNvSpPr/>
          <p:nvPr/>
        </p:nvSpPr>
        <p:spPr bwMode="auto">
          <a:xfrm>
            <a:off x="6477000" y="3613134"/>
            <a:ext cx="1600200" cy="1522651"/>
          </a:xfrm>
          <a:prstGeom prst="ellipse">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15" name="Straight Arrow Connector 14">
            <a:extLst>
              <a:ext uri="{FF2B5EF4-FFF2-40B4-BE49-F238E27FC236}">
                <a16:creationId xmlns:a16="http://schemas.microsoft.com/office/drawing/2014/main" id="{A57C3149-DAFB-4A22-B934-08668DBA8839}"/>
              </a:ext>
            </a:extLst>
          </p:cNvPr>
          <p:cNvCxnSpPr>
            <a:cxnSpLocks/>
          </p:cNvCxnSpPr>
          <p:nvPr/>
        </p:nvCxnSpPr>
        <p:spPr bwMode="auto">
          <a:xfrm flipV="1">
            <a:off x="6507126" y="5261643"/>
            <a:ext cx="290858" cy="266141"/>
          </a:xfrm>
          <a:prstGeom prst="straightConnector1">
            <a:avLst/>
          </a:prstGeom>
          <a:solidFill>
            <a:schemeClr val="accent1"/>
          </a:solidFill>
          <a:ln w="381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a16="http://schemas.microsoft.com/office/drawing/2014/main" id="{A87F51B5-35A1-4404-89C2-65C876B4A4A3}"/>
              </a:ext>
            </a:extLst>
          </p:cNvPr>
          <p:cNvSpPr txBox="1"/>
          <p:nvPr/>
        </p:nvSpPr>
        <p:spPr>
          <a:xfrm>
            <a:off x="1371600" y="5563040"/>
            <a:ext cx="6455770" cy="70788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Times New Roman" pitchFamily="18" charset="0"/>
                <a:ea typeface="+mn-ea"/>
                <a:cs typeface="+mn-cs"/>
              </a:rPr>
              <a:t>Add bit for requesting/granting to be part of HEz ranging opportunity for passive location support</a:t>
            </a:r>
          </a:p>
        </p:txBody>
      </p:sp>
      <p:cxnSp>
        <p:nvCxnSpPr>
          <p:cNvPr id="8" name="Straight Arrow Connector 7">
            <a:extLst>
              <a:ext uri="{FF2B5EF4-FFF2-40B4-BE49-F238E27FC236}">
                <a16:creationId xmlns:a16="http://schemas.microsoft.com/office/drawing/2014/main" id="{FB72C2C7-C3B9-410F-95E6-F58EC3251550}"/>
              </a:ext>
            </a:extLst>
          </p:cNvPr>
          <p:cNvCxnSpPr>
            <a:cxnSpLocks/>
          </p:cNvCxnSpPr>
          <p:nvPr/>
        </p:nvCxnSpPr>
        <p:spPr bwMode="auto">
          <a:xfrm flipH="1">
            <a:off x="5181600" y="2971800"/>
            <a:ext cx="2057400" cy="448601"/>
          </a:xfrm>
          <a:prstGeom prst="straightConnector1">
            <a:avLst/>
          </a:prstGeom>
          <a:solidFill>
            <a:schemeClr val="accent1"/>
          </a:solidFill>
          <a:ln w="254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Left Brace 17">
            <a:extLst>
              <a:ext uri="{FF2B5EF4-FFF2-40B4-BE49-F238E27FC236}">
                <a16:creationId xmlns:a16="http://schemas.microsoft.com/office/drawing/2014/main" id="{742A7CF6-62A3-4069-B9A3-1E77E2886D2B}"/>
              </a:ext>
            </a:extLst>
          </p:cNvPr>
          <p:cNvSpPr/>
          <p:nvPr/>
        </p:nvSpPr>
        <p:spPr bwMode="auto">
          <a:xfrm rot="5400000">
            <a:off x="4955527" y="-249878"/>
            <a:ext cx="206134" cy="7709053"/>
          </a:xfrm>
          <a:prstGeom prst="leftBrace">
            <a:avLst/>
          </a:prstGeom>
          <a:noFill/>
          <a:ln w="254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12" name="Table 11">
            <a:extLst>
              <a:ext uri="{FF2B5EF4-FFF2-40B4-BE49-F238E27FC236}">
                <a16:creationId xmlns:a16="http://schemas.microsoft.com/office/drawing/2014/main" id="{E7863289-9C42-4773-AC14-617DAD0E5741}"/>
              </a:ext>
            </a:extLst>
          </p:cNvPr>
          <p:cNvGraphicFramePr>
            <a:graphicFrameLocks noGrp="1"/>
          </p:cNvGraphicFramePr>
          <p:nvPr>
            <p:extLst>
              <p:ext uri="{D42A27DB-BD31-4B8C-83A1-F6EECF244321}">
                <p14:modId xmlns:p14="http://schemas.microsoft.com/office/powerpoint/2010/main" val="4276333300"/>
              </p:ext>
            </p:extLst>
          </p:nvPr>
        </p:nvGraphicFramePr>
        <p:xfrm>
          <a:off x="171629" y="3855974"/>
          <a:ext cx="8784976" cy="1315720"/>
        </p:xfrm>
        <a:graphic>
          <a:graphicData uri="http://schemas.openxmlformats.org/drawingml/2006/table">
            <a:tbl>
              <a:tblPr firstRow="1" bandRow="1">
                <a:tableStyleId>{5FD0F851-EC5A-4D38-B0AD-8093EC10F338}</a:tableStyleId>
              </a:tblPr>
              <a:tblGrid>
                <a:gridCol w="1008112">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114999">
                  <a:extLst>
                    <a:ext uri="{9D8B030D-6E8A-4147-A177-3AD203B41FA5}">
                      <a16:colId xmlns:a16="http://schemas.microsoft.com/office/drawing/2014/main" val="20004"/>
                    </a:ext>
                  </a:extLst>
                </a:gridCol>
                <a:gridCol w="1441285">
                  <a:extLst>
                    <a:ext uri="{9D8B030D-6E8A-4147-A177-3AD203B41FA5}">
                      <a16:colId xmlns:a16="http://schemas.microsoft.com/office/drawing/2014/main" val="20005"/>
                    </a:ext>
                  </a:extLst>
                </a:gridCol>
                <a:gridCol w="1098122">
                  <a:extLst>
                    <a:ext uri="{9D8B030D-6E8A-4147-A177-3AD203B41FA5}">
                      <a16:colId xmlns:a16="http://schemas.microsoft.com/office/drawing/2014/main" val="20006"/>
                    </a:ext>
                  </a:extLst>
                </a:gridCol>
                <a:gridCol w="1098122">
                  <a:extLst>
                    <a:ext uri="{9D8B030D-6E8A-4147-A177-3AD203B41FA5}">
                      <a16:colId xmlns:a16="http://schemas.microsoft.com/office/drawing/2014/main" val="20007"/>
                    </a:ext>
                  </a:extLst>
                </a:gridCol>
              </a:tblGrid>
              <a:tr h="139040">
                <a:tc>
                  <a:txBody>
                    <a:bodyPr/>
                    <a:lstStyle/>
                    <a:p>
                      <a:endParaRPr lang="en-US" sz="14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1400" dirty="0"/>
                        <a:t>Element ID (255)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Element</a:t>
                      </a:r>
                      <a:r>
                        <a:rPr lang="en-US" sz="1400" baseline="0" dirty="0"/>
                        <a:t> ID Extension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NGP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a:t>VHTz</a:t>
                      </a:r>
                      <a:r>
                        <a:rPr lang="en-US" sz="1400" baseline="0" dirty="0"/>
                        <a:t> specific subelement (optional)</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HEz</a:t>
                      </a:r>
                      <a:r>
                        <a:rPr lang="en-US" sz="1400" baseline="0" dirty="0"/>
                        <a:t> specific subelement (optional)</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a:t>EDMGz</a:t>
                      </a:r>
                      <a:r>
                        <a:rPr lang="en-US" sz="1400" baseline="0" dirty="0"/>
                        <a:t> Specific subelement (optional)</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dirty="0"/>
                        <a:t>Octets</a:t>
                      </a:r>
                    </a:p>
                  </a:txBody>
                  <a:tcPr/>
                </a:tc>
                <a:tc>
                  <a:txBody>
                    <a:bodyPr/>
                    <a:lstStyle/>
                    <a:p>
                      <a:pPr algn="ctr"/>
                      <a:r>
                        <a:rPr lang="en-US" dirty="0"/>
                        <a:t>1</a:t>
                      </a:r>
                    </a:p>
                  </a:txBody>
                  <a:tcPr>
                    <a:lnT w="12700" cap="flat" cmpd="sng" algn="ctr">
                      <a:solidFill>
                        <a:schemeClr val="tx1"/>
                      </a:solidFill>
                      <a:prstDash val="solid"/>
                      <a:round/>
                      <a:headEnd type="none" w="med" len="med"/>
                      <a:tailEnd type="none" w="med" len="med"/>
                    </a:lnT>
                  </a:tcPr>
                </a:tc>
                <a:tc>
                  <a:txBody>
                    <a:bodyPr/>
                    <a:lstStyle/>
                    <a:p>
                      <a:pPr algn="ctr"/>
                      <a:r>
                        <a:rPr lang="en-US" dirty="0"/>
                        <a:t>1</a:t>
                      </a:r>
                    </a:p>
                  </a:txBody>
                  <a:tcPr>
                    <a:lnT w="12700" cap="flat" cmpd="sng" algn="ctr">
                      <a:solidFill>
                        <a:schemeClr val="tx1"/>
                      </a:solidFill>
                      <a:prstDash val="solid"/>
                      <a:round/>
                      <a:headEnd type="none" w="med" len="med"/>
                      <a:tailEnd type="none" w="med" len="med"/>
                    </a:lnT>
                  </a:tcPr>
                </a:tc>
                <a:tc>
                  <a:txBody>
                    <a:bodyPr/>
                    <a:lstStyle/>
                    <a:p>
                      <a:pPr algn="ctr"/>
                      <a:r>
                        <a:rPr lang="en-US" dirty="0"/>
                        <a:t>1</a:t>
                      </a:r>
                    </a:p>
                  </a:txBody>
                  <a:tcPr>
                    <a:lnT w="12700" cap="flat" cmpd="sng" algn="ctr">
                      <a:solidFill>
                        <a:schemeClr val="tx1"/>
                      </a:solidFill>
                      <a:prstDash val="solid"/>
                      <a:round/>
                      <a:headEnd type="none" w="med" len="med"/>
                      <a:tailEnd type="none" w="med" len="med"/>
                    </a:lnT>
                  </a:tcPr>
                </a:tc>
                <a:tc>
                  <a:txBody>
                    <a:bodyPr/>
                    <a:lstStyle/>
                    <a:p>
                      <a:pPr algn="ctr"/>
                      <a:r>
                        <a:rPr lang="en-US" dirty="0"/>
                        <a:t>2</a:t>
                      </a:r>
                    </a:p>
                  </a:txBody>
                  <a:tcPr>
                    <a:lnT w="12700" cap="flat" cmpd="sng" algn="ctr">
                      <a:solidFill>
                        <a:schemeClr val="tx1"/>
                      </a:solidFill>
                      <a:prstDash val="solid"/>
                      <a:round/>
                      <a:headEnd type="none" w="med" len="med"/>
                      <a:tailEnd type="none" w="med" len="med"/>
                    </a:lnT>
                  </a:tcPr>
                </a:tc>
                <a:tc>
                  <a:txBody>
                    <a:bodyPr/>
                    <a:lstStyle/>
                    <a:p>
                      <a:pPr algn="ctr"/>
                      <a:r>
                        <a:rPr lang="en-US" dirty="0"/>
                        <a:t>&lt;</a:t>
                      </a:r>
                      <a:r>
                        <a:rPr lang="en-US" dirty="0" err="1"/>
                        <a:t>tbd</a:t>
                      </a:r>
                      <a:r>
                        <a:rPr lang="en-US" dirty="0"/>
                        <a:t>&gt;</a:t>
                      </a:r>
                    </a:p>
                  </a:txBody>
                  <a:tcPr>
                    <a:lnT w="12700" cap="flat" cmpd="sng" algn="ctr">
                      <a:solidFill>
                        <a:schemeClr val="tx1"/>
                      </a:solidFill>
                      <a:prstDash val="solid"/>
                      <a:round/>
                      <a:headEnd type="none" w="med" len="med"/>
                      <a:tailEnd type="none" w="med" len="med"/>
                    </a:lnT>
                  </a:tcPr>
                </a:tc>
                <a:tc>
                  <a:txBody>
                    <a:bodyPr/>
                    <a:lstStyle/>
                    <a:p>
                      <a:pPr algn="ctr"/>
                      <a:r>
                        <a:rPr lang="en-US" dirty="0"/>
                        <a:t>&lt;</a:t>
                      </a:r>
                      <a:r>
                        <a:rPr lang="en-US" dirty="0" err="1"/>
                        <a:t>tbd</a:t>
                      </a:r>
                      <a:r>
                        <a:rPr lang="en-US" dirty="0"/>
                        <a:t>&gt;</a:t>
                      </a:r>
                    </a:p>
                  </a:txBody>
                  <a:tcPr>
                    <a:lnT w="12700" cap="flat" cmpd="sng" algn="ctr">
                      <a:solidFill>
                        <a:schemeClr val="tx1"/>
                      </a:solidFill>
                      <a:prstDash val="solid"/>
                      <a:round/>
                      <a:headEnd type="none" w="med" len="med"/>
                      <a:tailEnd type="none" w="med" len="med"/>
                    </a:lnT>
                  </a:tcPr>
                </a:tc>
                <a:tc>
                  <a:txBody>
                    <a:bodyPr/>
                    <a:lstStyle/>
                    <a:p>
                      <a:pPr algn="ctr"/>
                      <a:r>
                        <a:rPr lang="en-US" dirty="0"/>
                        <a:t>&lt;</a:t>
                      </a:r>
                      <a:r>
                        <a:rPr lang="en-US" dirty="0" err="1"/>
                        <a:t>tbd</a:t>
                      </a:r>
                      <a:r>
                        <a:rPr lang="en-US" dirty="0"/>
                        <a:t>&gt;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0607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ED8753C-80D1-4568-9DEE-EA6763E58CD4}"/>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a:extLst>
              <a:ext uri="{FF2B5EF4-FFF2-40B4-BE49-F238E27FC236}">
                <a16:creationId xmlns:a16="http://schemas.microsoft.com/office/drawing/2014/main" id="{7CD5D7D2-8AF1-4CDE-9F55-1A1263DF85B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TextBox 4">
            <a:extLst>
              <a:ext uri="{FF2B5EF4-FFF2-40B4-BE49-F238E27FC236}">
                <a16:creationId xmlns:a16="http://schemas.microsoft.com/office/drawing/2014/main" id="{8B1B91C7-9DA6-4DB6-ACA9-65AE5B42D821}"/>
              </a:ext>
            </a:extLst>
          </p:cNvPr>
          <p:cNvSpPr txBox="1"/>
          <p:nvPr/>
        </p:nvSpPr>
        <p:spPr>
          <a:xfrm>
            <a:off x="1368484" y="2636912"/>
            <a:ext cx="6474849" cy="923330"/>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000000"/>
                </a:solidFill>
                <a:effectLst/>
                <a:uLnTx/>
                <a:uFillTx/>
                <a:latin typeface="Times New Roman" pitchFamily="18" charset="0"/>
                <a:ea typeface="+mn-ea"/>
                <a:cs typeface="+mn-cs"/>
              </a:rPr>
              <a:t>Straw Poll and Motion</a:t>
            </a:r>
          </a:p>
        </p:txBody>
      </p:sp>
    </p:spTree>
    <p:extLst>
      <p:ext uri="{BB962C8B-B14F-4D97-AF65-F5344CB8AC3E}">
        <p14:creationId xmlns:p14="http://schemas.microsoft.com/office/powerpoint/2010/main" val="581868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95400" y="832489"/>
            <a:ext cx="6658508" cy="695672"/>
          </a:xfrm>
        </p:spPr>
        <p:txBody>
          <a:bodyPr/>
          <a:lstStyle/>
          <a:p>
            <a:r>
              <a:rPr lang="en-US" altLang="en-US" dirty="0">
                <a:solidFill>
                  <a:schemeClr val="tx1"/>
                </a:solidFill>
              </a:rPr>
              <a:t>Straw Poll</a:t>
            </a:r>
          </a:p>
        </p:txBody>
      </p:sp>
      <p:sp>
        <p:nvSpPr>
          <p:cNvPr id="3075" name="Content Placeholder 2"/>
          <p:cNvSpPr>
            <a:spLocks noGrp="1"/>
          </p:cNvSpPr>
          <p:nvPr>
            <p:ph idx="1"/>
          </p:nvPr>
        </p:nvSpPr>
        <p:spPr>
          <a:xfrm>
            <a:off x="252822" y="1528160"/>
            <a:ext cx="8712968" cy="4644039"/>
          </a:xfrm>
        </p:spPr>
        <p:txBody>
          <a:bodyPr/>
          <a:lstStyle/>
          <a:p>
            <a:pPr marL="0" indent="0">
              <a:buNone/>
              <a:defRPr/>
            </a:pPr>
            <a:r>
              <a:rPr lang="en-US" altLang="ja-JP" sz="2000" dirty="0">
                <a:ea typeface="MS PGothic" pitchFamily="34" charset="-128"/>
              </a:rPr>
              <a:t>We support the following:</a:t>
            </a:r>
          </a:p>
          <a:p>
            <a:pPr marL="0" indent="0">
              <a:buNone/>
              <a:defRPr/>
            </a:pPr>
            <a:endParaRPr lang="en-US" altLang="ja-JP" sz="2000" dirty="0">
              <a:ea typeface="MS PGothic" pitchFamily="34" charset="-128"/>
            </a:endParaRPr>
          </a:p>
          <a:p>
            <a:pPr>
              <a:buFont typeface="Arial" panose="020B0604020202020204" pitchFamily="34" charset="0"/>
              <a:buChar char="•"/>
              <a:defRPr/>
            </a:pPr>
            <a:r>
              <a:rPr lang="en-US" altLang="ja-JP" sz="2000" b="0" dirty="0">
                <a:ea typeface="MS PGothic" pitchFamily="34" charset="-128"/>
              </a:rPr>
              <a:t>Add a bit to HEz ranging negotiation parameters in the in IFTM/IFTMR, to indicate request/grant to participate in an HEz ranging opportunity for passive location support.</a:t>
            </a:r>
          </a:p>
          <a:p>
            <a:pPr>
              <a:buFont typeface="Arial" panose="020B0604020202020204" pitchFamily="34" charset="0"/>
              <a:buChar char="•"/>
              <a:defRPr/>
            </a:pPr>
            <a:r>
              <a:rPr lang="en-US" altLang="ja-JP" sz="2000" b="0" dirty="0">
                <a:ea typeface="MS PGothic" pitchFamily="34" charset="-128"/>
              </a:rPr>
              <a:t>The bit shall be present in the request from an ASTA, taking on the role of ISTA, as well as in the RSTA response. </a:t>
            </a:r>
          </a:p>
          <a:p>
            <a:pPr>
              <a:buFont typeface="Arial" panose="020B0604020202020204" pitchFamily="34" charset="0"/>
              <a:buChar char="•"/>
              <a:defRPr/>
            </a:pPr>
            <a:r>
              <a:rPr lang="en-US" altLang="ja-JP" sz="2000" b="0" dirty="0">
                <a:ea typeface="MS PGothic" pitchFamily="34" charset="-128"/>
              </a:rPr>
              <a:t>A request for HEz Ranging for passive location support can be made by the ASTA/ISTA if the RSTA has indicated capability its support for passive ranging. </a:t>
            </a:r>
          </a:p>
          <a:p>
            <a:pPr>
              <a:buFont typeface="Arial" panose="020B0604020202020204" pitchFamily="34" charset="0"/>
              <a:buChar char="•"/>
              <a:defRPr/>
            </a:pPr>
            <a:r>
              <a:rPr lang="en-US" altLang="ja-JP" sz="2000" b="0" dirty="0">
                <a:ea typeface="MS PGothic" pitchFamily="34" charset="-128"/>
              </a:rPr>
              <a:t>The capability shall be indicated in the Extended Capabilities element of the RSTA. </a:t>
            </a:r>
            <a:endParaRPr lang="en-US" altLang="ja-JP" sz="2000" dirty="0">
              <a:ea typeface="MS PGothic" pitchFamily="34" charset="-128"/>
            </a:endParaRPr>
          </a:p>
          <a:p>
            <a:pPr marL="0" indent="0">
              <a:buNone/>
              <a:defRPr/>
            </a:pPr>
            <a:r>
              <a:rPr lang="en-US" altLang="ja-JP" sz="2000" dirty="0">
                <a:ea typeface="MS PGothic" pitchFamily="34" charset="-128"/>
              </a:rPr>
              <a:t>Y:			N:			A:</a:t>
            </a:r>
          </a:p>
          <a:p>
            <a:pPr marL="0" indent="0">
              <a:buNone/>
              <a:defRPr/>
            </a:pPr>
            <a:endParaRPr lang="en-US" altLang="ja-JP" sz="2000" dirty="0">
              <a:ea typeface="MS PGothic" pitchFamily="34" charset="-128"/>
            </a:endParaRPr>
          </a:p>
        </p:txBody>
      </p:sp>
      <p:sp>
        <p:nvSpPr>
          <p:cNvPr id="7173"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5ACBCECB-C2DD-4F16-A3F3-2F1164DE5B35}"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2" name="Footer Placeholder 3"/>
          <p:cNvSpPr>
            <a:spLocks noGrp="1"/>
          </p:cNvSpPr>
          <p:nvPr>
            <p:ph type="ftr" idx="14"/>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150256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78750" y="681252"/>
            <a:ext cx="6658508" cy="385548"/>
          </a:xfrm>
        </p:spPr>
        <p:txBody>
          <a:bodyPr/>
          <a:lstStyle/>
          <a:p>
            <a:r>
              <a:rPr lang="en-US" altLang="en-US" dirty="0">
                <a:solidFill>
                  <a:schemeClr val="tx1"/>
                </a:solidFill>
              </a:rPr>
              <a:t>Motion</a:t>
            </a:r>
          </a:p>
        </p:txBody>
      </p:sp>
      <p:sp>
        <p:nvSpPr>
          <p:cNvPr id="3075" name="Content Placeholder 2"/>
          <p:cNvSpPr>
            <a:spLocks noGrp="1"/>
          </p:cNvSpPr>
          <p:nvPr>
            <p:ph idx="1"/>
          </p:nvPr>
        </p:nvSpPr>
        <p:spPr>
          <a:xfrm>
            <a:off x="228600" y="1077433"/>
            <a:ext cx="8712968" cy="5397980"/>
          </a:xfrm>
        </p:spPr>
        <p:txBody>
          <a:bodyPr/>
          <a:lstStyle/>
          <a:p>
            <a:pPr marL="0" indent="0">
              <a:buNone/>
              <a:defRPr/>
            </a:pPr>
            <a:r>
              <a:rPr lang="en-US" sz="2000" dirty="0"/>
              <a:t>Move to adopt the following requirements for Passive Location operation, instruct the SFD editor to incorporate it in the SFD under Section 3.2.1 (Protocol Negotiation) and empower the editor to perform editorial changes: </a:t>
            </a:r>
          </a:p>
          <a:p>
            <a:pPr marL="0" indent="0">
              <a:buNone/>
              <a:defRPr/>
            </a:pPr>
            <a:endParaRPr lang="en-US" altLang="ja-JP" sz="2000" dirty="0">
              <a:ea typeface="MS PGothic" pitchFamily="34" charset="-128"/>
            </a:endParaRPr>
          </a:p>
          <a:p>
            <a:pPr>
              <a:buFont typeface="Arial" panose="020B0604020202020204" pitchFamily="34" charset="0"/>
              <a:buChar char="•"/>
              <a:defRPr/>
            </a:pPr>
            <a:r>
              <a:rPr lang="en-US" altLang="ja-JP" sz="2000" b="0" dirty="0">
                <a:ea typeface="MS PGothic" pitchFamily="34" charset="-128"/>
              </a:rPr>
              <a:t>Add a bit to HEz ranging negotiation parameters in IFTM/IFTMR, to indicate request/grant to participate in an HEz ranging opportunity for passive location support.</a:t>
            </a:r>
          </a:p>
          <a:p>
            <a:pPr>
              <a:buFont typeface="Arial" panose="020B0604020202020204" pitchFamily="34" charset="0"/>
              <a:buChar char="•"/>
              <a:defRPr/>
            </a:pPr>
            <a:r>
              <a:rPr lang="en-US" altLang="ja-JP" sz="2000" b="0" dirty="0">
                <a:ea typeface="MS PGothic" pitchFamily="34" charset="-128"/>
              </a:rPr>
              <a:t>The bit shall be present in the request from an ASTA, taking on the role of an ISTA, as well as in the RSTA response. </a:t>
            </a:r>
          </a:p>
          <a:p>
            <a:pPr>
              <a:buFont typeface="Arial" panose="020B0604020202020204" pitchFamily="34" charset="0"/>
              <a:buChar char="•"/>
              <a:defRPr/>
            </a:pPr>
            <a:r>
              <a:rPr lang="en-US" altLang="ja-JP" sz="2000" b="0" dirty="0">
                <a:ea typeface="MS PGothic" pitchFamily="34" charset="-128"/>
              </a:rPr>
              <a:t>A request for HEz Ranging for passive location support can be made by the ASTA/ISTA if the RSTA has indicated capability its support for passive ranging. </a:t>
            </a:r>
          </a:p>
          <a:p>
            <a:pPr>
              <a:buFont typeface="Arial" panose="020B0604020202020204" pitchFamily="34" charset="0"/>
              <a:buChar char="•"/>
              <a:defRPr/>
            </a:pPr>
            <a:r>
              <a:rPr lang="en-US" altLang="ja-JP" sz="2000" b="0" dirty="0">
                <a:ea typeface="MS PGothic" pitchFamily="34" charset="-128"/>
              </a:rPr>
              <a:t>The capability shall be indicated in the Extended Capabilities element of the RSTA. </a:t>
            </a:r>
            <a:endParaRPr lang="en-US" altLang="ja-JP" sz="2000" dirty="0">
              <a:ea typeface="MS PGothic" pitchFamily="34" charset="-128"/>
            </a:endParaRPr>
          </a:p>
          <a:p>
            <a:pPr marL="0" indent="0">
              <a:buNone/>
              <a:defRPr/>
            </a:pPr>
            <a:r>
              <a:rPr lang="en-US" altLang="ja-JP" sz="2000" dirty="0">
                <a:ea typeface="MS PGothic" pitchFamily="34" charset="-128"/>
              </a:rPr>
              <a:t>Y:			N:			A:</a:t>
            </a:r>
          </a:p>
          <a:p>
            <a:pPr marL="0" indent="0">
              <a:buNone/>
              <a:defRPr/>
            </a:pPr>
            <a:endParaRPr lang="en-US" altLang="ja-JP" sz="2000" dirty="0">
              <a:ea typeface="MS PGothic" pitchFamily="34" charset="-128"/>
            </a:endParaRPr>
          </a:p>
        </p:txBody>
      </p:sp>
      <p:sp>
        <p:nvSpPr>
          <p:cNvPr id="7173"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5ACBCECB-C2DD-4F16-A3F3-2F1164DE5B35}"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2" name="Footer Placeholder 3"/>
          <p:cNvSpPr>
            <a:spLocks noGrp="1"/>
          </p:cNvSpPr>
          <p:nvPr>
            <p:ph type="ftr" idx="14"/>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099953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148"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180A7CBB-D779-47FF-8121-3D1EAC5BC8AA}"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8</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146" name="Content Placeholder 2"/>
          <p:cNvSpPr>
            <a:spLocks noGrp="1"/>
          </p:cNvSpPr>
          <p:nvPr>
            <p:ph idx="4294967295"/>
          </p:nvPr>
        </p:nvSpPr>
        <p:spPr>
          <a:xfrm>
            <a:off x="3124200" y="2895600"/>
            <a:ext cx="3325813" cy="762000"/>
          </a:xfrm>
          <a:solidFill>
            <a:srgbClr val="FFFF00"/>
          </a:solidFill>
        </p:spPr>
        <p:txBody>
          <a:bodyPr/>
          <a:lstStyle/>
          <a:p>
            <a:pPr marL="0" indent="0" algn="ctr">
              <a:buFontTx/>
              <a:buNone/>
            </a:pPr>
            <a:r>
              <a:rPr lang="en-US" altLang="en-US" sz="4400" dirty="0"/>
              <a:t>Thank You!</a:t>
            </a:r>
          </a:p>
        </p:txBody>
      </p:sp>
    </p:spTree>
    <p:extLst>
      <p:ext uri="{BB962C8B-B14F-4D97-AF65-F5344CB8AC3E}">
        <p14:creationId xmlns:p14="http://schemas.microsoft.com/office/powerpoint/2010/main" val="7945712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10679</TotalTime>
  <Words>569</Words>
  <Application>Microsoft Office PowerPoint</Application>
  <PresentationFormat>On-screen Show (4:3)</PresentationFormat>
  <Paragraphs>88</Paragraphs>
  <Slides>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MS Gothic</vt:lpstr>
      <vt:lpstr>MS PGothic</vt:lpstr>
      <vt:lpstr>Arial</vt:lpstr>
      <vt:lpstr>Times New Roman</vt:lpstr>
      <vt:lpstr>Office Theme</vt:lpstr>
      <vt:lpstr>Document</vt:lpstr>
      <vt:lpstr>Negotiation for HEz Ranging for Passive Location Support</vt:lpstr>
      <vt:lpstr>Capability and Negotiation</vt:lpstr>
      <vt:lpstr>Extended Capabilities Element</vt:lpstr>
      <vt:lpstr>Initial FTM Request/Initial FTM Exchange</vt:lpstr>
      <vt:lpstr>PowerPoint Presentation</vt:lpstr>
      <vt:lpstr>Straw Poll</vt:lpstr>
      <vt:lpstr>Motion</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 for HEz Ranging for Passive Location Support</dc:title>
  <dc:creator>Erik Lindskog, Naveen Kakani, Ali Raissinia</dc:creator>
  <cp:lastModifiedBy>Erik Lindskog</cp:lastModifiedBy>
  <cp:revision>272</cp:revision>
  <cp:lastPrinted>1601-01-01T00:00:00Z</cp:lastPrinted>
  <dcterms:created xsi:type="dcterms:W3CDTF">2017-01-17T13:08:38Z</dcterms:created>
  <dcterms:modified xsi:type="dcterms:W3CDTF">2018-05-10T08:25:29Z</dcterms:modified>
</cp:coreProperties>
</file>