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590" r:id="rId3"/>
    <p:sldId id="592" r:id="rId4"/>
    <p:sldId id="591" r:id="rId5"/>
    <p:sldId id="578" r:id="rId6"/>
    <p:sldId id="593" r:id="rId7"/>
    <p:sldId id="594" r:id="rId8"/>
    <p:sldId id="595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01" autoAdjust="0"/>
    <p:restoredTop sz="94660"/>
  </p:normalViewPr>
  <p:slideViewPr>
    <p:cSldViewPr>
      <p:cViewPr varScale="1">
        <p:scale>
          <a:sx n="90" d="100"/>
          <a:sy n="90" d="100"/>
        </p:scale>
        <p:origin x="1572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3270" y="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Jonathan Segev, Intel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D2D11A6C-B4D3-4B35-9488-F1E9620A258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5419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Erik Lindskog, Qualcomm,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1483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Erik Lindskog, Qualcomm, et al.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Erik Lindskog, Qualcomm,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Erik Lindskog, Qualcomm,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Erik Lindskog, Qualcomm,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Erik Lindskog, Qualcomm,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Erik Lindskog, Qualcomm,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Erik Lindskog, Qualcomm,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Erik Lindskog, Qualcomm,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Erik Lindskog, Qualcomm,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84213" y="357166"/>
            <a:ext cx="781687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2018                                                                        doc.: IEEE 802.11-18/928r0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82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/>
              <a:t>Erik Lindskog, Qualcomm,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45867" y="932656"/>
            <a:ext cx="7772400" cy="838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Negotiation for HEz Ranging for Passive Location Support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167" y="199151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2018-05-08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5752587"/>
              </p:ext>
            </p:extLst>
          </p:nvPr>
        </p:nvGraphicFramePr>
        <p:xfrm>
          <a:off x="533400" y="3352800"/>
          <a:ext cx="7715250" cy="236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" name="Document" r:id="rId4" imgW="8267030" imgH="2537736" progId="Word.Document.8">
                  <p:embed/>
                </p:oleObj>
              </mc:Choice>
              <mc:Fallback>
                <p:oleObj name="Document" r:id="rId4" imgW="8267030" imgH="253773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352800"/>
                        <a:ext cx="7715250" cy="236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5685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278750" y="980728"/>
            <a:ext cx="6658508" cy="844302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Capability and Negotiation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251520" y="2132856"/>
            <a:ext cx="8712968" cy="4176464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altLang="ja-JP" sz="2000" b="0" dirty="0">
                <a:ea typeface="MS PGothic" pitchFamily="34" charset="-128"/>
              </a:rPr>
              <a:t>HEz ranging for passive location shares capability announcement and negotiation procedure with regular HEz ranging.</a:t>
            </a:r>
          </a:p>
          <a:p>
            <a:pPr marL="0" indent="0">
              <a:buNone/>
              <a:defRPr/>
            </a:pPr>
            <a:endParaRPr lang="en-US" altLang="ja-JP" sz="2000" b="0" dirty="0">
              <a:ea typeface="MS PGothic" pitchFamily="34" charset="-128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ja-JP" sz="2000" b="0" dirty="0">
                <a:ea typeface="MS PGothic" pitchFamily="34" charset="-128"/>
              </a:rPr>
              <a:t>Need bit for a responder to indicate capability to do HEz ranging for passive location support.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ja-JP" sz="2000" b="0" dirty="0">
                <a:ea typeface="MS PGothic" pitchFamily="34" charset="-128"/>
              </a:rPr>
              <a:t>Need bit for initiator/responder to request/grant participation in HEz ranging opportunity for passive location.</a:t>
            </a:r>
          </a:p>
          <a:p>
            <a:pPr>
              <a:defRPr/>
            </a:pPr>
            <a:endParaRPr lang="en-US" altLang="ja-JP" b="0" dirty="0">
              <a:ea typeface="MS PGothic" pitchFamily="34" charset="-128"/>
            </a:endParaRPr>
          </a:p>
          <a:p>
            <a:pPr lvl="1">
              <a:defRPr/>
            </a:pPr>
            <a:endParaRPr lang="en-US" altLang="ja-JP" dirty="0">
              <a:ea typeface="MS PGothic" pitchFamily="34" charset="-128"/>
            </a:endParaRPr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5ACBCECB-C2DD-4F16-A3F3-2F1164DE5B35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172" name="Footer Placeholder 3"/>
          <p:cNvSpPr>
            <a:spLocks noGrp="1"/>
          </p:cNvSpPr>
          <p:nvPr>
            <p:ph type="ftr" idx="14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Erik Lindskog, Qualcomm, et al.</a:t>
            </a:r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3349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94BAE-284D-4DEB-8246-B1A24AA9A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ea typeface="MS PGothic" pitchFamily="34" charset="-128"/>
              </a:rPr>
              <a:t>Extended Capabilities Element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4B678-957D-484B-A12F-AFAB42313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 bit for a STA to indicate capability to do HEz ranging for passive location support in the responder role.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821DFE-01EC-47E2-B7D7-D95B55B956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291230A6-1ED8-40C7-B3D0-82B1B9814FD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4B1EAD-BB58-406D-929A-8D3B183504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Erik Lindskog, Qualcomm, et al.</a:t>
            </a: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3128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26976"/>
          </a:xfrm>
        </p:spPr>
        <p:txBody>
          <a:bodyPr/>
          <a:lstStyle/>
          <a:p>
            <a:r>
              <a:rPr lang="en-US" dirty="0"/>
              <a:t>Initial FTM Request/Initial FTM Exchange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7B4FC0-28AA-4984-9E3B-FB72444FEC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291230A6-1ED8-40C7-B3D0-82B1B9814FD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F21495F1-1D91-4352-A9FB-98933D9338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Erik Lindskog, Qualcomm, et al.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729175"/>
              </p:ext>
            </p:extLst>
          </p:nvPr>
        </p:nvGraphicFramePr>
        <p:xfrm>
          <a:off x="440831" y="1581605"/>
          <a:ext cx="7872875" cy="1529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58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8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9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9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43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43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443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86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Category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Public Action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Trigger</a:t>
                      </a:r>
                      <a:endParaRPr lang="en-US" sz="1400" b="0" baseline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LCI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</a:rPr>
                        <a:t> Measurement Request</a:t>
                      </a:r>
                    </a:p>
                    <a:p>
                      <a:pPr algn="ctr"/>
                      <a:r>
                        <a:rPr lang="en-US" sz="1400" b="0" baseline="0" dirty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Location Civic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</a:rPr>
                        <a:t> Measurement Request</a:t>
                      </a:r>
                    </a:p>
                    <a:p>
                      <a:pPr algn="ctr"/>
                      <a:r>
                        <a:rPr lang="en-US" sz="1400" b="0" baseline="0" dirty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Fine Timing Measurement Parameters</a:t>
                      </a:r>
                    </a:p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(Mandatory)</a:t>
                      </a:r>
                    </a:p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(optional)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NDP Parameters (optional)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Octets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variable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variable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&lt;</a:t>
                      </a:r>
                      <a:r>
                        <a:rPr lang="en-US" sz="1400" b="1" dirty="0" err="1"/>
                        <a:t>tbd</a:t>
                      </a:r>
                      <a:r>
                        <a:rPr lang="en-US" sz="1400" b="1" dirty="0"/>
                        <a:t>&gt;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Oval 13">
            <a:extLst>
              <a:ext uri="{FF2B5EF4-FFF2-40B4-BE49-F238E27FC236}">
                <a16:creationId xmlns:a16="http://schemas.microsoft.com/office/drawing/2014/main" id="{91ACA996-A196-449F-BDE6-C28B70EAAE69}"/>
              </a:ext>
            </a:extLst>
          </p:cNvPr>
          <p:cNvSpPr/>
          <p:nvPr/>
        </p:nvSpPr>
        <p:spPr bwMode="auto">
          <a:xfrm>
            <a:off x="6477000" y="3613134"/>
            <a:ext cx="1600200" cy="1522651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57C3149-DAFB-4A22-B934-08668DBA8839}"/>
              </a:ext>
            </a:extLst>
          </p:cNvPr>
          <p:cNvCxnSpPr>
            <a:cxnSpLocks/>
          </p:cNvCxnSpPr>
          <p:nvPr/>
        </p:nvCxnSpPr>
        <p:spPr bwMode="auto">
          <a:xfrm flipV="1">
            <a:off x="6507126" y="5261643"/>
            <a:ext cx="290858" cy="26614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87F51B5-35A1-4404-89C2-65C876B4A4A3}"/>
              </a:ext>
            </a:extLst>
          </p:cNvPr>
          <p:cNvSpPr txBox="1"/>
          <p:nvPr/>
        </p:nvSpPr>
        <p:spPr>
          <a:xfrm>
            <a:off x="1371600" y="5563040"/>
            <a:ext cx="64557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Add bit for requesting/granting to be part of HEz ranging opportunity for passive location support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B72C2C7-C3B9-410F-95E6-F58EC3251550}"/>
              </a:ext>
            </a:extLst>
          </p:cNvPr>
          <p:cNvCxnSpPr>
            <a:cxnSpLocks/>
          </p:cNvCxnSpPr>
          <p:nvPr/>
        </p:nvCxnSpPr>
        <p:spPr bwMode="auto">
          <a:xfrm flipH="1">
            <a:off x="5181600" y="2971800"/>
            <a:ext cx="2057400" cy="44860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Left Brace 17">
            <a:extLst>
              <a:ext uri="{FF2B5EF4-FFF2-40B4-BE49-F238E27FC236}">
                <a16:creationId xmlns:a16="http://schemas.microsoft.com/office/drawing/2014/main" id="{742A7CF6-62A3-4069-B9A3-1E77E2886D2B}"/>
              </a:ext>
            </a:extLst>
          </p:cNvPr>
          <p:cNvSpPr/>
          <p:nvPr/>
        </p:nvSpPr>
        <p:spPr bwMode="auto">
          <a:xfrm rot="5400000">
            <a:off x="4955527" y="-249878"/>
            <a:ext cx="206134" cy="7709053"/>
          </a:xfrm>
          <a:prstGeom prst="leftBrac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E7863289-9C42-4773-AC14-617DAD0E57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333300"/>
              </p:ext>
            </p:extLst>
          </p:nvPr>
        </p:nvGraphicFramePr>
        <p:xfrm>
          <a:off x="171629" y="3855974"/>
          <a:ext cx="8784976" cy="13157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49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12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81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81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Element ID (255)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Element</a:t>
                      </a:r>
                      <a:r>
                        <a:rPr lang="en-US" sz="1400" baseline="0" dirty="0"/>
                        <a:t> ID Extension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NGP Parameters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VHTz</a:t>
                      </a:r>
                      <a:r>
                        <a:rPr lang="en-US" sz="1400" baseline="0" dirty="0"/>
                        <a:t> specific subelement (optional)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HEz</a:t>
                      </a:r>
                      <a:r>
                        <a:rPr lang="en-US" sz="1400" baseline="0" dirty="0"/>
                        <a:t> specific subelement (optional)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EDMGz</a:t>
                      </a:r>
                      <a:r>
                        <a:rPr lang="en-US" sz="1400" baseline="0" dirty="0"/>
                        <a:t> Specific subelement (optional)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Octets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</a:t>
                      </a:r>
                      <a:r>
                        <a:rPr lang="en-US" dirty="0" err="1"/>
                        <a:t>tbd</a:t>
                      </a:r>
                      <a:r>
                        <a:rPr lang="en-US" dirty="0"/>
                        <a:t>&gt;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</a:t>
                      </a:r>
                      <a:r>
                        <a:rPr lang="en-US" dirty="0" err="1"/>
                        <a:t>tbd</a:t>
                      </a:r>
                      <a:r>
                        <a:rPr lang="en-US" dirty="0"/>
                        <a:t>&gt;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</a:t>
                      </a:r>
                      <a:r>
                        <a:rPr lang="en-US" dirty="0" err="1"/>
                        <a:t>tbd</a:t>
                      </a:r>
                      <a:r>
                        <a:rPr lang="en-US" dirty="0"/>
                        <a:t>&gt;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6070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D8753C-80D1-4568-9DEE-EA6763E58CD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Erik Lindskog, Qualcomm, et al.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D5D7D2-8AF1-4CDE-9F55-1A1263DF85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F122555B-E558-466E-8574-043BF9D9A5F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1B91C7-9DA6-4DB6-ACA9-65AE5B42D821}"/>
              </a:ext>
            </a:extLst>
          </p:cNvPr>
          <p:cNvSpPr txBox="1"/>
          <p:nvPr/>
        </p:nvSpPr>
        <p:spPr>
          <a:xfrm>
            <a:off x="1368484" y="2636912"/>
            <a:ext cx="6474849" cy="92333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Straw Poll and Motion</a:t>
            </a:r>
          </a:p>
        </p:txBody>
      </p:sp>
    </p:spTree>
    <p:extLst>
      <p:ext uri="{BB962C8B-B14F-4D97-AF65-F5344CB8AC3E}">
        <p14:creationId xmlns:p14="http://schemas.microsoft.com/office/powerpoint/2010/main" val="581868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278750" y="980728"/>
            <a:ext cx="6658508" cy="844302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Straw Poll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251520" y="1831374"/>
            <a:ext cx="8712968" cy="4340826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altLang="ja-JP" sz="2000" dirty="0">
                <a:ea typeface="MS PGothic" pitchFamily="34" charset="-128"/>
              </a:rPr>
              <a:t>We support the following:</a:t>
            </a:r>
          </a:p>
          <a:p>
            <a:pPr marL="0" indent="0">
              <a:buNone/>
              <a:defRPr/>
            </a:pPr>
            <a:endParaRPr lang="en-US" altLang="ja-JP" sz="2000" dirty="0">
              <a:ea typeface="MS PGothic" pitchFamily="34" charset="-128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ja-JP" sz="2000" dirty="0">
                <a:ea typeface="MS PGothic" pitchFamily="34" charset="-128"/>
              </a:rPr>
              <a:t>Add a bit to HEz ranging negotiation parameters in IFTM/FTMR, to indicate request/grant to participate in an HEz ranging opportunity for passive location support.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ja-JP" sz="2000" dirty="0">
                <a:ea typeface="MS PGothic" pitchFamily="34" charset="-128"/>
              </a:rPr>
              <a:t>The bit would be present in the request from an ASTA taking a role of ISTA and as well the RSTA response.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ja-JP" sz="2000" dirty="0">
                <a:ea typeface="MS PGothic" pitchFamily="34" charset="-128"/>
              </a:rPr>
              <a:t>A request for passive HEz Ranging can be made if the RSTA indicated its support for passive ranging.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ja-JP" sz="2000" dirty="0">
                <a:ea typeface="MS PGothic" pitchFamily="34" charset="-128"/>
              </a:rPr>
              <a:t>The capability shall be indicated in the Extended Capabilities element. </a:t>
            </a:r>
          </a:p>
          <a:p>
            <a:pPr marL="0" indent="0">
              <a:buNone/>
              <a:defRPr/>
            </a:pPr>
            <a:endParaRPr lang="en-US" altLang="ja-JP" sz="2000" dirty="0">
              <a:ea typeface="MS PGothic" pitchFamily="34" charset="-128"/>
            </a:endParaRPr>
          </a:p>
          <a:p>
            <a:pPr marL="0" indent="0">
              <a:buNone/>
              <a:defRPr/>
            </a:pPr>
            <a:r>
              <a:rPr lang="en-US" altLang="ja-JP" sz="2000" dirty="0">
                <a:ea typeface="MS PGothic" pitchFamily="34" charset="-128"/>
              </a:rPr>
              <a:t>Y:		N:		A:</a:t>
            </a:r>
          </a:p>
          <a:p>
            <a:pPr marL="0" indent="0">
              <a:buNone/>
              <a:defRPr/>
            </a:pPr>
            <a:endParaRPr lang="en-US" altLang="ja-JP" sz="2000" dirty="0">
              <a:ea typeface="MS PGothic" pitchFamily="34" charset="-128"/>
            </a:endParaRPr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5ACBCECB-C2DD-4F16-A3F3-2F1164DE5B35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172" name="Footer Placeholder 3"/>
          <p:cNvSpPr>
            <a:spLocks noGrp="1"/>
          </p:cNvSpPr>
          <p:nvPr>
            <p:ph type="ftr" idx="14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Erik Lindskog, Qualcomm, et al.</a:t>
            </a:r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0256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278750" y="681252"/>
            <a:ext cx="6658508" cy="576064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Motion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251520" y="1371600"/>
            <a:ext cx="8712968" cy="49530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000" dirty="0"/>
              <a:t>Move to adopt the following requirements for Passive Location operation, instruct the SFD editor to incorporate it in the SFD and empower the editor to perform editorial changes: </a:t>
            </a:r>
          </a:p>
          <a:p>
            <a:pPr marL="0" indent="0">
              <a:buNone/>
              <a:defRPr/>
            </a:pPr>
            <a:endParaRPr lang="en-US" altLang="ja-JP" sz="2000" dirty="0">
              <a:ea typeface="MS PGothic" pitchFamily="34" charset="-128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ja-JP" sz="2000" dirty="0">
                <a:ea typeface="MS PGothic" pitchFamily="34" charset="-128"/>
              </a:rPr>
              <a:t>Add a bit to HEz ranging negotiation parameters in IFTM/FTMR, to indicate request/grant to participate in an HEz ranging opportunity for passive location support.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ja-JP" sz="2000" dirty="0">
                <a:ea typeface="MS PGothic" pitchFamily="34" charset="-128"/>
              </a:rPr>
              <a:t>The bit would be present in the request from an ASTA taking a role of ISTA and as well the RSTA response.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ja-JP" sz="2000" dirty="0">
                <a:ea typeface="MS PGothic" pitchFamily="34" charset="-128"/>
              </a:rPr>
              <a:t>A request for passive HEz Ranging can be made if the RSTA indicated its support for passive ranging.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ja-JP" sz="2000" dirty="0">
                <a:ea typeface="MS PGothic" pitchFamily="34" charset="-128"/>
              </a:rPr>
              <a:t>The capability shall be indicated in the Extended Capabilities element. </a:t>
            </a:r>
          </a:p>
          <a:p>
            <a:pPr marL="0" indent="0">
              <a:buNone/>
              <a:defRPr/>
            </a:pPr>
            <a:endParaRPr lang="en-US" altLang="ja-JP" sz="2000" dirty="0">
              <a:ea typeface="MS PGothic" pitchFamily="34" charset="-128"/>
            </a:endParaRPr>
          </a:p>
          <a:p>
            <a:pPr marL="0" indent="0">
              <a:buNone/>
              <a:defRPr/>
            </a:pPr>
            <a:r>
              <a:rPr lang="en-US" altLang="ja-JP" sz="2000" dirty="0">
                <a:ea typeface="MS PGothic" pitchFamily="34" charset="-128"/>
              </a:rPr>
              <a:t>Y:		N:		A:</a:t>
            </a:r>
          </a:p>
          <a:p>
            <a:pPr marL="0" indent="0">
              <a:buNone/>
              <a:defRPr/>
            </a:pPr>
            <a:endParaRPr lang="en-US" altLang="ja-JP" sz="2000" dirty="0">
              <a:ea typeface="MS PGothic" pitchFamily="34" charset="-128"/>
            </a:endParaRPr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5ACBCECB-C2DD-4F16-A3F3-2F1164DE5B35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172" name="Footer Placeholder 3"/>
          <p:cNvSpPr>
            <a:spLocks noGrp="1"/>
          </p:cNvSpPr>
          <p:nvPr>
            <p:ph type="ftr" idx="14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Erik Lindskog, Qualcomm, et al.</a:t>
            </a:r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9953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3"/>
          <p:cNvSpPr>
            <a:spLocks noGrp="1"/>
          </p:cNvSpPr>
          <p:nvPr>
            <p:ph type="ft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Erik Lindskog, Qualcomm, et al.</a:t>
            </a:r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180A7CBB-D779-47FF-8121-3D1EAC5BC8A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146" name="Content Placeholder 2"/>
          <p:cNvSpPr>
            <a:spLocks noGrp="1"/>
          </p:cNvSpPr>
          <p:nvPr>
            <p:ph idx="4294967295"/>
          </p:nvPr>
        </p:nvSpPr>
        <p:spPr>
          <a:xfrm>
            <a:off x="3124200" y="2895600"/>
            <a:ext cx="3325813" cy="762000"/>
          </a:xfrm>
          <a:solidFill>
            <a:srgbClr val="FFFF00"/>
          </a:solidFill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sz="44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794571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9459</TotalTime>
  <Words>525</Words>
  <Application>Microsoft Office PowerPoint</Application>
  <PresentationFormat>On-screen Show (4:3)</PresentationFormat>
  <Paragraphs>90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Negotiation for HEz Ranging for Passive Location Support</vt:lpstr>
      <vt:lpstr>Capability and Negotiation</vt:lpstr>
      <vt:lpstr>Extended Capabilities Element</vt:lpstr>
      <vt:lpstr>Initial FTM Request/Initial FTM Exchange</vt:lpstr>
      <vt:lpstr>PowerPoint Presentation</vt:lpstr>
      <vt:lpstr>Straw Poll</vt:lpstr>
      <vt:lpstr>Motion</vt:lpstr>
      <vt:lpstr>PowerPoint Presentation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Negotiation for HEz Ranging for Passive Location Support</dc:title>
  <dc:creator>Erik Lindskog, Naveen Kakani, Ali Raissinia</dc:creator>
  <cp:lastModifiedBy>Erik Lindskog</cp:lastModifiedBy>
  <cp:revision>256</cp:revision>
  <cp:lastPrinted>1601-01-01T00:00:00Z</cp:lastPrinted>
  <dcterms:created xsi:type="dcterms:W3CDTF">2017-01-17T13:08:38Z</dcterms:created>
  <dcterms:modified xsi:type="dcterms:W3CDTF">2018-05-09T09:46:41Z</dcterms:modified>
</cp:coreProperties>
</file>