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5" r:id="rId4"/>
    <p:sldId id="273" r:id="rId5"/>
    <p:sldId id="268" r:id="rId6"/>
    <p:sldId id="263" r:id="rId7"/>
    <p:sldId id="264" r:id="rId8"/>
    <p:sldId id="272" r:id="rId9"/>
    <p:sldId id="269" r:id="rId10"/>
    <p:sldId id="271" r:id="rId11"/>
    <p:sldId id="267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8996" autoAdjust="0"/>
    <p:restoredTop sz="94660"/>
  </p:normalViewPr>
  <p:slideViewPr>
    <p:cSldViewPr>
      <p:cViewPr varScale="1">
        <p:scale>
          <a:sx n="70" d="100"/>
          <a:sy n="70" d="100"/>
        </p:scale>
        <p:origin x="116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206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249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802.11-18/881r2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Omni-directional multi-antenna TX through OFDM symbol diversity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209602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2018-05-06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1536051"/>
              </p:ext>
            </p:extLst>
          </p:nvPr>
        </p:nvGraphicFramePr>
        <p:xfrm>
          <a:off x="509588" y="2952750"/>
          <a:ext cx="8034337" cy="251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Document" r:id="rId4" imgW="8252039" imgH="2591362" progId="Word.Document.8">
                  <p:embed/>
                </p:oleObj>
              </mc:Choice>
              <mc:Fallback>
                <p:oleObj name="Document" r:id="rId4" imgW="8252039" imgH="25913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952750"/>
                        <a:ext cx="8034337" cy="2519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0677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58C27-4B3A-4777-88D1-63E5554B2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and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60893-7C96-452A-B1D3-A5860A89B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28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CSD is one among several TX diversity techniques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magnitude of the cyclic shifts in CSD can be tuned in several ways, and the performance depends on the choice of the MC-OOK ‘ON’ symbol [2],[4]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other TX diversity techniques that exhibit performance comparable to CSD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is no need to specify which TX diversity technique to use for the OOK part of the wake-up signal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F08657-48B4-4685-B50C-FE817D03D6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D7972-5E42-4DE0-812F-67E9C0FE5F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F071DD-3AD1-4902-9FDD-63DBF40AF7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897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A8BCF-3697-4076-A181-78C396A0B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DE594-B9AC-4087-93EA-27FC41EA5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[1]: 11-18-0144-02-00ba, “Omni-directional Multiple Antenna Transmission for WUS”, D. Sundman, L. Wilhelmsson, M. Lopez.</a:t>
            </a:r>
          </a:p>
          <a:p>
            <a:r>
              <a:rPr lang="en-US" dirty="0"/>
              <a:t>[2]: 11-18-0413-02-00ba, “Discussion on WUR Multi-Antenna Transmission”, R. Cao, S. </a:t>
            </a:r>
            <a:r>
              <a:rPr lang="en-US" dirty="0" err="1"/>
              <a:t>Srinivasa</a:t>
            </a:r>
            <a:r>
              <a:rPr lang="en-US" dirty="0"/>
              <a:t>, H. Zhang.</a:t>
            </a:r>
          </a:p>
          <a:p>
            <a:r>
              <a:rPr lang="en-US" dirty="0"/>
              <a:t>[3]: 11-18-0144-02-00ba, “MC-OOK Symbol Design”, M. Lopez, D. </a:t>
            </a:r>
            <a:r>
              <a:rPr lang="en-US" dirty="0" err="1"/>
              <a:t>Sundman</a:t>
            </a:r>
            <a:r>
              <a:rPr lang="en-US" dirty="0"/>
              <a:t>, L. Wilhelmsson.</a:t>
            </a:r>
          </a:p>
          <a:p>
            <a:r>
              <a:rPr lang="en-US" dirty="0"/>
              <a:t>[4]: 11-18-0773-00-00ba, “Multiantenna TX Diversity”, S. </a:t>
            </a:r>
            <a:r>
              <a:rPr lang="en-US" dirty="0" err="1"/>
              <a:t>Shellhammer</a:t>
            </a:r>
            <a:r>
              <a:rPr lang="en-US" dirty="0"/>
              <a:t>, B. Tian.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BE1B5C-7866-49FA-A165-8B9393E058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A35B3-ED58-4494-A94B-5302766581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A6508B-78F6-4D5A-8485-E02A479D68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702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There are TX diversity techniques other than cyclic shift diversity (CSD) [1,2]. In this presentation we compare CSD with another technique that we call OFDM symbol diversity (OSD).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FE3A5-187A-4731-8C0E-B92729DB9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 Diversity for 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3B92E-9C80-4F20-879D-1FE9D9BF5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the receiver is only concerned with the envelope/power of the signal (non-coherent detection), there is no need to use CSD.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9E45-2363-4D34-835A-50708D9CD6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0BCD0-CC58-4DE3-A3F9-6893BDF227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09607A-D439-40DD-8513-79B2329243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578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FE3A5-187A-4731-8C0E-B92729DB9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OFDM Symbol Diversity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3B92E-9C80-4F20-879D-1FE9D9BF5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example of a TX diversity technique is OFDM symbol diversity (OSD)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Different OFDM symbols are transmitted through the TX antennas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OFDM symbols are chosen to avoid unintentional spatial nulling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9E45-2363-4D34-835A-50708D9CD6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0BCD0-CC58-4DE3-A3F9-6893BDF227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09607A-D439-40DD-8513-79B2329243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146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D06FE-DABA-41AB-8598-727DEE213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66128-80C1-408C-A594-8059C905F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Low data 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Genie-aided synchronization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TX antennas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CSD of 1 us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027CC-849F-45CA-AEA3-4BFBB8E4EE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EB54C-A024-44ED-AE76-02C5208CF6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44ECD7-99F1-4AC4-813A-281D3E3467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943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OFDM symbol diversity, example 1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4988A4F-2691-4DEE-97D3-27535685F6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830121"/>
              </p:ext>
            </p:extLst>
          </p:nvPr>
        </p:nvGraphicFramePr>
        <p:xfrm>
          <a:off x="467544" y="1745961"/>
          <a:ext cx="820891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1419318697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4221719712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4136483395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837203657"/>
                    </a:ext>
                  </a:extLst>
                </a:gridCol>
              </a:tblGrid>
              <a:tr h="185420">
                <a:tc rowSpan="2">
                  <a:txBody>
                    <a:bodyPr/>
                    <a:lstStyle/>
                    <a:p>
                      <a:r>
                        <a:rPr lang="en-US" dirty="0"/>
                        <a:t>Subcarrier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/>
                        <a:t>Single antenna and CSD [3]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OFDM symbol diversity</a:t>
                      </a:r>
                    </a:p>
                  </a:txBody>
                  <a:tcPr marL="900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313454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Antenna 1</a:t>
                      </a:r>
                    </a:p>
                  </a:txBody>
                  <a:tcPr marL="9000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Antenna 2</a:t>
                      </a:r>
                    </a:p>
                  </a:txBody>
                  <a:tcPr marL="9000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56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-6</a:t>
                      </a:r>
                    </a:p>
                    <a:p>
                      <a:pPr algn="ctr"/>
                      <a:r>
                        <a:rPr lang="en-US" dirty="0"/>
                        <a:t>    -5</a:t>
                      </a:r>
                    </a:p>
                    <a:p>
                      <a:pPr algn="ctr"/>
                      <a:r>
                        <a:rPr lang="en-US" dirty="0"/>
                        <a:t>    -4</a:t>
                      </a:r>
                    </a:p>
                    <a:p>
                      <a:pPr algn="ctr"/>
                      <a:r>
                        <a:rPr lang="en-US" dirty="0"/>
                        <a:t>    -3</a:t>
                      </a:r>
                    </a:p>
                    <a:p>
                      <a:pPr algn="ctr"/>
                      <a:r>
                        <a:rPr lang="en-US" dirty="0"/>
                        <a:t>    -2</a:t>
                      </a:r>
                    </a:p>
                    <a:p>
                      <a:pPr algn="ctr"/>
                      <a:r>
                        <a:rPr lang="en-US" dirty="0"/>
                        <a:t>    -1</a:t>
                      </a:r>
                    </a:p>
                    <a:p>
                      <a:pPr algn="ctr"/>
                      <a:r>
                        <a:rPr lang="en-US" dirty="0"/>
                        <a:t>     DC</a:t>
                      </a:r>
                    </a:p>
                    <a:p>
                      <a:pPr algn="ctr"/>
                      <a:r>
                        <a:rPr lang="en-US" dirty="0"/>
                        <a:t>     1</a:t>
                      </a:r>
                    </a:p>
                    <a:p>
                      <a:pPr algn="ctr"/>
                      <a:r>
                        <a:rPr lang="en-US" dirty="0"/>
                        <a:t>     2</a:t>
                      </a:r>
                    </a:p>
                    <a:p>
                      <a:pPr algn="ctr"/>
                      <a:r>
                        <a:rPr lang="en-US" dirty="0"/>
                        <a:t>     3</a:t>
                      </a:r>
                    </a:p>
                    <a:p>
                      <a:pPr algn="ctr"/>
                      <a:r>
                        <a:rPr lang="en-US" dirty="0"/>
                        <a:t>     4</a:t>
                      </a:r>
                    </a:p>
                    <a:p>
                      <a:pPr algn="ctr"/>
                      <a:r>
                        <a:rPr lang="en-US" dirty="0"/>
                        <a:t>     5</a:t>
                      </a:r>
                    </a:p>
                    <a:p>
                      <a:pPr algn="ctr"/>
                      <a:r>
                        <a:rPr lang="en-US" dirty="0"/>
                        <a:t>   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dirty="0"/>
                        <a:t>-0.6903 - 0.3835i</a:t>
                      </a:r>
                    </a:p>
                    <a:p>
                      <a:r>
                        <a:rPr lang="nn-NO" dirty="0"/>
                        <a:t>-0.5369 + 0.6903i</a:t>
                      </a:r>
                    </a:p>
                    <a:p>
                      <a:r>
                        <a:rPr lang="nn-NO" dirty="0"/>
                        <a:t>-0.0767 + 0.0767i</a:t>
                      </a:r>
                    </a:p>
                    <a:p>
                      <a:r>
                        <a:rPr lang="nn-NO" dirty="0"/>
                        <a:t> 0.6903 + 1.1504i</a:t>
                      </a:r>
                    </a:p>
                    <a:p>
                      <a:r>
                        <a:rPr lang="nn-NO" dirty="0"/>
                        <a:t> 1.1504 - 0.6903i</a:t>
                      </a:r>
                    </a:p>
                    <a:p>
                      <a:r>
                        <a:rPr lang="nn-NO" dirty="0"/>
                        <a:t>-0.6903 + 0.0767i</a:t>
                      </a:r>
                    </a:p>
                    <a:p>
                      <a:r>
                        <a:rPr lang="nn-NO" dirty="0"/>
                        <a:t> 0.0000 + 0.0000i</a:t>
                      </a:r>
                    </a:p>
                    <a:p>
                      <a:r>
                        <a:rPr lang="nn-NO" dirty="0"/>
                        <a:t> 0.0767 - 0.6903i</a:t>
                      </a:r>
                    </a:p>
                    <a:p>
                      <a:r>
                        <a:rPr lang="nn-NO" dirty="0"/>
                        <a:t> 0.6903 - 1.1504i</a:t>
                      </a:r>
                    </a:p>
                    <a:p>
                      <a:r>
                        <a:rPr lang="nn-NO" dirty="0"/>
                        <a:t> 1.1504 + 0.6903i</a:t>
                      </a:r>
                    </a:p>
                    <a:p>
                      <a:r>
                        <a:rPr lang="nn-NO" dirty="0"/>
                        <a:t>-0.0767 + 0.0767i</a:t>
                      </a:r>
                    </a:p>
                    <a:p>
                      <a:r>
                        <a:rPr lang="nn-NO" dirty="0"/>
                        <a:t> 0.6903 - 0.5369i</a:t>
                      </a:r>
                    </a:p>
                    <a:p>
                      <a:r>
                        <a:rPr lang="nn-NO" dirty="0"/>
                        <a:t> 0.3835 + 0.6903i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-0.3835 - 0.6903i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-0.8437 - 0.2301i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0.0767 + 0.0767i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1.1504 - 0.2301i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0.6903 - 1.1504i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0.5369 - 0.3835i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dirty="0"/>
                        <a:t> 0.0000 + 0.0000i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0.3835 - 0.5369i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-1.1504 + 0.6903i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0.2301 - 1.1504i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0.0767 + 0.0767i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0.2301 + 0.8437i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-0.6903 - 0.3835i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-0.6903 - 0.3835i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-0.5369 + 0.6903i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-0.0767 + 0.0767i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0.6903 + 1.1504i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1.1504 - 0.6903i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-0.6903 + 0.0767i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dirty="0"/>
                        <a:t> 0.0000 + 0.0000i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0.0767 - 0.6903i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0.6903 - 1.1504i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1.1504 + 0.6903i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-0.0767 + 0.0767i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0.6903 - 0.5369i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0.3835 + 0.6903i 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36811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results </a:t>
            </a:r>
            <a:r>
              <a:rPr lang="en-GB" dirty="0" err="1"/>
              <a:t>TGn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7FAA9B-2BAB-4ACC-AC3E-3E23823390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" y="1895475"/>
            <a:ext cx="4572020" cy="34290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8FA4E79-B428-48B0-9671-0A7793CAD4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2469" y="1895475"/>
            <a:ext cx="4572020" cy="342901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OFDM symbol diversity, example 2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4988A4F-2691-4DEE-97D3-27535685F6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637868"/>
              </p:ext>
            </p:extLst>
          </p:nvPr>
        </p:nvGraphicFramePr>
        <p:xfrm>
          <a:off x="467544" y="1745961"/>
          <a:ext cx="820891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1419318697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4221719712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4136483395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837203657"/>
                    </a:ext>
                  </a:extLst>
                </a:gridCol>
              </a:tblGrid>
              <a:tr h="185420">
                <a:tc rowSpan="2">
                  <a:txBody>
                    <a:bodyPr/>
                    <a:lstStyle/>
                    <a:p>
                      <a:r>
                        <a:rPr lang="en-US" dirty="0"/>
                        <a:t>Subcarrier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Single antenna and CSD [4]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OFDM symbol diversity</a:t>
                      </a:r>
                    </a:p>
                  </a:txBody>
                  <a:tcPr marL="900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313454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Antenna 1</a:t>
                      </a:r>
                    </a:p>
                  </a:txBody>
                  <a:tcPr marL="9000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Antenna 2</a:t>
                      </a:r>
                    </a:p>
                  </a:txBody>
                  <a:tcPr marL="9000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56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-6</a:t>
                      </a:r>
                    </a:p>
                    <a:p>
                      <a:pPr algn="ctr"/>
                      <a:r>
                        <a:rPr lang="en-US" dirty="0"/>
                        <a:t>    -5</a:t>
                      </a:r>
                    </a:p>
                    <a:p>
                      <a:pPr algn="ctr"/>
                      <a:r>
                        <a:rPr lang="en-US" dirty="0"/>
                        <a:t>    -4</a:t>
                      </a:r>
                    </a:p>
                    <a:p>
                      <a:pPr algn="ctr"/>
                      <a:r>
                        <a:rPr lang="en-US" dirty="0"/>
                        <a:t>    -3</a:t>
                      </a:r>
                    </a:p>
                    <a:p>
                      <a:pPr algn="ctr"/>
                      <a:r>
                        <a:rPr lang="en-US" dirty="0"/>
                        <a:t>    -2</a:t>
                      </a:r>
                    </a:p>
                    <a:p>
                      <a:pPr algn="ctr"/>
                      <a:r>
                        <a:rPr lang="en-US" dirty="0"/>
                        <a:t>    -1</a:t>
                      </a:r>
                    </a:p>
                    <a:p>
                      <a:pPr algn="ctr"/>
                      <a:r>
                        <a:rPr lang="en-US" dirty="0"/>
                        <a:t>     DC</a:t>
                      </a:r>
                    </a:p>
                    <a:p>
                      <a:pPr algn="ctr"/>
                      <a:r>
                        <a:rPr lang="en-US" dirty="0"/>
                        <a:t>     1</a:t>
                      </a:r>
                    </a:p>
                    <a:p>
                      <a:pPr algn="ctr"/>
                      <a:r>
                        <a:rPr lang="en-US" dirty="0"/>
                        <a:t>     2</a:t>
                      </a:r>
                    </a:p>
                    <a:p>
                      <a:pPr algn="ctr"/>
                      <a:r>
                        <a:rPr lang="en-US" dirty="0"/>
                        <a:t>     3</a:t>
                      </a:r>
                    </a:p>
                    <a:p>
                      <a:pPr algn="ctr"/>
                      <a:r>
                        <a:rPr lang="en-US" dirty="0"/>
                        <a:t>     4</a:t>
                      </a:r>
                    </a:p>
                    <a:p>
                      <a:pPr algn="ctr"/>
                      <a:r>
                        <a:rPr lang="en-US" dirty="0"/>
                        <a:t>     5</a:t>
                      </a:r>
                    </a:p>
                    <a:p>
                      <a:pPr algn="ctr"/>
                      <a:r>
                        <a:rPr lang="en-US" dirty="0"/>
                        <a:t>   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dirty="0"/>
                        <a:t>1</a:t>
                      </a:r>
                    </a:p>
                    <a:p>
                      <a:pPr algn="ctr"/>
                      <a:r>
                        <a:rPr lang="nn-NO" dirty="0"/>
                        <a:t>1</a:t>
                      </a:r>
                    </a:p>
                    <a:p>
                      <a:pPr algn="ctr"/>
                      <a:r>
                        <a:rPr lang="nn-NO" dirty="0"/>
                        <a:t>1</a:t>
                      </a:r>
                    </a:p>
                    <a:p>
                      <a:pPr algn="ctr"/>
                      <a:r>
                        <a:rPr lang="nn-NO" dirty="0"/>
                        <a:t> -1</a:t>
                      </a:r>
                    </a:p>
                    <a:p>
                      <a:pPr algn="ctr"/>
                      <a:r>
                        <a:rPr lang="nn-NO" dirty="0"/>
                        <a:t> -1</a:t>
                      </a:r>
                    </a:p>
                    <a:p>
                      <a:pPr algn="ctr"/>
                      <a:r>
                        <a:rPr lang="nn-NO" dirty="0"/>
                        <a:t>-1</a:t>
                      </a:r>
                    </a:p>
                    <a:p>
                      <a:pPr algn="ctr"/>
                      <a:r>
                        <a:rPr lang="nn-NO" dirty="0"/>
                        <a:t> 0</a:t>
                      </a:r>
                    </a:p>
                    <a:p>
                      <a:pPr algn="ctr"/>
                      <a:r>
                        <a:rPr lang="nn-NO" dirty="0"/>
                        <a:t> 1</a:t>
                      </a:r>
                    </a:p>
                    <a:p>
                      <a:pPr algn="ctr"/>
                      <a:r>
                        <a:rPr lang="nn-NO" dirty="0"/>
                        <a:t> -1</a:t>
                      </a:r>
                    </a:p>
                    <a:p>
                      <a:pPr algn="ctr"/>
                      <a:r>
                        <a:rPr lang="nn-NO" dirty="0"/>
                        <a:t> 1</a:t>
                      </a:r>
                    </a:p>
                    <a:p>
                      <a:pPr algn="ctr"/>
                      <a:r>
                        <a:rPr lang="nn-NO" dirty="0"/>
                        <a:t>1</a:t>
                      </a:r>
                    </a:p>
                    <a:p>
                      <a:pPr algn="ctr"/>
                      <a:r>
                        <a:rPr lang="nn-NO" dirty="0"/>
                        <a:t>-1</a:t>
                      </a:r>
                    </a:p>
                    <a:p>
                      <a:pPr algn="ctr"/>
                      <a:r>
                        <a:rPr lang="nn-NO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dirty="0"/>
                        <a:t>1</a:t>
                      </a:r>
                    </a:p>
                    <a:p>
                      <a:pPr algn="ctr"/>
                      <a:r>
                        <a:rPr lang="nn-NO" dirty="0"/>
                        <a:t>1</a:t>
                      </a:r>
                    </a:p>
                    <a:p>
                      <a:pPr algn="ctr"/>
                      <a:r>
                        <a:rPr lang="nn-NO" dirty="0"/>
                        <a:t>1</a:t>
                      </a:r>
                    </a:p>
                    <a:p>
                      <a:pPr algn="ctr"/>
                      <a:r>
                        <a:rPr lang="nn-NO" dirty="0"/>
                        <a:t> -1</a:t>
                      </a:r>
                    </a:p>
                    <a:p>
                      <a:pPr algn="ctr"/>
                      <a:r>
                        <a:rPr lang="nn-NO" dirty="0"/>
                        <a:t> -1</a:t>
                      </a:r>
                    </a:p>
                    <a:p>
                      <a:pPr algn="ctr"/>
                      <a:r>
                        <a:rPr lang="nn-NO" dirty="0"/>
                        <a:t>-1</a:t>
                      </a:r>
                    </a:p>
                    <a:p>
                      <a:pPr algn="ctr"/>
                      <a:r>
                        <a:rPr lang="nn-NO" dirty="0"/>
                        <a:t> 0</a:t>
                      </a:r>
                    </a:p>
                    <a:p>
                      <a:pPr algn="ctr"/>
                      <a:r>
                        <a:rPr lang="nn-NO" dirty="0"/>
                        <a:t> 1</a:t>
                      </a:r>
                    </a:p>
                    <a:p>
                      <a:pPr algn="ctr"/>
                      <a:r>
                        <a:rPr lang="nn-NO" dirty="0"/>
                        <a:t> -1</a:t>
                      </a:r>
                    </a:p>
                    <a:p>
                      <a:pPr algn="ctr"/>
                      <a:r>
                        <a:rPr lang="nn-NO" dirty="0"/>
                        <a:t> 1</a:t>
                      </a:r>
                    </a:p>
                    <a:p>
                      <a:pPr algn="ctr"/>
                      <a:r>
                        <a:rPr lang="nn-NO" dirty="0"/>
                        <a:t>1</a:t>
                      </a:r>
                    </a:p>
                    <a:p>
                      <a:pPr algn="ctr"/>
                      <a:r>
                        <a:rPr lang="nn-NO" dirty="0"/>
                        <a:t>-1</a:t>
                      </a:r>
                    </a:p>
                    <a:p>
                      <a:pPr algn="ctr"/>
                      <a:r>
                        <a:rPr lang="nn-NO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</a:p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</a:p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-1</a:t>
                      </a:r>
                    </a:p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</a:p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dirty="0"/>
                        <a:t> 0</a:t>
                      </a:r>
                    </a:p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</a:p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-1</a:t>
                      </a:r>
                    </a:p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</a:p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-1</a:t>
                      </a:r>
                    </a:p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1 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368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4622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results </a:t>
            </a:r>
            <a:r>
              <a:rPr lang="en-GB" dirty="0" err="1"/>
              <a:t>TGn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685927-2657-4385-85AD-D0B563B252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51803"/>
            <a:ext cx="4612477" cy="345935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D52B9DE-26AA-443B-A41F-A54807ADA1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522" y="2051803"/>
            <a:ext cx="4612477" cy="3459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7983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2062</TotalTime>
  <Words>787</Words>
  <Application>Microsoft Office PowerPoint</Application>
  <PresentationFormat>On-screen Show (4:3)</PresentationFormat>
  <Paragraphs>204</Paragraphs>
  <Slides>11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Omni-directional multi-antenna TX through OFDM symbol diversity</vt:lpstr>
      <vt:lpstr>Abstract</vt:lpstr>
      <vt:lpstr>TX Diversity for OOK</vt:lpstr>
      <vt:lpstr>OFDM Symbol Diversity</vt:lpstr>
      <vt:lpstr>Simulation results</vt:lpstr>
      <vt:lpstr>OFDM symbol diversity, example 1</vt:lpstr>
      <vt:lpstr>Performance results TGn</vt:lpstr>
      <vt:lpstr>OFDM symbol diversity, example 2</vt:lpstr>
      <vt:lpstr>Performance results TGn</vt:lpstr>
      <vt:lpstr>Conclusion and discussion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Dennis Sundman</dc:creator>
  <cp:lastModifiedBy>Dennis Sundman</cp:lastModifiedBy>
  <cp:revision>89</cp:revision>
  <cp:lastPrinted>1601-01-01T00:00:00Z</cp:lastPrinted>
  <dcterms:created xsi:type="dcterms:W3CDTF">2018-05-06T08:02:48Z</dcterms:created>
  <dcterms:modified xsi:type="dcterms:W3CDTF">2018-05-08T12:39:19Z</dcterms:modified>
</cp:coreProperties>
</file>