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21" r:id="rId4"/>
    <p:sldId id="323" r:id="rId5"/>
    <p:sldId id="322" r:id="rId6"/>
    <p:sldId id="324" r:id="rId7"/>
    <p:sldId id="325" r:id="rId8"/>
    <p:sldId id="315" r:id="rId9"/>
    <p:sldId id="291" r:id="rId10"/>
    <p:sldId id="331" r:id="rId11"/>
    <p:sldId id="330" r:id="rId12"/>
    <p:sldId id="326" r:id="rId13"/>
    <p:sldId id="327" r:id="rId14"/>
    <p:sldId id="328" r:id="rId15"/>
    <p:sldId id="329" r:id="rId16"/>
    <p:sldId id="264" r:id="rId17"/>
    <p:sldId id="280" r:id="rId18"/>
    <p:sldId id="341" r:id="rId19"/>
    <p:sldId id="332" r:id="rId20"/>
    <p:sldId id="333" r:id="rId21"/>
    <p:sldId id="338" r:id="rId22"/>
    <p:sldId id="339" r:id="rId23"/>
    <p:sldId id="340" r:id="rId24"/>
    <p:sldId id="334" r:id="rId25"/>
    <p:sldId id="335" r:id="rId26"/>
    <p:sldId id="33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808" autoAdjust="0"/>
    <p:restoredTop sz="94660"/>
  </p:normalViewPr>
  <p:slideViewPr>
    <p:cSldViewPr>
      <p:cViewPr varScale="1">
        <p:scale>
          <a:sx n="67" d="100"/>
          <a:sy n="67" d="100"/>
        </p:scale>
        <p:origin x="44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104"/>
    </p:cViewPr>
  </p:sorterViewPr>
  <p:notesViewPr>
    <p:cSldViewPr>
      <p:cViewPr varScale="1">
        <p:scale>
          <a:sx n="54" d="100"/>
          <a:sy n="54" d="100"/>
        </p:scale>
        <p:origin x="2034" y="3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1282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37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1220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771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645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7969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7481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471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8432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1877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Leif Wilhelmsson,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2738" y="28575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802.11-18/0854r1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 and RX requirements for 802.11ba – Part II</a:t>
            </a:r>
          </a:p>
        </p:txBody>
      </p:sp>
      <p:sp>
        <p:nvSpPr>
          <p:cNvPr id="3074" name="Rectangle 2"/>
          <p:cNvSpPr>
            <a:spLocks noGrp="1" noChangeArrowheads="1"/>
          </p:cNvSpPr>
          <p:nvPr>
            <p:ph type="body" idx="1"/>
          </p:nvPr>
        </p:nvSpPr>
        <p:spPr>
          <a:xfrm>
            <a:off x="670495" y="19427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364718032"/>
              </p:ext>
            </p:extLst>
          </p:nvPr>
        </p:nvGraphicFramePr>
        <p:xfrm>
          <a:off x="660400" y="2870200"/>
          <a:ext cx="8026400" cy="2463800"/>
        </p:xfrm>
        <a:graphic>
          <a:graphicData uri="http://schemas.openxmlformats.org/presentationml/2006/ole">
            <mc:AlternateContent xmlns:mc="http://schemas.openxmlformats.org/markup-compatibility/2006">
              <mc:Choice xmlns:v="urn:schemas-microsoft-com:vml" Requires="v">
                <p:oleObj spid="_x0000_s3205"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660400" y="28702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70495" y="25296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 – draft description</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sz="1800" b="0" dirty="0"/>
              <a:t>The transmit modulation accuracy test shall be performed by instrumentation capable of converting the transmitted signals into a stream of complex samples at sampling rate greater than or equal to the bandwidth of the signal being transmitted</a:t>
            </a:r>
          </a:p>
          <a:p>
            <a:r>
              <a:rPr lang="en-US" sz="1200" b="0" dirty="0"/>
              <a:t>The sampled signal shall be processed in a manner described in the Simulation Scenario and Evaluation Methodology document  </a:t>
            </a:r>
            <a:r>
              <a:rPr lang="en-US" sz="1200" b="0" strike="sngStrike" dirty="0"/>
              <a:t>similar to an actual receiver</a:t>
            </a:r>
            <a:r>
              <a:rPr lang="en-US" sz="1200" b="0" dirty="0"/>
              <a:t>, according to the following steps, or equivalent procedure:</a:t>
            </a:r>
          </a:p>
          <a:p>
            <a:pPr>
              <a:buAutoNum type="alphaLcParenR"/>
            </a:pPr>
            <a:r>
              <a:rPr lang="en-US" sz="1200" b="0" dirty="0"/>
              <a:t>Start of  </a:t>
            </a:r>
            <a:r>
              <a:rPr lang="en-US" sz="1200" b="0" strike="sngStrike" dirty="0"/>
              <a:t>PPDU </a:t>
            </a:r>
            <a:r>
              <a:rPr lang="en-US" sz="1200" b="0" dirty="0"/>
              <a:t> WUR frame shall be detected.</a:t>
            </a:r>
          </a:p>
          <a:p>
            <a:r>
              <a:rPr lang="en-US" sz="1200" b="0" dirty="0"/>
              <a:t>b) The received signal is sampled at Fs = TBD (20) MHz and  processed as follows</a:t>
            </a:r>
          </a:p>
          <a:p>
            <a:r>
              <a:rPr lang="en-US" sz="1200" b="0" dirty="0"/>
              <a:t>c) For the WUR-HDR, a metric is obtained by a moving average (FIR) filter with N samples, where N = 2*Fs, Fs is the sampling rate. For WUR-LDR, N = 4*Fs.</a:t>
            </a:r>
          </a:p>
          <a:p>
            <a:r>
              <a:rPr lang="en-US" sz="1200" b="0" dirty="0"/>
              <a:t>d) For each transmitted ON and OFF symbol, the highest and lowest, respectively, metric value is found.</a:t>
            </a:r>
          </a:p>
          <a:p>
            <a:r>
              <a:rPr lang="en-US" sz="1200" b="0" dirty="0"/>
              <a:t>e) The ON metric to be used for calculating the modulation accuracy is the minimum of these ON metrics</a:t>
            </a:r>
          </a:p>
          <a:p>
            <a:r>
              <a:rPr lang="en-US" sz="1200" b="0" dirty="0"/>
              <a:t>f) The OFF metric to be used for calculating the modulation accuracy is the maximum of these OFF metrics </a:t>
            </a:r>
          </a:p>
          <a:p>
            <a:r>
              <a:rPr lang="en-US" sz="1200" b="0" dirty="0"/>
              <a:t>g) The modulation accuracy is calculated as 20log10(ON/OFF)</a:t>
            </a:r>
          </a:p>
          <a:p>
            <a:endParaRPr lang="en-US" sz="1200" b="0" dirty="0"/>
          </a:p>
          <a:p>
            <a:r>
              <a:rPr lang="en-US" sz="1200" b="0" dirty="0"/>
              <a:t>Note: The receiver does not explicitly find the sampling time, but effectively tries all possibilities and uses the best one. In this way errors due to non-ideal sampling is avoided. The idea is to describe what was seen in the eye-diagram</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8263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EF50-9BD7-4CDD-8997-F793D7436BF8}"/>
              </a:ext>
            </a:extLst>
          </p:cNvPr>
          <p:cNvSpPr>
            <a:spLocks noGrp="1"/>
          </p:cNvSpPr>
          <p:nvPr>
            <p:ph type="title"/>
          </p:nvPr>
        </p:nvSpPr>
        <p:spPr/>
        <p:txBody>
          <a:bodyPr/>
          <a:lstStyle/>
          <a:p>
            <a:r>
              <a:rPr lang="en-US" dirty="0"/>
              <a:t>32.3.10.5 Time of Departure accuracy</a:t>
            </a:r>
          </a:p>
        </p:txBody>
      </p:sp>
      <p:sp>
        <p:nvSpPr>
          <p:cNvPr id="3" name="Content Placeholder 2">
            <a:extLst>
              <a:ext uri="{FF2B5EF4-FFF2-40B4-BE49-F238E27FC236}">
                <a16:creationId xmlns:a16="http://schemas.microsoft.com/office/drawing/2014/main" id="{8E0726F2-9048-4639-88E8-3BB149D0C7F1}"/>
              </a:ext>
            </a:extLst>
          </p:cNvPr>
          <p:cNvSpPr>
            <a:spLocks noGrp="1"/>
          </p:cNvSpPr>
          <p:nvPr>
            <p:ph idx="1"/>
          </p:nvPr>
        </p:nvSpPr>
        <p:spPr/>
        <p:txBody>
          <a:bodyPr/>
          <a:lstStyle/>
          <a:p>
            <a:r>
              <a:rPr lang="en-US" dirty="0"/>
              <a:t>Proposal: Just remove this heading </a:t>
            </a:r>
          </a:p>
          <a:p>
            <a:endParaRPr lang="en-US" dirty="0"/>
          </a:p>
        </p:txBody>
      </p:sp>
      <p:sp>
        <p:nvSpPr>
          <p:cNvPr id="4" name="Slide Number Placeholder 3">
            <a:extLst>
              <a:ext uri="{FF2B5EF4-FFF2-40B4-BE49-F238E27FC236}">
                <a16:creationId xmlns:a16="http://schemas.microsoft.com/office/drawing/2014/main" id="{84396657-ECAF-4EBA-A500-040E2A08C19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13249F-CE4D-42E2-AFA5-2E0AB663D003}"/>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C91FBA8D-CD10-4693-84DD-470FA902F110}"/>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73688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8308-2D9F-470B-9582-8C2DDDDEE9F3}"/>
              </a:ext>
            </a:extLst>
          </p:cNvPr>
          <p:cNvSpPr>
            <a:spLocks noGrp="1"/>
          </p:cNvSpPr>
          <p:nvPr>
            <p:ph type="title"/>
          </p:nvPr>
        </p:nvSpPr>
        <p:spPr/>
        <p:txBody>
          <a:bodyPr/>
          <a:lstStyle/>
          <a:p>
            <a:r>
              <a:rPr lang="en-US" dirty="0"/>
              <a:t>32.3.11.1 Receiver minimum input level sensitivity</a:t>
            </a:r>
          </a:p>
        </p:txBody>
      </p:sp>
      <p:sp>
        <p:nvSpPr>
          <p:cNvPr id="3" name="Content Placeholder 2">
            <a:extLst>
              <a:ext uri="{FF2B5EF4-FFF2-40B4-BE49-F238E27FC236}">
                <a16:creationId xmlns:a16="http://schemas.microsoft.com/office/drawing/2014/main" id="{7B41E78F-2C00-43BD-8258-F063EB9359CB}"/>
              </a:ext>
            </a:extLst>
          </p:cNvPr>
          <p:cNvSpPr>
            <a:spLocks noGrp="1"/>
          </p:cNvSpPr>
          <p:nvPr>
            <p:ph idx="1"/>
          </p:nvPr>
        </p:nvSpPr>
        <p:spPr/>
        <p:txBody>
          <a:bodyPr/>
          <a:lstStyle/>
          <a:p>
            <a:pPr>
              <a:buFont typeface="Arial" panose="020B0604020202020204" pitchFamily="34" charset="0"/>
              <a:buChar char="•"/>
            </a:pPr>
            <a:r>
              <a:rPr lang="en-US" dirty="0"/>
              <a:t>Sensitivity for WUR-LDR decided to be -82dBm</a:t>
            </a:r>
          </a:p>
          <a:p>
            <a:pPr lvl="1">
              <a:buFont typeface="Arial" panose="020B0604020202020204" pitchFamily="34" charset="0"/>
              <a:buChar char="•"/>
            </a:pPr>
            <a:r>
              <a:rPr lang="en-US" dirty="0"/>
              <a:t>From simulations WUR-HDR is about 4 dB worse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Sensitivity for WUR-HDR: -77 dBm</a:t>
            </a:r>
          </a:p>
        </p:txBody>
      </p:sp>
      <p:sp>
        <p:nvSpPr>
          <p:cNvPr id="4" name="Slide Number Placeholder 3">
            <a:extLst>
              <a:ext uri="{FF2B5EF4-FFF2-40B4-BE49-F238E27FC236}">
                <a16:creationId xmlns:a16="http://schemas.microsoft.com/office/drawing/2014/main" id="{7080D2A7-ADEB-4C32-B883-49704B0D4D1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8840865-C01B-46B3-9EA8-C55E179DA165}"/>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D12634E8-57C9-49F7-9D9F-3C76144D9BE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92584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32.3.11.2 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ACR for WUR-LDR decided to be 16 dB</a:t>
            </a:r>
          </a:p>
          <a:p>
            <a:pPr lvl="1">
              <a:buFont typeface="Arial" panose="020B0604020202020204" pitchFamily="34" charset="0"/>
              <a:buChar char="•"/>
            </a:pPr>
            <a:r>
              <a:rPr lang="en-US" dirty="0"/>
              <a:t>From simulations WUR-HDR is about 4 dB in sensitivity</a:t>
            </a:r>
          </a:p>
          <a:p>
            <a:pPr lvl="1">
              <a:buFont typeface="Arial" panose="020B0604020202020204" pitchFamily="34" charset="0"/>
              <a:buChar char="•"/>
            </a:pPr>
            <a:r>
              <a:rPr lang="en-US" dirty="0"/>
              <a:t>Leakage from adjacent channel the same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ACR for WUR-HDR: 11 dB</a:t>
            </a:r>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592945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32.3.11.3 Nonadjacent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Since we have copied the requirements on sensitivity and ACR, it is proposed to do the same here. This is 32dB for the most robust MCS</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58797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553A-D7A7-4936-9DD1-B11EBC1D0FD5}"/>
              </a:ext>
            </a:extLst>
          </p:cNvPr>
          <p:cNvSpPr>
            <a:spLocks noGrp="1"/>
          </p:cNvSpPr>
          <p:nvPr>
            <p:ph type="title"/>
          </p:nvPr>
        </p:nvSpPr>
        <p:spPr/>
        <p:txBody>
          <a:bodyPr/>
          <a:lstStyle/>
          <a:p>
            <a:r>
              <a:rPr lang="en-US" dirty="0"/>
              <a:t>32.3.11.5 CCA sensitivity</a:t>
            </a:r>
          </a:p>
        </p:txBody>
      </p:sp>
      <p:sp>
        <p:nvSpPr>
          <p:cNvPr id="3" name="Content Placeholder 2">
            <a:extLst>
              <a:ext uri="{FF2B5EF4-FFF2-40B4-BE49-F238E27FC236}">
                <a16:creationId xmlns:a16="http://schemas.microsoft.com/office/drawing/2014/main" id="{AF587FFD-8893-4C34-ABC5-1E532CE3A103}"/>
              </a:ext>
            </a:extLst>
          </p:cNvPr>
          <p:cNvSpPr>
            <a:spLocks noGrp="1"/>
          </p:cNvSpPr>
          <p:nvPr>
            <p:ph idx="1"/>
          </p:nvPr>
        </p:nvSpPr>
        <p:spPr/>
        <p:txBody>
          <a:bodyPr/>
          <a:lstStyle/>
          <a:p>
            <a:pPr>
              <a:buFont typeface="Arial" panose="020B0604020202020204" pitchFamily="34" charset="0"/>
              <a:buChar char="•"/>
            </a:pPr>
            <a:r>
              <a:rPr lang="en-US" dirty="0"/>
              <a:t>This requirement relates to that a receiver is used for carrier sensing in relation to CSMA/CA</a:t>
            </a:r>
          </a:p>
          <a:p>
            <a:pPr>
              <a:buFont typeface="Arial" panose="020B0604020202020204" pitchFamily="34" charset="0"/>
              <a:buChar char="•"/>
            </a:pPr>
            <a:r>
              <a:rPr lang="en-US" dirty="0"/>
              <a:t> The WUR is not intended to be used for this. If there is data to send the PCR is awake already…</a:t>
            </a:r>
          </a:p>
          <a:p>
            <a:pPr>
              <a:buFont typeface="Arial" panose="020B0604020202020204" pitchFamily="34" charset="0"/>
              <a:buChar char="•"/>
            </a:pPr>
            <a:endParaRPr lang="en-US" dirty="0"/>
          </a:p>
          <a:p>
            <a:pPr>
              <a:buFont typeface="Arial" panose="020B0604020202020204" pitchFamily="34" charset="0"/>
              <a:buChar char="•"/>
            </a:pPr>
            <a:r>
              <a:rPr lang="en-US" dirty="0"/>
              <a:t>Proposal: Just remove this heading </a:t>
            </a:r>
          </a:p>
        </p:txBody>
      </p:sp>
      <p:sp>
        <p:nvSpPr>
          <p:cNvPr id="4" name="Slide Number Placeholder 3">
            <a:extLst>
              <a:ext uri="{FF2B5EF4-FFF2-40B4-BE49-F238E27FC236}">
                <a16:creationId xmlns:a16="http://schemas.microsoft.com/office/drawing/2014/main" id="{4662C72B-23DE-46D4-97D7-54C2815BD52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9AE3AC-F62A-4AC2-9283-7B8F01CF7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1D2DA273-F45F-42AD-A357-BAE2BDF3BB3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232573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S. Azizi et al. “</a:t>
            </a:r>
            <a:r>
              <a:rPr lang="en-GB" b="0" dirty="0"/>
              <a:t>A PAR Proposal for Wake-up Radio”, 11-16/1045r9</a:t>
            </a:r>
            <a:endParaRPr lang="en-US" b="0" dirty="0"/>
          </a:p>
          <a:p>
            <a:r>
              <a:rPr lang="en-US" b="0" dirty="0"/>
              <a:t>[2] </a:t>
            </a:r>
            <a:r>
              <a:rPr lang="en-GB" b="0" dirty="0"/>
              <a:t>S. </a:t>
            </a:r>
            <a:r>
              <a:rPr lang="en-GB" b="0" dirty="0" err="1"/>
              <a:t>Shellhammer</a:t>
            </a:r>
            <a:r>
              <a:rPr lang="en-GB" b="0" dirty="0"/>
              <a:t> and B. Tian, “Regulations and noise figure -  Impact on SNR”, </a:t>
            </a:r>
            <a:r>
              <a:rPr lang="en-US" b="0" dirty="0"/>
              <a:t>11-17/0365r0</a:t>
            </a:r>
          </a:p>
          <a:p>
            <a:r>
              <a:rPr lang="en-US" b="0" dirty="0"/>
              <a:t>[3] S. </a:t>
            </a:r>
            <a:r>
              <a:rPr lang="en-US" b="0" dirty="0" err="1"/>
              <a:t>Shellhammer</a:t>
            </a:r>
            <a:r>
              <a:rPr lang="en-US" b="0" dirty="0"/>
              <a:t> and B. Tian, “WUR data rates”, 11-17/0990r2</a:t>
            </a:r>
          </a:p>
          <a:p>
            <a:endParaRPr lang="en-GB" b="0" kern="1200" dirty="0">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1a</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PSD across the 4 MHz should be within +- TBD dB over the 4 MHz portion of the signal.</a:t>
            </a:r>
          </a:p>
          <a:p>
            <a:pPr>
              <a:buFont typeface="Arial" panose="020B0604020202020204" pitchFamily="34" charset="0"/>
              <a:buChar char="•"/>
            </a:pPr>
            <a:r>
              <a:rPr lang="en-US" dirty="0"/>
              <a:t>This the energy is measured using a 64 point FFT sampled at 20 MHz and the 6+6 bins around the DC sub-carrier should fulfill the requirement? </a:t>
            </a:r>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6/2/9</a:t>
            </a:r>
          </a:p>
        </p:txBody>
      </p:sp>
    </p:spTree>
    <p:extLst>
      <p:ext uri="{BB962C8B-B14F-4D97-AF65-F5344CB8AC3E}">
        <p14:creationId xmlns:p14="http://schemas.microsoft.com/office/powerpoint/2010/main" val="751081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1b</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to test this the energy is measured using a 64 point FFT and the 6+6 bins around the DC sub-carrier should fulfill the requirement? </a:t>
            </a:r>
          </a:p>
          <a:p>
            <a:pPr>
              <a:buFont typeface="Arial" panose="020B0604020202020204" pitchFamily="34" charset="0"/>
              <a:buChar char="•"/>
            </a:pPr>
            <a:endParaRPr lang="en-US" dirty="0"/>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a:t>
            </a:r>
          </a:p>
        </p:txBody>
      </p:sp>
    </p:spTree>
    <p:extLst>
      <p:ext uri="{BB962C8B-B14F-4D97-AF65-F5344CB8AC3E}">
        <p14:creationId xmlns:p14="http://schemas.microsoft.com/office/powerpoint/2010/main" val="3899699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2 (Transmit center frequency and Symbol clock frequency tolerance)</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transmitted center frequency tolerance shall be ±20 ppm maximum and that the transmit center frequency and the symbol clock frequency shall be derived from the same reference oscillator.</a:t>
            </a:r>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15/0/1</a:t>
            </a:r>
          </a:p>
        </p:txBody>
      </p:sp>
    </p:spTree>
    <p:extLst>
      <p:ext uri="{BB962C8B-B14F-4D97-AF65-F5344CB8AC3E}">
        <p14:creationId xmlns:p14="http://schemas.microsoft.com/office/powerpoint/2010/main" val="1446770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766625" y="2056606"/>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March decisions were made for: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Spectrum mask, Sensitivity for WUR-LDR, ACR for WUR-LDR, Maximum input level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the remining TX and RX requirements in 11-18/0152r5 “Proposed Draft WUR PHY Specification” are discussed with target to reach a decision on as many as possible or at least take a step towards agreement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3a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	</a:t>
            </a:r>
            <a:r>
              <a:rPr lang="en-US" i="1" dirty="0"/>
              <a:t>“The sampled signal shall be processed in a manner similar to an actual receiver” ?</a:t>
            </a:r>
            <a:endParaRPr lang="en-US"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7080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3b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The sampled signal shall be processed in a manner similar to an actual receiver, and where this actual receiver is as described in the Simulation Scenario and Evaluation Methodology document ?</a:t>
            </a:r>
            <a:endParaRPr lang="en-US" b="0"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10/0/5</a:t>
            </a:r>
          </a:p>
        </p:txBody>
      </p:sp>
    </p:spTree>
    <p:extLst>
      <p:ext uri="{BB962C8B-B14F-4D97-AF65-F5344CB8AC3E}">
        <p14:creationId xmlns:p14="http://schemas.microsoft.com/office/powerpoint/2010/main" val="3310174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3c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one requirement related to modulation accuracy is the ratio between the ON and OFF metric as obtained by the receiver according to the Simulation Scenario and Evaluation Methodology document? The ON/OFF metric ratio is TBD</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Y/N/A: 8/0/5</a:t>
            </a:r>
          </a:p>
          <a:p>
            <a:pPr marL="0" indent="0"/>
            <a:endParaRPr lang="en-US" dirty="0">
              <a:solidFill>
                <a:schemeClr val="tx1"/>
              </a:solidFill>
            </a:endParaRPr>
          </a:p>
        </p:txBody>
      </p:sp>
    </p:spTree>
    <p:extLst>
      <p:ext uri="{BB962C8B-B14F-4D97-AF65-F5344CB8AC3E}">
        <p14:creationId xmlns:p14="http://schemas.microsoft.com/office/powerpoint/2010/main" val="3168064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3d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requirement on the previous slide is the only requirement that is needed for modulation accuracy? </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1/2/12</a:t>
            </a:r>
          </a:p>
          <a:p>
            <a:pPr>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70417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 (Sensitivity WUR-HDR)</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sensitivity for WUR-HDR is </a:t>
            </a:r>
          </a:p>
          <a:p>
            <a:pPr marL="0" indent="0"/>
            <a:r>
              <a:rPr lang="en-US" dirty="0"/>
              <a:t>-77 dBm?</a:t>
            </a:r>
          </a:p>
          <a:p>
            <a:pPr>
              <a:buFont typeface="Arial" panose="020B0604020202020204" pitchFamily="34" charset="0"/>
              <a:buChar char="•"/>
            </a:pPr>
            <a:endParaRPr lang="en-US" dirty="0"/>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10/0/4</a:t>
            </a:r>
          </a:p>
        </p:txBody>
      </p:sp>
    </p:spTree>
    <p:extLst>
      <p:ext uri="{BB962C8B-B14F-4D97-AF65-F5344CB8AC3E}">
        <p14:creationId xmlns:p14="http://schemas.microsoft.com/office/powerpoint/2010/main" val="2485274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5 (ACR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adjacent channel rejection (ACR) is measured in the same way as for the PCR and the interfering signal is also the same as for the PCR. </a:t>
            </a:r>
            <a:r>
              <a:rPr lang="en-US" sz="2400" b="1" dirty="0">
                <a:solidFill>
                  <a:schemeClr val="tx1"/>
                </a:solidFill>
                <a:cs typeface="+mn-cs"/>
              </a:rPr>
              <a:t>The adjacent channel rejection (ACR) requirement for WUR-HDR single channel is 11dB? </a:t>
            </a:r>
          </a:p>
          <a:p>
            <a:pPr lvl="1"/>
            <a:endParaRPr lang="en-US" dirty="0">
              <a:solidFill>
                <a:schemeClr val="tx1"/>
              </a:solidFill>
            </a:endParaRPr>
          </a:p>
          <a:p>
            <a:pPr>
              <a:buFont typeface="Arial" panose="020B0604020202020204" pitchFamily="34" charset="0"/>
              <a:buChar char="•"/>
            </a:pPr>
            <a:r>
              <a:rPr lang="en-US" dirty="0">
                <a:solidFill>
                  <a:schemeClr val="tx1"/>
                </a:solidFill>
              </a:rPr>
              <a:t>Y/N/A: 8/0/8</a:t>
            </a:r>
          </a:p>
        </p:txBody>
      </p:sp>
    </p:spTree>
    <p:extLst>
      <p:ext uri="{BB962C8B-B14F-4D97-AF65-F5344CB8AC3E}">
        <p14:creationId xmlns:p14="http://schemas.microsoft.com/office/powerpoint/2010/main" val="1157719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a:t>
            </a:r>
            <a:r>
              <a:rPr lang="en-US"/>
              <a:t>Poll 6 </a:t>
            </a:r>
            <a:r>
              <a:rPr lang="en-US" dirty="0"/>
              <a:t>(Nonadjacent 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nonadjacent channel rejection (ACR) is measured in the same way as for the PCR and the interfering signal is also the same as for the PCR and that the requirements are:</a:t>
            </a:r>
          </a:p>
          <a:p>
            <a:pPr marL="57150" indent="0"/>
            <a:r>
              <a:rPr lang="en-US" dirty="0"/>
              <a:t>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57150" indent="0"/>
            <a:endParaRPr lang="en-US" dirty="0">
              <a:solidFill>
                <a:schemeClr val="tx1"/>
              </a:solidFill>
            </a:endParaRPr>
          </a:p>
          <a:p>
            <a:pPr>
              <a:buFont typeface="Arial" panose="020B0604020202020204" pitchFamily="34" charset="0"/>
              <a:buChar char="•"/>
            </a:pPr>
            <a:r>
              <a:rPr lang="en-US" dirty="0">
                <a:solidFill>
                  <a:schemeClr val="tx1"/>
                </a:solidFill>
              </a:rPr>
              <a:t>Y/N/A: 4/0/9</a:t>
            </a:r>
          </a:p>
        </p:txBody>
      </p:sp>
    </p:spTree>
    <p:extLst>
      <p:ext uri="{BB962C8B-B14F-4D97-AF65-F5344CB8AC3E}">
        <p14:creationId xmlns:p14="http://schemas.microsoft.com/office/powerpoint/2010/main" val="762985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32.3.10.2 Spectrum flatness</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Rational for specifying it: </a:t>
            </a:r>
          </a:p>
          <a:p>
            <a:pPr lvl="1">
              <a:buFont typeface="Arial" panose="020B0604020202020204" pitchFamily="34" charset="0"/>
              <a:buChar char="•"/>
            </a:pPr>
            <a:r>
              <a:rPr lang="en-US" dirty="0"/>
              <a:t>If the transmitted signal’s energy is not evenly distributed over the 4 MHz channel the signal will gain less from a frequency selective channel</a:t>
            </a:r>
          </a:p>
          <a:p>
            <a:pPr lvl="1">
              <a:buFont typeface="Arial" panose="020B0604020202020204" pitchFamily="34" charset="0"/>
              <a:buChar char="•"/>
            </a:pPr>
            <a:r>
              <a:rPr lang="en-US" dirty="0"/>
              <a:t>Generating  a flat signal in the sense to achieve frequency diversity seems </a:t>
            </a:r>
            <a:r>
              <a:rPr lang="en-US" dirty="0" err="1"/>
              <a:t>stright</a:t>
            </a:r>
            <a:r>
              <a:rPr lang="en-US" dirty="0"/>
              <a:t>-forward</a:t>
            </a:r>
          </a:p>
          <a:p>
            <a:pPr lvl="1">
              <a:buFont typeface="Arial" panose="020B0604020202020204" pitchFamily="34" charset="0"/>
              <a:buChar char="•"/>
            </a:pPr>
            <a:r>
              <a:rPr lang="en-US" dirty="0"/>
              <a:t>802.11-16 says +-4dB for center 10 MHz +4/-6 dB for the remaining, but we should have no problem with DAC</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The PSD across the 4 MHz should be within +- TBD dB (3 dB?)</a:t>
            </a:r>
          </a:p>
          <a:p>
            <a:pPr lvl="1">
              <a:buFont typeface="Arial" panose="020B0604020202020204" pitchFamily="34" charset="0"/>
              <a:buChar char="•"/>
            </a:pPr>
            <a:r>
              <a:rPr lang="en-US" dirty="0"/>
              <a:t>Test: Energy is measured using a 64 point FFT and the 6+6 bins around the DC sub-carrier should fulfill the requirement </a:t>
            </a:r>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09672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Transmit center frequency</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r>
              <a:rPr lang="en-US" sz="1800" b="0" dirty="0"/>
              <a:t>	The transmitted center frequency tolerance shall be ±20 ppm maximum </a:t>
            </a:r>
            <a:r>
              <a:rPr lang="en-US" sz="1800" b="0" strike="sngStrike" dirty="0"/>
              <a:t>for 20 MHz and 10 MHz channels and shall be ±10 ppm maximum for 5 MHz channels. </a:t>
            </a:r>
            <a:r>
              <a:rPr lang="en-US" sz="1800" b="0" dirty="0"/>
              <a:t>The transmit center frequency and the symbol clock frequency shall be derived from the same reference oscillator.</a:t>
            </a:r>
            <a:endParaRPr lang="en-US" sz="1800"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72308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Symbol clock frequency tolerance</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pPr marL="457200" lvl="1" indent="0"/>
            <a:r>
              <a:rPr lang="en-US" dirty="0"/>
              <a:t>The transmitted center frequency tolerance shall be ±20 ppm maximum </a:t>
            </a:r>
            <a:r>
              <a:rPr lang="en-US" strike="sngStrike" dirty="0"/>
              <a:t>for 20 MHz and 10 MHz channels and shall be ±10 ppm maximum for 5 MHz channels. </a:t>
            </a:r>
            <a:r>
              <a:rPr lang="en-US" dirty="0"/>
              <a:t>The transmit center frequency and the symbol clock frequency shall be derived from the same reference oscillator.</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74662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Rational and requirement: </a:t>
            </a:r>
          </a:p>
          <a:p>
            <a:pPr lvl="1">
              <a:buFont typeface="Arial" panose="020B0604020202020204" pitchFamily="34" charset="0"/>
              <a:buChar char="•"/>
            </a:pPr>
            <a:r>
              <a:rPr lang="en-US" dirty="0"/>
              <a:t>For OOK, the difference between ON and OFF should be sufficiently large. </a:t>
            </a:r>
          </a:p>
          <a:p>
            <a:pPr lvl="1">
              <a:buFont typeface="Arial" panose="020B0604020202020204" pitchFamily="34" charset="0"/>
              <a:buChar char="•"/>
            </a:pPr>
            <a:r>
              <a:rPr lang="en-US" dirty="0"/>
              <a:t>WUR-HDR in AWGN requires -4 dB (measured over 20 MHz), i.e. 3 dB for the actual channel bandwidth (16 samples @4 MHz)</a:t>
            </a:r>
          </a:p>
          <a:p>
            <a:pPr lvl="1">
              <a:buFont typeface="Arial" panose="020B0604020202020204" pitchFamily="34" charset="0"/>
              <a:buChar char="•"/>
            </a:pPr>
            <a:r>
              <a:rPr lang="en-US" dirty="0"/>
              <a:t>Ideal OOK ~11-12 dB (one sample)</a:t>
            </a:r>
          </a:p>
          <a:p>
            <a:pPr lvl="1">
              <a:buFont typeface="Arial" panose="020B0604020202020204" pitchFamily="34" charset="0"/>
              <a:buChar char="•"/>
            </a:pPr>
            <a:r>
              <a:rPr lang="en-US" dirty="0"/>
              <a:t>Proposal: ON/OFF = 15 dB (12 dB better than operating point)</a:t>
            </a:r>
          </a:p>
          <a:p>
            <a:pPr lvl="1">
              <a:buFont typeface="Arial" panose="020B0604020202020204" pitchFamily="34" charset="0"/>
              <a:buChar char="•"/>
            </a:pPr>
            <a:r>
              <a:rPr lang="en-US" dirty="0"/>
              <a:t>For WUR-LDR we can relax this by 4 dB, but I expect the LDR signal is simpler to get clean, i.e., will be better anyway. </a:t>
            </a:r>
          </a:p>
          <a:p>
            <a:pPr lvl="1">
              <a:buFont typeface="Arial" panose="020B0604020202020204" pitchFamily="34" charset="0"/>
              <a:buChar char="•"/>
            </a:pPr>
            <a:r>
              <a:rPr lang="en-US" dirty="0"/>
              <a:t>Proposal to have the same requirement: 15 dB also for WUR-LDR</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36995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Test methodology: </a:t>
            </a:r>
          </a:p>
          <a:p>
            <a:pPr lvl="1">
              <a:buFont typeface="Arial" panose="020B0604020202020204" pitchFamily="34" charset="0"/>
              <a:buChar char="•"/>
            </a:pPr>
            <a:r>
              <a:rPr lang="en-US" dirty="0"/>
              <a:t>Use a reference receiver as specified in the simulation document</a:t>
            </a:r>
          </a:p>
          <a:p>
            <a:pPr lvl="1">
              <a:buFont typeface="Arial" panose="020B0604020202020204" pitchFamily="34" charset="0"/>
              <a:buChar char="•"/>
            </a:pPr>
            <a:r>
              <a:rPr lang="en-US" dirty="0"/>
              <a:t>The obtained metric should be the ON/OFF ratio, and the test is passed if this is at least TBD (15) dB</a:t>
            </a:r>
          </a:p>
          <a:p>
            <a:r>
              <a:rPr lang="en-US" b="0" dirty="0"/>
              <a:t>I would like to describe the procedure similar to in 802.11-16	</a:t>
            </a:r>
          </a:p>
          <a:p>
            <a:r>
              <a:rPr lang="en-US" b="0" i="1" dirty="0"/>
              <a:t>The sampled signal shall be processed in a manner similar to an actual receiver, according to the following steps, or an equivalent procedure:</a:t>
            </a:r>
            <a:endParaRPr lang="en-US" i="1" dirty="0"/>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564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May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Modulation accuracy – test set-up</a:t>
            </a:r>
          </a:p>
        </p:txBody>
      </p:sp>
      <p:sp>
        <p:nvSpPr>
          <p:cNvPr id="6" name="Content Placeholder 1">
            <a:extLst>
              <a:ext uri="{FF2B5EF4-FFF2-40B4-BE49-F238E27FC236}">
                <a16:creationId xmlns:a16="http://schemas.microsoft.com/office/drawing/2014/main" id="{CD190834-75F9-4103-B90C-94A0BE48A100}"/>
              </a:ext>
            </a:extLst>
          </p:cNvPr>
          <p:cNvSpPr txBox="1">
            <a:spLocks/>
          </p:cNvSpPr>
          <p:nvPr/>
        </p:nvSpPr>
        <p:spPr>
          <a:xfrm>
            <a:off x="656889" y="4181493"/>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The receiver is expected to be based on an envelope detector since this has been agreed in the Simulation Scenario and Evaluation Methodology document  </a:t>
            </a:r>
          </a:p>
          <a:p>
            <a:pPr>
              <a:buFont typeface="Arial" panose="020B0604020202020204" pitchFamily="34" charset="0"/>
              <a:buChar char="•"/>
            </a:pPr>
            <a:r>
              <a:rPr lang="en-US" sz="1800" kern="0" dirty="0"/>
              <a:t>If the group would prefer to test the transmitter with a receiver based  on an energy detector, it is proposed to change the Simulation Scenario and Evaluation Methodology document accordingly</a:t>
            </a:r>
          </a:p>
        </p:txBody>
      </p:sp>
      <p:sp>
        <p:nvSpPr>
          <p:cNvPr id="8" name="Rectangle 7">
            <a:extLst>
              <a:ext uri="{FF2B5EF4-FFF2-40B4-BE49-F238E27FC236}">
                <a16:creationId xmlns:a16="http://schemas.microsoft.com/office/drawing/2014/main" id="{601E5D93-3E40-4BD3-9683-3143F9E52734}"/>
              </a:ext>
            </a:extLst>
          </p:cNvPr>
          <p:cNvSpPr/>
          <p:nvPr/>
        </p:nvSpPr>
        <p:spPr bwMode="auto">
          <a:xfrm>
            <a:off x="5982860" y="3015665"/>
            <a:ext cx="677370" cy="28306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9A238AFC-00DC-4EA5-A6A7-4EE20BC9EFAB}"/>
              </a:ext>
            </a:extLst>
          </p:cNvPr>
          <p:cNvSpPr/>
          <p:nvPr/>
        </p:nvSpPr>
        <p:spPr bwMode="auto">
          <a:xfrm>
            <a:off x="1698348" y="304053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04815E00-27AD-4C09-AB21-4D517CB89BD2}"/>
              </a:ext>
            </a:extLst>
          </p:cNvPr>
          <p:cNvSpPr/>
          <p:nvPr/>
        </p:nvSpPr>
        <p:spPr bwMode="auto">
          <a:xfrm>
            <a:off x="2644272" y="3040468"/>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Isosceles Triangle 10">
            <a:extLst>
              <a:ext uri="{FF2B5EF4-FFF2-40B4-BE49-F238E27FC236}">
                <a16:creationId xmlns:a16="http://schemas.microsoft.com/office/drawing/2014/main" id="{826470F0-83C4-4700-A845-673B15108AE6}"/>
              </a:ext>
            </a:extLst>
          </p:cNvPr>
          <p:cNvSpPr/>
          <p:nvPr/>
        </p:nvSpPr>
        <p:spPr bwMode="auto">
          <a:xfrm rot="5400000">
            <a:off x="3590719" y="3021669"/>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0C9FE36B-DF8C-4292-8317-43351745C4A5}"/>
              </a:ext>
            </a:extLst>
          </p:cNvPr>
          <p:cNvSpPr txBox="1"/>
          <p:nvPr/>
        </p:nvSpPr>
        <p:spPr>
          <a:xfrm>
            <a:off x="1698348" y="3045730"/>
            <a:ext cx="599844" cy="261610"/>
          </a:xfrm>
          <a:prstGeom prst="rect">
            <a:avLst/>
          </a:prstGeom>
          <a:noFill/>
        </p:spPr>
        <p:txBody>
          <a:bodyPr wrap="none" rtlCol="0">
            <a:spAutoFit/>
          </a:bodyPr>
          <a:lstStyle/>
          <a:p>
            <a:r>
              <a:rPr lang="en-US" sz="1100" dirty="0"/>
              <a:t>OFDM</a:t>
            </a:r>
          </a:p>
        </p:txBody>
      </p:sp>
      <p:sp>
        <p:nvSpPr>
          <p:cNvPr id="13" name="TextBox 12">
            <a:extLst>
              <a:ext uri="{FF2B5EF4-FFF2-40B4-BE49-F238E27FC236}">
                <a16:creationId xmlns:a16="http://schemas.microsoft.com/office/drawing/2014/main" id="{97242D45-2708-4A3E-9EEC-FFBBF4235A07}"/>
              </a:ext>
            </a:extLst>
          </p:cNvPr>
          <p:cNvSpPr txBox="1"/>
          <p:nvPr/>
        </p:nvSpPr>
        <p:spPr>
          <a:xfrm>
            <a:off x="2607787" y="3037121"/>
            <a:ext cx="704039" cy="261610"/>
          </a:xfrm>
          <a:prstGeom prst="rect">
            <a:avLst/>
          </a:prstGeom>
          <a:noFill/>
        </p:spPr>
        <p:txBody>
          <a:bodyPr wrap="none" rtlCol="0">
            <a:spAutoFit/>
          </a:bodyPr>
          <a:lstStyle/>
          <a:p>
            <a:r>
              <a:rPr lang="en-US" sz="1100" dirty="0"/>
              <a:t>Shaping</a:t>
            </a:r>
          </a:p>
        </p:txBody>
      </p:sp>
      <p:sp>
        <p:nvSpPr>
          <p:cNvPr id="14" name="TextBox 13">
            <a:extLst>
              <a:ext uri="{FF2B5EF4-FFF2-40B4-BE49-F238E27FC236}">
                <a16:creationId xmlns:a16="http://schemas.microsoft.com/office/drawing/2014/main" id="{248813B4-FCD7-4D69-8EB9-AC6EFBA917A3}"/>
              </a:ext>
            </a:extLst>
          </p:cNvPr>
          <p:cNvSpPr txBox="1"/>
          <p:nvPr/>
        </p:nvSpPr>
        <p:spPr>
          <a:xfrm>
            <a:off x="3559023" y="3061980"/>
            <a:ext cx="373820" cy="261610"/>
          </a:xfrm>
          <a:prstGeom prst="rect">
            <a:avLst/>
          </a:prstGeom>
          <a:noFill/>
        </p:spPr>
        <p:txBody>
          <a:bodyPr wrap="none" rtlCol="0">
            <a:spAutoFit/>
          </a:bodyPr>
          <a:lstStyle/>
          <a:p>
            <a:r>
              <a:rPr lang="en-US" sz="1100" dirty="0"/>
              <a:t>PA</a:t>
            </a:r>
          </a:p>
        </p:txBody>
      </p:sp>
      <p:cxnSp>
        <p:nvCxnSpPr>
          <p:cNvPr id="15" name="Straight Arrow Connector 14">
            <a:extLst>
              <a:ext uri="{FF2B5EF4-FFF2-40B4-BE49-F238E27FC236}">
                <a16:creationId xmlns:a16="http://schemas.microsoft.com/office/drawing/2014/main" id="{EF58FDDF-DCC4-4085-A5E0-337498C74D86}"/>
              </a:ext>
            </a:extLst>
          </p:cNvPr>
          <p:cNvCxnSpPr/>
          <p:nvPr/>
        </p:nvCxnSpPr>
        <p:spPr bwMode="auto">
          <a:xfrm>
            <a:off x="2230699" y="317387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a:extLst>
              <a:ext uri="{FF2B5EF4-FFF2-40B4-BE49-F238E27FC236}">
                <a16:creationId xmlns:a16="http://schemas.microsoft.com/office/drawing/2014/main" id="{6E46EEA0-D8FE-4A4E-9699-DC5C4CF67887}"/>
              </a:ext>
            </a:extLst>
          </p:cNvPr>
          <p:cNvCxnSpPr/>
          <p:nvPr/>
        </p:nvCxnSpPr>
        <p:spPr bwMode="auto">
          <a:xfrm>
            <a:off x="3175588" y="3163569"/>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a:extLst>
              <a:ext uri="{FF2B5EF4-FFF2-40B4-BE49-F238E27FC236}">
                <a16:creationId xmlns:a16="http://schemas.microsoft.com/office/drawing/2014/main" id="{F42F7D7B-3966-400A-9268-4EE4134B1F18}"/>
              </a:ext>
            </a:extLst>
          </p:cNvPr>
          <p:cNvCxnSpPr/>
          <p:nvPr/>
        </p:nvCxnSpPr>
        <p:spPr bwMode="auto">
          <a:xfrm>
            <a:off x="3905184" y="3184171"/>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a:extLst>
              <a:ext uri="{FF2B5EF4-FFF2-40B4-BE49-F238E27FC236}">
                <a16:creationId xmlns:a16="http://schemas.microsoft.com/office/drawing/2014/main" id="{98364504-861C-4F68-ABDD-105B31431E8F}"/>
              </a:ext>
            </a:extLst>
          </p:cNvPr>
          <p:cNvSpPr/>
          <p:nvPr/>
        </p:nvSpPr>
        <p:spPr bwMode="auto">
          <a:xfrm>
            <a:off x="5041989" y="304186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8B0E2934-7F36-4ADF-A3FF-1ED05618210E}"/>
              </a:ext>
            </a:extLst>
          </p:cNvPr>
          <p:cNvSpPr txBox="1"/>
          <p:nvPr/>
        </p:nvSpPr>
        <p:spPr>
          <a:xfrm>
            <a:off x="5099516" y="3055593"/>
            <a:ext cx="468398" cy="261610"/>
          </a:xfrm>
          <a:prstGeom prst="rect">
            <a:avLst/>
          </a:prstGeom>
          <a:noFill/>
        </p:spPr>
        <p:txBody>
          <a:bodyPr wrap="none" rtlCol="0">
            <a:spAutoFit/>
          </a:bodyPr>
          <a:lstStyle/>
          <a:p>
            <a:r>
              <a:rPr lang="en-US" sz="1100" dirty="0"/>
              <a:t>CSF</a:t>
            </a:r>
          </a:p>
        </p:txBody>
      </p:sp>
      <p:sp>
        <p:nvSpPr>
          <p:cNvPr id="20" name="TextBox 19">
            <a:extLst>
              <a:ext uri="{FF2B5EF4-FFF2-40B4-BE49-F238E27FC236}">
                <a16:creationId xmlns:a16="http://schemas.microsoft.com/office/drawing/2014/main" id="{1120618F-FADD-4DDB-A2AE-6CB28CA4C45D}"/>
              </a:ext>
            </a:extLst>
          </p:cNvPr>
          <p:cNvSpPr txBox="1"/>
          <p:nvPr/>
        </p:nvSpPr>
        <p:spPr>
          <a:xfrm>
            <a:off x="5957469" y="3020582"/>
            <a:ext cx="787817" cy="261610"/>
          </a:xfrm>
          <a:prstGeom prst="rect">
            <a:avLst/>
          </a:prstGeom>
          <a:noFill/>
        </p:spPr>
        <p:txBody>
          <a:bodyPr wrap="square" rtlCol="0">
            <a:spAutoFit/>
          </a:bodyPr>
          <a:lstStyle/>
          <a:p>
            <a:r>
              <a:rPr lang="en-US" sz="1100" dirty="0" err="1"/>
              <a:t>Env</a:t>
            </a:r>
            <a:r>
              <a:rPr lang="en-US" sz="1100" dirty="0"/>
              <a:t>. Det.</a:t>
            </a:r>
          </a:p>
        </p:txBody>
      </p:sp>
      <p:cxnSp>
        <p:nvCxnSpPr>
          <p:cNvPr id="21" name="Straight Arrow Connector 20">
            <a:extLst>
              <a:ext uri="{FF2B5EF4-FFF2-40B4-BE49-F238E27FC236}">
                <a16:creationId xmlns:a16="http://schemas.microsoft.com/office/drawing/2014/main" id="{14036058-C42B-4BA9-AA78-DDF2B9C945C1}"/>
              </a:ext>
            </a:extLst>
          </p:cNvPr>
          <p:cNvCxnSpPr>
            <a:cxnSpLocks/>
          </p:cNvCxnSpPr>
          <p:nvPr/>
        </p:nvCxnSpPr>
        <p:spPr bwMode="auto">
          <a:xfrm flipV="1">
            <a:off x="4054616" y="2603510"/>
            <a:ext cx="343664" cy="58066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Straight Arrow Connector 23">
            <a:extLst>
              <a:ext uri="{FF2B5EF4-FFF2-40B4-BE49-F238E27FC236}">
                <a16:creationId xmlns:a16="http://schemas.microsoft.com/office/drawing/2014/main" id="{942EC4F3-3A43-414A-948F-08F6F59845D1}"/>
              </a:ext>
            </a:extLst>
          </p:cNvPr>
          <p:cNvCxnSpPr>
            <a:endCxn id="18" idx="1"/>
          </p:cNvCxnSpPr>
          <p:nvPr/>
        </p:nvCxnSpPr>
        <p:spPr bwMode="auto">
          <a:xfrm>
            <a:off x="4454366" y="3170804"/>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a:extLst>
              <a:ext uri="{FF2B5EF4-FFF2-40B4-BE49-F238E27FC236}">
                <a16:creationId xmlns:a16="http://schemas.microsoft.com/office/drawing/2014/main" id="{9B957B0A-5D3E-40C8-BAA3-C675A9AD882D}"/>
              </a:ext>
            </a:extLst>
          </p:cNvPr>
          <p:cNvCxnSpPr/>
          <p:nvPr/>
        </p:nvCxnSpPr>
        <p:spPr bwMode="auto">
          <a:xfrm>
            <a:off x="5573304" y="3170804"/>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6" name="Straight Arrow Connector 25">
            <a:extLst>
              <a:ext uri="{FF2B5EF4-FFF2-40B4-BE49-F238E27FC236}">
                <a16:creationId xmlns:a16="http://schemas.microsoft.com/office/drawing/2014/main" id="{53818205-B59D-40A8-9599-03E8F62F163A}"/>
              </a:ext>
            </a:extLst>
          </p:cNvPr>
          <p:cNvCxnSpPr/>
          <p:nvPr/>
        </p:nvCxnSpPr>
        <p:spPr bwMode="auto">
          <a:xfrm>
            <a:off x="6660230" y="316356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27" name="Picture 119">
            <a:extLst>
              <a:ext uri="{FF2B5EF4-FFF2-40B4-BE49-F238E27FC236}">
                <a16:creationId xmlns:a16="http://schemas.microsoft.com/office/drawing/2014/main" id="{2E5103D5-5F94-4610-BE85-F5D9634C87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893" y="1763189"/>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Straight Arrow Connector 27">
            <a:extLst>
              <a:ext uri="{FF2B5EF4-FFF2-40B4-BE49-F238E27FC236}">
                <a16:creationId xmlns:a16="http://schemas.microsoft.com/office/drawing/2014/main" id="{C41D1465-0DDF-4740-9E42-D69E8A5F55B8}"/>
              </a:ext>
            </a:extLst>
          </p:cNvPr>
          <p:cNvCxnSpPr>
            <a:stCxn id="27" idx="3"/>
            <a:endCxn id="11" idx="2"/>
          </p:cNvCxnSpPr>
          <p:nvPr/>
        </p:nvCxnSpPr>
        <p:spPr bwMode="auto">
          <a:xfrm>
            <a:off x="2412924" y="2304032"/>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Oval 28">
            <a:extLst>
              <a:ext uri="{FF2B5EF4-FFF2-40B4-BE49-F238E27FC236}">
                <a16:creationId xmlns:a16="http://schemas.microsoft.com/office/drawing/2014/main" id="{C8FCA35D-2533-4623-9354-2A4FEE8F8766}"/>
              </a:ext>
            </a:extLst>
          </p:cNvPr>
          <p:cNvSpPr/>
          <p:nvPr/>
        </p:nvSpPr>
        <p:spPr bwMode="auto">
          <a:xfrm>
            <a:off x="4314998" y="3079487"/>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5AFF6836-22D7-46E5-94D9-A2C8307B209E}"/>
              </a:ext>
            </a:extLst>
          </p:cNvPr>
          <p:cNvSpPr txBox="1"/>
          <p:nvPr/>
        </p:nvSpPr>
        <p:spPr>
          <a:xfrm>
            <a:off x="4275876" y="3055593"/>
            <a:ext cx="266420" cy="261610"/>
          </a:xfrm>
          <a:prstGeom prst="rect">
            <a:avLst/>
          </a:prstGeom>
          <a:noFill/>
        </p:spPr>
        <p:txBody>
          <a:bodyPr wrap="none" rtlCol="0">
            <a:spAutoFit/>
          </a:bodyPr>
          <a:lstStyle/>
          <a:p>
            <a:r>
              <a:rPr lang="en-US" sz="1100" dirty="0"/>
              <a:t>+</a:t>
            </a:r>
          </a:p>
        </p:txBody>
      </p:sp>
      <p:sp>
        <p:nvSpPr>
          <p:cNvPr id="33" name="Rectangle 32">
            <a:extLst>
              <a:ext uri="{FF2B5EF4-FFF2-40B4-BE49-F238E27FC236}">
                <a16:creationId xmlns:a16="http://schemas.microsoft.com/office/drawing/2014/main" id="{794C9EBC-756D-4645-8463-7875D04C5477}"/>
              </a:ext>
            </a:extLst>
          </p:cNvPr>
          <p:cNvSpPr/>
          <p:nvPr/>
        </p:nvSpPr>
        <p:spPr bwMode="auto">
          <a:xfrm>
            <a:off x="752424" y="3037872"/>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4" name="TextBox 33">
            <a:extLst>
              <a:ext uri="{FF2B5EF4-FFF2-40B4-BE49-F238E27FC236}">
                <a16:creationId xmlns:a16="http://schemas.microsoft.com/office/drawing/2014/main" id="{BD6EF1B0-E3F4-4366-BFFF-7D0A542D4A23}"/>
              </a:ext>
            </a:extLst>
          </p:cNvPr>
          <p:cNvSpPr txBox="1"/>
          <p:nvPr/>
        </p:nvSpPr>
        <p:spPr>
          <a:xfrm>
            <a:off x="752424" y="3043065"/>
            <a:ext cx="492443" cy="261610"/>
          </a:xfrm>
          <a:prstGeom prst="rect">
            <a:avLst/>
          </a:prstGeom>
          <a:noFill/>
        </p:spPr>
        <p:txBody>
          <a:bodyPr wrap="none" rtlCol="0">
            <a:spAutoFit/>
          </a:bodyPr>
          <a:lstStyle/>
          <a:p>
            <a:r>
              <a:rPr lang="en-US" sz="1100" dirty="0"/>
              <a:t>OOK</a:t>
            </a:r>
          </a:p>
        </p:txBody>
      </p:sp>
      <p:cxnSp>
        <p:nvCxnSpPr>
          <p:cNvPr id="35" name="Straight Arrow Connector 34">
            <a:extLst>
              <a:ext uri="{FF2B5EF4-FFF2-40B4-BE49-F238E27FC236}">
                <a16:creationId xmlns:a16="http://schemas.microsoft.com/office/drawing/2014/main" id="{706A140A-AC7A-403F-A8C2-D5AE3790DE5E}"/>
              </a:ext>
            </a:extLst>
          </p:cNvPr>
          <p:cNvCxnSpPr/>
          <p:nvPr/>
        </p:nvCxnSpPr>
        <p:spPr bwMode="auto">
          <a:xfrm>
            <a:off x="1292306" y="317979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39" name="Picture 38">
            <a:extLst>
              <a:ext uri="{FF2B5EF4-FFF2-40B4-BE49-F238E27FC236}">
                <a16:creationId xmlns:a16="http://schemas.microsoft.com/office/drawing/2014/main" id="{D68599B2-AFB5-42FE-907B-185A963DC6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2796" y="1732745"/>
            <a:ext cx="1161020" cy="870765"/>
          </a:xfrm>
          <a:prstGeom prst="rect">
            <a:avLst/>
          </a:prstGeom>
        </p:spPr>
      </p:pic>
      <p:pic>
        <p:nvPicPr>
          <p:cNvPr id="36" name="Picture 35">
            <a:extLst>
              <a:ext uri="{FF2B5EF4-FFF2-40B4-BE49-F238E27FC236}">
                <a16:creationId xmlns:a16="http://schemas.microsoft.com/office/drawing/2014/main" id="{C666C94A-EC81-48CC-93C1-6B084EDB00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9489" y="2677553"/>
            <a:ext cx="1315334" cy="986501"/>
          </a:xfrm>
          <a:prstGeom prst="rect">
            <a:avLst/>
          </a:prstGeom>
        </p:spPr>
      </p:pic>
    </p:spTree>
    <p:extLst>
      <p:ext uri="{BB962C8B-B14F-4D97-AF65-F5344CB8AC3E}">
        <p14:creationId xmlns:p14="http://schemas.microsoft.com/office/powerpoint/2010/main" val="177218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E9D2-550A-4CB4-915E-FC9C1DDE46C0}"/>
              </a:ext>
            </a:extLst>
          </p:cNvPr>
          <p:cNvSpPr>
            <a:spLocks noGrp="1"/>
          </p:cNvSpPr>
          <p:nvPr>
            <p:ph type="title"/>
          </p:nvPr>
        </p:nvSpPr>
        <p:spPr/>
        <p:txBody>
          <a:bodyPr/>
          <a:lstStyle/>
          <a:p>
            <a:r>
              <a:rPr lang="en-US" dirty="0"/>
              <a:t>Modulation Accuracy - Metric</a:t>
            </a:r>
          </a:p>
        </p:txBody>
      </p:sp>
      <p:sp>
        <p:nvSpPr>
          <p:cNvPr id="3" name="Content Placeholder 2">
            <a:extLst>
              <a:ext uri="{FF2B5EF4-FFF2-40B4-BE49-F238E27FC236}">
                <a16:creationId xmlns:a16="http://schemas.microsoft.com/office/drawing/2014/main" id="{36804A77-0DE1-458B-8E71-4E6E59BFBA4F}"/>
              </a:ext>
            </a:extLst>
          </p:cNvPr>
          <p:cNvSpPr>
            <a:spLocks noGrp="1"/>
          </p:cNvSpPr>
          <p:nvPr>
            <p:ph idx="1"/>
          </p:nvPr>
        </p:nvSpPr>
        <p:spPr>
          <a:xfrm>
            <a:off x="685800" y="4423484"/>
            <a:ext cx="7770813" cy="1439827"/>
          </a:xfrm>
        </p:spPr>
        <p:txBody>
          <a:bodyPr/>
          <a:lstStyle/>
          <a:p>
            <a:pPr>
              <a:buFont typeface="Arial" panose="020B0604020202020204" pitchFamily="34" charset="0"/>
              <a:buChar char="•"/>
            </a:pPr>
            <a:r>
              <a:rPr lang="en-US" sz="2000" dirty="0"/>
              <a:t>The transmitted signal is a PN-data sequence to obtain all the different symbol transitions</a:t>
            </a:r>
          </a:p>
          <a:p>
            <a:pPr>
              <a:buFont typeface="Arial" panose="020B0604020202020204" pitchFamily="34" charset="0"/>
              <a:buChar char="•"/>
            </a:pPr>
            <a:r>
              <a:rPr lang="en-US" sz="2000" dirty="0"/>
              <a:t>The received signal used at the output of the envelope detector is used </a:t>
            </a:r>
            <a:r>
              <a:rPr lang="en-US" sz="2000" strike="sngStrike" dirty="0"/>
              <a:t>to generate an eye-diagram</a:t>
            </a:r>
          </a:p>
          <a:p>
            <a:pPr>
              <a:buFont typeface="Arial" panose="020B0604020202020204" pitchFamily="34" charset="0"/>
              <a:buChar char="•"/>
            </a:pPr>
            <a:r>
              <a:rPr lang="en-US" sz="2000" dirty="0"/>
              <a:t>The ON and OFF values are read our from the envelope detector </a:t>
            </a:r>
            <a:r>
              <a:rPr lang="en-US" sz="2000" dirty="0" err="1"/>
              <a:t>ouput</a:t>
            </a:r>
            <a:endParaRPr lang="en-US" sz="2000" strike="sngStrike" dirty="0"/>
          </a:p>
        </p:txBody>
      </p:sp>
      <p:sp>
        <p:nvSpPr>
          <p:cNvPr id="4" name="Slide Number Placeholder 3">
            <a:extLst>
              <a:ext uri="{FF2B5EF4-FFF2-40B4-BE49-F238E27FC236}">
                <a16:creationId xmlns:a16="http://schemas.microsoft.com/office/drawing/2014/main" id="{8BBE7658-17A7-421D-8A9B-68B6F7AC28F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7AAA45-8545-46B4-A15D-84F4DD1EEF08}"/>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9840B9A-4A0F-4A4F-904B-8C93EE8BCFC0}"/>
              </a:ext>
            </a:extLst>
          </p:cNvPr>
          <p:cNvSpPr>
            <a:spLocks noGrp="1"/>
          </p:cNvSpPr>
          <p:nvPr>
            <p:ph type="dt" idx="15"/>
          </p:nvPr>
        </p:nvSpPr>
        <p:spPr/>
        <p:txBody>
          <a:bodyPr/>
          <a:lstStyle/>
          <a:p>
            <a:r>
              <a:rPr lang="en-US"/>
              <a:t>May 2018</a:t>
            </a:r>
            <a:endParaRPr lang="en-GB" dirty="0"/>
          </a:p>
        </p:txBody>
      </p:sp>
      <p:pic>
        <p:nvPicPr>
          <p:cNvPr id="10" name="Picture 9">
            <a:extLst>
              <a:ext uri="{FF2B5EF4-FFF2-40B4-BE49-F238E27FC236}">
                <a16:creationId xmlns:a16="http://schemas.microsoft.com/office/drawing/2014/main" id="{CD160EDE-7411-4CDB-B222-E99EA08CD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530" y="1611064"/>
            <a:ext cx="3644915" cy="2733687"/>
          </a:xfrm>
          <a:prstGeom prst="rect">
            <a:avLst/>
          </a:prstGeom>
        </p:spPr>
      </p:pic>
      <p:cxnSp>
        <p:nvCxnSpPr>
          <p:cNvPr id="8" name="Straight Arrow Connector 7">
            <a:extLst>
              <a:ext uri="{FF2B5EF4-FFF2-40B4-BE49-F238E27FC236}">
                <a16:creationId xmlns:a16="http://schemas.microsoft.com/office/drawing/2014/main" id="{C0E2432B-E47A-4762-8C36-4C122282F220}"/>
              </a:ext>
            </a:extLst>
          </p:cNvPr>
          <p:cNvCxnSpPr>
            <a:cxnSpLocks/>
          </p:cNvCxnSpPr>
          <p:nvPr/>
        </p:nvCxnSpPr>
        <p:spPr bwMode="auto">
          <a:xfrm>
            <a:off x="5004048" y="2060848"/>
            <a:ext cx="0" cy="1728192"/>
          </a:xfrm>
          <a:prstGeom prst="straightConnector1">
            <a:avLst/>
          </a:prstGeom>
          <a:solidFill>
            <a:srgbClr val="00B8FF"/>
          </a:solidFill>
          <a:ln w="38100" cap="flat" cmpd="sng" algn="ctr">
            <a:solidFill>
              <a:schemeClr val="tx1"/>
            </a:solidFill>
            <a:prstDash val="solid"/>
            <a:round/>
            <a:headEnd type="triangle" w="med" len="med"/>
            <a:tailEnd type="triangle"/>
          </a:ln>
          <a:effectLst/>
        </p:spPr>
      </p:cxnSp>
      <p:cxnSp>
        <p:nvCxnSpPr>
          <p:cNvPr id="12" name="Straight Arrow Connector 11">
            <a:extLst>
              <a:ext uri="{FF2B5EF4-FFF2-40B4-BE49-F238E27FC236}">
                <a16:creationId xmlns:a16="http://schemas.microsoft.com/office/drawing/2014/main" id="{3E1525DA-431B-48C5-A280-66A7C90DDAF9}"/>
              </a:ext>
            </a:extLst>
          </p:cNvPr>
          <p:cNvCxnSpPr/>
          <p:nvPr/>
        </p:nvCxnSpPr>
        <p:spPr bwMode="auto">
          <a:xfrm>
            <a:off x="3059832" y="2924944"/>
            <a:ext cx="432048"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3467CE88-C5F4-4A7F-812B-1E3EE5230502}"/>
              </a:ext>
            </a:extLst>
          </p:cNvPr>
          <p:cNvCxnSpPr>
            <a:cxnSpLocks/>
          </p:cNvCxnSpPr>
          <p:nvPr/>
        </p:nvCxnSpPr>
        <p:spPr bwMode="auto">
          <a:xfrm flipH="1">
            <a:off x="3635896" y="2924944"/>
            <a:ext cx="628700"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2C61EA60-0C43-4E1A-90B2-BEFE07112CC0}"/>
              </a:ext>
            </a:extLst>
          </p:cNvPr>
          <p:cNvCxnSpPr>
            <a:cxnSpLocks/>
          </p:cNvCxnSpPr>
          <p:nvPr/>
        </p:nvCxnSpPr>
        <p:spPr bwMode="auto">
          <a:xfrm flipV="1">
            <a:off x="6155923" y="3789040"/>
            <a:ext cx="0" cy="288032"/>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0701DA50-A7D6-42D0-A46C-A5452B451CBC}"/>
              </a:ext>
            </a:extLst>
          </p:cNvPr>
          <p:cNvCxnSpPr>
            <a:cxnSpLocks/>
          </p:cNvCxnSpPr>
          <p:nvPr/>
        </p:nvCxnSpPr>
        <p:spPr bwMode="auto">
          <a:xfrm flipH="1" flipV="1">
            <a:off x="6927666" y="2132856"/>
            <a:ext cx="28682" cy="2016224"/>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80F86741-D0EC-4B5F-B57C-4544360D08F4}"/>
              </a:ext>
            </a:extLst>
          </p:cNvPr>
          <p:cNvSpPr txBox="1"/>
          <p:nvPr/>
        </p:nvSpPr>
        <p:spPr>
          <a:xfrm>
            <a:off x="6996878" y="3068960"/>
            <a:ext cx="518091" cy="369332"/>
          </a:xfrm>
          <a:prstGeom prst="rect">
            <a:avLst/>
          </a:prstGeom>
          <a:noFill/>
        </p:spPr>
        <p:txBody>
          <a:bodyPr wrap="none" rtlCol="0">
            <a:spAutoFit/>
          </a:bodyPr>
          <a:lstStyle/>
          <a:p>
            <a:r>
              <a:rPr lang="en-US" sz="1800" dirty="0">
                <a:solidFill>
                  <a:schemeClr val="tx1"/>
                </a:solidFill>
              </a:rPr>
              <a:t>ON</a:t>
            </a:r>
          </a:p>
        </p:txBody>
      </p:sp>
      <p:sp>
        <p:nvSpPr>
          <p:cNvPr id="18" name="TextBox 17">
            <a:extLst>
              <a:ext uri="{FF2B5EF4-FFF2-40B4-BE49-F238E27FC236}">
                <a16:creationId xmlns:a16="http://schemas.microsoft.com/office/drawing/2014/main" id="{87D9F085-918C-42DE-BCDC-02B6DF5CF600}"/>
              </a:ext>
            </a:extLst>
          </p:cNvPr>
          <p:cNvSpPr txBox="1"/>
          <p:nvPr/>
        </p:nvSpPr>
        <p:spPr>
          <a:xfrm>
            <a:off x="6144402" y="3804475"/>
            <a:ext cx="607859" cy="369332"/>
          </a:xfrm>
          <a:prstGeom prst="rect">
            <a:avLst/>
          </a:prstGeom>
          <a:noFill/>
        </p:spPr>
        <p:txBody>
          <a:bodyPr wrap="none" rtlCol="0">
            <a:spAutoFit/>
          </a:bodyPr>
          <a:lstStyle/>
          <a:p>
            <a:r>
              <a:rPr lang="en-US" sz="1800" dirty="0">
                <a:solidFill>
                  <a:schemeClr val="tx1"/>
                </a:solidFill>
              </a:rPr>
              <a:t>OFF</a:t>
            </a:r>
          </a:p>
        </p:txBody>
      </p:sp>
    </p:spTree>
    <p:extLst>
      <p:ext uri="{BB962C8B-B14F-4D97-AF65-F5344CB8AC3E}">
        <p14:creationId xmlns:p14="http://schemas.microsoft.com/office/powerpoint/2010/main" val="11948355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24113</TotalTime>
  <Words>1956</Words>
  <Application>Microsoft Office PowerPoint</Application>
  <PresentationFormat>On-screen Show (4:3)</PresentationFormat>
  <Paragraphs>286</Paragraphs>
  <Slides>26</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 Unicode MS</vt:lpstr>
      <vt:lpstr>MS Gothic</vt:lpstr>
      <vt:lpstr>Arial</vt:lpstr>
      <vt:lpstr>Times New Roman</vt:lpstr>
      <vt:lpstr>Office Theme</vt:lpstr>
      <vt:lpstr>Document</vt:lpstr>
      <vt:lpstr>TX and RX requirements for 802.11ba – Part II</vt:lpstr>
      <vt:lpstr>Abstract</vt:lpstr>
      <vt:lpstr>32.3.10.2 Spectrum flatness</vt:lpstr>
      <vt:lpstr>32.3.10.3 Transmit center frequency</vt:lpstr>
      <vt:lpstr>32.3.10.3 Symbol clock frequency tolerance</vt:lpstr>
      <vt:lpstr>32.3.10.4 Modulation accuracy</vt:lpstr>
      <vt:lpstr>32.3.10.4 Modulation accuracy</vt:lpstr>
      <vt:lpstr>PowerPoint Presentation</vt:lpstr>
      <vt:lpstr>Modulation Accuracy - Metric</vt:lpstr>
      <vt:lpstr>32.3.10.4 Modulation accuracy – draft description</vt:lpstr>
      <vt:lpstr>32.3.10.5 Time of Departure accuracy</vt:lpstr>
      <vt:lpstr>32.3.11.1 Receiver minimum input level sensitivity</vt:lpstr>
      <vt:lpstr>32.3.11.2 Adjacent channel rejection</vt:lpstr>
      <vt:lpstr>32.3.11.3 Nonadjacent channel rejection</vt:lpstr>
      <vt:lpstr>32.3.11.5 CCA sensitivity</vt:lpstr>
      <vt:lpstr>References</vt:lpstr>
      <vt:lpstr>Straw Poll 1a</vt:lpstr>
      <vt:lpstr>Straw Poll 1b</vt:lpstr>
      <vt:lpstr>Straw Poll 2 (Transmit center frequency and Symbol clock frequency tolerance)</vt:lpstr>
      <vt:lpstr>Straw Poll 3a  (Modulation accuracy)</vt:lpstr>
      <vt:lpstr>Straw Poll 3b  (Modulation accuracy)</vt:lpstr>
      <vt:lpstr>Straw Poll 3c  (Modulation accuracy)</vt:lpstr>
      <vt:lpstr>Straw Poll 3d  (Modulation accuracy)</vt:lpstr>
      <vt:lpstr>Straw Poll 4 (Sensitivity WUR-HDR)</vt:lpstr>
      <vt:lpstr>Straw Poll 5 (ACR WUR-HDR)</vt:lpstr>
      <vt:lpstr>Straw Poll 6 (Nonadjacent CR WUR-HDR)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dc:creator>
  <cp:lastModifiedBy>Leif Wilhelmsson R</cp:lastModifiedBy>
  <cp:revision>148</cp:revision>
  <cp:lastPrinted>1601-01-01T00:00:00Z</cp:lastPrinted>
  <dcterms:created xsi:type="dcterms:W3CDTF">2017-12-15T14:15:07Z</dcterms:created>
  <dcterms:modified xsi:type="dcterms:W3CDTF">2018-05-09T06:23:58Z</dcterms:modified>
</cp:coreProperties>
</file>