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01" r:id="rId2"/>
    <p:sldId id="626" r:id="rId3"/>
    <p:sldId id="654" r:id="rId4"/>
    <p:sldId id="661" r:id="rId5"/>
    <p:sldId id="660" r:id="rId6"/>
    <p:sldId id="658" r:id="rId7"/>
    <p:sldId id="651" r:id="rId8"/>
    <p:sldId id="652" r:id="rId9"/>
    <p:sldId id="642" r:id="rId10"/>
    <p:sldId id="622" r:id="rId11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2955" autoAdjust="0"/>
  </p:normalViewPr>
  <p:slideViewPr>
    <p:cSldViewPr>
      <p:cViewPr>
        <p:scale>
          <a:sx n="100" d="100"/>
          <a:sy n="100" d="100"/>
        </p:scale>
        <p:origin x="2172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</a:t>
            </a:r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802.11-18/0849r1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 exclusive field for HBF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2018-05-07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" name="Document" r:id="rId4" imgW="8941254" imgH="3467755" progId="Word.Document.8">
                  <p:embed/>
                </p:oleObj>
              </mc:Choice>
              <mc:Fallback>
                <p:oleObj name="Document" r:id="rId4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</a:t>
            </a:r>
            <a:r>
              <a:rPr lang="en-US" altLang="ko-KR" sz="2000" b="0" dirty="0" smtClean="0"/>
              <a:t>11-18-0401-00-00ay-reflection-measurements</a:t>
            </a:r>
          </a:p>
          <a:p>
            <a:r>
              <a:rPr lang="en-US" altLang="ko-KR" sz="2000" b="0" dirty="0" smtClean="0"/>
              <a:t>[2] </a:t>
            </a:r>
            <a:r>
              <a:rPr lang="en-US" altLang="ko-KR" sz="2000" b="0" dirty="0"/>
              <a:t>11-16-1388-00-00ay-implementation-of-channel-models-for-ieee-802-11ay</a:t>
            </a:r>
          </a:p>
          <a:p>
            <a:pPr lvl="0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Introduction(1/2)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In 11ac, MU Exclusive Beamforming Report field is defined in addition to compressed beamforming report field to enhance MU-MIMO performance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Unlike SU-MIMO where feedback is sufficient, MU-MIMO precoding algorithms can get benefit from knowledge of the transmit correlation VS</a:t>
            </a:r>
            <a:r>
              <a:rPr lang="en-US" altLang="ko-KR" sz="2000" b="0" baseline="30000" dirty="0" smtClean="0"/>
              <a:t>2</a:t>
            </a:r>
            <a:r>
              <a:rPr lang="en-US" altLang="ko-KR" sz="2000" b="0" dirty="0" smtClean="0"/>
              <a:t>VH with more accurate S per subcarrier.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However, in 11ay, the average SNR per stream within the Channel Measurement Feedback is only defined and there is no additional information for MU-MIMO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Introduction(2/2)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So, 11ay also need to define additional information for MU-MIMO transmission similar to 11ac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presentation, we propose to add MU-Exclusive beamforming report field in the Digital BF feedback element for 11ay</a:t>
            </a:r>
          </a:p>
          <a:p>
            <a:endParaRPr lang="en-US" altLang="ko-KR" sz="2000" b="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Observation Points(1/3)</a:t>
            </a:r>
            <a:br>
              <a:rPr lang="en-US" altLang="ko-KR" smtClean="0"/>
            </a:br>
            <a:r>
              <a:rPr lang="en-US" altLang="ko-KR" smtClean="0"/>
              <a:t>: Per-tone-SNR Calculation</a:t>
            </a:r>
            <a:endParaRPr lang="ko-KR" altLang="en-US" dirty="0"/>
          </a:p>
        </p:txBody>
      </p:sp>
      <p:sp>
        <p:nvSpPr>
          <p:cNvPr id="8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sz="2000" b="0" dirty="0" smtClean="0"/>
              <a:t>In 11ac, Delta SNR is used for MU Exclusive </a:t>
            </a:r>
            <a:r>
              <a:rPr lang="en-US" altLang="ko-KR" sz="2000" b="0" dirty="0" err="1" smtClean="0"/>
              <a:t>Beamforming</a:t>
            </a:r>
            <a:r>
              <a:rPr lang="en-US" altLang="ko-KR" sz="2000" b="0" dirty="0" smtClean="0"/>
              <a:t> Report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where </a:t>
            </a:r>
            <a:r>
              <a:rPr lang="en-US" altLang="ko-KR" sz="1600" dirty="0" err="1" smtClean="0"/>
              <a:t>V</a:t>
            </a:r>
            <a:r>
              <a:rPr lang="en-US" altLang="ko-KR" sz="1000" dirty="0" err="1" smtClean="0"/>
              <a:t>k,i</a:t>
            </a:r>
            <a:r>
              <a:rPr lang="en-US" altLang="ko-KR" sz="1600" dirty="0" smtClean="0"/>
              <a:t> is the </a:t>
            </a:r>
            <a:r>
              <a:rPr lang="en-US" altLang="ko-KR" sz="1600" dirty="0" err="1" smtClean="0"/>
              <a:t>ith</a:t>
            </a:r>
            <a:r>
              <a:rPr lang="en-US" altLang="ko-KR" sz="1600" dirty="0" smtClean="0"/>
              <a:t> column of the feedback </a:t>
            </a:r>
            <a:r>
              <a:rPr lang="en-US" altLang="ko-KR" sz="1600" dirty="0" err="1" smtClean="0"/>
              <a:t>beamforming</a:t>
            </a:r>
            <a:r>
              <a:rPr lang="en-US" altLang="ko-KR" sz="1600" dirty="0" smtClean="0"/>
              <a:t> matrix at subcarrier k,  N is the noise plus interference power and             is the average SNR of space-time stream </a:t>
            </a:r>
            <a:r>
              <a:rPr lang="en-US" altLang="ko-KR" sz="1600" i="1" dirty="0" err="1" smtClean="0"/>
              <a:t>i</a:t>
            </a:r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dirty="0" smtClean="0"/>
              <a:t>The difference at each per-tone-SNR relative to the average SNR per stream </a:t>
            </a:r>
          </a:p>
          <a:p>
            <a:pPr lvl="2"/>
            <a:r>
              <a:rPr lang="en-US" altLang="ko-KR" sz="1600" dirty="0" smtClean="0"/>
              <a:t>Average SNR has 0.5dB granularity, Delta-SNR has 1dB granularity</a:t>
            </a:r>
          </a:p>
          <a:p>
            <a:pPr lvl="2"/>
            <a:endParaRPr lang="en-US" altLang="ko-KR" sz="1600" dirty="0" smtClean="0"/>
          </a:p>
          <a:p>
            <a:pPr lvl="1"/>
            <a:r>
              <a:rPr lang="en-US" altLang="ko-KR" sz="1800" dirty="0" smtClean="0"/>
              <a:t>Also, to reduce feedback overhead, 11ac reports Delta SNRs for tones spaced 2*Ng apart</a:t>
            </a:r>
          </a:p>
          <a:p>
            <a:pPr lvl="1"/>
            <a:endParaRPr lang="en-US" altLang="ko-KR" sz="18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699" y="2449033"/>
            <a:ext cx="6259426" cy="84123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875" y="3647476"/>
            <a:ext cx="507826" cy="28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</a:t>
            </a:r>
            <a:r>
              <a:rPr lang="en-US" altLang="ko-KR" dirty="0" smtClean="0"/>
              <a:t>Points(2/3)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: </a:t>
            </a:r>
            <a:r>
              <a:rPr lang="en-US" altLang="ko-KR" dirty="0" smtClean="0"/>
              <a:t>11ac channel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11ay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11ay channel has lower selectivity than 11ac </a:t>
            </a:r>
            <a:r>
              <a:rPr lang="en-US" altLang="ko-KR" dirty="0"/>
              <a:t>Channel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So, we can similarly introduce differential concept into 11ay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38" y="2455922"/>
            <a:ext cx="3773162" cy="310667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 bwMode="auto">
          <a:xfrm>
            <a:off x="2133600" y="2514600"/>
            <a:ext cx="12192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TGnD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73" y="2489482"/>
            <a:ext cx="3688927" cy="307311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 bwMode="auto">
          <a:xfrm>
            <a:off x="6004136" y="2590800"/>
            <a:ext cx="1387264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11ay CR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31491" y="4426803"/>
            <a:ext cx="1676400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Average SNR :10.7311</a:t>
            </a:r>
          </a:p>
          <a:p>
            <a:r>
              <a:rPr lang="en-US" altLang="ko-KR" dirty="0" smtClean="0"/>
              <a:t>Max SNR : 11.2826</a:t>
            </a:r>
          </a:p>
          <a:p>
            <a:r>
              <a:rPr lang="en-US" altLang="ko-KR" dirty="0" smtClean="0"/>
              <a:t>min SNR : 10.0171</a:t>
            </a:r>
          </a:p>
          <a:p>
            <a:r>
              <a:rPr lang="en-US" altLang="ko-KR" dirty="0" smtClean="0"/>
              <a:t>Variance : 0.0909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04730" y="4419600"/>
            <a:ext cx="1676400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Average SNR :10.0052</a:t>
            </a:r>
          </a:p>
          <a:p>
            <a:r>
              <a:rPr lang="en-US" altLang="ko-KR" dirty="0" smtClean="0"/>
              <a:t>Max SNR : 11.2592</a:t>
            </a:r>
          </a:p>
          <a:p>
            <a:r>
              <a:rPr lang="en-US" altLang="ko-KR" dirty="0" smtClean="0"/>
              <a:t>min SNR : 8.6318</a:t>
            </a:r>
          </a:p>
          <a:p>
            <a:r>
              <a:rPr lang="en-US" altLang="ko-KR" dirty="0" smtClean="0"/>
              <a:t>Variance : 0.4359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2703838" y="4999132"/>
            <a:ext cx="1258562" cy="2514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661461" y="4999131"/>
            <a:ext cx="1258562" cy="2514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8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</a:t>
            </a:r>
            <a:r>
              <a:rPr lang="en-US" altLang="ko-KR" dirty="0" smtClean="0"/>
              <a:t>Points(3/3)</a:t>
            </a:r>
            <a:br>
              <a:rPr lang="en-US" altLang="ko-KR" dirty="0" smtClean="0"/>
            </a:br>
            <a:r>
              <a:rPr lang="en-US" altLang="ko-KR" dirty="0" smtClean="0"/>
              <a:t>: Issue on conventional method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sp>
        <p:nvSpPr>
          <p:cNvPr id="7" name="내용 개체 틀 5"/>
          <p:cNvSpPr txBox="1">
            <a:spLocks/>
          </p:cNvSpPr>
          <p:nvPr/>
        </p:nvSpPr>
        <p:spPr bwMode="auto">
          <a:xfrm>
            <a:off x="457200" y="1905000"/>
            <a:ext cx="853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However, in 11ay, [1] shows that </a:t>
            </a:r>
            <a:r>
              <a:rPr lang="en-US" altLang="ko-KR" sz="2000" b="0" dirty="0" smtClean="0"/>
              <a:t>channel </a:t>
            </a:r>
            <a:r>
              <a:rPr lang="en-US" altLang="ko-KR" sz="2000" b="0" dirty="0"/>
              <a:t>can have </a:t>
            </a:r>
            <a:r>
              <a:rPr lang="en-US" altLang="ko-KR" sz="2000" b="0" dirty="0" smtClean="0"/>
              <a:t>more frequency selectivity </a:t>
            </a:r>
            <a:r>
              <a:rPr lang="en-US" altLang="ko-KR" sz="2000" b="0" dirty="0"/>
              <a:t>due to </a:t>
            </a:r>
            <a:r>
              <a:rPr lang="en-US" altLang="ko-KR" sz="2000" b="0" dirty="0" smtClean="0"/>
              <a:t>reflection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r>
              <a:rPr lang="en-US" altLang="ko-KR" sz="2000" b="0" kern="0" dirty="0" smtClean="0"/>
              <a:t>Moreover, the system design should cover a various of channel environments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r>
              <a:rPr lang="en-US" altLang="ko-KR" sz="2000" b="0" kern="0" dirty="0" smtClean="0"/>
              <a:t>So, we propose differential SNR </a:t>
            </a:r>
            <a:r>
              <a:rPr lang="en-US" altLang="ko-KR" sz="2000" b="0" kern="0" dirty="0"/>
              <a:t>method </a:t>
            </a:r>
            <a:r>
              <a:rPr lang="en-US" altLang="ko-KR" sz="2000" b="0" kern="0" dirty="0" smtClean="0"/>
              <a:t>between </a:t>
            </a:r>
            <a:r>
              <a:rPr lang="en-US" altLang="ko-KR" sz="2000" b="0" dirty="0" smtClean="0"/>
              <a:t>adjacent </a:t>
            </a:r>
            <a:r>
              <a:rPr lang="en-US" altLang="ko-KR" sz="2000" b="0" dirty="0"/>
              <a:t>tones spaced Ng </a:t>
            </a:r>
            <a:r>
              <a:rPr lang="en-US" altLang="ko-KR" sz="2000" b="0" dirty="0" smtClean="0"/>
              <a:t>apart not between average SNR and tones spaced 2*Ng apart in 11ac</a:t>
            </a:r>
          </a:p>
          <a:p>
            <a:pPr lvl="1"/>
            <a:r>
              <a:rPr lang="en-US" altLang="ko-KR" sz="1600" kern="0" dirty="0" smtClean="0"/>
              <a:t>The range of feedback SNR value is increased</a:t>
            </a:r>
          </a:p>
          <a:p>
            <a:endParaRPr lang="en-US" altLang="ko-KR" sz="2000" b="0" kern="0" dirty="0"/>
          </a:p>
          <a:p>
            <a:endParaRPr lang="en-US" altLang="ko-KR" kern="0" dirty="0" smtClean="0"/>
          </a:p>
          <a:p>
            <a:pPr lvl="1"/>
            <a:endParaRPr lang="en-US" altLang="ko-KR" sz="1600" b="0" kern="0" dirty="0" smtClean="0"/>
          </a:p>
          <a:p>
            <a:pPr marL="0" indent="0">
              <a:buFontTx/>
              <a:buNone/>
            </a:pPr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347438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Method</a:t>
            </a:r>
            <a:br>
              <a:rPr lang="en-US" altLang="ko-KR" dirty="0" smtClean="0"/>
            </a:br>
            <a:r>
              <a:rPr lang="en-US" altLang="ko-KR" dirty="0" smtClean="0"/>
              <a:t>: Differential SNR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내용 개체 틀 5"/>
              <p:cNvSpPr txBox="1">
                <a:spLocks/>
              </p:cNvSpPr>
              <p:nvPr/>
            </p:nvSpPr>
            <p:spPr bwMode="auto">
              <a:xfrm>
                <a:off x="457200" y="1676400"/>
                <a:ext cx="8534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altLang="ko-KR" b="0" kern="0" dirty="0" smtClean="0"/>
                  <a:t>Differential SNR</a:t>
                </a:r>
              </a:p>
              <a:p>
                <a:pPr lvl="1"/>
                <a:r>
                  <a:rPr lang="en-US" altLang="ko-KR" sz="1800" kern="0" dirty="0" smtClean="0"/>
                  <a:t>The relative difference of per-tone-SNR between adjacent Ng tones </a:t>
                </a:r>
              </a:p>
              <a:p>
                <a:pPr lvl="1"/>
                <a:r>
                  <a:rPr lang="en-US" altLang="ko-KR" sz="1800" b="0" kern="0" dirty="0" smtClean="0"/>
                  <a:t>From -8dB to 7dB with 1dB granularity</a:t>
                </a:r>
                <a:r>
                  <a:rPr lang="en-US" altLang="ko-KR" sz="1800" kern="0" dirty="0" smtClean="0"/>
                  <a:t> </a:t>
                </a:r>
              </a:p>
              <a:p>
                <a:pPr lvl="2"/>
                <a:endParaRPr lang="en-US" altLang="ko-KR" sz="1000" kern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kern="0">
                              <a:latin typeface="Cambria Math"/>
                            </a:rPr>
                            <m:t>𝐷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_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𝑆𝑁𝑅</m:t>
                          </m:r>
                        </m:e>
                        <m:sub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,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ko-KR" sz="1400" b="0" i="0" kern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altLang="ko-KR" sz="1400" b="0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1400" b="0" i="0" kern="0" smtClean="0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altLang="ko-KR" sz="14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altLang="ko-KR" sz="14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kern="0" smtClean="0">
                                      <a:latin typeface="Cambria Math"/>
                                    </a:rPr>
                                    <m:t>max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ko-KR" sz="1400" b="0" i="1" kern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400" b="0" i="1" kern="0" smtClean="0">
                                          <a:latin typeface="Cambria Math"/>
                                        </a:rPr>
                                        <m:t>𝑟𝑜𝑢𝑛𝑑</m:t>
                                      </m:r>
                                      <m:d>
                                        <m:dPr>
                                          <m:ctrlPr>
                                            <a:rPr lang="en-US" altLang="ko-KR" sz="1400" b="0" i="1" kern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ko-KR" sz="1400" b="0" i="1" kern="0" smtClean="0">
                                              <a:latin typeface="Cambria Math"/>
                                            </a:rPr>
                                            <m:t>10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400" b="0" i="1" kern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400" b="0" i="1" kern="0" smtClean="0">
                                                  <a:latin typeface="Cambria Math"/>
                                                </a:rPr>
                                                <m:t>𝑙𝑜𝑔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400" b="0" i="1" kern="0" smtClean="0"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altLang="ko-KR" sz="1400" b="0" i="1" kern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altLang="ko-KR" sz="1400" b="0" i="1" kern="0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en-US" altLang="ko-KR" sz="1400" b="0" i="1" kern="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begChr m:val="‖"/>
                                                          <m:endChr m:val="‖"/>
                                                          <m:ctrlPr>
                                                            <a:rPr lang="en-US" altLang="ko-KR" sz="1400" b="0" i="1" kern="0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b="0" i="1" kern="0" smtClea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𝐻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</m:sub>
                                                          </m:sSub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b="0" i="1" kern="0" smtClea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𝑉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, 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𝑖</m:t>
                                                              </m:r>
                                                            </m:sub>
                                                          </m:sSub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en-US" altLang="ko-KR" sz="1400" b="0" i="1" kern="0" smtClea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ko-KR" sz="1400" b="0" i="1" kern="0" smtClean="0">
                                                      <a:latin typeface="Cambria Math"/>
                                                    </a:rPr>
                                                    <m:t>𝑁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  <m:r>
                                            <a:rPr lang="en-US" altLang="ko-KR" sz="1400" b="0" i="1" kern="0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ko-KR" sz="1400" i="1" kern="0">
                                              <a:latin typeface="Cambria Math"/>
                                            </a:rPr>
                                            <m:t>10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400" i="1" ker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400" i="1" kern="0">
                                                  <a:latin typeface="Cambria Math"/>
                                                </a:rPr>
                                                <m:t>𝑙𝑜𝑔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400" i="1" kern="0"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altLang="ko-KR" sz="1400" i="1" ker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altLang="ko-KR" sz="1400" i="1" ker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en-US" altLang="ko-KR" sz="1400" i="1" ker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begChr m:val="‖"/>
                                                          <m:endChr m:val="‖"/>
                                                          <m:ctrlPr>
                                                            <a:rPr lang="en-US" altLang="ko-KR" sz="1400" i="1" ker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i="1" ker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𝐻</m:t>
                                                              </m:r>
                                                            </m:e>
                                                            <m:sub>
                                                              <m:acc>
                                                                <m:accPr>
                                                                  <m:chr m:val="̃"/>
                                                                  <m:ctrlPr>
                                                                    <a:rPr lang="en-US" altLang="ko-KR" sz="1400" b="0" i="1" kern="0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accPr>
                                                                <m:e>
                                                                  <m:r>
                                                                    <a:rPr lang="en-US" altLang="ko-KR" sz="1400" b="0" i="1" kern="0" smtClea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𝑘</m:t>
                                                                  </m:r>
                                                                </m:e>
                                                              </m:acc>
                                                            </m:sub>
                                                          </m:sSub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i="1" ker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𝑉</m:t>
                                                              </m:r>
                                                            </m:e>
                                                            <m:sub>
                                                              <m:acc>
                                                                <m:accPr>
                                                                  <m:chr m:val="̃"/>
                                                                  <m:ctrlPr>
                                                                    <a:rPr lang="en-US" altLang="ko-KR" sz="1400" i="1" ker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</m:ctrlPr>
                                                                </m:accPr>
                                                                <m:e>
                                                                  <m:r>
                                                                    <a:rPr lang="en-US" altLang="ko-KR" sz="1400" i="1" kern="0">
                                                                      <a:latin typeface="Cambria Math" panose="02040503050406030204" pitchFamily="18" charset="0"/>
                                                                    </a:rPr>
                                                                    <m:t>𝑘</m:t>
                                                                  </m:r>
                                                                </m:e>
                                                              </m:acc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, </m:t>
                                                              </m:r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𝑖</m:t>
                                                              </m:r>
                                                            </m:sub>
                                                          </m:sSub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en-US" altLang="ko-KR" sz="1400" i="1" ker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ko-KR" sz="1400" i="1" kern="0">
                                                      <a:latin typeface="Cambria Math"/>
                                                    </a:rPr>
                                                    <m:t>𝑁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d>
                                      <m:r>
                                        <a:rPr lang="en-US" altLang="ko-KR" sz="1400" b="0" i="1" kern="0" smtClean="0">
                                          <a:latin typeface="Cambria Math"/>
                                        </a:rPr>
                                        <m:t>, −8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altLang="ko-KR" sz="1400" b="0" i="1" kern="0" smtClean="0">
                                  <a:latin typeface="Cambria Math"/>
                                </a:rPr>
                                <m:t>, 7</m:t>
                              </m:r>
                            </m:e>
                          </m:d>
                        </m:e>
                      </m:func>
                      <m:r>
                        <a:rPr lang="en-US" altLang="ko-KR" sz="1400" b="0" i="1" kern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ko-KR" sz="1800" b="0" kern="0" dirty="0" smtClean="0"/>
              </a:p>
              <a:p>
                <a:pPr lvl="1"/>
                <a:r>
                  <a:rPr lang="en-US" altLang="ko-KR" sz="1800" b="0" kern="0" dirty="0" smtClean="0"/>
                  <a:t>For the first subcarrier in Ng tones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kern="0">
                              <a:latin typeface="Cambria Math"/>
                            </a:rPr>
                            <m:t>𝐷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_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𝑆𝑁𝑅</m:t>
                          </m:r>
                        </m:e>
                        <m:sub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𝑠𝑐𝑖𝑑𝑥</m:t>
                          </m:r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(0),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ko-KR" sz="1600" kern="0">
                          <a:latin typeface="Cambria Math"/>
                        </a:rPr>
                        <m:t>=</m:t>
                      </m:r>
                      <m:r>
                        <a:rPr lang="en-US" altLang="ko-KR" sz="1600" i="1" kern="0">
                          <a:latin typeface="Cambria Math"/>
                        </a:rPr>
                        <m:t>10</m:t>
                      </m:r>
                      <m:sSub>
                        <m:sSubPr>
                          <m:ctrlPr>
                            <a:rPr lang="en-US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ker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altLang="ko-KR" sz="1600" i="1" kern="0">
                              <a:latin typeface="Cambria Math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altLang="ko-KR" sz="1600" i="1" ker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16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ko-KR" sz="16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altLang="ko-KR" sz="16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𝑠𝑐𝑖𝑑𝑥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(0)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𝑠𝑐𝑖𝑑𝑥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(0), 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600" i="1" ker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ko-KR" sz="1600" i="1" kern="0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ko-KR" sz="1600" kern="0" dirty="0"/>
              </a:p>
              <a:p>
                <a:pPr marL="457200" lvl="1" indent="0">
                  <a:buNone/>
                </a:pPr>
                <a:r>
                  <a:rPr lang="en-US" altLang="ko-KR" sz="1600" kern="0" dirty="0" smtClean="0"/>
                  <a:t>      Quantized to 8bits in </a:t>
                </a:r>
                <a:r>
                  <a:rPr lang="en-US" altLang="ko-KR" sz="1600" kern="0" dirty="0"/>
                  <a:t>the range -10 dB to 53.75 dB with 0.5 dB </a:t>
                </a:r>
                <a:r>
                  <a:rPr lang="en-US" altLang="ko-KR" sz="1600" kern="0" dirty="0" smtClean="0"/>
                  <a:t>granularity. </a:t>
                </a:r>
              </a:p>
              <a:p>
                <a:pPr lvl="1"/>
                <a:endParaRPr lang="en-US" altLang="ko-KR" b="0" kern="0" dirty="0" smtClean="0"/>
              </a:p>
              <a:p>
                <a:pPr lvl="1"/>
                <a:endParaRPr lang="en-US" altLang="ko-KR" b="0" kern="0" dirty="0" smtClean="0"/>
              </a:p>
              <a:p>
                <a:r>
                  <a:rPr lang="en-US" altLang="ko-KR" b="0" kern="0" dirty="0" smtClean="0"/>
                  <a:t>Same Ng value is used for MU Exclusive field not 2*Ng</a:t>
                </a:r>
              </a:p>
              <a:p>
                <a:pPr lvl="1"/>
                <a:r>
                  <a:rPr lang="en-US" altLang="ko-KR" sz="1800" b="0" kern="0" dirty="0" smtClean="0"/>
                  <a:t>We can reuse tone index in compressed BF without additional definition</a:t>
                </a:r>
              </a:p>
              <a:p>
                <a:pPr lvl="1"/>
                <a:endParaRPr lang="en-US" altLang="ko-KR" sz="1800" b="0" kern="0" dirty="0" smtClean="0"/>
              </a:p>
              <a:p>
                <a:endParaRPr lang="en-US" altLang="ko-KR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pPr marL="0" indent="0">
                  <a:buFontTx/>
                  <a:buNone/>
                </a:pPr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kern="0" dirty="0" smtClean="0"/>
              </a:p>
            </p:txBody>
          </p:sp>
        </mc:Choice>
        <mc:Fallback>
          <p:sp>
            <p:nvSpPr>
              <p:cNvPr id="7" name="내용 개체 틀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534400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929" t="-1185" b="-158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9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We propose  </a:t>
            </a:r>
            <a:r>
              <a:rPr lang="en-US" altLang="ko-KR" sz="2000" b="0" dirty="0"/>
              <a:t>MU Exclusive </a:t>
            </a:r>
            <a:r>
              <a:rPr lang="en-US" altLang="ko-KR" sz="2000" b="0" dirty="0" err="1"/>
              <a:t>Beamforming</a:t>
            </a:r>
            <a:r>
              <a:rPr lang="en-US" altLang="ko-KR" sz="2000" b="0" dirty="0"/>
              <a:t> </a:t>
            </a:r>
            <a:r>
              <a:rPr lang="en-US" altLang="ko-KR" sz="2000" b="0" dirty="0" smtClean="0"/>
              <a:t>to enhance MU-MIMO performance </a:t>
            </a:r>
            <a:r>
              <a:rPr lang="en-US" altLang="ko-KR" sz="2000" b="0" dirty="0"/>
              <a:t>similar to </a:t>
            </a:r>
            <a:r>
              <a:rPr lang="en-US" altLang="ko-KR" sz="2000" b="0" dirty="0" smtClean="0"/>
              <a:t>11ac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Also, </a:t>
            </a:r>
            <a:r>
              <a:rPr lang="en-US" altLang="ko-KR" sz="2000" b="0" dirty="0"/>
              <a:t>we propose </a:t>
            </a:r>
            <a:r>
              <a:rPr lang="en-US" altLang="ko-KR" sz="2000" b="0" dirty="0" smtClean="0"/>
              <a:t>differential-SNR </a:t>
            </a:r>
            <a:r>
              <a:rPr lang="en-US" altLang="ko-KR" sz="2000" b="0" dirty="0"/>
              <a:t>method between adjacent tones spaced Ng apart </a:t>
            </a:r>
            <a:r>
              <a:rPr lang="en-US" altLang="ko-KR" sz="2000" b="0" dirty="0" smtClean="0"/>
              <a:t>to increase </a:t>
            </a:r>
            <a:r>
              <a:rPr lang="en-US" altLang="ko-KR" sz="2000" b="0" dirty="0"/>
              <a:t>SNR </a:t>
            </a:r>
            <a:r>
              <a:rPr lang="en-US" altLang="ko-KR" sz="2000" b="0" dirty="0" smtClean="0"/>
              <a:t>range to feedback</a:t>
            </a:r>
          </a:p>
          <a:p>
            <a:endParaRPr lang="en-US" altLang="ko-KR" sz="2000" b="0" dirty="0" smtClean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Do you agree </a:t>
            </a:r>
          </a:p>
          <a:p>
            <a:pPr lvl="1"/>
            <a:r>
              <a:rPr lang="en-US" altLang="ko-KR" dirty="0" smtClean="0"/>
              <a:t>to accept the </a:t>
            </a:r>
            <a:r>
              <a:rPr lang="en-US" altLang="ko-KR" smtClean="0"/>
              <a:t>text </a:t>
            </a:r>
            <a:r>
              <a:rPr lang="en-US" altLang="ko-KR" smtClean="0"/>
              <a:t>in11-18/0850r1 </a:t>
            </a:r>
            <a:r>
              <a:rPr lang="en-US" altLang="ko-KR" dirty="0" smtClean="0"/>
              <a:t>-Draft text for MU Exclusive Beamforming Report field?</a:t>
            </a:r>
            <a:endParaRPr lang="ko-KR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193349</TotalTime>
  <Words>498</Words>
  <Application>Microsoft Office PowerPoint</Application>
  <PresentationFormat>화면 슬라이드 쇼(4:3)</PresentationFormat>
  <Paragraphs>132</Paragraphs>
  <Slides>10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맑은 고딕</vt:lpstr>
      <vt:lpstr>Cambria Math</vt:lpstr>
      <vt:lpstr>Times New Roman</vt:lpstr>
      <vt:lpstr>ACcord Submission Template</vt:lpstr>
      <vt:lpstr>Document</vt:lpstr>
      <vt:lpstr>MU exclusive field for HBF</vt:lpstr>
      <vt:lpstr>Introduction(1/2)</vt:lpstr>
      <vt:lpstr>Introduction(2/2)</vt:lpstr>
      <vt:lpstr>Observation Points(1/3) : Per-tone-SNR Calculation</vt:lpstr>
      <vt:lpstr>Observation Points(2/3) : 11ac channel vs 11ay channel</vt:lpstr>
      <vt:lpstr>Observation Points(3/3) : Issue on conventional method</vt:lpstr>
      <vt:lpstr>Proposed Method : Differential SNR</vt:lpstr>
      <vt:lpstr>Conclusion</vt:lpstr>
      <vt:lpstr>Straw Poll #1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김진민/선임연구원/차세대표준(연)IoT팀(jinmin1230.kim@lge.com)</cp:lastModifiedBy>
  <cp:revision>2551</cp:revision>
  <cp:lastPrinted>2018-02-28T10:05:19Z</cp:lastPrinted>
  <dcterms:created xsi:type="dcterms:W3CDTF">2009-12-02T19:05:24Z</dcterms:created>
  <dcterms:modified xsi:type="dcterms:W3CDTF">2018-05-06T07:41:19Z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