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3" r:id="rId4"/>
    <p:sldId id="265" r:id="rId5"/>
    <p:sldId id="264" r:id="rId6"/>
    <p:sldId id="267" r:id="rId7"/>
    <p:sldId id="268" r:id="rId8"/>
    <p:sldId id="269" r:id="rId9"/>
    <p:sldId id="273" r:id="rId10"/>
    <p:sldId id="274" r:id="rId11"/>
    <p:sldId id="276" r:id="rId12"/>
    <p:sldId id="277" r:id="rId13"/>
    <p:sldId id="275" r:id="rId14"/>
    <p:sldId id="262"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F608494-8392-4095-A190-A284939721AE}">
          <p14:sldIdLst>
            <p14:sldId id="256"/>
            <p14:sldId id="257"/>
            <p14:sldId id="263"/>
            <p14:sldId id="265"/>
            <p14:sldId id="264"/>
            <p14:sldId id="267"/>
            <p14:sldId id="268"/>
            <p14:sldId id="269"/>
            <p14:sldId id="273"/>
            <p14:sldId id="274"/>
            <p14:sldId id="276"/>
            <p14:sldId id="277"/>
            <p14:sldId id="275"/>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4" d="100"/>
          <a:sy n="114" d="100"/>
        </p:scale>
        <p:origin x="156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802.11-18/0834r0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Clarifications on WUR/PCR interactions</a:t>
            </a:r>
          </a:p>
        </p:txBody>
      </p:sp>
      <p:sp>
        <p:nvSpPr>
          <p:cNvPr id="3" name="Subtitle 2"/>
          <p:cNvSpPr>
            <a:spLocks noGrp="1"/>
          </p:cNvSpPr>
          <p:nvPr>
            <p:ph type="subTitle" idx="1"/>
          </p:nvPr>
        </p:nvSpPr>
        <p:spPr/>
        <p:txBody>
          <a:bodyPr/>
          <a:lstStyle/>
          <a:p>
            <a:r>
              <a:rPr lang="en-US" dirty="0"/>
              <a:t>Authors:</a:t>
            </a:r>
          </a:p>
          <a:p>
            <a:r>
              <a:rPr lang="en-US" dirty="0"/>
              <a:t>Alfred Asterjadhi,</a:t>
            </a:r>
          </a:p>
          <a:p>
            <a:r>
              <a:rPr lang="en-US" dirty="0"/>
              <a:t>George Cherian</a:t>
            </a:r>
          </a:p>
        </p:txBody>
      </p:sp>
      <p:sp>
        <p:nvSpPr>
          <p:cNvPr id="4" name="Date Placeholder 3"/>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A467B0A-5652-48B4-BE30-55961FE0B46D}"/>
              </a:ext>
            </a:extLst>
          </p:cNvPr>
          <p:cNvSpPr>
            <a:spLocks noGrp="1"/>
          </p:cNvSpPr>
          <p:nvPr>
            <p:ph type="title"/>
          </p:nvPr>
        </p:nvSpPr>
        <p:spPr/>
        <p:txBody>
          <a:bodyPr/>
          <a:lstStyle/>
          <a:p>
            <a:r>
              <a:rPr lang="en-US"/>
              <a:t>Proposed clarification for STA behavior</a:t>
            </a:r>
            <a:endParaRPr lang="en-US" dirty="0"/>
          </a:p>
        </p:txBody>
      </p:sp>
      <p:sp>
        <p:nvSpPr>
          <p:cNvPr id="3" name="Content Placeholder 2">
            <a:extLst>
              <a:ext uri="{FF2B5EF4-FFF2-40B4-BE49-F238E27FC236}">
                <a16:creationId xmlns:a16="http://schemas.microsoft.com/office/drawing/2014/main" id="{BDEDFC45-F657-47EF-9761-083D1D8DC81F}"/>
              </a:ext>
            </a:extLst>
          </p:cNvPr>
          <p:cNvSpPr>
            <a:spLocks noGrp="1"/>
          </p:cNvSpPr>
          <p:nvPr>
            <p:ph idx="1"/>
          </p:nvPr>
        </p:nvSpPr>
        <p:spPr/>
        <p:txBody>
          <a:bodyPr/>
          <a:lstStyle/>
          <a:p>
            <a:pPr lvl="0">
              <a:buFont typeface="Arial" panose="020B0604020202020204" pitchFamily="34" charset="0"/>
              <a:buChar char="•"/>
            </a:pPr>
            <a:r>
              <a:rPr lang="en-GB" sz="1400" dirty="0"/>
              <a:t>A non-AP STA that receives a wake-up frame that satisfies condition 1 shall follow existing PCR operation to retrieve individually addressed buffered BU(s)</a:t>
            </a:r>
            <a:endParaRPr lang="en-US" sz="1400" dirty="0"/>
          </a:p>
          <a:p>
            <a:pPr marL="800100" lvl="1" indent="-342900">
              <a:buFont typeface="Arial" panose="020B0604020202020204" pitchFamily="34" charset="0"/>
              <a:buChar char="•"/>
            </a:pPr>
            <a:r>
              <a:rPr lang="en-GB" sz="12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p>
          <a:p>
            <a:pPr marL="800100" lvl="1" indent="-342900">
              <a:buFont typeface="Arial" panose="020B0604020202020204" pitchFamily="34" charset="0"/>
              <a:buChar char="•"/>
            </a:pPr>
            <a:r>
              <a:rPr lang="en-GB" sz="1200" i="1" u="sng" dirty="0"/>
              <a:t>Existing PCR operation is whichever PS operation the STA and AP had agreed to use (e.g., baseline PS, APSD, TWT, etc.) and also follows the wake up timing information that was provided along with the agreed PS operation for the next service period</a:t>
            </a:r>
            <a:endParaRPr lang="en-US" sz="1200" i="1" u="sng" dirty="0"/>
          </a:p>
          <a:p>
            <a:pPr>
              <a:buFont typeface="Arial" panose="020B0604020202020204" pitchFamily="34" charset="0"/>
              <a:buChar char="•"/>
            </a:pPr>
            <a:r>
              <a:rPr lang="en-GB" sz="1400" dirty="0"/>
              <a:t>A non-AP STA that receives a wake-up frame with an indication of buffered group addressed BU(s) shall follow existing PCR operation to receive group addressed BU(s).</a:t>
            </a:r>
          </a:p>
          <a:p>
            <a:pPr marL="800100" lvl="1" indent="-342900">
              <a:buFont typeface="Arial" panose="020B0604020202020204" pitchFamily="34" charset="0"/>
              <a:buChar char="•"/>
            </a:pPr>
            <a:r>
              <a:rPr lang="en-GB" sz="1200" i="1" u="sng" dirty="0"/>
              <a:t>Existing PCR operation is whichever PS operation the STA and AP had agreed to use (e.g., DTIM, FMS, etc.) and also follows the wake up timing information (i.e., the next DTIM TBTT) that was provided along with the agreed PS operation</a:t>
            </a:r>
          </a:p>
          <a:p>
            <a:pPr>
              <a:buFont typeface="Arial" panose="020B0604020202020204" pitchFamily="34" charset="0"/>
              <a:buChar char="•"/>
            </a:pPr>
            <a:r>
              <a:rPr lang="en-GB" sz="1400" dirty="0"/>
              <a:t>A non-AP STA that receives a wake-up frame with an indication to check PCR beacon shall follow existing PCR operation to attempt to receive the PCR Beacon information.</a:t>
            </a:r>
          </a:p>
          <a:p>
            <a:pPr marL="800100" lvl="1" indent="-342900">
              <a:buFont typeface="Arial" panose="020B0604020202020204" pitchFamily="34" charset="0"/>
              <a:buChar char="•"/>
            </a:pPr>
            <a:r>
              <a:rPr lang="en-GB" sz="1200" i="1" u="sng" dirty="0"/>
              <a:t>The existing PCR operation is whichever PS operation the STA and AP had agreed to use and also follows the wake up timing information (i.e., the next TBTT) that was provided along with the agreed PS operation</a:t>
            </a:r>
          </a:p>
        </p:txBody>
      </p:sp>
      <p:sp>
        <p:nvSpPr>
          <p:cNvPr id="4" name="Slide Number Placeholder 3">
            <a:extLst>
              <a:ext uri="{FF2B5EF4-FFF2-40B4-BE49-F238E27FC236}">
                <a16:creationId xmlns:a16="http://schemas.microsoft.com/office/drawing/2014/main" id="{EBAE2732-AC86-4EBC-B55D-DA28B68753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F22C372-9C94-49D4-AAAA-14F75F5ADE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F0FF4B-741C-4A52-96A9-E6B3C1C5A3E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432693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A8E4-0E47-4032-912B-326164D6C951}"/>
              </a:ext>
            </a:extLst>
          </p:cNvPr>
          <p:cNvSpPr>
            <a:spLocks noGrp="1"/>
          </p:cNvSpPr>
          <p:nvPr>
            <p:ph type="title"/>
          </p:nvPr>
        </p:nvSpPr>
        <p:spPr/>
        <p:txBody>
          <a:bodyPr/>
          <a:lstStyle/>
          <a:p>
            <a:r>
              <a:rPr lang="en-US"/>
              <a:t>Proposed clarification for WUR mode</a:t>
            </a:r>
            <a:endParaRPr lang="en-US" dirty="0"/>
          </a:p>
        </p:txBody>
      </p:sp>
      <p:sp>
        <p:nvSpPr>
          <p:cNvPr id="3" name="Content Placeholder 2">
            <a:extLst>
              <a:ext uri="{FF2B5EF4-FFF2-40B4-BE49-F238E27FC236}">
                <a16:creationId xmlns:a16="http://schemas.microsoft.com/office/drawing/2014/main" id="{77918A88-C187-49EA-98F2-32D50C687530}"/>
              </a:ext>
            </a:extLst>
          </p:cNvPr>
          <p:cNvSpPr>
            <a:spLocks noGrp="1"/>
          </p:cNvSpPr>
          <p:nvPr>
            <p:ph idx="1"/>
          </p:nvPr>
        </p:nvSpPr>
        <p:spPr/>
        <p:txBody>
          <a:bodyPr/>
          <a:lstStyle/>
          <a:p>
            <a:pPr lvl="0">
              <a:buFont typeface="Arial" panose="020B0604020202020204" pitchFamily="34" charset="0"/>
              <a:buChar char="•"/>
            </a:pPr>
            <a:r>
              <a:rPr lang="en-GB" sz="1800" dirty="0"/>
              <a:t>If a non-AP STA is in WUR mode, then [2]:</a:t>
            </a:r>
            <a:endParaRPr lang="en-US" sz="1800" dirty="0"/>
          </a:p>
          <a:p>
            <a:pPr marL="800100" lvl="1" indent="-342900">
              <a:buFont typeface="Arial" panose="020B0604020202020204" pitchFamily="34" charset="0"/>
              <a:buChar char="•"/>
            </a:pPr>
            <a:r>
              <a:rPr lang="en-GB" sz="1600" dirty="0"/>
              <a:t>The non-AP STA’s </a:t>
            </a:r>
            <a:r>
              <a:rPr lang="en-GB" sz="1600" dirty="0" err="1"/>
              <a:t>WURx</a:t>
            </a:r>
            <a:r>
              <a:rPr lang="en-GB" sz="1600" dirty="0"/>
              <a:t> follows the duty cycle schedule (including </a:t>
            </a:r>
            <a:r>
              <a:rPr lang="en-GB" sz="1600" dirty="0" err="1"/>
              <a:t>WURx</a:t>
            </a:r>
            <a:r>
              <a:rPr lang="en-GB" sz="1600" dirty="0"/>
              <a:t> always on) agreed between AP and non-AP STA if the non-AP STA is in the doze state.</a:t>
            </a:r>
            <a:endParaRPr lang="en-US" sz="1600" dirty="0"/>
          </a:p>
          <a:p>
            <a:pPr marL="800100" lvl="1" indent="-342900">
              <a:buFont typeface="Arial" panose="020B0604020202020204" pitchFamily="34" charset="0"/>
              <a:buChar char="•"/>
            </a:pPr>
            <a:r>
              <a:rPr lang="en-GB" sz="1600" dirty="0"/>
              <a:t>The existing negotiated service period between AP and non-AP STA for the non-AP STA’s PCR schedule (e.g. TWT, schedule for WNM Sleep Mode) is suspended:</a:t>
            </a:r>
            <a:endParaRPr lang="en-US" sz="1600" dirty="0"/>
          </a:p>
          <a:p>
            <a:pPr marL="1200150" lvl="2" indent="-285750">
              <a:buFont typeface="Arial" panose="020B0604020202020204" pitchFamily="34" charset="0"/>
              <a:buChar char="•"/>
            </a:pPr>
            <a:r>
              <a:rPr lang="en-GB" sz="1400" dirty="0"/>
              <a:t>STA is not required to wake up during the service period if the service period is suspended</a:t>
            </a:r>
            <a:r>
              <a:rPr lang="en-GB" sz="1400" i="1" u="sng" dirty="0"/>
              <a:t>, except that the STA is expected to wake at the next service period following the existing baseline PCR operation (Note:  The STA has indicated its intention to wake at the next service period by simply negotiating the PCR schedule).</a:t>
            </a:r>
            <a:endParaRPr lang="en-US" sz="1400" i="1" u="sng" dirty="0"/>
          </a:p>
          <a:p>
            <a:pPr marL="1200150" lvl="2" indent="-285750">
              <a:buFont typeface="Arial" panose="020B0604020202020204" pitchFamily="34" charset="0"/>
              <a:buChar char="•"/>
            </a:pPr>
            <a:r>
              <a:rPr lang="en-GB" sz="1400" dirty="0"/>
              <a:t>The parameters of the negotiated service period for the non-AP STA’s PCR schedule is still saved by the AP and non-AP STA when the negotiated service period is suspended.</a:t>
            </a:r>
          </a:p>
          <a:p>
            <a:pPr marL="800100" lvl="1" indent="-342900">
              <a:buFont typeface="Arial" panose="020B0604020202020204" pitchFamily="34" charset="0"/>
              <a:buChar char="•"/>
            </a:pPr>
            <a:r>
              <a:rPr lang="en-GB" sz="1600" dirty="0"/>
              <a:t>The non-AP STA may not listen for Beacon frames if the non-AP STA is in PS mode.</a:t>
            </a:r>
            <a:endParaRPr lang="en-US" sz="1600" dirty="0"/>
          </a:p>
        </p:txBody>
      </p:sp>
      <p:sp>
        <p:nvSpPr>
          <p:cNvPr id="4" name="Slide Number Placeholder 3">
            <a:extLst>
              <a:ext uri="{FF2B5EF4-FFF2-40B4-BE49-F238E27FC236}">
                <a16:creationId xmlns:a16="http://schemas.microsoft.com/office/drawing/2014/main" id="{37786A2D-B072-4994-BAC6-8D0BB7B19DA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BB2C647-5FD5-48A8-BAB7-D6B00321040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CF08E9-D658-429A-A854-6CE0D58879DE}"/>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000851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E460-B296-4C6F-B2A2-730688612AE4}"/>
              </a:ext>
            </a:extLst>
          </p:cNvPr>
          <p:cNvSpPr>
            <a:spLocks noGrp="1"/>
          </p:cNvSpPr>
          <p:nvPr>
            <p:ph type="title"/>
          </p:nvPr>
        </p:nvSpPr>
        <p:spPr/>
        <p:txBody>
          <a:bodyPr/>
          <a:lstStyle/>
          <a:p>
            <a:r>
              <a:rPr lang="en-US"/>
              <a:t>Straw Poll 1</a:t>
            </a:r>
            <a:endParaRPr lang="en-US" dirty="0"/>
          </a:p>
        </p:txBody>
      </p:sp>
      <p:sp>
        <p:nvSpPr>
          <p:cNvPr id="3" name="Content Placeholder 2">
            <a:extLst>
              <a:ext uri="{FF2B5EF4-FFF2-40B4-BE49-F238E27FC236}">
                <a16:creationId xmlns:a16="http://schemas.microsoft.com/office/drawing/2014/main" id="{2BD63A09-6CD5-4F5B-89FE-527F7783E0A5}"/>
              </a:ext>
            </a:extLst>
          </p:cNvPr>
          <p:cNvSpPr>
            <a:spLocks noGrp="1"/>
          </p:cNvSpPr>
          <p:nvPr>
            <p:ph idx="1"/>
          </p:nvPr>
        </p:nvSpPr>
        <p:spPr/>
        <p:txBody>
          <a:bodyPr/>
          <a:lstStyle/>
          <a:p>
            <a:pPr>
              <a:buFont typeface="Arial" panose="020B0604020202020204" pitchFamily="34" charset="0"/>
              <a:buChar char="•"/>
            </a:pPr>
            <a:r>
              <a:rPr lang="en-US" dirty="0"/>
              <a:t>Do you agree to use Transmit ID to indicate group addressed delivery in the PCR?</a:t>
            </a:r>
          </a:p>
        </p:txBody>
      </p:sp>
      <p:sp>
        <p:nvSpPr>
          <p:cNvPr id="4" name="Slide Number Placeholder 3">
            <a:extLst>
              <a:ext uri="{FF2B5EF4-FFF2-40B4-BE49-F238E27FC236}">
                <a16:creationId xmlns:a16="http://schemas.microsoft.com/office/drawing/2014/main" id="{F0DCF695-AC98-403E-A556-01E3D2563B2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14FC151-FC48-41AA-AD5C-7114A3438E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9A4EF0-94DE-4CA0-BB0D-949C1A10E4E6}"/>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95022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98E7-8702-4278-B05D-54EDF8A890D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3D43BD0-820E-403B-95DD-7F72082E7691}"/>
              </a:ext>
            </a:extLst>
          </p:cNvPr>
          <p:cNvSpPr>
            <a:spLocks noGrp="1"/>
          </p:cNvSpPr>
          <p:nvPr>
            <p:ph idx="1"/>
          </p:nvPr>
        </p:nvSpPr>
        <p:spPr/>
        <p:txBody>
          <a:bodyPr/>
          <a:lstStyle/>
          <a:p>
            <a:pPr>
              <a:buFont typeface="Arial" panose="020B0604020202020204" pitchFamily="34" charset="0"/>
              <a:buChar char="•"/>
            </a:pPr>
            <a:r>
              <a:rPr lang="en-US" dirty="0"/>
              <a:t>Do you agree with the amended text in slides 9, 10, and 11?</a:t>
            </a:r>
          </a:p>
        </p:txBody>
      </p:sp>
      <p:sp>
        <p:nvSpPr>
          <p:cNvPr id="4" name="Slide Number Placeholder 3">
            <a:extLst>
              <a:ext uri="{FF2B5EF4-FFF2-40B4-BE49-F238E27FC236}">
                <a16:creationId xmlns:a16="http://schemas.microsoft.com/office/drawing/2014/main" id="{D5AF7F6F-A1B4-477B-A20A-9B5CA5A3192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74465FD-43A7-4AAF-81C5-1F2818ED68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BCE0BE-E679-4FE3-BC7B-36BB70254C5C}"/>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4250464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C167-137A-4113-A686-884EED02447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07F82DD-26FE-479B-B071-CAF93472C2AF}"/>
              </a:ext>
            </a:extLst>
          </p:cNvPr>
          <p:cNvSpPr>
            <a:spLocks noGrp="1"/>
          </p:cNvSpPr>
          <p:nvPr>
            <p:ph idx="1"/>
          </p:nvPr>
        </p:nvSpPr>
        <p:spPr/>
        <p:txBody>
          <a:bodyPr/>
          <a:lstStyle/>
          <a:p>
            <a:r>
              <a:rPr lang="en-US" sz="1600" dirty="0"/>
              <a:t>[1] 11-17-0575-10-00ba-spec-framework</a:t>
            </a:r>
          </a:p>
          <a:p>
            <a:r>
              <a:rPr lang="en-US" sz="1600" dirty="0"/>
              <a:t>[2] IEEE802.11ba D0.3</a:t>
            </a:r>
          </a:p>
        </p:txBody>
      </p:sp>
      <p:sp>
        <p:nvSpPr>
          <p:cNvPr id="4" name="Slide Number Placeholder 3">
            <a:extLst>
              <a:ext uri="{FF2B5EF4-FFF2-40B4-BE49-F238E27FC236}">
                <a16:creationId xmlns:a16="http://schemas.microsoft.com/office/drawing/2014/main" id="{32104C88-151A-4343-8E3E-FBE7CDABFE0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9E01788-9C52-4494-86F9-16359FA23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96691C7-1758-4166-AEE5-CE75DD3D1FB5}"/>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32860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endParaRPr lang="en-US" dirty="0"/>
          </a:p>
        </p:txBody>
      </p:sp>
      <p:sp>
        <p:nvSpPr>
          <p:cNvPr id="11" name="Content Placeholder 10">
            <a:extLst>
              <a:ext uri="{FF2B5EF4-FFF2-40B4-BE49-F238E27FC236}">
                <a16:creationId xmlns:a16="http://schemas.microsoft.com/office/drawing/2014/main" id="{BFE351E8-624C-4748-8130-91D9C2CC8CA8}"/>
              </a:ext>
            </a:extLst>
          </p:cNvPr>
          <p:cNvSpPr>
            <a:spLocks noGrp="1"/>
          </p:cNvSpPr>
          <p:nvPr>
            <p:ph idx="1"/>
          </p:nvPr>
        </p:nvSpPr>
        <p:spPr>
          <a:xfrm>
            <a:off x="685800" y="1981200"/>
            <a:ext cx="8001000" cy="4494213"/>
          </a:xfrm>
        </p:spPr>
        <p:txBody>
          <a:bodyPr/>
          <a:lstStyle/>
          <a:p>
            <a:pPr>
              <a:buFont typeface="Arial" panose="020B0604020202020204" pitchFamily="34" charset="0"/>
              <a:buChar char="•"/>
            </a:pPr>
            <a:r>
              <a:rPr lang="en-US" sz="1800" dirty="0"/>
              <a:t>Several rules for WUR/PCR interactions are included in SFD[1] &amp; draft[2]</a:t>
            </a:r>
          </a:p>
          <a:p>
            <a:pPr marL="800100" lvl="1" indent="-342900">
              <a:buFont typeface="Arial" panose="020B0604020202020204" pitchFamily="34" charset="0"/>
              <a:buChar char="•"/>
            </a:pPr>
            <a:r>
              <a:rPr lang="en-US" sz="1600" dirty="0"/>
              <a:t>Switching between WUR mode to PCR modes</a:t>
            </a:r>
          </a:p>
          <a:p>
            <a:pPr marL="800100" lvl="1" indent="-342900">
              <a:buFont typeface="Arial" panose="020B0604020202020204" pitchFamily="34" charset="0"/>
              <a:buChar char="•"/>
            </a:pPr>
            <a:r>
              <a:rPr lang="en-US" sz="1600" dirty="0"/>
              <a:t>Suspension of WUR modes</a:t>
            </a:r>
          </a:p>
          <a:p>
            <a:pPr marL="800100" lvl="1" indent="-342900">
              <a:buFont typeface="Arial" panose="020B0604020202020204" pitchFamily="34" charset="0"/>
              <a:buChar char="•"/>
            </a:pPr>
            <a:r>
              <a:rPr lang="en-US" sz="1600" dirty="0"/>
              <a:t>Additional components for the PCR frame delivery, etc.</a:t>
            </a:r>
          </a:p>
          <a:p>
            <a:pPr marL="1657350" lvl="3" indent="-285750">
              <a:buFont typeface="Arial" panose="020B0604020202020204" pitchFamily="34" charset="0"/>
              <a:buChar char="•"/>
            </a:pPr>
            <a:endParaRPr lang="en-US" sz="1200" dirty="0"/>
          </a:p>
          <a:p>
            <a:pPr>
              <a:buFont typeface="Arial" panose="020B0604020202020204" pitchFamily="34" charset="0"/>
              <a:buChar char="•"/>
            </a:pPr>
            <a:r>
              <a:rPr lang="en-US" sz="1800" dirty="0"/>
              <a:t>In this slide deck we discuss the following:</a:t>
            </a:r>
          </a:p>
          <a:p>
            <a:pPr marL="800100" lvl="1" indent="-342900">
              <a:buFont typeface="Arial" panose="020B0604020202020204" pitchFamily="34" charset="0"/>
              <a:buChar char="•"/>
            </a:pPr>
            <a:r>
              <a:rPr lang="en-US" sz="1600" dirty="0"/>
              <a:t>Existing definition of WUR mode as per SFD and D0.3</a:t>
            </a:r>
          </a:p>
          <a:p>
            <a:pPr marL="800100" lvl="1" indent="-342900">
              <a:buFont typeface="Arial" panose="020B0604020202020204" pitchFamily="34" charset="0"/>
              <a:buChar char="•"/>
            </a:pPr>
            <a:r>
              <a:rPr lang="en-US" sz="1600" dirty="0"/>
              <a:t>Interactions between the WUR and the PCR of a STA with examples for:</a:t>
            </a:r>
          </a:p>
          <a:p>
            <a:pPr marL="1200150" lvl="2" indent="-285750">
              <a:buFont typeface="Arial" panose="020B0604020202020204" pitchFamily="34" charset="0"/>
              <a:buChar char="•"/>
            </a:pPr>
            <a:r>
              <a:rPr lang="en-US" sz="1400" dirty="0"/>
              <a:t>Individual addressed delivery (with baseline PS modes)</a:t>
            </a:r>
          </a:p>
          <a:p>
            <a:pPr marL="1200150" lvl="2" indent="-285750">
              <a:buFont typeface="Arial" panose="020B0604020202020204" pitchFamily="34" charset="0"/>
              <a:buChar char="•"/>
            </a:pPr>
            <a:r>
              <a:rPr lang="en-US" sz="1400" dirty="0"/>
              <a:t>Group addressed delivery (with baseline DTIM mode)</a:t>
            </a:r>
          </a:p>
          <a:p>
            <a:pPr marL="1200150" lvl="2" indent="-285750">
              <a:buFont typeface="Arial" panose="020B0604020202020204" pitchFamily="34" charset="0"/>
              <a:buChar char="•"/>
            </a:pPr>
            <a:r>
              <a:rPr lang="en-US" sz="1400" dirty="0"/>
              <a:t>TWT-based delivery (with existing TWT modes)</a:t>
            </a:r>
          </a:p>
          <a:p>
            <a:pPr marL="1657350" lvl="3" indent="-285750">
              <a:buFont typeface="Arial" panose="020B0604020202020204" pitchFamily="34" charset="0"/>
              <a:buChar char="•"/>
            </a:pPr>
            <a:endParaRPr lang="en-US" sz="1200" dirty="0"/>
          </a:p>
          <a:p>
            <a:pPr>
              <a:buFont typeface="Arial" panose="020B0604020202020204" pitchFamily="34" charset="0"/>
              <a:buChar char="•"/>
            </a:pPr>
            <a:r>
              <a:rPr lang="en-US" sz="1800" dirty="0"/>
              <a:t>We highlight missing rules (if any) for these operations</a:t>
            </a:r>
          </a:p>
          <a:p>
            <a:pPr marL="800100" lvl="1" indent="-342900">
              <a:buFont typeface="Arial" panose="020B0604020202020204" pitchFamily="34" charset="0"/>
              <a:buChar char="•"/>
            </a:pPr>
            <a:r>
              <a:rPr lang="en-US" sz="1600" dirty="0"/>
              <a:t>And propose clarifications needed to ensure consistency and finalize behavior</a:t>
            </a:r>
          </a:p>
          <a:p>
            <a:pPr marL="800100" lvl="1" indent="-342900">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19041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C5945AA0-466D-4CAB-957F-B294DB51875D}"/>
              </a:ext>
            </a:extLst>
          </p:cNvPr>
          <p:cNvSpPr>
            <a:spLocks noGrp="1"/>
          </p:cNvSpPr>
          <p:nvPr>
            <p:ph type="title"/>
          </p:nvPr>
        </p:nvSpPr>
        <p:spPr/>
        <p:txBody>
          <a:bodyPr/>
          <a:lstStyle/>
          <a:p>
            <a:r>
              <a:rPr lang="en-US"/>
              <a:t>WUR Mode</a:t>
            </a:r>
            <a:endParaRPr lang="en-US" dirty="0"/>
          </a:p>
        </p:txBody>
      </p:sp>
      <p:sp>
        <p:nvSpPr>
          <p:cNvPr id="3" name="Content Placeholder 2">
            <a:extLst>
              <a:ext uri="{FF2B5EF4-FFF2-40B4-BE49-F238E27FC236}">
                <a16:creationId xmlns:a16="http://schemas.microsoft.com/office/drawing/2014/main" id="{ACF5E193-0A7E-464E-A4A3-2C6697728A7C}"/>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The </a:t>
            </a:r>
            <a:r>
              <a:rPr lang="en-GB" sz="1600" dirty="0" err="1"/>
              <a:t>WURx</a:t>
            </a:r>
            <a:r>
              <a:rPr lang="en-GB" sz="1600" dirty="0"/>
              <a:t> of a WUR non-AP STA can be in one of the two states [2]:</a:t>
            </a:r>
          </a:p>
          <a:p>
            <a:pPr marL="800100" lvl="1" indent="-342900">
              <a:buFont typeface="Arial" panose="020B0604020202020204" pitchFamily="34" charset="0"/>
              <a:buChar char="•"/>
            </a:pPr>
            <a:r>
              <a:rPr lang="en-US" sz="1400" dirty="0" err="1"/>
              <a:t>WURx</a:t>
            </a:r>
            <a:r>
              <a:rPr lang="en-US" sz="1400" dirty="0"/>
              <a:t> Awake: the </a:t>
            </a:r>
            <a:r>
              <a:rPr lang="en-US" sz="1400" dirty="0" err="1"/>
              <a:t>WURx</a:t>
            </a:r>
            <a:r>
              <a:rPr lang="en-US" sz="1400" dirty="0"/>
              <a:t> of the WUR non-AP STA is fully powered to receive WUR frame</a:t>
            </a:r>
          </a:p>
          <a:p>
            <a:pPr marL="800100" lvl="1" indent="-342900">
              <a:buFont typeface="Arial" panose="020B0604020202020204" pitchFamily="34" charset="0"/>
              <a:buChar char="•"/>
            </a:pPr>
            <a:r>
              <a:rPr lang="en-US" sz="1400" dirty="0" err="1"/>
              <a:t>WURx</a:t>
            </a:r>
            <a:r>
              <a:rPr lang="en-US" sz="1400" dirty="0"/>
              <a:t> Doze: the </a:t>
            </a:r>
            <a:r>
              <a:rPr lang="en-US" sz="1400" dirty="0" err="1"/>
              <a:t>WURx</a:t>
            </a:r>
            <a:r>
              <a:rPr lang="en-US" sz="1400" dirty="0"/>
              <a:t> of the WUR non-AP STA is not able to receive WUR frame</a:t>
            </a:r>
          </a:p>
          <a:p>
            <a:pPr marL="57150" indent="0"/>
            <a:r>
              <a:rPr lang="en-US" sz="1100" b="0" dirty="0"/>
              <a:t>NOTE 1—The PCR component of a WUR non-AP STA can be in awake or doze state as defined in 11.2.1</a:t>
            </a:r>
          </a:p>
          <a:p>
            <a:pPr marL="57150" indent="0"/>
            <a:r>
              <a:rPr lang="en-US" sz="1100" b="0" dirty="0"/>
              <a:t>NOTE 2—The PCR component of a WUR non-AP STA can be in active mode or power save (PS) mode as defined in 11.2.3.2</a:t>
            </a:r>
            <a:endParaRPr lang="en-GB" sz="1100" b="0" dirty="0"/>
          </a:p>
          <a:p>
            <a:pPr marL="0" lvl="0" indent="0"/>
            <a:endParaRPr lang="en-GB" sz="1600" dirty="0"/>
          </a:p>
          <a:p>
            <a:pPr lvl="0">
              <a:buFont typeface="Arial" panose="020B0604020202020204" pitchFamily="34" charset="0"/>
              <a:buChar char="•"/>
            </a:pPr>
            <a:r>
              <a:rPr lang="en-GB" sz="1600" dirty="0"/>
              <a:t>If a non-AP STA is in WUR mode, then [2]:</a:t>
            </a:r>
            <a:endParaRPr lang="en-US" sz="1600" dirty="0"/>
          </a:p>
          <a:p>
            <a:pPr marL="800100" lvl="1" indent="-342900">
              <a:buFont typeface="Arial" panose="020B0604020202020204" pitchFamily="34" charset="0"/>
              <a:buChar char="•"/>
            </a:pPr>
            <a:r>
              <a:rPr lang="en-GB" sz="1400" dirty="0"/>
              <a:t>The non-AP STA’s </a:t>
            </a:r>
            <a:r>
              <a:rPr lang="en-GB" sz="1400" dirty="0" err="1"/>
              <a:t>WURx</a:t>
            </a:r>
            <a:r>
              <a:rPr lang="en-GB" sz="1400" dirty="0"/>
              <a:t> follows the duty cycle schedule (including </a:t>
            </a:r>
            <a:r>
              <a:rPr lang="en-GB" sz="1400" dirty="0" err="1"/>
              <a:t>WURx</a:t>
            </a:r>
            <a:r>
              <a:rPr lang="en-GB" sz="1400" dirty="0"/>
              <a:t> always on) agreed between AP and non-AP STA if the non-AP STA is in the doze state.</a:t>
            </a:r>
            <a:endParaRPr lang="en-US" sz="1400" dirty="0"/>
          </a:p>
          <a:p>
            <a:pPr marL="800100" lvl="1" indent="-342900">
              <a:buFont typeface="Arial" panose="020B0604020202020204" pitchFamily="34" charset="0"/>
              <a:buChar char="•"/>
            </a:pPr>
            <a:r>
              <a:rPr lang="en-GB" sz="1400" dirty="0"/>
              <a:t>The existing negotiated service period between AP and non-AP STA for the non-AP STA’s PCR schedule (e.g. TWT, schedule for WNM Sleep Mode) is suspended:</a:t>
            </a:r>
            <a:endParaRPr lang="en-US" sz="1400" dirty="0"/>
          </a:p>
          <a:p>
            <a:pPr marL="1200150" lvl="2" indent="-285750">
              <a:buFont typeface="Arial" panose="020B0604020202020204" pitchFamily="34" charset="0"/>
              <a:buChar char="•"/>
            </a:pPr>
            <a:r>
              <a:rPr lang="en-GB" sz="1200" dirty="0"/>
              <a:t>STA is not required to wake up during the service period if the service period is suspended.</a:t>
            </a:r>
            <a:endParaRPr lang="en-US" sz="1200" dirty="0"/>
          </a:p>
          <a:p>
            <a:pPr marL="1200150" lvl="2" indent="-285750">
              <a:buFont typeface="Arial" panose="020B0604020202020204" pitchFamily="34" charset="0"/>
              <a:buChar char="•"/>
            </a:pPr>
            <a:r>
              <a:rPr lang="en-GB" sz="1200" dirty="0"/>
              <a:t>The parameters of the negotiated service period for the non-AP STA’s PCR schedule is still saved by the AP and non-AP STA when the negotiated service period is suspended.</a:t>
            </a:r>
          </a:p>
          <a:p>
            <a:pPr marL="800100" lvl="1" indent="-342900">
              <a:buFont typeface="Arial" panose="020B0604020202020204" pitchFamily="34" charset="0"/>
              <a:buChar char="•"/>
            </a:pPr>
            <a:r>
              <a:rPr lang="en-GB" sz="1400" dirty="0"/>
              <a:t>The non-AP STA may not listen for Beacon frames if the non-AP STA is in PS mode.</a:t>
            </a:r>
            <a:endParaRPr lang="en-US" sz="1400" dirty="0"/>
          </a:p>
        </p:txBody>
      </p:sp>
      <p:sp>
        <p:nvSpPr>
          <p:cNvPr id="4" name="Slide Number Placeholder 3">
            <a:extLst>
              <a:ext uri="{FF2B5EF4-FFF2-40B4-BE49-F238E27FC236}">
                <a16:creationId xmlns:a16="http://schemas.microsoft.com/office/drawing/2014/main" id="{3A180F29-3FF7-4347-832A-4D88877CF11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C6EB-6690-4C6E-9DC8-C292187A918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FE7CF0-6A54-4A67-98F3-1E4EB28A521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641467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BC18DF5F-C250-4E3C-A4E9-00970E3FE0BF}"/>
              </a:ext>
            </a:extLst>
          </p:cNvPr>
          <p:cNvSpPr>
            <a:spLocks noGrp="1"/>
          </p:cNvSpPr>
          <p:nvPr>
            <p:ph type="title"/>
          </p:nvPr>
        </p:nvSpPr>
        <p:spPr/>
        <p:txBody>
          <a:bodyPr/>
          <a:lstStyle/>
          <a:p>
            <a:r>
              <a:rPr lang="en-US" dirty="0"/>
              <a:t>AP behavior [1]</a:t>
            </a:r>
          </a:p>
        </p:txBody>
      </p:sp>
      <p:sp>
        <p:nvSpPr>
          <p:cNvPr id="3" name="Content Placeholder 2">
            <a:extLst>
              <a:ext uri="{FF2B5EF4-FFF2-40B4-BE49-F238E27FC236}">
                <a16:creationId xmlns:a16="http://schemas.microsoft.com/office/drawing/2014/main" id="{187B3F5D-0AB5-47F4-8DB4-7D743A6DE1A4}"/>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An AP that transmits a wake-up frame addressed to a non-AP STA that satisfies condition 1 shall follow existing PCR operation to deliver individually addressed buffered BU(s) </a:t>
            </a:r>
            <a:endParaRPr lang="en-US" sz="1400" dirty="0"/>
          </a:p>
          <a:p>
            <a:pPr marL="800100" lvl="1" indent="-342900">
              <a:buFont typeface="Arial" panose="020B0604020202020204" pitchFamily="34" charset="0"/>
              <a:buChar char="•"/>
            </a:pPr>
            <a:r>
              <a:rPr lang="en-GB" sz="12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 </a:t>
            </a:r>
            <a:endParaRPr lang="en-US" sz="1200" dirty="0"/>
          </a:p>
          <a:p>
            <a:pPr lvl="0">
              <a:buFont typeface="Arial" panose="020B0604020202020204" pitchFamily="34" charset="0"/>
              <a:buChar char="•"/>
            </a:pPr>
            <a:r>
              <a:rPr lang="en-GB" sz="1400" dirty="0"/>
              <a:t>The AP that intends to schedule a transmission through the PCR for a WUR STA shall schedule it if any of the following conditions is met:</a:t>
            </a:r>
            <a:endParaRPr lang="en-US" sz="1400" dirty="0"/>
          </a:p>
          <a:p>
            <a:pPr marL="800100" lvl="1" indent="-342900">
              <a:buFont typeface="Arial" panose="020B0604020202020204" pitchFamily="34" charset="0"/>
              <a:buChar char="•"/>
            </a:pPr>
            <a:r>
              <a:rPr lang="en-GB" sz="1200" dirty="0"/>
              <a:t>The PCR transition delay indicated by the non-AP STA in the WUR Capabilities elements following the most recent transmitted wake-up frame intended to the non-AP STA has expired </a:t>
            </a:r>
            <a:endParaRPr lang="en-US" sz="1200" dirty="0"/>
          </a:p>
          <a:p>
            <a:pPr marL="800100" lvl="1" indent="-342900">
              <a:buFont typeface="Arial" panose="020B0604020202020204" pitchFamily="34" charset="0"/>
              <a:buChar char="•"/>
            </a:pPr>
            <a:r>
              <a:rPr lang="en-GB" sz="1200" dirty="0"/>
              <a:t>The non-AP STA has indicated it is in awake state after transmitting a frame through the PCR to the AP</a:t>
            </a:r>
            <a:endParaRPr lang="en-US" sz="1200" dirty="0"/>
          </a:p>
          <a:p>
            <a:pPr marL="800100" lvl="1" indent="-342900">
              <a:buFont typeface="Arial" panose="020B0604020202020204" pitchFamily="34" charset="0"/>
              <a:buChar char="•"/>
            </a:pPr>
            <a:r>
              <a:rPr lang="en-GB" sz="1200" dirty="0"/>
              <a:t>Note that the transmission is not limited to the individually addressed buffered BU(s)</a:t>
            </a:r>
            <a:endParaRPr lang="en-US" sz="1200" dirty="0"/>
          </a:p>
          <a:p>
            <a:pPr lvl="0">
              <a:buFont typeface="Arial" panose="020B0604020202020204" pitchFamily="34" charset="0"/>
              <a:buChar char="•"/>
            </a:pPr>
            <a:r>
              <a:rPr lang="en-GB" sz="1400" dirty="0"/>
              <a:t>An AP that transmits a wake-up frame indicating group addressed buffered BU(s) shall follow existing PCR operation to deliver group addressed buffered BU(s)</a:t>
            </a:r>
            <a:endParaRPr lang="en-US" sz="1400" dirty="0"/>
          </a:p>
          <a:p>
            <a:pPr lvl="0">
              <a:buFont typeface="Arial" panose="020B0604020202020204" pitchFamily="34" charset="0"/>
              <a:buChar char="•"/>
            </a:pPr>
            <a:r>
              <a:rPr lang="en-GB" sz="1400" dirty="0"/>
              <a:t>The AP shall schedule for transmission of group addressed buffered BU(s) through PCR if the following condition is met:</a:t>
            </a:r>
            <a:endParaRPr lang="en-US" sz="1400" dirty="0"/>
          </a:p>
          <a:p>
            <a:pPr marL="800100" lvl="1" indent="-342900">
              <a:buFont typeface="Arial" panose="020B0604020202020204" pitchFamily="34" charset="0"/>
              <a:buChar char="•"/>
            </a:pPr>
            <a:r>
              <a:rPr lang="en-GB" sz="1200" dirty="0"/>
              <a:t>The maximum PCR transition delay indicated by all the non-AP STAs in the WUR Capabilities elements, that are not in awake state and have negotiated WUR service with AP, following the most recent transmitted wake-up frame indicating buffered group addressed BU(s) of PCR has expired </a:t>
            </a: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90A0225-BB13-4CFA-8673-3F71E096D74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AA2BD48-D047-4438-9FDE-8BCCB368516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B2D544-F1BF-4686-8CE9-4DBBF7955AEC}"/>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87419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A467B0A-5652-48B4-BE30-55961FE0B46D}"/>
              </a:ext>
            </a:extLst>
          </p:cNvPr>
          <p:cNvSpPr>
            <a:spLocks noGrp="1"/>
          </p:cNvSpPr>
          <p:nvPr>
            <p:ph type="title"/>
          </p:nvPr>
        </p:nvSpPr>
        <p:spPr/>
        <p:txBody>
          <a:bodyPr/>
          <a:lstStyle/>
          <a:p>
            <a:r>
              <a:rPr lang="en-US"/>
              <a:t>STA behavior [1]</a:t>
            </a:r>
            <a:endParaRPr lang="en-US" dirty="0"/>
          </a:p>
        </p:txBody>
      </p:sp>
      <p:sp>
        <p:nvSpPr>
          <p:cNvPr id="3" name="Content Placeholder 2">
            <a:extLst>
              <a:ext uri="{FF2B5EF4-FFF2-40B4-BE49-F238E27FC236}">
                <a16:creationId xmlns:a16="http://schemas.microsoft.com/office/drawing/2014/main" id="{BDEDFC45-F657-47EF-9761-083D1D8DC81F}"/>
              </a:ext>
            </a:extLst>
          </p:cNvPr>
          <p:cNvSpPr>
            <a:spLocks noGrp="1"/>
          </p:cNvSpPr>
          <p:nvPr>
            <p:ph idx="1"/>
          </p:nvPr>
        </p:nvSpPr>
        <p:spPr/>
        <p:txBody>
          <a:bodyPr/>
          <a:lstStyle/>
          <a:p>
            <a:pPr lvl="0">
              <a:buFont typeface="Arial" panose="020B0604020202020204" pitchFamily="34" charset="0"/>
              <a:buChar char="•"/>
            </a:pPr>
            <a:r>
              <a:rPr lang="en-GB" sz="1800"/>
              <a:t>A non-AP STA that receives a wake-up frame that satisfies condition 1 shall follow existing PCR operation to retrieve individually addressed buffered BU(s)</a:t>
            </a:r>
            <a:endParaRPr lang="en-US" sz="1800"/>
          </a:p>
          <a:p>
            <a:pPr lvl="1">
              <a:buFont typeface="Arial" panose="020B0604020202020204" pitchFamily="34" charset="0"/>
              <a:buChar char="•"/>
            </a:pPr>
            <a:r>
              <a:rPr lang="en-GB" sz="160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endParaRPr lang="en-US" sz="1600"/>
          </a:p>
          <a:p>
            <a:pPr>
              <a:buFont typeface="Arial" panose="020B0604020202020204" pitchFamily="34" charset="0"/>
              <a:buChar char="•"/>
            </a:pPr>
            <a:r>
              <a:rPr lang="en-GB" sz="1800"/>
              <a:t>A non-AP STA that receives a wake-up frame with an indication of buffered group addressed BU(s) shall follow existing PCR operation to receive group addressed BU(s).</a:t>
            </a:r>
          </a:p>
          <a:p>
            <a:pPr>
              <a:buFont typeface="Arial" panose="020B0604020202020204" pitchFamily="34" charset="0"/>
              <a:buChar char="•"/>
            </a:pPr>
            <a:r>
              <a:rPr lang="en-GB" sz="1800"/>
              <a:t>A non-AP STA that receives a wake-up frame with an indication to check PCR beacon shall follow existing PCR operation to attempt to receive the PCR Beacon information.</a:t>
            </a:r>
            <a:endParaRPr lang="en-US" sz="180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BAE2732-AC86-4EBC-B55D-DA28B687532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2C372-9C94-49D4-AAAA-14F75F5ADE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F0FF4B-741C-4A52-96A9-E6B3C1C5A3E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35948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dirty="0"/>
              <a:t>Individual addressed delivery</a:t>
            </a:r>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877786"/>
            <a:ext cx="7770813" cy="3603802"/>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only sends WUR Wake Up frame addressed to STA if it has DL BUs for the STA</a:t>
            </a:r>
          </a:p>
          <a:p>
            <a:pPr marL="1200150" lvl="2" indent="-285750">
              <a:buFont typeface="Arial" panose="020B0604020202020204" pitchFamily="34" charset="0"/>
              <a:buChar char="•"/>
            </a:pPr>
            <a:r>
              <a:rPr lang="en-US" sz="1100" dirty="0"/>
              <a:t>The Address field of the frame has WID of STA, GID assigned to STA, or WID that is present in Frame Body</a:t>
            </a:r>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STA wakes up its PCR after receiving a Wake Up frame addressed to it (no need to read any Beacon)</a:t>
            </a:r>
          </a:p>
          <a:p>
            <a:pPr marL="800100" lvl="1" indent="-342900">
              <a:buFont typeface="Arial" panose="020B0604020202020204" pitchFamily="34" charset="0"/>
              <a:buChar char="•"/>
            </a:pPr>
            <a:r>
              <a:rPr lang="en-US" sz="1200" dirty="0"/>
              <a:t>STA contends for the WM using EDCA to send a poll (see (11.2.3)) that is </a:t>
            </a:r>
          </a:p>
          <a:p>
            <a:pPr marL="1200150" lvl="2" indent="-342900">
              <a:buFont typeface="Arial" panose="020B0604020202020204" pitchFamily="34" charset="0"/>
              <a:buChar char="•"/>
            </a:pPr>
            <a:r>
              <a:rPr lang="en-US" sz="1000" dirty="0"/>
              <a:t>A PS Poll frame for baseline PS mode (PM bit of PS-Poll is ignored), </a:t>
            </a:r>
          </a:p>
          <a:p>
            <a:pPr marL="1200150" lvl="2" indent="-342900">
              <a:buFont typeface="Arial" panose="020B0604020202020204" pitchFamily="34" charset="0"/>
              <a:buChar char="•"/>
            </a:pPr>
            <a:r>
              <a:rPr lang="en-US" sz="1000" dirty="0"/>
              <a:t>An APSD trigger frame for baseline APSD mechanism (PM bit of frame is 1), </a:t>
            </a:r>
          </a:p>
          <a:p>
            <a:pPr marL="1200150" lvl="2" indent="-342900">
              <a:buFont typeface="Arial" panose="020B0604020202020204" pitchFamily="34" charset="0"/>
              <a:buChar char="•"/>
            </a:pPr>
            <a:r>
              <a:rPr lang="en-US" sz="1000" dirty="0"/>
              <a:t>A frame soliciting immediate response with PM bit of 0 for Active mode</a:t>
            </a:r>
          </a:p>
          <a:p>
            <a:pPr marL="800100" lvl="1" indent="-342900">
              <a:buFont typeface="Arial" panose="020B0604020202020204" pitchFamily="34" charset="0"/>
              <a:buChar char="•"/>
            </a:pPr>
            <a:r>
              <a:rPr lang="en-US" sz="1200" dirty="0"/>
              <a:t>AP may help the STA to transmit the poll by sending a Trigger frame, after PCR transition delay has expired</a:t>
            </a:r>
          </a:p>
          <a:p>
            <a:pPr marL="800100" lvl="1" indent="-342900">
              <a:buFont typeface="Arial" panose="020B0604020202020204" pitchFamily="34" charset="0"/>
              <a:buChar char="•"/>
            </a:pPr>
            <a:r>
              <a:rPr lang="en-US" sz="1200" dirty="0"/>
              <a:t>AP shall transmit buffered BUs addressed to the STA at designated times and that comply to restrictions valid for PCR mode of operation (number of BUs, service periods, etc.)</a:t>
            </a:r>
          </a:p>
          <a:p>
            <a:pPr marL="800100" lvl="1" indent="-342900">
              <a:buFont typeface="Arial" panose="020B0604020202020204" pitchFamily="34" charset="0"/>
              <a:buChar char="•"/>
            </a:pPr>
            <a:r>
              <a:rPr lang="en-US" sz="1200" dirty="0"/>
              <a:t>STA goes to doze state according to its PCR instructions (PM bit set to 1 or after receiving an EOSP bit of 1)</a:t>
            </a:r>
          </a:p>
          <a:p>
            <a:pPr marL="1200150" lvl="2" indent="-285750">
              <a:buFont typeface="Arial" panose="020B0604020202020204" pitchFamily="34" charset="0"/>
              <a:buChar char="•"/>
            </a:pPr>
            <a:r>
              <a:rPr lang="en-US" sz="1100" dirty="0"/>
              <a:t>Note: The WUR operation is enabled when the STA is in doze state by default</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a:extLst>
              <a:ext uri="{FF2B5EF4-FFF2-40B4-BE49-F238E27FC236}">
                <a16:creationId xmlns:a16="http://schemas.microsoft.com/office/drawing/2014/main" id="{2747AAF1-4EA3-48A2-B28B-95CD38F68029}"/>
              </a:ext>
            </a:extLst>
          </p:cNvPr>
          <p:cNvSpPr/>
          <p:nvPr/>
        </p:nvSpPr>
        <p:spPr bwMode="auto">
          <a:xfrm>
            <a:off x="4114800" y="1860288"/>
            <a:ext cx="437330" cy="2247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a:t>
            </a:r>
            <a:r>
              <a:rPr kumimoji="0" lang="en-US" sz="1000" b="0" i="0" u="none" strike="noStrike" cap="none" normalizeH="0" baseline="0" dirty="0">
                <a:ln>
                  <a:noFill/>
                </a:ln>
                <a:solidFill>
                  <a:schemeClr val="tx1"/>
                </a:solidFill>
                <a:effectLst/>
                <a:latin typeface="Times New Roman" pitchFamily="16" charset="0"/>
                <a:ea typeface="MS Gothic" charset="-128"/>
              </a:rPr>
              <a:t>oll</a:t>
            </a:r>
          </a:p>
        </p:txBody>
      </p:sp>
      <p:sp>
        <p:nvSpPr>
          <p:cNvPr id="16" name="Rectangle 15">
            <a:extLst>
              <a:ext uri="{FF2B5EF4-FFF2-40B4-BE49-F238E27FC236}">
                <a16:creationId xmlns:a16="http://schemas.microsoft.com/office/drawing/2014/main" id="{CF23C525-CEA1-46E3-AF05-652D5CD192A6}"/>
              </a:ext>
            </a:extLst>
          </p:cNvPr>
          <p:cNvSpPr/>
          <p:nvPr/>
        </p:nvSpPr>
        <p:spPr bwMode="auto">
          <a:xfrm>
            <a:off x="4571999" y="1599468"/>
            <a:ext cx="428629"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cxnSp>
        <p:nvCxnSpPr>
          <p:cNvPr id="54" name="Straight Connector 53">
            <a:extLst>
              <a:ext uri="{FF2B5EF4-FFF2-40B4-BE49-F238E27FC236}">
                <a16:creationId xmlns:a16="http://schemas.microsoft.com/office/drawing/2014/main" id="{0ED14CB9-899F-45A8-BB13-7A9E1C73BE55}"/>
              </a:ext>
            </a:extLst>
          </p:cNvPr>
          <p:cNvCxnSpPr/>
          <p:nvPr/>
        </p:nvCxnSpPr>
        <p:spPr bwMode="auto">
          <a:xfrm flipH="1">
            <a:off x="3908025"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7FAF39A-169E-47E3-80FC-F55CFCE66097}"/>
              </a:ext>
            </a:extLst>
          </p:cNvPr>
          <p:cNvCxnSpPr/>
          <p:nvPr/>
        </p:nvCxnSpPr>
        <p:spPr bwMode="auto">
          <a:xfrm flipH="1">
            <a:off x="3962400"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41A00BBE-E05B-4A9E-A41F-0535FD3E28AD}"/>
              </a:ext>
            </a:extLst>
          </p:cNvPr>
          <p:cNvCxnSpPr/>
          <p:nvPr/>
        </p:nvCxnSpPr>
        <p:spPr bwMode="auto">
          <a:xfrm flipH="1">
            <a:off x="4032470"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EEBC2563-CA84-40FE-89A0-13490EFFD0ED}"/>
              </a:ext>
            </a:extLst>
          </p:cNvPr>
          <p:cNvCxnSpPr/>
          <p:nvPr/>
        </p:nvCxnSpPr>
        <p:spPr bwMode="auto">
          <a:xfrm flipH="1">
            <a:off x="4097322"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84476F03-B08E-4E11-9D04-DB1224BF5651}"/>
              </a:ext>
            </a:extLst>
          </p:cNvPr>
          <p:cNvSpPr/>
          <p:nvPr/>
        </p:nvSpPr>
        <p:spPr bwMode="auto">
          <a:xfrm>
            <a:off x="3343526" y="1612283"/>
            <a:ext cx="650845" cy="23888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Trigger</a:t>
            </a:r>
          </a:p>
        </p:txBody>
      </p:sp>
      <p:sp>
        <p:nvSpPr>
          <p:cNvPr id="77" name="TextBox 76">
            <a:extLst>
              <a:ext uri="{FF2B5EF4-FFF2-40B4-BE49-F238E27FC236}">
                <a16:creationId xmlns:a16="http://schemas.microsoft.com/office/drawing/2014/main" id="{6637943E-D9C2-4D95-A390-9D56AE0E8D20}"/>
              </a:ext>
            </a:extLst>
          </p:cNvPr>
          <p:cNvSpPr txBox="1"/>
          <p:nvPr/>
        </p:nvSpPr>
        <p:spPr>
          <a:xfrm>
            <a:off x="3708493" y="2076362"/>
            <a:ext cx="2666114" cy="276999"/>
          </a:xfrm>
          <a:prstGeom prst="rect">
            <a:avLst/>
          </a:prstGeom>
          <a:noFill/>
        </p:spPr>
        <p:txBody>
          <a:bodyPr wrap="none" rtlCol="0">
            <a:spAutoFit/>
          </a:bodyPr>
          <a:lstStyle/>
          <a:p>
            <a:r>
              <a:rPr lang="en-US" sz="1200" dirty="0">
                <a:solidFill>
                  <a:schemeClr val="tx1"/>
                </a:solidFill>
              </a:rPr>
              <a:t>individually addressed frame exchanges</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5357818" y="1586299"/>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
        <p:nvSpPr>
          <p:cNvPr id="83" name="Rectangle 82">
            <a:extLst>
              <a:ext uri="{FF2B5EF4-FFF2-40B4-BE49-F238E27FC236}">
                <a16:creationId xmlns:a16="http://schemas.microsoft.com/office/drawing/2014/main" id="{1E7675A2-A85D-41EA-A1A7-88C9688458C2}"/>
              </a:ext>
            </a:extLst>
          </p:cNvPr>
          <p:cNvSpPr/>
          <p:nvPr/>
        </p:nvSpPr>
        <p:spPr bwMode="auto">
          <a:xfrm>
            <a:off x="6048370" y="1854356"/>
            <a:ext cx="428629"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sp>
        <p:nvSpPr>
          <p:cNvPr id="85" name="TextBox 84">
            <a:extLst>
              <a:ext uri="{FF2B5EF4-FFF2-40B4-BE49-F238E27FC236}">
                <a16:creationId xmlns:a16="http://schemas.microsoft.com/office/drawing/2014/main" id="{5246AE4B-2208-4D63-AFC8-7E9EA42EF7FF}"/>
              </a:ext>
            </a:extLst>
          </p:cNvPr>
          <p:cNvSpPr txBox="1"/>
          <p:nvPr/>
        </p:nvSpPr>
        <p:spPr>
          <a:xfrm>
            <a:off x="5009329" y="1643293"/>
            <a:ext cx="338554" cy="276999"/>
          </a:xfrm>
          <a:prstGeom prst="rect">
            <a:avLst/>
          </a:prstGeom>
          <a:noFill/>
        </p:spPr>
        <p:txBody>
          <a:bodyPr wrap="none" rtlCol="0">
            <a:spAutoFit/>
          </a:bodyPr>
          <a:lstStyle/>
          <a:p>
            <a:r>
              <a:rPr lang="en-US" sz="1200" dirty="0">
                <a:solidFill>
                  <a:schemeClr val="tx1"/>
                </a:solidFill>
              </a:rPr>
              <a:t>…</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flipV="1">
            <a:off x="3015364" y="1857317"/>
            <a:ext cx="3481504" cy="598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51664"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57289"/>
            <a:ext cx="2082606" cy="10506"/>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spTree>
    <p:extLst>
      <p:ext uri="{BB962C8B-B14F-4D97-AF65-F5344CB8AC3E}">
        <p14:creationId xmlns:p14="http://schemas.microsoft.com/office/powerpoint/2010/main" val="1705865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a:t>Group addressed delivery</a:t>
            </a:r>
            <a:endParaRPr lang="en-US" dirty="0"/>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920378"/>
            <a:ext cx="7770813" cy="3416537"/>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sends Wake Up frame that indicates group addressed delivery in PCR if it has group addressed DL BUs</a:t>
            </a:r>
          </a:p>
          <a:p>
            <a:pPr marL="1200150" lvl="2" indent="-285750">
              <a:buFont typeface="Arial" panose="020B0604020202020204" pitchFamily="34" charset="0"/>
              <a:buChar char="•"/>
            </a:pPr>
            <a:r>
              <a:rPr lang="en-US" sz="1100" dirty="0"/>
              <a:t>Currently the setting of the Address field of the frame for this mode is TBD</a:t>
            </a:r>
          </a:p>
          <a:p>
            <a:pPr marL="1200150" lvl="2" indent="-285750">
              <a:buFont typeface="Arial" panose="020B0604020202020204" pitchFamily="34" charset="0"/>
              <a:buChar char="•"/>
            </a:pPr>
            <a:r>
              <a:rPr lang="en-US" sz="1100" dirty="0"/>
              <a:t>We propose to use Transmit ID since it is addressed to all WUR STAs</a:t>
            </a:r>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STA wakes up its PCR after receiving the Wake Up frame</a:t>
            </a:r>
          </a:p>
          <a:p>
            <a:pPr marL="800100" lvl="1" indent="-342900">
              <a:buFont typeface="Arial" panose="020B0604020202020204" pitchFamily="34" charset="0"/>
              <a:buChar char="•"/>
            </a:pPr>
            <a:r>
              <a:rPr lang="en-US" sz="1200" dirty="0"/>
              <a:t>STA reads the DTIM Beacon and the following group addressed DL BUs</a:t>
            </a:r>
          </a:p>
          <a:p>
            <a:pPr marL="800100" lvl="1" indent="-342900">
              <a:buFont typeface="Arial" panose="020B0604020202020204" pitchFamily="34" charset="0"/>
              <a:buChar char="•"/>
            </a:pPr>
            <a:r>
              <a:rPr lang="en-US" sz="1200" dirty="0"/>
              <a:t>AP shall transmit group addressed BUs after DTIM Beacon and prior to sending individual DL BUs</a:t>
            </a:r>
          </a:p>
          <a:p>
            <a:pPr marL="1200150" lvl="2" indent="-285750">
              <a:buFont typeface="Arial" panose="020B0604020202020204" pitchFamily="34" charset="0"/>
              <a:buChar char="•"/>
            </a:pPr>
            <a:r>
              <a:rPr lang="en-US" sz="1100" dirty="0"/>
              <a:t>But not before PCR transition delay has expired for all WUR STAs expected to receive the BUs</a:t>
            </a:r>
          </a:p>
          <a:p>
            <a:pPr marL="800100" lvl="1" indent="-342900">
              <a:buFont typeface="Arial" panose="020B0604020202020204" pitchFamily="34" charset="0"/>
              <a:buChar char="•"/>
            </a:pPr>
            <a:r>
              <a:rPr lang="en-US" sz="1200" dirty="0"/>
              <a:t>STA goes to doze state according to its PCR instructions (MD is 0 in group addressed DL BUs frames, etc.)</a:t>
            </a:r>
          </a:p>
          <a:p>
            <a:pPr marL="1200150" lvl="2" indent="-285750">
              <a:buFont typeface="Arial" panose="020B0604020202020204" pitchFamily="34" charset="0"/>
              <a:buChar char="•"/>
            </a:pPr>
            <a:r>
              <a:rPr lang="en-US" sz="1100" dirty="0"/>
              <a:t>After which the STA goes to WUR mode by default (and PCR mode is suspended since the STA is in doze state)</a:t>
            </a:r>
          </a:p>
          <a:p>
            <a:pPr marL="800100" lvl="1" indent="-342900">
              <a:buFont typeface="Arial" panose="020B0604020202020204" pitchFamily="34" charset="0"/>
              <a:buChar char="•"/>
            </a:pPr>
            <a:r>
              <a:rPr lang="en-US" sz="1200" dirty="0"/>
              <a:t>NOTE: When Counter field increases STA obtains beacon information according to baseline PCR procedure</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cxnSp>
        <p:nvCxnSpPr>
          <p:cNvPr id="54" name="Straight Connector 53">
            <a:extLst>
              <a:ext uri="{FF2B5EF4-FFF2-40B4-BE49-F238E27FC236}">
                <a16:creationId xmlns:a16="http://schemas.microsoft.com/office/drawing/2014/main" id="{0ED14CB9-899F-45A8-BB13-7A9E1C73BE55}"/>
              </a:ext>
            </a:extLst>
          </p:cNvPr>
          <p:cNvCxnSpPr/>
          <p:nvPr/>
        </p:nvCxnSpPr>
        <p:spPr bwMode="auto">
          <a:xfrm flipH="1">
            <a:off x="3908025"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7FAF39A-169E-47E3-80FC-F55CFCE66097}"/>
              </a:ext>
            </a:extLst>
          </p:cNvPr>
          <p:cNvCxnSpPr/>
          <p:nvPr/>
        </p:nvCxnSpPr>
        <p:spPr bwMode="auto">
          <a:xfrm flipH="1">
            <a:off x="3962400"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41A00BBE-E05B-4A9E-A41F-0535FD3E28AD}"/>
              </a:ext>
            </a:extLst>
          </p:cNvPr>
          <p:cNvCxnSpPr/>
          <p:nvPr/>
        </p:nvCxnSpPr>
        <p:spPr bwMode="auto">
          <a:xfrm flipH="1">
            <a:off x="4032470"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EEBC2563-CA84-40FE-89A0-13490EFFD0ED}"/>
              </a:ext>
            </a:extLst>
          </p:cNvPr>
          <p:cNvCxnSpPr/>
          <p:nvPr/>
        </p:nvCxnSpPr>
        <p:spPr bwMode="auto">
          <a:xfrm flipH="1">
            <a:off x="4097322"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84476F03-B08E-4E11-9D04-DB1224BF5651}"/>
              </a:ext>
            </a:extLst>
          </p:cNvPr>
          <p:cNvSpPr/>
          <p:nvPr/>
        </p:nvSpPr>
        <p:spPr bwMode="auto">
          <a:xfrm>
            <a:off x="3179818" y="1472183"/>
            <a:ext cx="568305" cy="37843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DTIM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Beacon</a:t>
            </a:r>
          </a:p>
        </p:txBody>
      </p:sp>
      <p:sp>
        <p:nvSpPr>
          <p:cNvPr id="77" name="TextBox 76">
            <a:extLst>
              <a:ext uri="{FF2B5EF4-FFF2-40B4-BE49-F238E27FC236}">
                <a16:creationId xmlns:a16="http://schemas.microsoft.com/office/drawing/2014/main" id="{6637943E-D9C2-4D95-A390-9D56AE0E8D20}"/>
              </a:ext>
            </a:extLst>
          </p:cNvPr>
          <p:cNvSpPr txBox="1"/>
          <p:nvPr/>
        </p:nvSpPr>
        <p:spPr>
          <a:xfrm>
            <a:off x="3675342" y="1982184"/>
            <a:ext cx="2270173" cy="276999"/>
          </a:xfrm>
          <a:prstGeom prst="rect">
            <a:avLst/>
          </a:prstGeom>
          <a:noFill/>
        </p:spPr>
        <p:txBody>
          <a:bodyPr wrap="none" rtlCol="0">
            <a:spAutoFit/>
          </a:bodyPr>
          <a:lstStyle/>
          <a:p>
            <a:r>
              <a:rPr lang="en-US" sz="1200" dirty="0">
                <a:solidFill>
                  <a:schemeClr val="tx1"/>
                </a:solidFill>
              </a:rPr>
              <a:t>group addressed frame exchanges</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4138618" y="1602003"/>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
        <p:nvSpPr>
          <p:cNvPr id="85" name="TextBox 84">
            <a:extLst>
              <a:ext uri="{FF2B5EF4-FFF2-40B4-BE49-F238E27FC236}">
                <a16:creationId xmlns:a16="http://schemas.microsoft.com/office/drawing/2014/main" id="{5246AE4B-2208-4D63-AFC8-7E9EA42EF7FF}"/>
              </a:ext>
            </a:extLst>
          </p:cNvPr>
          <p:cNvSpPr txBox="1"/>
          <p:nvPr/>
        </p:nvSpPr>
        <p:spPr>
          <a:xfrm>
            <a:off x="4724400" y="1646758"/>
            <a:ext cx="338554" cy="276999"/>
          </a:xfrm>
          <a:prstGeom prst="rect">
            <a:avLst/>
          </a:prstGeom>
          <a:noFill/>
        </p:spPr>
        <p:txBody>
          <a:bodyPr wrap="none" rtlCol="0">
            <a:spAutoFit/>
          </a:bodyPr>
          <a:lstStyle/>
          <a:p>
            <a:r>
              <a:rPr lang="en-US" sz="1200" dirty="0">
                <a:solidFill>
                  <a:schemeClr val="tx1"/>
                </a:solidFill>
              </a:rPr>
              <a:t>…</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flipV="1">
            <a:off x="3015364" y="1857317"/>
            <a:ext cx="3481504" cy="598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51664"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57289"/>
            <a:ext cx="2082606" cy="10506"/>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sp>
        <p:nvSpPr>
          <p:cNvPr id="50" name="Rectangle 49">
            <a:extLst>
              <a:ext uri="{FF2B5EF4-FFF2-40B4-BE49-F238E27FC236}">
                <a16:creationId xmlns:a16="http://schemas.microsoft.com/office/drawing/2014/main" id="{4AABC1CC-5D25-41B1-A5ED-85995A2F6295}"/>
              </a:ext>
            </a:extLst>
          </p:cNvPr>
          <p:cNvSpPr/>
          <p:nvPr/>
        </p:nvSpPr>
        <p:spPr bwMode="auto">
          <a:xfrm>
            <a:off x="5029200" y="1588025"/>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Tree>
    <p:extLst>
      <p:ext uri="{BB962C8B-B14F-4D97-AF65-F5344CB8AC3E}">
        <p14:creationId xmlns:p14="http://schemas.microsoft.com/office/powerpoint/2010/main" val="21018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a:t>TWT-based delivery</a:t>
            </a:r>
            <a:endParaRPr lang="en-US" dirty="0"/>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920378"/>
            <a:ext cx="7770813" cy="3561181"/>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only sends Wake Up frame addressed to STA if it intends to wake the PCR of the STA</a:t>
            </a:r>
          </a:p>
          <a:p>
            <a:pPr marL="1200150" lvl="2" indent="-285750">
              <a:buFont typeface="Arial" panose="020B0604020202020204" pitchFamily="34" charset="0"/>
              <a:buChar char="•"/>
            </a:pPr>
            <a:r>
              <a:rPr lang="en-US" sz="1100" dirty="0"/>
              <a:t>The Address field of the frame has WID of STA, GID assigned to STA, or WID that is present in Frame Body</a:t>
            </a:r>
          </a:p>
          <a:p>
            <a:pPr marL="1657350" lvl="3" indent="-285750">
              <a:buFont typeface="Arial" panose="020B0604020202020204" pitchFamily="34" charset="0"/>
              <a:buChar char="•"/>
            </a:pPr>
            <a:endParaRPr lang="en-US" sz="900" dirty="0"/>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After receiving Wake Up frame, the STA wakes its PCR at the nearest TWT SP</a:t>
            </a:r>
          </a:p>
          <a:p>
            <a:pPr marL="800100" lvl="1" indent="-342900">
              <a:buFont typeface="Arial" panose="020B0604020202020204" pitchFamily="34" charset="0"/>
              <a:buChar char="•"/>
            </a:pPr>
            <a:r>
              <a:rPr lang="en-US" sz="1200" dirty="0"/>
              <a:t>AP and STA exchange frames via the PCR following the rules in 10.43(TWT), and 27.7 (TWT operation)</a:t>
            </a:r>
          </a:p>
          <a:p>
            <a:pPr marL="1200150" lvl="2" indent="-285750">
              <a:buFont typeface="Arial" panose="020B0604020202020204" pitchFamily="34" charset="0"/>
              <a:buChar char="•"/>
            </a:pPr>
            <a:r>
              <a:rPr lang="en-US" sz="1100" dirty="0"/>
              <a:t>AP sends Trigger frame addressed to the STA if the TWT is a trigger-enabled TWT</a:t>
            </a:r>
          </a:p>
          <a:p>
            <a:pPr marL="1200150" lvl="2" indent="-285750">
              <a:buFont typeface="Arial" panose="020B0604020202020204" pitchFamily="34" charset="0"/>
              <a:buChar char="•"/>
            </a:pPr>
            <a:r>
              <a:rPr lang="en-US" sz="1100" dirty="0"/>
              <a:t>STA sends PS Poll/APSD trigger frame (possibly as a response to the Trigger frame) to indicate that it is in awake state if the TWT is an announced TWT</a:t>
            </a:r>
          </a:p>
          <a:p>
            <a:pPr marL="800100" lvl="1" indent="-342900">
              <a:buFont typeface="Arial" panose="020B0604020202020204" pitchFamily="34" charset="0"/>
              <a:buChar char="•"/>
            </a:pPr>
            <a:r>
              <a:rPr lang="en-US" sz="1200" dirty="0"/>
              <a:t>AP ensures that STA’s PCR delay has expired prior to sending any frames via the PCR to the STA</a:t>
            </a:r>
          </a:p>
          <a:p>
            <a:pPr marL="800100" lvl="1" indent="-342900">
              <a:buFont typeface="Arial" panose="020B0604020202020204" pitchFamily="34" charset="0"/>
              <a:buChar char="•"/>
            </a:pPr>
            <a:r>
              <a:rPr lang="en-US" sz="1200" dirty="0"/>
              <a:t>STA goes to doze state according to its PCR instructions (EOSP set to 1, TWT SP ended, etc.)</a:t>
            </a:r>
          </a:p>
          <a:p>
            <a:pPr marL="1200150" lvl="2" indent="-285750">
              <a:buFont typeface="Arial" panose="020B0604020202020204" pitchFamily="34" charset="0"/>
              <a:buChar char="•"/>
            </a:pPr>
            <a:r>
              <a:rPr lang="en-US" sz="1100" dirty="0"/>
              <a:t>Note: The WUR operation is enabled when the STA is in doze state by default</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a:extLst>
              <a:ext uri="{FF2B5EF4-FFF2-40B4-BE49-F238E27FC236}">
                <a16:creationId xmlns:a16="http://schemas.microsoft.com/office/drawing/2014/main" id="{2747AAF1-4EA3-48A2-B28B-95CD38F68029}"/>
              </a:ext>
            </a:extLst>
          </p:cNvPr>
          <p:cNvSpPr/>
          <p:nvPr/>
        </p:nvSpPr>
        <p:spPr bwMode="auto">
          <a:xfrm>
            <a:off x="4913469" y="1860012"/>
            <a:ext cx="353712" cy="2247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UL</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sp>
        <p:nvSpPr>
          <p:cNvPr id="58" name="Rectangle 57">
            <a:extLst>
              <a:ext uri="{FF2B5EF4-FFF2-40B4-BE49-F238E27FC236}">
                <a16:creationId xmlns:a16="http://schemas.microsoft.com/office/drawing/2014/main" id="{84476F03-B08E-4E11-9D04-DB1224BF5651}"/>
              </a:ext>
            </a:extLst>
          </p:cNvPr>
          <p:cNvSpPr/>
          <p:nvPr/>
        </p:nvSpPr>
        <p:spPr bwMode="auto">
          <a:xfrm>
            <a:off x="4357420" y="1612283"/>
            <a:ext cx="443180" cy="238889"/>
          </a:xfrm>
          <a:prstGeom prst="rect">
            <a:avLst/>
          </a:prstGeom>
          <a:noFill/>
          <a:ln w="9525" cap="flat" cmpd="sng" algn="ctr">
            <a:solidFill>
              <a:schemeClr val="tx1"/>
            </a:solidFill>
            <a:prstDash val="dash"/>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Trigger</a:t>
            </a:r>
          </a:p>
        </p:txBody>
      </p:sp>
      <p:sp>
        <p:nvSpPr>
          <p:cNvPr id="77" name="TextBox 76">
            <a:extLst>
              <a:ext uri="{FF2B5EF4-FFF2-40B4-BE49-F238E27FC236}">
                <a16:creationId xmlns:a16="http://schemas.microsoft.com/office/drawing/2014/main" id="{6637943E-D9C2-4D95-A390-9D56AE0E8D20}"/>
              </a:ext>
            </a:extLst>
          </p:cNvPr>
          <p:cNvSpPr txBox="1"/>
          <p:nvPr/>
        </p:nvSpPr>
        <p:spPr>
          <a:xfrm>
            <a:off x="5029200" y="2088605"/>
            <a:ext cx="725327" cy="276999"/>
          </a:xfrm>
          <a:prstGeom prst="rect">
            <a:avLst/>
          </a:prstGeom>
          <a:noFill/>
        </p:spPr>
        <p:txBody>
          <a:bodyPr wrap="none" rtlCol="0">
            <a:spAutoFit/>
          </a:bodyPr>
          <a:lstStyle/>
          <a:p>
            <a:r>
              <a:rPr lang="en-US" sz="1200" dirty="0">
                <a:solidFill>
                  <a:schemeClr val="tx1"/>
                </a:solidFill>
              </a:rPr>
              <a:t>TWT SP</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5341057" y="1586299"/>
            <a:ext cx="38023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a:t>
            </a:r>
          </a:p>
        </p:txBody>
      </p:sp>
      <p:sp>
        <p:nvSpPr>
          <p:cNvPr id="83" name="Rectangle 82">
            <a:extLst>
              <a:ext uri="{FF2B5EF4-FFF2-40B4-BE49-F238E27FC236}">
                <a16:creationId xmlns:a16="http://schemas.microsoft.com/office/drawing/2014/main" id="{1E7675A2-A85D-41EA-A1A7-88C9688458C2}"/>
              </a:ext>
            </a:extLst>
          </p:cNvPr>
          <p:cNvSpPr/>
          <p:nvPr/>
        </p:nvSpPr>
        <p:spPr bwMode="auto">
          <a:xfrm>
            <a:off x="5791200" y="1854356"/>
            <a:ext cx="288685"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a:off x="4267200" y="1856175"/>
            <a:ext cx="2229668" cy="1142"/>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7022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62062"/>
            <a:ext cx="3327952" cy="5733"/>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cxnSp>
        <p:nvCxnSpPr>
          <p:cNvPr id="59" name="Straight Connector 58">
            <a:extLst>
              <a:ext uri="{FF2B5EF4-FFF2-40B4-BE49-F238E27FC236}">
                <a16:creationId xmlns:a16="http://schemas.microsoft.com/office/drawing/2014/main" id="{1B645496-92B1-4942-B67B-E1E3D819F415}"/>
              </a:ext>
            </a:extLst>
          </p:cNvPr>
          <p:cNvCxnSpPr>
            <a:cxnSpLocks/>
          </p:cNvCxnSpPr>
          <p:nvPr/>
        </p:nvCxnSpPr>
        <p:spPr bwMode="auto">
          <a:xfrm>
            <a:off x="5867400" y="2240661"/>
            <a:ext cx="626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5E110819-FDDE-43A1-B980-BAC1A3AB0370}"/>
              </a:ext>
            </a:extLst>
          </p:cNvPr>
          <p:cNvCxnSpPr>
            <a:cxnSpLocks/>
          </p:cNvCxnSpPr>
          <p:nvPr/>
        </p:nvCxnSpPr>
        <p:spPr bwMode="auto">
          <a:xfrm>
            <a:off x="6493871" y="1868865"/>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B2FA0AD5-6206-4108-951D-0B3FDD4B2AE1}"/>
              </a:ext>
            </a:extLst>
          </p:cNvPr>
          <p:cNvCxnSpPr>
            <a:cxnSpLocks/>
          </p:cNvCxnSpPr>
          <p:nvPr/>
        </p:nvCxnSpPr>
        <p:spPr bwMode="auto">
          <a:xfrm>
            <a:off x="4267200" y="2243986"/>
            <a:ext cx="71952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5232819B-DCFE-4EA5-88C3-9F4404B6E3CE}"/>
              </a:ext>
            </a:extLst>
          </p:cNvPr>
          <p:cNvCxnSpPr>
            <a:cxnSpLocks/>
          </p:cNvCxnSpPr>
          <p:nvPr/>
        </p:nvCxnSpPr>
        <p:spPr bwMode="auto">
          <a:xfrm>
            <a:off x="4267200" y="1868865"/>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16634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BC18DF5F-C250-4E3C-A4E9-00970E3FE0BF}"/>
              </a:ext>
            </a:extLst>
          </p:cNvPr>
          <p:cNvSpPr>
            <a:spLocks noGrp="1"/>
          </p:cNvSpPr>
          <p:nvPr>
            <p:ph type="title"/>
          </p:nvPr>
        </p:nvSpPr>
        <p:spPr/>
        <p:txBody>
          <a:bodyPr/>
          <a:lstStyle/>
          <a:p>
            <a:r>
              <a:rPr lang="en-US"/>
              <a:t>Proposed clarification for AP behavior</a:t>
            </a:r>
            <a:endParaRPr lang="en-US" dirty="0"/>
          </a:p>
        </p:txBody>
      </p:sp>
      <p:sp>
        <p:nvSpPr>
          <p:cNvPr id="3" name="Content Placeholder 2">
            <a:extLst>
              <a:ext uri="{FF2B5EF4-FFF2-40B4-BE49-F238E27FC236}">
                <a16:creationId xmlns:a16="http://schemas.microsoft.com/office/drawing/2014/main" id="{187B3F5D-0AB5-47F4-8DB4-7D743A6DE1A4}"/>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050" dirty="0"/>
              <a:t>An AP that transmits a wake-up frame addressed to a non-AP STA that satisfies condition 1 shall follow existing PCR operation to deliver individually addressed buffered BU(s) </a:t>
            </a:r>
            <a:endParaRPr lang="en-US" sz="1050" dirty="0"/>
          </a:p>
          <a:p>
            <a:pPr marL="800100" lvl="1" indent="-342900">
              <a:buFont typeface="Arial" panose="020B0604020202020204" pitchFamily="34" charset="0"/>
              <a:buChar char="•"/>
            </a:pPr>
            <a:r>
              <a:rPr lang="en-GB" sz="10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p>
          <a:p>
            <a:pPr marL="800100" lvl="1" indent="-342900">
              <a:buFont typeface="Arial" panose="020B0604020202020204" pitchFamily="34" charset="0"/>
              <a:buChar char="•"/>
            </a:pPr>
            <a:r>
              <a:rPr lang="en-GB" sz="1000" i="1" u="sng" dirty="0"/>
              <a:t>Existing PCR operation is whichever PS operation the STA and AP had agreed to use (e.g., baseline PS, APSD, TWT, etc.)</a:t>
            </a:r>
            <a:endParaRPr lang="en-US" sz="1000" i="1" u="sng" dirty="0"/>
          </a:p>
          <a:p>
            <a:pPr lvl="0">
              <a:buFont typeface="Arial" panose="020B0604020202020204" pitchFamily="34" charset="0"/>
              <a:buChar char="•"/>
            </a:pPr>
            <a:r>
              <a:rPr lang="en-GB" sz="1050" dirty="0"/>
              <a:t>The AP that intends to schedule a transmission through the PCR for a WUR STA shall schedule it if any of the following conditions is met:</a:t>
            </a:r>
            <a:endParaRPr lang="en-US" sz="1050" dirty="0"/>
          </a:p>
          <a:p>
            <a:pPr marL="800100" lvl="1" indent="-342900">
              <a:buFont typeface="Arial" panose="020B0604020202020204" pitchFamily="34" charset="0"/>
              <a:buChar char="•"/>
            </a:pPr>
            <a:r>
              <a:rPr lang="en-GB" sz="1000" dirty="0"/>
              <a:t>The PCR transition delay indicated by the non-AP STA in the WUR Capabilities elements following the most recent transmitted wake-up frame intended to the non-AP STA has expired </a:t>
            </a:r>
            <a:endParaRPr lang="en-US" sz="1000" dirty="0"/>
          </a:p>
          <a:p>
            <a:pPr marL="800100" lvl="1" indent="-342900">
              <a:buFont typeface="Arial" panose="020B0604020202020204" pitchFamily="34" charset="0"/>
              <a:buChar char="•"/>
            </a:pPr>
            <a:r>
              <a:rPr lang="en-GB" sz="1000" dirty="0"/>
              <a:t>The non-AP STA has indicated it is in awake state after transmitting a frame through the PCR to the AP</a:t>
            </a:r>
            <a:endParaRPr lang="en-US" sz="1000" dirty="0"/>
          </a:p>
          <a:p>
            <a:pPr marL="800100" lvl="1" indent="-342900">
              <a:buFont typeface="Arial" panose="020B0604020202020204" pitchFamily="34" charset="0"/>
              <a:buChar char="•"/>
            </a:pPr>
            <a:r>
              <a:rPr lang="en-GB" sz="1000" dirty="0"/>
              <a:t>Note that the transmission is not limited to the individually addressed buffered BU(s)</a:t>
            </a:r>
          </a:p>
          <a:p>
            <a:pPr marL="800100" lvl="1" indent="-342900">
              <a:buFont typeface="Arial" panose="020B0604020202020204" pitchFamily="34" charset="0"/>
              <a:buChar char="•"/>
            </a:pPr>
            <a:r>
              <a:rPr lang="en-GB" sz="1000" i="1" u="sng" dirty="0"/>
              <a:t>Individually addressed buffered BU(s) are delivered at specific times, which are already defined and follow existing PCR rules</a:t>
            </a:r>
            <a:endParaRPr lang="en-US" sz="1000" i="1" u="sng" dirty="0"/>
          </a:p>
          <a:p>
            <a:pPr lvl="0">
              <a:buFont typeface="Arial" panose="020B0604020202020204" pitchFamily="34" charset="0"/>
              <a:buChar char="•"/>
            </a:pPr>
            <a:r>
              <a:rPr lang="en-GB" sz="1050" dirty="0"/>
              <a:t>An AP that transmits a wake-up frame indicating group addressed buffered BU(s) shall follow existing PCR operation to deliver group addressed buffered BU(s)</a:t>
            </a:r>
          </a:p>
          <a:p>
            <a:pPr lvl="1">
              <a:buFont typeface="Arial" panose="020B0604020202020204" pitchFamily="34" charset="0"/>
              <a:buChar char="•"/>
            </a:pPr>
            <a:r>
              <a:rPr lang="en-GB" sz="1000" i="1" u="sng" dirty="0"/>
              <a:t>Existing PCR operation is whichever PS operation the STA and AP had agreed to use (e.g., DTIM, FMS, etc.)</a:t>
            </a:r>
            <a:endParaRPr lang="en-US" sz="1000" i="1" u="sng" dirty="0"/>
          </a:p>
          <a:p>
            <a:pPr lvl="0">
              <a:buFont typeface="Arial" panose="020B0604020202020204" pitchFamily="34" charset="0"/>
              <a:buChar char="•"/>
            </a:pPr>
            <a:r>
              <a:rPr lang="en-GB" sz="1050" dirty="0"/>
              <a:t>The AP shall schedule for transmission of group addressed buffered BU(s) through PCR if the following condition is met:</a:t>
            </a:r>
            <a:endParaRPr lang="en-US" sz="1050" dirty="0"/>
          </a:p>
          <a:p>
            <a:pPr marL="800100" lvl="1" indent="-342900">
              <a:buFont typeface="Arial" panose="020B0604020202020204" pitchFamily="34" charset="0"/>
              <a:buChar char="•"/>
            </a:pPr>
            <a:r>
              <a:rPr lang="en-GB" sz="1000" dirty="0"/>
              <a:t>The maximum PCR transition delay indicated by all the non-AP STAs in the WUR Capabilities elements, that are not in awake state and have negotiated WUR service with AP, following the most recent transmitted wake-up frame indicating buffered group addressed BU(s) of PCR has expired </a:t>
            </a:r>
            <a:endParaRPr lang="en-US" sz="1000" dirty="0"/>
          </a:p>
          <a:p>
            <a:pPr marL="800100" lvl="1" indent="-342900">
              <a:buFont typeface="Arial" panose="020B0604020202020204" pitchFamily="34" charset="0"/>
              <a:buChar char="•"/>
            </a:pPr>
            <a:r>
              <a:rPr lang="en-US" sz="1000" i="1" u="sng" dirty="0"/>
              <a:t>Group addressed buffered BU(s) are delivered at specific times, which are already defined and follow existing PCR rules</a:t>
            </a:r>
          </a:p>
        </p:txBody>
      </p:sp>
      <p:sp>
        <p:nvSpPr>
          <p:cNvPr id="4" name="Slide Number Placeholder 3">
            <a:extLst>
              <a:ext uri="{FF2B5EF4-FFF2-40B4-BE49-F238E27FC236}">
                <a16:creationId xmlns:a16="http://schemas.microsoft.com/office/drawing/2014/main" id="{A90A0225-BB13-4CFA-8673-3F71E096D74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AA2BD48-D047-4438-9FDE-8BCCB368516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B2D544-F1BF-4686-8CE9-4DBBF7955AEC}"/>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04454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25114</TotalTime>
  <Words>2648</Words>
  <Application>Microsoft Office PowerPoint</Application>
  <PresentationFormat>On-screen Show (4:3)</PresentationFormat>
  <Paragraphs>225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 Unicode MS</vt:lpstr>
      <vt:lpstr>MS Gothic</vt:lpstr>
      <vt:lpstr>Arial</vt:lpstr>
      <vt:lpstr>Calibri</vt:lpstr>
      <vt:lpstr>Times New Roman</vt:lpstr>
      <vt:lpstr>Office Theme</vt:lpstr>
      <vt:lpstr>Clarifications on WUR/PCR interactions</vt:lpstr>
      <vt:lpstr>Introduction</vt:lpstr>
      <vt:lpstr>WUR Mode</vt:lpstr>
      <vt:lpstr>AP behavior [1]</vt:lpstr>
      <vt:lpstr>STA behavior [1]</vt:lpstr>
      <vt:lpstr>Individual addressed delivery</vt:lpstr>
      <vt:lpstr>Group addressed delivery</vt:lpstr>
      <vt:lpstr>TWT-based delivery</vt:lpstr>
      <vt:lpstr>Proposed clarification for AP behavior</vt:lpstr>
      <vt:lpstr>Proposed clarification for STA behavior</vt:lpstr>
      <vt:lpstr>Proposed clarification for WUR mode</vt:lpstr>
      <vt:lpstr>Straw Poll 1</vt:lpstr>
      <vt:lpstr>Straw Poll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Alfred Asterjadhi</cp:lastModifiedBy>
  <cp:revision>2069</cp:revision>
  <cp:lastPrinted>1601-01-01T00:00:00Z</cp:lastPrinted>
  <dcterms:created xsi:type="dcterms:W3CDTF">2017-01-24T18:47:07Z</dcterms:created>
  <dcterms:modified xsi:type="dcterms:W3CDTF">2018-05-07T06:23:30Z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