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9" r:id="rId3"/>
    <p:sldId id="379" r:id="rId4"/>
    <p:sldId id="386" r:id="rId5"/>
    <p:sldId id="389" r:id="rId6"/>
    <p:sldId id="390" r:id="rId7"/>
    <p:sldId id="388" r:id="rId8"/>
    <p:sldId id="385" r:id="rId9"/>
    <p:sldId id="383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9" d="100"/>
          <a:sy n="89" d="100"/>
        </p:scale>
        <p:origin x="1267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Jianhan Liu, Mediatek Inc.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Jianhan Liu, Mediatek Inc.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Jianhan Liu, Mediatek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802.11-18/0821r0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On NGV Channel Models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2018-05-08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3655055"/>
              </p:ext>
            </p:extLst>
          </p:nvPr>
        </p:nvGraphicFramePr>
        <p:xfrm>
          <a:off x="747713" y="3325813"/>
          <a:ext cx="7759700" cy="2963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42" name="Document" r:id="rId4" imgW="8661929" imgH="3307586" progId="Word.Document.8">
                  <p:embed/>
                </p:oleObj>
              </mc:Choice>
              <mc:Fallback>
                <p:oleObj name="Document" r:id="rId4" imgW="8661929" imgH="33075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3" y="3325813"/>
                        <a:ext cx="7759700" cy="29638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Jianhan Liu, Mediatek Inc.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IEEE NGV study group has been formed to study the evolution of 802.11 technology for next-generation V2X communications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 smtClean="0"/>
              <a:t>Channel models needs to be developed for performance evaluation and proposal selection for NGV standard.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We discuss the scenario and possible channel models in this contribution. 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Jianhan Liu, Mediatek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scenarios  NGV should consider?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08938" cy="4800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Vehicle-to-Vehicle (V2V)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Usage: collision </a:t>
            </a:r>
            <a:r>
              <a:rPr lang="en-US" dirty="0"/>
              <a:t>avoidance safety </a:t>
            </a:r>
            <a:r>
              <a:rPr lang="en-US" dirty="0" smtClean="0"/>
              <a:t>systems.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Channel Types: Rural, Highway, Urban, LOS and NLOS.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Vehicle-to- Pedestrian </a:t>
            </a:r>
            <a:r>
              <a:rPr lang="en-US" b="0" dirty="0"/>
              <a:t>(</a:t>
            </a:r>
            <a:r>
              <a:rPr lang="en-US" b="0" dirty="0" smtClean="0"/>
              <a:t>V2P)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Usage: safety </a:t>
            </a:r>
            <a:r>
              <a:rPr lang="en-US" dirty="0"/>
              <a:t>alerts to pedestrians, </a:t>
            </a:r>
            <a:r>
              <a:rPr lang="en-US" dirty="0" smtClean="0"/>
              <a:t>bicyclists,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Channel Types: Rural, </a:t>
            </a:r>
            <a:r>
              <a:rPr lang="en-US" dirty="0" smtClean="0"/>
              <a:t>Urban</a:t>
            </a:r>
            <a:r>
              <a:rPr lang="en-US" dirty="0"/>
              <a:t>, LOS and </a:t>
            </a:r>
            <a:r>
              <a:rPr lang="en-US" dirty="0" smtClean="0"/>
              <a:t>NLOS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Vehicle-to- Infrastructure </a:t>
            </a:r>
            <a:r>
              <a:rPr lang="en-US" b="0" dirty="0"/>
              <a:t>(</a:t>
            </a:r>
            <a:r>
              <a:rPr lang="en-US" b="0" dirty="0" smtClean="0"/>
              <a:t>V2I)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Usage: traffic signal </a:t>
            </a:r>
            <a:r>
              <a:rPr lang="en-US" dirty="0" smtClean="0"/>
              <a:t>or traffic conditions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Channel Types: Microcells for Urban and Rural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Key Characteristics for NGV channel models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Doppler, Shadowing by other vehicles/buildings/trees and inherent nonstationary.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Jianhan Liu, Mediatek Inc.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06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 smtClean="0"/>
              <a:t>Jianhan Liu, Mediatek Inc.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718478" y="884748"/>
            <a:ext cx="7770813" cy="657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3200" b="1" dirty="0" smtClean="0"/>
              <a:t>11p channel model needs to be improved</a:t>
            </a:r>
            <a:endParaRPr lang="en-US" sz="3200" b="1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600200"/>
            <a:ext cx="8104717" cy="312420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A comprehensive study of V2V channels was conducted in [2] and it called for improvements for IEEE 802.11p standard and channel modelling.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 smtClean="0"/>
              <a:t>Channel modelling and measurements for V2V and V2I by WiMAX and 3GPP [3] were conducted after 11p.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kern="0" dirty="0" smtClean="0"/>
              <a:t>V2I channel models are quite different from V2V and V2P because of antenna heights, shadowing effect, etc.. </a:t>
            </a:r>
            <a:endParaRPr lang="en-US" sz="14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Worst cases for Doppler shift also need to be considered.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kern="0" dirty="0" smtClean="0"/>
              <a:t>Maximum Doppler spread in V2V scenarios can be up to 4 times higher than the Doppler frequency caused by a vehicle's velocity.</a:t>
            </a:r>
            <a:endParaRPr lang="en-US" b="0" kern="0" dirty="0" smtClean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1901" y="4721525"/>
            <a:ext cx="6375314" cy="1660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947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 smtClean="0"/>
              <a:t>Jianhan Liu, Mediatek Inc.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18478" y="884748"/>
            <a:ext cx="7770813" cy="657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3200" b="1" dirty="0" smtClean="0"/>
              <a:t>V2V and V2P channel models for NGV</a:t>
            </a:r>
            <a:endParaRPr lang="en-US" sz="3200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104717" cy="83820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800" b="0" kern="0" dirty="0" smtClean="0"/>
              <a:t>Note that NGV channel models for V2V and V2P should be different from 3GPP [4].   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76784" y="249620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119568" y="242649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2019300"/>
            <a:ext cx="5519141" cy="221810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4439470"/>
            <a:ext cx="5750138" cy="1833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634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 smtClean="0"/>
              <a:t>Jianhan Liu, Mediatek Inc.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15603" y="706917"/>
            <a:ext cx="7770813" cy="4868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2800" b="1" dirty="0" smtClean="0"/>
              <a:t>V2V and V2P channel models for NGV</a:t>
            </a:r>
            <a:endParaRPr lang="en-US" sz="2800" b="1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891088" y="4725987"/>
            <a:ext cx="3505200" cy="1844675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1400" b="0" kern="0" dirty="0"/>
              <a:t>In [5], V2V channel models for the following five scenarios had been proposed by summarizing the measurements from different research institutes</a:t>
            </a:r>
            <a:r>
              <a:rPr lang="en-US" sz="1400" b="0" kern="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200" b="0" kern="0" dirty="0"/>
              <a:t>Rural LOS</a:t>
            </a:r>
            <a:r>
              <a:rPr lang="en-US" sz="1200" b="0" kern="0" dirty="0" smtClean="0"/>
              <a:t>, Urban </a:t>
            </a:r>
            <a:r>
              <a:rPr lang="en-US" sz="1200" b="0" kern="0" dirty="0"/>
              <a:t>Approaching LOS, Street Crossing NLOS, Highway LOS,  Highway </a:t>
            </a:r>
            <a:r>
              <a:rPr lang="en-US" sz="1200" b="0" kern="0" dirty="0" smtClean="0"/>
              <a:t>NLOS</a:t>
            </a:r>
          </a:p>
        </p:txBody>
      </p:sp>
      <p:graphicFrame>
        <p:nvGraphicFramePr>
          <p:cNvPr id="24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77803"/>
              </p:ext>
            </p:extLst>
          </p:nvPr>
        </p:nvGraphicFramePr>
        <p:xfrm>
          <a:off x="611188" y="1474788"/>
          <a:ext cx="3683000" cy="96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615950"/>
                <a:gridCol w="615950"/>
                <a:gridCol w="615950"/>
                <a:gridCol w="615950"/>
                <a:gridCol w="609600"/>
              </a:tblGrid>
              <a:tr h="193040">
                <a:tc>
                  <a:txBody>
                    <a:bodyPr/>
                    <a:lstStyle/>
                    <a:p>
                      <a:pPr algn="ctr"/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Tap1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Tap2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Units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Power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-14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-17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dB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Delay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83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183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 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ns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Doppler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492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-295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Hz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Profile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Static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611188" y="2627313"/>
            <a:ext cx="3678237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900" b="1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5: Rural LOS Parameters</a:t>
            </a:r>
            <a:endParaRPr lang="en-AU" altLang="en-US">
              <a:cs typeface="Times New Roman" panose="02020603050405020304" pitchFamily="18" charset="0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99405"/>
              </p:ext>
            </p:extLst>
          </p:nvPr>
        </p:nvGraphicFramePr>
        <p:xfrm>
          <a:off x="611188" y="3286125"/>
          <a:ext cx="3683000" cy="96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615950"/>
                <a:gridCol w="615950"/>
                <a:gridCol w="615950"/>
                <a:gridCol w="615950"/>
                <a:gridCol w="609600"/>
              </a:tblGrid>
              <a:tr h="193040">
                <a:tc>
                  <a:txBody>
                    <a:bodyPr/>
                    <a:lstStyle/>
                    <a:p>
                      <a:pPr algn="ctr"/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Tap1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Tap2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Tap4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Units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Power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-8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-15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 dB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Delay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117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183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333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 ns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Doppler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236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-157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492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 Hz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Profile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Static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smtClean="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smtClean="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 smtClean="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7" name="Rectangle 3"/>
          <p:cNvSpPr>
            <a:spLocks noChangeArrowheads="1"/>
          </p:cNvSpPr>
          <p:nvPr/>
        </p:nvSpPr>
        <p:spPr bwMode="auto">
          <a:xfrm>
            <a:off x="596900" y="4427538"/>
            <a:ext cx="367823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9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6: Urban Approaching LOS Parameters</a:t>
            </a:r>
            <a:endParaRPr lang="en-AU" altLang="en-US" dirty="0">
              <a:cs typeface="Times New Roman" panose="02020603050405020304" pitchFamily="18" charset="0"/>
            </a:endParaRP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709803"/>
              </p:ext>
            </p:extLst>
          </p:nvPr>
        </p:nvGraphicFramePr>
        <p:xfrm>
          <a:off x="611188" y="5021263"/>
          <a:ext cx="3683000" cy="96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615950"/>
                <a:gridCol w="615950"/>
                <a:gridCol w="615950"/>
                <a:gridCol w="615950"/>
                <a:gridCol w="609600"/>
              </a:tblGrid>
              <a:tr h="193040">
                <a:tc>
                  <a:txBody>
                    <a:bodyPr/>
                    <a:lstStyle/>
                    <a:p>
                      <a:pPr algn="ctr"/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Tap1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Tap2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Tap4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Units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Power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-5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dB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Delay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267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400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533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ns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Doppler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295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-98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591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Hz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Profile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Static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smtClean="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smtClean="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 smtClean="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611188" y="6156325"/>
            <a:ext cx="367823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900" b="1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7: Crossing NLOS Parameters</a:t>
            </a:r>
            <a:endParaRPr lang="en-AU" altLang="en-US">
              <a:cs typeface="Times New Roman" panose="02020603050405020304" pitchFamily="18" charset="0"/>
            </a:endParaRP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054575"/>
              </p:ext>
            </p:extLst>
          </p:nvPr>
        </p:nvGraphicFramePr>
        <p:xfrm>
          <a:off x="4679950" y="1474788"/>
          <a:ext cx="3683000" cy="96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615950"/>
                <a:gridCol w="615950"/>
                <a:gridCol w="615950"/>
                <a:gridCol w="615950"/>
                <a:gridCol w="609600"/>
              </a:tblGrid>
              <a:tr h="193040">
                <a:tc>
                  <a:txBody>
                    <a:bodyPr/>
                    <a:lstStyle/>
                    <a:p>
                      <a:pPr algn="ctr"/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Tap1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Tap2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Tap4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Units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Power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-15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-20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dB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Delay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100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167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500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ns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Doppler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0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689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-492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886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Hz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Profile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Static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 smtClean="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 smtClean="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 smtClean="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4679950" y="2627313"/>
            <a:ext cx="367188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900" b="1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8: Highway LOS Parameters</a:t>
            </a:r>
            <a:endParaRPr lang="en-AU" altLang="en-US" sz="800">
              <a:cs typeface="Times New Roman" panose="02020603050405020304" pitchFamily="18" charset="0"/>
            </a:endParaRP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4163497"/>
              </p:ext>
            </p:extLst>
          </p:nvPr>
        </p:nvGraphicFramePr>
        <p:xfrm>
          <a:off x="4705350" y="3311525"/>
          <a:ext cx="3683000" cy="96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9600"/>
                <a:gridCol w="615950"/>
                <a:gridCol w="615950"/>
                <a:gridCol w="615950"/>
                <a:gridCol w="615950"/>
                <a:gridCol w="609600"/>
              </a:tblGrid>
              <a:tr h="193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 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Tap1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Tap2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Tap4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Units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Power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-2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-5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-7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dB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Delay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0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200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433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700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ns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Doppler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0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689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-492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886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>
                          <a:effectLst/>
                        </a:rPr>
                        <a:t>Hz</a:t>
                      </a:r>
                      <a:endParaRPr lang="en-A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93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>
                          <a:effectLst/>
                        </a:rPr>
                        <a:t>Profile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00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smtClean="0">
                          <a:effectLst/>
                        </a:rPr>
                        <a:t>Static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smtClean="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smtClean="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AU" sz="1100" dirty="0" err="1" smtClean="0">
                          <a:effectLst/>
                        </a:rPr>
                        <a:t>HalfBT</a:t>
                      </a:r>
                      <a:endParaRPr lang="en-A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/>
                      <a:endParaRPr lang="en-AU" sz="11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3" name="Rectangle 7"/>
          <p:cNvSpPr>
            <a:spLocks noChangeArrowheads="1"/>
          </p:cNvSpPr>
          <p:nvPr/>
        </p:nvSpPr>
        <p:spPr bwMode="auto">
          <a:xfrm>
            <a:off x="4705350" y="4464050"/>
            <a:ext cx="364172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AU" altLang="en-US" sz="900" b="1" dirty="0">
                <a:solidFill>
                  <a:srgbClr val="4F81BD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Table 9: Highway NLOS Parameters</a:t>
            </a:r>
            <a:endParaRPr lang="en-AU" altLang="en-US" dirty="0">
              <a:cs typeface="Times New Roman" panose="02020603050405020304" pitchFamily="18" charset="0"/>
            </a:endParaRPr>
          </a:p>
        </p:txBody>
      </p:sp>
      <p:sp>
        <p:nvSpPr>
          <p:cNvPr id="34" name="TextBox 21"/>
          <p:cNvSpPr txBox="1">
            <a:spLocks noChangeArrowheads="1"/>
          </p:cNvSpPr>
          <p:nvPr/>
        </p:nvSpPr>
        <p:spPr bwMode="auto">
          <a:xfrm>
            <a:off x="6383338" y="2600325"/>
            <a:ext cx="19494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AU" altLang="en-US"/>
              <a:t>252 km/hr max differential</a:t>
            </a:r>
          </a:p>
        </p:txBody>
      </p:sp>
      <p:sp>
        <p:nvSpPr>
          <p:cNvPr id="35" name="TextBox 22"/>
          <p:cNvSpPr txBox="1">
            <a:spLocks noChangeArrowheads="1"/>
          </p:cNvSpPr>
          <p:nvPr/>
        </p:nvSpPr>
        <p:spPr bwMode="auto">
          <a:xfrm>
            <a:off x="6475413" y="4446588"/>
            <a:ext cx="1949450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AU" altLang="en-US"/>
              <a:t>252 km/hr max differential</a:t>
            </a:r>
          </a:p>
        </p:txBody>
      </p:sp>
      <p:sp>
        <p:nvSpPr>
          <p:cNvPr id="36" name="TextBox 23"/>
          <p:cNvSpPr txBox="1">
            <a:spLocks noChangeArrowheads="1"/>
          </p:cNvSpPr>
          <p:nvPr/>
        </p:nvSpPr>
        <p:spPr bwMode="auto">
          <a:xfrm>
            <a:off x="2367263" y="4539455"/>
            <a:ext cx="189388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AU" altLang="en-US"/>
              <a:t>119km/hr max differential</a:t>
            </a:r>
          </a:p>
        </p:txBody>
      </p:sp>
      <p:sp>
        <p:nvSpPr>
          <p:cNvPr id="37" name="TextBox 24"/>
          <p:cNvSpPr txBox="1">
            <a:spLocks noChangeArrowheads="1"/>
          </p:cNvSpPr>
          <p:nvPr/>
        </p:nvSpPr>
        <p:spPr bwMode="auto">
          <a:xfrm>
            <a:off x="2356150" y="6133306"/>
            <a:ext cx="1905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AU" altLang="en-US" dirty="0"/>
              <a:t>126km/hr max differential</a:t>
            </a:r>
          </a:p>
        </p:txBody>
      </p:sp>
      <p:sp>
        <p:nvSpPr>
          <p:cNvPr id="38" name="TextBox 25"/>
          <p:cNvSpPr txBox="1">
            <a:spLocks noChangeArrowheads="1"/>
          </p:cNvSpPr>
          <p:nvPr/>
        </p:nvSpPr>
        <p:spPr bwMode="auto">
          <a:xfrm>
            <a:off x="2400300" y="2600325"/>
            <a:ext cx="19050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en-AU" altLang="en-US"/>
              <a:t>144km/hr max differential</a:t>
            </a:r>
          </a:p>
        </p:txBody>
      </p:sp>
    </p:spTree>
    <p:extLst>
      <p:ext uri="{BB962C8B-B14F-4D97-AF65-F5344CB8AC3E}">
        <p14:creationId xmlns:p14="http://schemas.microsoft.com/office/powerpoint/2010/main" val="3648317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 smtClean="0"/>
              <a:t>Jianhan Liu, Mediatek Inc.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718478" y="884748"/>
            <a:ext cx="7770813" cy="65764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/>
            <a:r>
              <a:rPr lang="en-US" sz="3200" b="1" dirty="0" smtClean="0"/>
              <a:t>Channel Model for NGV V2I</a:t>
            </a:r>
            <a:endParaRPr lang="en-US" sz="3200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104717" cy="312420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US" b="0" kern="0" dirty="0" smtClean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1752600"/>
            <a:ext cx="8104717" cy="783566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We can borrow the channel model from 3GPP with minor modifications as NGV V2I models [3]. </a:t>
            </a:r>
            <a:endParaRPr lang="en-US" b="0" kern="0" dirty="0" smtClean="0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1371600" y="2405991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4762500" y="2423259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266995" y="3198168"/>
            <a:ext cx="26100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1200"/>
              </a:spcAft>
            </a:pPr>
            <a:r>
              <a:rPr lang="en-GB" b="1" dirty="0"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(b) V2I operation</a:t>
            </a:r>
            <a:endParaRPr lang="en-US" b="1" dirty="0">
              <a:effectLst/>
              <a:latin typeface="Arial" panose="020B06040202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466796"/>
              </p:ext>
            </p:extLst>
          </p:nvPr>
        </p:nvGraphicFramePr>
        <p:xfrm>
          <a:off x="1209213" y="2536166"/>
          <a:ext cx="7106574" cy="38985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9375"/>
                <a:gridCol w="4267199"/>
              </a:tblGrid>
              <a:tr h="26596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70C0"/>
                          </a:solidFill>
                          <a:effectLst/>
                        </a:rPr>
                        <a:t> </a:t>
                      </a:r>
                      <a:r>
                        <a:rPr lang="en-GB" sz="1400" dirty="0" smtClean="0">
                          <a:solidFill>
                            <a:srgbClr val="0070C0"/>
                          </a:solidFill>
                          <a:effectLst/>
                        </a:rPr>
                        <a:t>Parameters</a:t>
                      </a:r>
                      <a:endParaRPr lang="en-US" sz="1400" b="1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rgbClr val="0070C0"/>
                          </a:solidFill>
                          <a:effectLst/>
                        </a:rPr>
                        <a:t>Outdoor to Outdoor</a:t>
                      </a:r>
                      <a:endParaRPr lang="en-US" sz="1400" b="1" dirty="0">
                        <a:solidFill>
                          <a:srgbClr val="0070C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007372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 err="1" smtClean="0">
                          <a:solidFill>
                            <a:schemeClr val="tx1"/>
                          </a:solidFill>
                          <a:effectLst/>
                        </a:rPr>
                        <a:t>Pathloss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PL_B1_tot(d) = max(</a:t>
                      </a:r>
                      <a:r>
                        <a:rPr lang="en-GB" sz="1000" dirty="0" err="1">
                          <a:solidFill>
                            <a:schemeClr val="tx1"/>
                          </a:solidFill>
                          <a:effectLst/>
                        </a:rPr>
                        <a:t>PL</a:t>
                      </a:r>
                      <a:r>
                        <a:rPr lang="en-GB" sz="1000" baseline="-25000" dirty="0" err="1">
                          <a:solidFill>
                            <a:schemeClr val="tx1"/>
                          </a:solidFill>
                          <a:effectLst/>
                        </a:rPr>
                        <a:t>freespace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(d), PL_B1(d))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where</a:t>
                      </a:r>
                    </a:p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 d is distance between UEs</a:t>
                      </a:r>
                    </a:p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solidFill>
                            <a:schemeClr val="tx1"/>
                          </a:solidFill>
                          <a:effectLst/>
                        </a:rPr>
                        <a:t>PL</a:t>
                      </a:r>
                      <a:r>
                        <a:rPr lang="en-GB" sz="1000" baseline="-25000" dirty="0" err="1">
                          <a:solidFill>
                            <a:schemeClr val="tx1"/>
                          </a:solidFill>
                          <a:effectLst/>
                        </a:rPr>
                        <a:t>freespace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 is free space path loss (Eq. 4.24 in [6]),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PL_B1 is the Winner + B1</a:t>
                      </a:r>
                      <a:r>
                        <a:rPr lang="en-US" sz="1000" baseline="30000" dirty="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 ([7] Table 4-1) channel model for hexagonal layout  with the following offsets</a:t>
                      </a:r>
                    </a:p>
                    <a:p>
                      <a:pPr marL="342900" marR="0" lvl="0" indent="-342900" algn="just" fontAlgn="base" hangingPunct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LOS offset = 0 </a:t>
                      </a:r>
                      <a:r>
                        <a:rPr lang="en-GB" sz="1000" dirty="0" err="1">
                          <a:solidFill>
                            <a:schemeClr val="tx1"/>
                          </a:solidFill>
                          <a:effectLst/>
                        </a:rPr>
                        <a:t>dB</a:t>
                      </a:r>
                      <a:r>
                        <a:rPr lang="en-GB" sz="1000" baseline="30000" dirty="0" err="1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marR="0" lvl="0" indent="-342900" fontAlgn="base" hangingPunct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NLOS offset = -5 </a:t>
                      </a:r>
                      <a:r>
                        <a:rPr lang="en-GB" sz="1000" dirty="0" err="1">
                          <a:solidFill>
                            <a:schemeClr val="tx1"/>
                          </a:solidFill>
                          <a:effectLst/>
                        </a:rPr>
                        <a:t>dB</a:t>
                      </a:r>
                      <a:r>
                        <a:rPr lang="en-GB" sz="1000" baseline="30000" dirty="0" err="1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While calculating Winner + B1 </a:t>
                      </a:r>
                      <a:r>
                        <a:rPr lang="en-GB" sz="1000" dirty="0" err="1">
                          <a:solidFill>
                            <a:schemeClr val="tx1"/>
                          </a:solidFill>
                          <a:effectLst/>
                        </a:rPr>
                        <a:t>pathloss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 the following  values shall be used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solidFill>
                            <a:schemeClr val="tx1"/>
                          </a:solidFill>
                          <a:effectLst/>
                        </a:rPr>
                        <a:t>h_BS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 = </a:t>
                      </a:r>
                      <a:r>
                        <a:rPr lang="en-GB" sz="1000" dirty="0" err="1">
                          <a:solidFill>
                            <a:schemeClr val="tx1"/>
                          </a:solidFill>
                          <a:effectLst/>
                        </a:rPr>
                        <a:t>h_MS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 = 1.5m, </a:t>
                      </a:r>
                      <a:r>
                        <a:rPr lang="en-GB" sz="1000" dirty="0" err="1">
                          <a:solidFill>
                            <a:schemeClr val="tx1"/>
                          </a:solidFill>
                          <a:effectLst/>
                        </a:rPr>
                        <a:t>h_BS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' = </a:t>
                      </a:r>
                      <a:r>
                        <a:rPr lang="en-GB" sz="1000" dirty="0" err="1">
                          <a:solidFill>
                            <a:schemeClr val="tx1"/>
                          </a:solidFill>
                          <a:effectLst/>
                        </a:rPr>
                        <a:t>h_MS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' = 0.8m 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7862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LOS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Probability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Winner II-B1 ([6] Table 4-7)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07837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Shadowing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standard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deviation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7 dB log-normal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1018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Shadowing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chemeClr val="tx1"/>
                          </a:solidFill>
                          <a:effectLst/>
                        </a:rPr>
                        <a:t> correlation</a:t>
                      </a:r>
                      <a:endParaRPr lang="en-US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solidFill>
                            <a:schemeClr val="tx1"/>
                          </a:solidFill>
                          <a:effectLst/>
                        </a:rPr>
                        <a:t>i.i.d</a:t>
                      </a:r>
                      <a:r>
                        <a:rPr lang="en-GB" sz="10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7735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</a:rPr>
                        <a:t>Fast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Fading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ITU-R IMT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</a:rPr>
                        <a:t>UMi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 ([8] Annex 1.3.2</a:t>
                      </a:r>
                      <a:r>
                        <a:rPr lang="en-US" sz="1000" dirty="0" smtClean="0">
                          <a:solidFill>
                            <a:schemeClr val="tx1"/>
                          </a:solidFill>
                          <a:effectLst/>
                        </a:rPr>
                        <a:t>) 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algn="just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</a:rPr>
                        <a:t>LOS and NLOS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038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676400"/>
            <a:ext cx="8610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We propose to adopt the C2C channel model in [5] as the NGV V2v and V2PChannel models.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>
                <a:solidFill>
                  <a:schemeClr val="tx1"/>
                </a:solidFill>
              </a:rPr>
              <a:t>We propose to adopt the </a:t>
            </a:r>
            <a:r>
              <a:rPr lang="en-US" b="0" dirty="0" smtClean="0">
                <a:solidFill>
                  <a:schemeClr val="tx1"/>
                </a:solidFill>
              </a:rPr>
              <a:t>3GPP V2V outdoor to outdoor channel </a:t>
            </a:r>
            <a:r>
              <a:rPr lang="en-US" b="0" dirty="0">
                <a:solidFill>
                  <a:schemeClr val="tx1"/>
                </a:solidFill>
              </a:rPr>
              <a:t>model in </a:t>
            </a:r>
            <a:r>
              <a:rPr lang="en-US" b="0" dirty="0" smtClean="0">
                <a:solidFill>
                  <a:schemeClr val="tx1"/>
                </a:solidFill>
              </a:rPr>
              <a:t>[3] </a:t>
            </a:r>
            <a:r>
              <a:rPr lang="en-US" b="0" dirty="0">
                <a:solidFill>
                  <a:schemeClr val="tx1"/>
                </a:solidFill>
              </a:rPr>
              <a:t>as the NGV </a:t>
            </a:r>
            <a:r>
              <a:rPr lang="en-US" b="0" dirty="0" smtClean="0">
                <a:solidFill>
                  <a:schemeClr val="tx1"/>
                </a:solidFill>
              </a:rPr>
              <a:t>V2I channel </a:t>
            </a:r>
            <a:r>
              <a:rPr lang="en-US" b="0" dirty="0">
                <a:solidFill>
                  <a:schemeClr val="tx1"/>
                </a:solidFill>
              </a:rPr>
              <a:t>models.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876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89492"/>
            <a:ext cx="7770813" cy="1065213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47800"/>
            <a:ext cx="8162132" cy="4648200"/>
          </a:xfrm>
        </p:spPr>
        <p:txBody>
          <a:bodyPr/>
          <a:lstStyle/>
          <a:p>
            <a:pPr marL="0" indent="0"/>
            <a:r>
              <a:rPr lang="en-US" sz="1800" b="0" dirty="0" smtClean="0"/>
              <a:t>[1] Hongyuan Zhang and etc</a:t>
            </a:r>
            <a:r>
              <a:rPr lang="en-US" sz="1800" b="0" dirty="0"/>
              <a:t>., </a:t>
            </a:r>
            <a:r>
              <a:rPr lang="en-US" sz="1800" b="0" dirty="0" smtClean="0"/>
              <a:t>“802.11 For Next Generation V2X Communications”, IEEE 802.11-18/0513r2.</a:t>
            </a:r>
          </a:p>
          <a:p>
            <a:pPr marL="0" indent="0"/>
            <a:r>
              <a:rPr lang="en-US" sz="1800" b="0" dirty="0" smtClean="0"/>
              <a:t>[2] C.F. </a:t>
            </a:r>
            <a:r>
              <a:rPr lang="en-US" sz="1800" b="0" dirty="0" err="1" smtClean="0"/>
              <a:t>Mecklenbrauker</a:t>
            </a:r>
            <a:r>
              <a:rPr lang="en-US" sz="1800" b="0" dirty="0" smtClean="0"/>
              <a:t>, etc., , “Vehicular channel characterization and its implications for wireless system design and performance,” vol. 99, No. 7, July 2011, </a:t>
            </a:r>
            <a:r>
              <a:rPr lang="en-US" sz="1800" b="0" dirty="0"/>
              <a:t>Proceeding of </a:t>
            </a:r>
            <a:r>
              <a:rPr lang="en-US" sz="1800" b="0" dirty="0" smtClean="0"/>
              <a:t>IEEE.</a:t>
            </a:r>
          </a:p>
          <a:p>
            <a:pPr marL="0" indent="0"/>
            <a:r>
              <a:rPr lang="en-US" sz="1800" b="0" dirty="0" smtClean="0"/>
              <a:t>[3</a:t>
            </a:r>
            <a:r>
              <a:rPr lang="en-US" sz="1800" b="0" dirty="0"/>
              <a:t>] </a:t>
            </a:r>
            <a:r>
              <a:rPr lang="en-US" sz="1800" b="0" dirty="0" smtClean="0"/>
              <a:t>“</a:t>
            </a:r>
            <a:r>
              <a:rPr lang="en-GB" sz="1800" b="0" dirty="0"/>
              <a:t>Study on LTE Device to Device Proximity </a:t>
            </a:r>
            <a:r>
              <a:rPr lang="en-GB" sz="1800" b="0" dirty="0" smtClean="0"/>
              <a:t>Services”, </a:t>
            </a:r>
            <a:r>
              <a:rPr lang="en-US" sz="1800" b="0" dirty="0" smtClean="0"/>
              <a:t>3GPP </a:t>
            </a:r>
            <a:r>
              <a:rPr lang="en-US" sz="1800" b="0" dirty="0"/>
              <a:t>TR </a:t>
            </a:r>
            <a:r>
              <a:rPr lang="en-US" sz="1800" b="0" dirty="0" smtClean="0"/>
              <a:t>36.843, </a:t>
            </a:r>
            <a:r>
              <a:rPr lang="en-US" sz="1800" b="0" dirty="0"/>
              <a:t>V12.0.1 (2014-03</a:t>
            </a:r>
            <a:r>
              <a:rPr lang="en-US" sz="1800" b="0" dirty="0" smtClean="0"/>
              <a:t>)</a:t>
            </a:r>
          </a:p>
          <a:p>
            <a:pPr marL="0" marR="0" latinLnBrk="1">
              <a:spcBef>
                <a:spcPts val="0"/>
              </a:spcBef>
              <a:spcAft>
                <a:spcPts val="0"/>
              </a:spcAft>
            </a:pPr>
            <a:r>
              <a:rPr lang="en-US" sz="1800" b="0" dirty="0" smtClean="0"/>
              <a:t>[4] “</a:t>
            </a:r>
            <a:r>
              <a:rPr lang="en-GB" sz="1800" b="0" dirty="0"/>
              <a:t>Study on LTE-based V2X </a:t>
            </a:r>
            <a:r>
              <a:rPr lang="en-GB" sz="1800" b="0" dirty="0" smtClean="0"/>
              <a:t>Services”, 3GPP </a:t>
            </a:r>
            <a:r>
              <a:rPr lang="en-GB" sz="1800" b="0" dirty="0"/>
              <a:t>TR </a:t>
            </a:r>
            <a:r>
              <a:rPr lang="en-GB" sz="1800" b="0" dirty="0" smtClean="0"/>
              <a:t>36.885, V14.0.0 </a:t>
            </a:r>
            <a:r>
              <a:rPr lang="en-GB" sz="1800" b="0" dirty="0"/>
              <a:t>(2016-06</a:t>
            </a:r>
            <a:r>
              <a:rPr lang="en-GB" sz="1800" b="0" dirty="0" smtClean="0"/>
              <a:t>)</a:t>
            </a:r>
          </a:p>
          <a:p>
            <a:pPr marL="0" marR="0" latinLnBrk="1">
              <a:spcBef>
                <a:spcPts val="0"/>
              </a:spcBef>
              <a:spcAft>
                <a:spcPts val="0"/>
              </a:spcAft>
            </a:pPr>
            <a:r>
              <a:rPr lang="en-GB" sz="1800" b="0" dirty="0" smtClean="0">
                <a:ea typeface="SimSun" panose="02010600030101010101" pitchFamily="2" charset="-122"/>
                <a:cs typeface="Times New Roman" panose="02020603050405020304" pitchFamily="18" charset="0"/>
              </a:rPr>
              <a:t>[5] “</a:t>
            </a:r>
            <a:r>
              <a:rPr lang="en-US" altLang="en-US" sz="1800" b="0" dirty="0"/>
              <a:t>IEEE 802.11 Regulatory </a:t>
            </a:r>
            <a:r>
              <a:rPr lang="en-US" altLang="en-US" sz="1800" b="0" dirty="0" smtClean="0"/>
              <a:t>SC DSRC </a:t>
            </a:r>
            <a:r>
              <a:rPr lang="en-US" altLang="en-US" sz="1800" b="0" dirty="0"/>
              <a:t>Coexistence Tiger </a:t>
            </a:r>
            <a:r>
              <a:rPr lang="en-US" altLang="en-US" sz="1800" b="0" dirty="0" smtClean="0"/>
              <a:t>Team </a:t>
            </a:r>
            <a:r>
              <a:rPr lang="en-US" altLang="en-US" sz="1600" b="0" dirty="0" smtClean="0"/>
              <a:t>V2V </a:t>
            </a:r>
            <a:r>
              <a:rPr lang="en-US" altLang="en-US" sz="1600" b="0" dirty="0"/>
              <a:t>Radio Channel </a:t>
            </a:r>
            <a:endParaRPr lang="en-US" altLang="en-US" sz="1600" b="0" dirty="0" smtClean="0"/>
          </a:p>
          <a:p>
            <a:pPr marL="0" latinLnBrk="1">
              <a:spcBef>
                <a:spcPts val="0"/>
              </a:spcBef>
              <a:spcAft>
                <a:spcPts val="0"/>
              </a:spcAft>
            </a:pPr>
            <a:r>
              <a:rPr lang="en-US" altLang="en-US" sz="1600" b="0" dirty="0" smtClean="0"/>
              <a:t>Models</a:t>
            </a:r>
            <a:r>
              <a:rPr lang="en-GB" sz="1800" b="0" dirty="0" smtClean="0">
                <a:ea typeface="SimSun" panose="02010600030101010101" pitchFamily="2" charset="-122"/>
                <a:cs typeface="Times New Roman" panose="02020603050405020304" pitchFamily="18" charset="0"/>
              </a:rPr>
              <a:t>”, </a:t>
            </a:r>
            <a:r>
              <a:rPr lang="en-US" sz="1800" b="0" dirty="0">
                <a:cs typeface="Arial" charset="0"/>
              </a:rPr>
              <a:t>802.11-14/0259r0</a:t>
            </a:r>
            <a:r>
              <a:rPr lang="en-US" sz="1800" b="0" dirty="0" smtClean="0"/>
              <a:t>.</a:t>
            </a:r>
            <a:endParaRPr lang="en-US" sz="1800" b="0" dirty="0"/>
          </a:p>
          <a:p>
            <a:pPr marL="0" marR="0" latinLnBrk="1">
              <a:spcBef>
                <a:spcPts val="0"/>
              </a:spcBef>
              <a:spcAft>
                <a:spcPts val="0"/>
              </a:spcAft>
            </a:pPr>
            <a:endParaRPr lang="en-US" sz="1800" b="0" dirty="0"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/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586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54253</TotalTime>
  <Words>945</Words>
  <Application>Microsoft Office PowerPoint</Application>
  <PresentationFormat>On-screen Show (4:3)</PresentationFormat>
  <Paragraphs>250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 Unicode MS</vt:lpstr>
      <vt:lpstr>MS Gothic</vt:lpstr>
      <vt:lpstr>SimSun</vt:lpstr>
      <vt:lpstr>Arial</vt:lpstr>
      <vt:lpstr>Calibri</vt:lpstr>
      <vt:lpstr>Symbol</vt:lpstr>
      <vt:lpstr>Times New Roman</vt:lpstr>
      <vt:lpstr>Office Theme</vt:lpstr>
      <vt:lpstr>Document</vt:lpstr>
      <vt:lpstr>On NGV Channel Models</vt:lpstr>
      <vt:lpstr>Introduction</vt:lpstr>
      <vt:lpstr>What scenarios  NGV should consider? </vt:lpstr>
      <vt:lpstr>PowerPoint Presentation</vt:lpstr>
      <vt:lpstr>PowerPoint Presentation</vt:lpstr>
      <vt:lpstr>PowerPoint Presentation</vt:lpstr>
      <vt:lpstr>PowerPoint Presentation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Jianhan Liu</cp:lastModifiedBy>
  <cp:revision>812</cp:revision>
  <cp:lastPrinted>1601-01-01T00:00:00Z</cp:lastPrinted>
  <dcterms:created xsi:type="dcterms:W3CDTF">2015-10-31T00:33:08Z</dcterms:created>
  <dcterms:modified xsi:type="dcterms:W3CDTF">2018-05-04T19:00:10Z</dcterms:modified>
</cp:coreProperties>
</file>