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32" r:id="rId3"/>
    <p:sldId id="325" r:id="rId4"/>
    <p:sldId id="336" r:id="rId5"/>
    <p:sldId id="337" r:id="rId6"/>
    <p:sldId id="338" r:id="rId7"/>
    <p:sldId id="327" r:id="rId8"/>
    <p:sldId id="343" r:id="rId9"/>
    <p:sldId id="328" r:id="rId10"/>
    <p:sldId id="351" r:id="rId11"/>
    <p:sldId id="352" r:id="rId12"/>
    <p:sldId id="353" r:id="rId13"/>
    <p:sldId id="342" r:id="rId14"/>
    <p:sldId id="345" r:id="rId15"/>
    <p:sldId id="321" r:id="rId16"/>
    <p:sldId id="322" r:id="rId17"/>
    <p:sldId id="323" r:id="rId18"/>
    <p:sldId id="334" r:id="rId19"/>
    <p:sldId id="335" r:id="rId20"/>
    <p:sldId id="330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89" d="100"/>
          <a:sy n="89" d="100"/>
        </p:scale>
        <p:origin x="8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802.11-18/0816r1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Discovery </a:t>
            </a:r>
            <a:r>
              <a:rPr lang="en-US" dirty="0"/>
              <a:t>Assistance </a:t>
            </a:r>
            <a:r>
              <a:rPr lang="en-US" dirty="0" smtClean="0"/>
              <a:t>for 802.11ay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2018-05-08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</a:t>
            </a:r>
            <a:r>
              <a:rPr lang="en-US" dirty="0" smtClean="0"/>
              <a:t>Discovery Assistance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958852"/>
            <a:ext cx="95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1</a:t>
            </a:r>
          </a:p>
          <a:p>
            <a:pPr algn="ctr"/>
            <a:r>
              <a:rPr lang="en-US" sz="800" dirty="0" smtClean="0"/>
              <a:t>(New </a:t>
            </a:r>
            <a:r>
              <a:rPr lang="en-US" sz="800" dirty="0" smtClean="0"/>
              <a:t>Multi-band </a:t>
            </a:r>
            <a:r>
              <a:rPr lang="en-US" sz="800" dirty="0" smtClean="0"/>
              <a:t>STA)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8215807" y="3431936"/>
            <a:ext cx="95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2</a:t>
            </a:r>
          </a:p>
          <a:p>
            <a:pPr algn="ctr"/>
            <a:r>
              <a:rPr lang="en-US" sz="800" dirty="0" smtClean="0"/>
              <a:t>(Multi-band AP)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147" y="3183609"/>
            <a:ext cx="1656535" cy="7048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599480"/>
            <a:ext cx="4248472" cy="319767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063105" y="2628286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Req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3077084" y="3501008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Resp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170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mmW Discovery Assistance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958852"/>
            <a:ext cx="95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1</a:t>
            </a:r>
          </a:p>
          <a:p>
            <a:pPr algn="ctr"/>
            <a:r>
              <a:rPr lang="en-US" sz="800" dirty="0" smtClean="0"/>
              <a:t>(New </a:t>
            </a:r>
            <a:r>
              <a:rPr lang="en-US" sz="800" dirty="0" smtClean="0"/>
              <a:t>Multi-band </a:t>
            </a:r>
            <a:r>
              <a:rPr lang="en-US" sz="800" dirty="0" smtClean="0"/>
              <a:t>STA)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8215807" y="3431936"/>
            <a:ext cx="95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2</a:t>
            </a:r>
          </a:p>
          <a:p>
            <a:pPr algn="ctr"/>
            <a:r>
              <a:rPr lang="en-US" sz="800" dirty="0" smtClean="0"/>
              <a:t>(Multi-band AP)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147" y="3183609"/>
            <a:ext cx="1656535" cy="704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231" y="2204864"/>
            <a:ext cx="774319" cy="1060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599480"/>
            <a:ext cx="4248472" cy="3197672"/>
          </a:xfrm>
          <a:prstGeom prst="rect">
            <a:avLst/>
          </a:prstGeom>
        </p:spPr>
      </p:pic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01316" y="4725144"/>
            <a:ext cx="8447148" cy="2732382"/>
          </a:xfrm>
        </p:spPr>
        <p:txBody>
          <a:bodyPr/>
          <a:lstStyle/>
          <a:p>
            <a:r>
              <a:rPr lang="en-US" sz="1600" dirty="0" smtClean="0"/>
              <a:t>STA 1 discovers STA 2 on lower band </a:t>
            </a:r>
          </a:p>
          <a:p>
            <a:r>
              <a:rPr lang="en-US" sz="1600" dirty="0" smtClean="0"/>
              <a:t>STA 1 sends </a:t>
            </a:r>
            <a:r>
              <a:rPr lang="en-US" sz="1600" dirty="0" smtClean="0"/>
              <a:t>discovery </a:t>
            </a:r>
            <a:r>
              <a:rPr lang="en-US" sz="1600" dirty="0" smtClean="0"/>
              <a:t>assistance request on </a:t>
            </a:r>
            <a:r>
              <a:rPr lang="en-US" sz="1600" dirty="0" smtClean="0"/>
              <a:t>lower band to </a:t>
            </a:r>
            <a:r>
              <a:rPr lang="en-US" sz="1600" dirty="0" smtClean="0"/>
              <a:t>STA 2</a:t>
            </a:r>
            <a:endParaRPr lang="en-US" sz="1600" dirty="0" smtClean="0"/>
          </a:p>
          <a:p>
            <a:r>
              <a:rPr lang="en-US" sz="1600" dirty="0" smtClean="0"/>
              <a:t>STA 2 sends </a:t>
            </a:r>
            <a:r>
              <a:rPr lang="en-US" sz="1600" dirty="0"/>
              <a:t>d</a:t>
            </a:r>
            <a:r>
              <a:rPr lang="en-US" sz="1600" dirty="0" smtClean="0"/>
              <a:t>iscovery assistance </a:t>
            </a:r>
            <a:r>
              <a:rPr lang="en-US" sz="1600" dirty="0" smtClean="0"/>
              <a:t>r</a:t>
            </a:r>
            <a:r>
              <a:rPr lang="en-US" sz="1600" dirty="0" smtClean="0"/>
              <a:t>equest </a:t>
            </a:r>
            <a:r>
              <a:rPr lang="en-US" sz="1600" dirty="0" smtClean="0"/>
              <a:t>to </a:t>
            </a:r>
            <a:r>
              <a:rPr lang="en-US" sz="1600" dirty="0" smtClean="0"/>
              <a:t>STA 3 to </a:t>
            </a:r>
            <a:r>
              <a:rPr lang="en-US" sz="1600" dirty="0" smtClean="0"/>
              <a:t>trigger discovery </a:t>
            </a:r>
            <a:r>
              <a:rPr lang="en-US" sz="1600" dirty="0" smtClean="0"/>
              <a:t>assistance for </a:t>
            </a:r>
            <a:r>
              <a:rPr lang="en-US" sz="1600" dirty="0" smtClean="0"/>
              <a:t>the new STA</a:t>
            </a:r>
          </a:p>
          <a:p>
            <a:r>
              <a:rPr lang="en-US" sz="1600" dirty="0" smtClean="0"/>
              <a:t>STA 3 sends </a:t>
            </a:r>
            <a:r>
              <a:rPr lang="en-US" sz="1600" dirty="0"/>
              <a:t>d</a:t>
            </a:r>
            <a:r>
              <a:rPr lang="en-US" sz="1600" dirty="0" smtClean="0"/>
              <a:t>iscovery </a:t>
            </a:r>
            <a:r>
              <a:rPr lang="en-US" sz="1600" dirty="0" smtClean="0"/>
              <a:t>assistance response </a:t>
            </a:r>
            <a:r>
              <a:rPr lang="en-US" sz="1600" dirty="0" smtClean="0"/>
              <a:t>to </a:t>
            </a:r>
            <a:r>
              <a:rPr lang="en-US" sz="1600" dirty="0" smtClean="0"/>
              <a:t>STA 2 </a:t>
            </a:r>
            <a:r>
              <a:rPr lang="en-US" sz="1600" dirty="0" smtClean="0"/>
              <a:t>and </a:t>
            </a:r>
            <a:r>
              <a:rPr lang="en-US" sz="1600" dirty="0" smtClean="0"/>
              <a:t>starts </a:t>
            </a:r>
            <a:r>
              <a:rPr lang="en-US" sz="1600" dirty="0" smtClean="0"/>
              <a:t>the discovery </a:t>
            </a:r>
            <a:r>
              <a:rPr lang="en-US" sz="1600" dirty="0" smtClean="0"/>
              <a:t>assistance </a:t>
            </a:r>
            <a:endParaRPr lang="en-US" sz="1600" dirty="0" smtClean="0"/>
          </a:p>
          <a:p>
            <a:r>
              <a:rPr lang="en-US" sz="1600" dirty="0" smtClean="0"/>
              <a:t>STA 2 sends </a:t>
            </a:r>
            <a:r>
              <a:rPr lang="en-US" sz="1600" dirty="0" smtClean="0"/>
              <a:t>discovery </a:t>
            </a:r>
            <a:r>
              <a:rPr lang="en-US" sz="1600" dirty="0" smtClean="0"/>
              <a:t>assistance response </a:t>
            </a:r>
            <a:r>
              <a:rPr lang="en-US" sz="1600" dirty="0" smtClean="0"/>
              <a:t>to the </a:t>
            </a:r>
            <a:r>
              <a:rPr lang="en-US" sz="1600" dirty="0" smtClean="0"/>
              <a:t>STA 1 and </a:t>
            </a:r>
            <a:r>
              <a:rPr lang="en-US" sz="1600" dirty="0"/>
              <a:t>start the discovery </a:t>
            </a:r>
            <a:r>
              <a:rPr lang="en-US" sz="1600" dirty="0" smtClean="0"/>
              <a:t>assistance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6873" y="1658737"/>
            <a:ext cx="2051945" cy="312978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263215" y="1868965"/>
            <a:ext cx="95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3</a:t>
            </a:r>
            <a:endParaRPr lang="en-US" sz="800" dirty="0" smtClean="0"/>
          </a:p>
          <a:p>
            <a:pPr algn="ctr"/>
            <a:r>
              <a:rPr lang="en-US" sz="800" dirty="0" smtClean="0"/>
              <a:t>(DMG STA)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63105" y="2628286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Req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077084" y="3501008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Resp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52205" y="2834753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Req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66184" y="3256796"/>
            <a:ext cx="151216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DMG Discovery Asst. </a:t>
            </a:r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err="1" smtClean="0"/>
              <a:t>Resp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65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84750" cy="1066800"/>
          </a:xfrm>
        </p:spPr>
        <p:txBody>
          <a:bodyPr/>
          <a:lstStyle/>
          <a:p>
            <a:r>
              <a:rPr lang="en-US" dirty="0"/>
              <a:t>mmW Discovery Assistance Standard 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958852"/>
            <a:ext cx="95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1</a:t>
            </a:r>
          </a:p>
          <a:p>
            <a:pPr algn="ctr"/>
            <a:r>
              <a:rPr lang="en-US" sz="800" dirty="0" smtClean="0"/>
              <a:t>(New </a:t>
            </a:r>
            <a:r>
              <a:rPr lang="en-US" sz="800" dirty="0" smtClean="0"/>
              <a:t>Multi-band </a:t>
            </a:r>
            <a:r>
              <a:rPr lang="en-US" sz="800" dirty="0" smtClean="0"/>
              <a:t>STA)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8215807" y="3431936"/>
            <a:ext cx="95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2</a:t>
            </a:r>
          </a:p>
          <a:p>
            <a:pPr algn="ctr"/>
            <a:r>
              <a:rPr lang="en-US" sz="800" dirty="0" smtClean="0"/>
              <a:t>(Multi-band AP)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147" y="3183609"/>
            <a:ext cx="1656535" cy="704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231" y="2204864"/>
            <a:ext cx="774319" cy="1060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599480"/>
            <a:ext cx="4248472" cy="31976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6873" y="1658737"/>
            <a:ext cx="2051945" cy="312978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263215" y="1868965"/>
            <a:ext cx="952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2</a:t>
            </a:r>
          </a:p>
          <a:p>
            <a:pPr algn="ctr"/>
            <a:r>
              <a:rPr lang="en-US" sz="800" dirty="0" smtClean="0"/>
              <a:t>(DMG STA)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2628286"/>
            <a:ext cx="160142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FST Setup Req. with DMG</a:t>
            </a:r>
          </a:p>
          <a:p>
            <a:pPr algn="ctr"/>
            <a:endParaRPr lang="en-US" sz="1000" dirty="0" smtClean="0"/>
          </a:p>
          <a:p>
            <a:pPr algn="ctr">
              <a:lnSpc>
                <a:spcPts val="100"/>
              </a:lnSpc>
            </a:pPr>
            <a:r>
              <a:rPr lang="en-US" sz="1000" dirty="0"/>
              <a:t>Discovery Asst. </a:t>
            </a:r>
            <a:r>
              <a:rPr lang="en-US" sz="1000" dirty="0" err="1" smtClean="0"/>
              <a:t>Req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66516" y="3501008"/>
            <a:ext cx="2664296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FST Setup </a:t>
            </a:r>
            <a:r>
              <a:rPr lang="en-US" sz="1000" dirty="0" smtClean="0"/>
              <a:t>Resp. with </a:t>
            </a:r>
            <a:r>
              <a:rPr lang="en-US" sz="1000" dirty="0"/>
              <a:t>DMG</a:t>
            </a:r>
            <a:endParaRPr lang="en-US" sz="1000" dirty="0" smtClean="0"/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smtClean="0"/>
              <a:t>Discovery </a:t>
            </a:r>
            <a:r>
              <a:rPr lang="en-US" sz="1000" dirty="0"/>
              <a:t>Asst. </a:t>
            </a:r>
            <a:r>
              <a:rPr lang="en-US" sz="1000" dirty="0" err="1" smtClean="0"/>
              <a:t>Resp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 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10904" y="3267732"/>
            <a:ext cx="2664296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Information Resp. with </a:t>
            </a:r>
            <a:r>
              <a:rPr lang="en-US" sz="1000" dirty="0"/>
              <a:t>DMG</a:t>
            </a:r>
            <a:endParaRPr lang="en-US" sz="1000" dirty="0" smtClean="0"/>
          </a:p>
          <a:p>
            <a:pPr algn="ctr"/>
            <a:endParaRPr lang="en-US" sz="1000" dirty="0"/>
          </a:p>
          <a:p>
            <a:pPr algn="ctr">
              <a:lnSpc>
                <a:spcPts val="100"/>
              </a:lnSpc>
            </a:pPr>
            <a:r>
              <a:rPr lang="en-US" sz="1000" dirty="0" smtClean="0"/>
              <a:t>Discovery </a:t>
            </a:r>
            <a:r>
              <a:rPr lang="en-US" sz="1000" dirty="0"/>
              <a:t>Asst. </a:t>
            </a:r>
            <a:r>
              <a:rPr lang="en-US" sz="1000" dirty="0" err="1" smtClean="0"/>
              <a:t>Resp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 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06334" y="2831789"/>
            <a:ext cx="1656184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Information Req. with DMG</a:t>
            </a:r>
          </a:p>
          <a:p>
            <a:pPr algn="ctr"/>
            <a:endParaRPr lang="en-US" sz="1000" dirty="0" smtClean="0"/>
          </a:p>
          <a:p>
            <a:pPr algn="ctr">
              <a:lnSpc>
                <a:spcPts val="100"/>
              </a:lnSpc>
            </a:pPr>
            <a:r>
              <a:rPr lang="en-US" sz="1000" dirty="0"/>
              <a:t>Discovery Asst. </a:t>
            </a:r>
            <a:r>
              <a:rPr lang="en-US" sz="1000" dirty="0" err="1" smtClean="0"/>
              <a:t>Req</a:t>
            </a:r>
            <a:r>
              <a:rPr lang="en-US" sz="1000" dirty="0" smtClean="0"/>
              <a:t> </a:t>
            </a:r>
            <a:r>
              <a:rPr lang="en-US" sz="1000" dirty="0" err="1" smtClean="0"/>
              <a:t>ie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933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 Standard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</a:t>
            </a:r>
            <a:r>
              <a:rPr lang="en-US" dirty="0"/>
              <a:t>Information </a:t>
            </a:r>
            <a:r>
              <a:rPr lang="en-US" dirty="0" smtClean="0"/>
              <a:t>Request </a:t>
            </a:r>
            <a:r>
              <a:rPr lang="en-US" dirty="0"/>
              <a:t>and Information Response </a:t>
            </a:r>
            <a:r>
              <a:rPr lang="en-US" dirty="0" smtClean="0"/>
              <a:t>frames to </a:t>
            </a:r>
            <a:r>
              <a:rPr lang="en-US" dirty="0"/>
              <a:t>carry the DMG Discovery Assistance Request and DMG Discovery Assistance Response elements, respectively </a:t>
            </a:r>
          </a:p>
          <a:p>
            <a:r>
              <a:rPr lang="en-US" dirty="0"/>
              <a:t>Enable triggering SLS or TDD beamforming when </a:t>
            </a:r>
            <a:r>
              <a:rPr lang="en-US" dirty="0" smtClean="0"/>
              <a:t>Information </a:t>
            </a:r>
            <a:r>
              <a:rPr lang="en-US" dirty="0"/>
              <a:t>Response </a:t>
            </a:r>
            <a:r>
              <a:rPr lang="en-US" dirty="0" smtClean="0"/>
              <a:t>frame with </a:t>
            </a:r>
            <a:r>
              <a:rPr lang="en-US" dirty="0"/>
              <a:t>DMG Discovery Assistance Response element is </a:t>
            </a:r>
            <a:r>
              <a:rPr lang="en-US" dirty="0" smtClean="0"/>
              <a:t>received and </a:t>
            </a:r>
            <a:r>
              <a:rPr lang="en-US" dirty="0" smtClean="0"/>
              <a:t>notified discovery </a:t>
            </a:r>
            <a:r>
              <a:rPr lang="en-US" dirty="0" smtClean="0"/>
              <a:t>assistance </a:t>
            </a:r>
            <a:r>
              <a:rPr lang="en-US" dirty="0" smtClean="0"/>
              <a:t>acceptance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</a:t>
            </a:r>
            <a:r>
              <a:rPr lang="en-US" dirty="0"/>
              <a:t>I</a:t>
            </a:r>
            <a:r>
              <a:rPr lang="en-US" dirty="0" smtClean="0"/>
              <a:t>nformation Request and Information Response frames to enable mmW Discovery Assistance?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 </a:t>
            </a:r>
            <a:endParaRPr lang="en-US" dirty="0"/>
          </a:p>
          <a:p>
            <a:pPr lvl="1"/>
            <a:r>
              <a:rPr lang="en-US" dirty="0"/>
              <a:t>No </a:t>
            </a:r>
          </a:p>
          <a:p>
            <a:pPr lvl="1"/>
            <a:r>
              <a:rPr lang="en-US" dirty="0"/>
              <a:t>Abstain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30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</a:p>
          <a:p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802.11-18703r2, “Discussion the Multi-band Discovery Assistance Proposal</a:t>
            </a:r>
            <a:r>
              <a:rPr lang="en-US" sz="2000" b="0" dirty="0"/>
              <a:t>”, Mohamed Abouelseoud, et.al.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((Length +L</a:t>
            </a:r>
            <a:r>
              <a:rPr lang="en-US" sz="1400" baseline="-25000" dirty="0" smtClean="0"/>
              <a:t>L-Header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Octets 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88870"/>
              </p:ext>
            </p:extLst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no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30.76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with 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118.69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035" y="2862010"/>
            <a:ext cx="29051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2060848"/>
            <a:ext cx="4755232" cy="3566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 demand sweeping is a built-in feature in TDD mode</a:t>
            </a:r>
          </a:p>
          <a:p>
            <a:r>
              <a:rPr lang="en-US" sz="2000" dirty="0" smtClean="0"/>
              <a:t>However, TDD mode as presented in [3] assumes manual triggering of the unicast beamforming frames. </a:t>
            </a:r>
          </a:p>
          <a:p>
            <a:r>
              <a:rPr lang="en-US" sz="2000" dirty="0"/>
              <a:t>A proper discovery trigger signaling </a:t>
            </a:r>
            <a:r>
              <a:rPr lang="en-US" sz="2000" dirty="0" smtClean="0"/>
              <a:t>is </a:t>
            </a:r>
            <a:r>
              <a:rPr lang="en-US" sz="2000" dirty="0"/>
              <a:t>needed to enable the use of TDD mode for consumer </a:t>
            </a:r>
            <a:r>
              <a:rPr lang="en-US" sz="2000" dirty="0" smtClean="0"/>
              <a:t>devices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1597479"/>
            <a:ext cx="6120680" cy="19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non-TDD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Latency reduction can also be achieved through non-TDD mode </a:t>
            </a:r>
          </a:p>
          <a:p>
            <a:r>
              <a:rPr lang="en-US" sz="2000" dirty="0"/>
              <a:t>Tools already provided in the standard to reduce beacon transmission periodicity(partial sweeping), ABFT period optional, ATI </a:t>
            </a:r>
            <a:r>
              <a:rPr lang="en-US" sz="2000" dirty="0" smtClean="0"/>
              <a:t>optional</a:t>
            </a:r>
            <a:endParaRPr lang="en-US" sz="2000" dirty="0"/>
          </a:p>
          <a:p>
            <a:r>
              <a:rPr lang="en-US" sz="2000" dirty="0"/>
              <a:t>Reducing BHI to minimal affects discoverability</a:t>
            </a:r>
          </a:p>
          <a:p>
            <a:r>
              <a:rPr lang="en-US" sz="2000" dirty="0"/>
              <a:t>A discovery trigger signal is needed to enable the full beacon sweep only whenever it is needed and keep it minimum otherwise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868" y="1700808"/>
            <a:ext cx="5126264" cy="186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In [1], </a:t>
            </a:r>
            <a:r>
              <a:rPr lang="en-US" sz="2000" dirty="0"/>
              <a:t>we proposed </a:t>
            </a:r>
            <a:r>
              <a:rPr lang="en-US" sz="2000" dirty="0" smtClean="0"/>
              <a:t>the </a:t>
            </a:r>
            <a:r>
              <a:rPr lang="en-US" sz="2000" dirty="0"/>
              <a:t>use of the multi-band </a:t>
            </a:r>
            <a:r>
              <a:rPr lang="en-US" sz="2000" dirty="0" smtClean="0"/>
              <a:t>discovery assistance to: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educe </a:t>
            </a:r>
            <a:r>
              <a:rPr lang="en-US" sz="1600" dirty="0"/>
              <a:t>BHI overhead </a:t>
            </a:r>
            <a:r>
              <a:rPr lang="en-US" sz="1600" dirty="0" smtClean="0"/>
              <a:t>latency</a:t>
            </a:r>
          </a:p>
          <a:p>
            <a:pPr marL="457200" lvl="1" indent="0">
              <a:buNone/>
            </a:pPr>
            <a:r>
              <a:rPr lang="en-US" sz="1600" dirty="0" smtClean="0"/>
              <a:t> beacons are </a:t>
            </a:r>
            <a:r>
              <a:rPr lang="en-US" sz="1600" dirty="0"/>
              <a:t>reduced to minimum and on-demand </a:t>
            </a:r>
            <a:r>
              <a:rPr lang="en-US" sz="1600" dirty="0" smtClean="0"/>
              <a:t>SLS is </a:t>
            </a:r>
            <a:r>
              <a:rPr lang="en-US" sz="1600" dirty="0"/>
              <a:t>triggered </a:t>
            </a:r>
            <a:endParaRPr lang="en-US" sz="800" dirty="0" smtClean="0"/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TDD </a:t>
            </a:r>
            <a:r>
              <a:rPr lang="en-US" sz="1600" dirty="0" smtClean="0"/>
              <a:t>channel access for </a:t>
            </a:r>
            <a:r>
              <a:rPr lang="en-US" sz="1600" dirty="0"/>
              <a:t>consumer devices without relying on human </a:t>
            </a:r>
            <a:r>
              <a:rPr lang="en-US" sz="1600" dirty="0" smtClean="0"/>
              <a:t>triggering</a:t>
            </a:r>
          </a:p>
          <a:p>
            <a:pPr marL="457200" lvl="1" indent="0">
              <a:buNone/>
            </a:pPr>
            <a:r>
              <a:rPr lang="en-US" sz="1600" dirty="0" smtClean="0"/>
              <a:t> Use multi-band to signal the request for beamforming</a:t>
            </a:r>
            <a:endParaRPr lang="en-US" sz="1600" dirty="0"/>
          </a:p>
          <a:p>
            <a:r>
              <a:rPr lang="en-US" sz="2000" dirty="0" smtClean="0"/>
              <a:t>In </a:t>
            </a:r>
            <a:r>
              <a:rPr lang="en-US" sz="2000" dirty="0"/>
              <a:t>[2], 3 options for discovery assistance implementation are </a:t>
            </a:r>
            <a:r>
              <a:rPr lang="en-US" sz="2000" dirty="0" smtClean="0"/>
              <a:t>proposed </a:t>
            </a:r>
          </a:p>
          <a:p>
            <a:pPr lvl="1"/>
            <a:r>
              <a:rPr lang="en-US" sz="1600" dirty="0" smtClean="0"/>
              <a:t>Option 1: new defined action </a:t>
            </a:r>
            <a:r>
              <a:rPr lang="en-US" sz="1600" dirty="0"/>
              <a:t>f</a:t>
            </a:r>
            <a:r>
              <a:rPr lang="en-US" sz="1600" dirty="0" smtClean="0"/>
              <a:t>rames</a:t>
            </a:r>
          </a:p>
          <a:p>
            <a:pPr lvl="1"/>
            <a:r>
              <a:rPr lang="en-US" sz="1600" dirty="0" smtClean="0"/>
              <a:t>Option 2: FST Setup Request and Response frames</a:t>
            </a:r>
          </a:p>
          <a:p>
            <a:pPr lvl="1"/>
            <a:r>
              <a:rPr lang="en-US" sz="1600" dirty="0" smtClean="0"/>
              <a:t>Option 3: OCT </a:t>
            </a:r>
            <a:r>
              <a:rPr lang="en-US" sz="1600" dirty="0" smtClean="0"/>
              <a:t>+ </a:t>
            </a:r>
            <a:r>
              <a:rPr lang="en-US" sz="1600" dirty="0" smtClean="0"/>
              <a:t>Information Request and Response frames </a:t>
            </a:r>
            <a:endParaRPr lang="en-US" sz="1600" dirty="0"/>
          </a:p>
          <a:p>
            <a:r>
              <a:rPr lang="en-US" sz="2000" dirty="0" smtClean="0"/>
              <a:t>Majority of </a:t>
            </a:r>
            <a:r>
              <a:rPr lang="en-US" sz="2000" dirty="0" err="1" smtClean="0"/>
              <a:t>TGay</a:t>
            </a:r>
            <a:r>
              <a:rPr lang="en-US" sz="2000" dirty="0" smtClean="0"/>
              <a:t> members suggested Option 2 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contribution presents details on Option 2 solution to use the FST setup frames to trigger </a:t>
            </a:r>
            <a:r>
              <a:rPr lang="en-US" sz="2000" dirty="0" smtClean="0"/>
              <a:t>discovery </a:t>
            </a:r>
            <a:r>
              <a:rPr lang="en-US" sz="2000" dirty="0"/>
              <a:t>assistance </a:t>
            </a:r>
          </a:p>
          <a:p>
            <a:endParaRPr lang="en-US" sz="1800" dirty="0"/>
          </a:p>
          <a:p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</a:t>
            </a:r>
            <a:r>
              <a:rPr lang="en-US" smtClean="0"/>
              <a:t>Discovery Assistance (1)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65" y="1735301"/>
            <a:ext cx="4253469" cy="1883207"/>
          </a:xfrm>
        </p:spPr>
        <p:txBody>
          <a:bodyPr/>
          <a:lstStyle/>
          <a:p>
            <a:r>
              <a:rPr lang="en-US" sz="1400" dirty="0" smtClean="0"/>
              <a:t>Beacons/Probe Responses advertise </a:t>
            </a:r>
            <a:r>
              <a:rPr lang="en-US" sz="1400" dirty="0"/>
              <a:t>the </a:t>
            </a:r>
            <a:r>
              <a:rPr lang="en-US" sz="1400" dirty="0" smtClean="0"/>
              <a:t>multi-band and discovery </a:t>
            </a:r>
            <a:r>
              <a:rPr lang="en-US" sz="1400" dirty="0"/>
              <a:t>assistance </a:t>
            </a:r>
            <a:r>
              <a:rPr lang="en-US" sz="1400" dirty="0" smtClean="0"/>
              <a:t>capabilities on lower band </a:t>
            </a:r>
          </a:p>
          <a:p>
            <a:r>
              <a:rPr lang="en-US" sz="1400" dirty="0" smtClean="0"/>
              <a:t>Need to add 1-bit in </a:t>
            </a:r>
            <a:r>
              <a:rPr lang="en-US" sz="1400" dirty="0"/>
              <a:t>the Multi-band element to indicate that STA supports discovery assistance for </a:t>
            </a:r>
            <a:r>
              <a:rPr lang="en-US" sz="1400" dirty="0" smtClean="0"/>
              <a:t>the </a:t>
            </a:r>
            <a:r>
              <a:rPr lang="en-US" sz="1400" dirty="0" smtClean="0"/>
              <a:t>advertised </a:t>
            </a:r>
            <a:r>
              <a:rPr lang="en-US" sz="1400" dirty="0"/>
              <a:t>frequency band and channel </a:t>
            </a:r>
            <a:endParaRPr lang="en-US" sz="1400" dirty="0" smtClean="0"/>
          </a:p>
          <a:p>
            <a:r>
              <a:rPr lang="en-US" sz="1400" dirty="0"/>
              <a:t>Propose to use 1 bit out of the 3 reserved bits in the Multi-band Control field</a:t>
            </a: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4306674" y="2708920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99" y="4890472"/>
            <a:ext cx="4650999" cy="13041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21891"/>
              </p:ext>
            </p:extLst>
          </p:nvPr>
        </p:nvGraphicFramePr>
        <p:xfrm>
          <a:off x="107504" y="3612437"/>
          <a:ext cx="3600400" cy="1157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648072"/>
                <a:gridCol w="648072"/>
                <a:gridCol w="792088"/>
                <a:gridCol w="504056"/>
              </a:tblGrid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  <a:r>
                        <a:rPr lang="en-US" sz="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B2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B7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Role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MAC Address Present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Pairwise Cipher Suite Present 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Discovery </a:t>
                      </a: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Assistance </a:t>
                      </a: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Enabled 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V="1">
            <a:off x="1907704" y="4394501"/>
            <a:ext cx="1800200" cy="591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608780" y="4353330"/>
            <a:ext cx="794868" cy="632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-180528" y="6093296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Multi-band element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91" y="4183748"/>
            <a:ext cx="2484183" cy="645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873427"/>
            <a:ext cx="3822228" cy="643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56" y="1700808"/>
            <a:ext cx="4553244" cy="757595"/>
          </a:xfrm>
        </p:spPr>
        <p:txBody>
          <a:bodyPr/>
          <a:lstStyle/>
          <a:p>
            <a:r>
              <a:rPr lang="en-US" sz="1400" dirty="0" smtClean="0"/>
              <a:t>New STA sends FST Setup Request </a:t>
            </a:r>
            <a:r>
              <a:rPr lang="en-US" sz="1400" dirty="0" smtClean="0"/>
              <a:t>frame </a:t>
            </a:r>
            <a:r>
              <a:rPr lang="en-US" sz="1400" dirty="0" smtClean="0"/>
              <a:t>containing </a:t>
            </a:r>
            <a:r>
              <a:rPr lang="en-US" sz="1400" dirty="0" smtClean="0"/>
              <a:t>DMG </a:t>
            </a:r>
            <a:r>
              <a:rPr lang="en-US" sz="1400" dirty="0" smtClean="0"/>
              <a:t>Discovery Assistance Request </a:t>
            </a:r>
            <a:r>
              <a:rPr lang="en-US" sz="1400" dirty="0"/>
              <a:t>element on lower band</a:t>
            </a:r>
            <a:endParaRPr lang="en-US" sz="1400" dirty="0" smtClean="0"/>
          </a:p>
          <a:p>
            <a:r>
              <a:rPr lang="en-US" sz="1400" dirty="0"/>
              <a:t>Discovery assistance </a:t>
            </a:r>
            <a:r>
              <a:rPr lang="en-US" sz="1400" dirty="0" smtClean="0"/>
              <a:t>can happen </a:t>
            </a:r>
            <a:r>
              <a:rPr lang="en-US" sz="1400" dirty="0"/>
              <a:t>in conjunction with </a:t>
            </a:r>
            <a:r>
              <a:rPr lang="en-US" sz="1400" dirty="0" smtClean="0"/>
              <a:t>FST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Request frame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78" y="5678500"/>
            <a:ext cx="3619084" cy="72484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 bwMode="auto">
          <a:xfrm flipH="1">
            <a:off x="3181955" y="4678667"/>
            <a:ext cx="656116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1619673" y="4678667"/>
            <a:ext cx="607815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1004694" y="5285036"/>
            <a:ext cx="2158899" cy="580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990835" y="5281708"/>
            <a:ext cx="293133" cy="583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07904" y="3759200"/>
            <a:ext cx="305461" cy="1160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652358" y="3759200"/>
            <a:ext cx="2695506" cy="1206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ounded Rectangle 22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81" y="3356992"/>
            <a:ext cx="3485489" cy="4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42" y="3365886"/>
            <a:ext cx="3521755" cy="414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62" y="5507282"/>
            <a:ext cx="3720455" cy="962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91640"/>
            <a:ext cx="4197090" cy="704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</a:t>
            </a:r>
            <a:r>
              <a:rPr lang="en-US" smtClean="0"/>
              <a:t>Assistance (3)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Response Frame</a:t>
            </a:r>
            <a:endParaRPr lang="en-US" sz="1800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685769" y="4972807"/>
            <a:ext cx="1511321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899592" y="4972807"/>
            <a:ext cx="972109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25333" y="3759200"/>
            <a:ext cx="362651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95536" y="3759200"/>
            <a:ext cx="2952328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57865" y="2156487"/>
            <a:ext cx="4592219" cy="7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AP responds </a:t>
            </a:r>
            <a:r>
              <a:rPr lang="en-US" sz="1400" dirty="0"/>
              <a:t>with FST </a:t>
            </a:r>
            <a:r>
              <a:rPr lang="en-US" sz="1400" dirty="0" smtClean="0"/>
              <a:t>Setup Response </a:t>
            </a:r>
            <a:r>
              <a:rPr lang="en-US" sz="1400" dirty="0" smtClean="0"/>
              <a:t>frame containing DMG </a:t>
            </a:r>
            <a:r>
              <a:rPr lang="en-US" sz="1400" dirty="0" smtClean="0"/>
              <a:t>Discovery </a:t>
            </a:r>
            <a:r>
              <a:rPr lang="en-US" sz="1400" dirty="0"/>
              <a:t>Assistance Response </a:t>
            </a:r>
            <a:r>
              <a:rPr lang="en-US" sz="1400" dirty="0"/>
              <a:t>element on lower band</a:t>
            </a:r>
            <a:endParaRPr lang="en-US" sz="1400" dirty="0"/>
          </a:p>
          <a:p>
            <a:endParaRPr lang="en-US" sz="1400" kern="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(4)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5" y="4057389"/>
            <a:ext cx="4253469" cy="1883207"/>
          </a:xfrm>
        </p:spPr>
        <p:txBody>
          <a:bodyPr/>
          <a:lstStyle/>
          <a:p>
            <a:r>
              <a:rPr lang="en-GB" sz="1400" dirty="0" smtClean="0"/>
              <a:t>Use MLME-BF-TRAINING primitives to trigger beacon sweeping for new STA or MLME-TDD-BF-TRAINING </a:t>
            </a:r>
            <a:r>
              <a:rPr lang="en-GB" sz="1400" dirty="0"/>
              <a:t>primitives to </a:t>
            </a:r>
            <a:r>
              <a:rPr lang="en-GB" sz="1400" dirty="0" smtClean="0"/>
              <a:t>trigger TDD beamforming</a:t>
            </a:r>
            <a:endParaRPr lang="en-US" sz="1400" dirty="0" smtClean="0"/>
          </a:p>
          <a:p>
            <a:r>
              <a:rPr lang="en-US" sz="1400" dirty="0" smtClean="0"/>
              <a:t>AP starts </a:t>
            </a:r>
            <a:r>
              <a:rPr lang="en-US" sz="1400" dirty="0" smtClean="0"/>
              <a:t>sweeping </a:t>
            </a:r>
            <a:r>
              <a:rPr lang="en-US" sz="1400" dirty="0" smtClean="0"/>
              <a:t>DMG beacons</a:t>
            </a:r>
            <a:r>
              <a:rPr lang="en-US" sz="1400" dirty="0" smtClean="0"/>
              <a:t>, sends the beamforming frames or listens for new STA beamforming </a:t>
            </a:r>
            <a:r>
              <a:rPr lang="en-US" sz="1400" dirty="0" smtClean="0"/>
              <a:t>frames/probes on mmW band</a:t>
            </a:r>
            <a:endParaRPr lang="en-US" sz="1400" dirty="0" smtClean="0"/>
          </a:p>
          <a:p>
            <a:r>
              <a:rPr lang="en-US" sz="1400" dirty="0" smtClean="0"/>
              <a:t>New STA </a:t>
            </a:r>
            <a:r>
              <a:rPr lang="en-US" sz="1400" dirty="0" smtClean="0"/>
              <a:t>is expecting discovery/beamforming frames from the network STA or start transmitting beamforming frames/probes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6674" y="4437112"/>
            <a:ext cx="4776024" cy="1440160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Discovery Assistance Standard </a:t>
            </a:r>
            <a:r>
              <a:rPr lang="en-US" dirty="0" smtClean="0"/>
              <a:t>Requirements*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Adding 1-bit to the multi-band element to </a:t>
            </a:r>
            <a:r>
              <a:rPr lang="en-US" sz="2000" dirty="0" smtClean="0"/>
              <a:t>advertise </a:t>
            </a:r>
            <a:r>
              <a:rPr lang="en-US" sz="2000" dirty="0"/>
              <a:t>discovery assistance </a:t>
            </a:r>
            <a:r>
              <a:rPr lang="en-US" sz="2000" dirty="0" smtClean="0"/>
              <a:t>capability</a:t>
            </a:r>
            <a:endParaRPr lang="en-US" sz="2000" dirty="0"/>
          </a:p>
          <a:p>
            <a:r>
              <a:rPr lang="en-US" sz="2000" dirty="0"/>
              <a:t>2 new elements </a:t>
            </a:r>
            <a:r>
              <a:rPr lang="en-US" sz="2000" dirty="0" smtClean="0"/>
              <a:t>(DMG Discovery </a:t>
            </a:r>
            <a:r>
              <a:rPr lang="en-US" sz="2000" dirty="0"/>
              <a:t>Assistance Request and </a:t>
            </a:r>
            <a:r>
              <a:rPr lang="en-US" sz="2000" dirty="0" smtClean="0"/>
              <a:t>DMG Discovery </a:t>
            </a:r>
            <a:r>
              <a:rPr lang="en-US" sz="2000" dirty="0"/>
              <a:t>Assistance Response elements) </a:t>
            </a:r>
          </a:p>
          <a:p>
            <a:r>
              <a:rPr lang="en-US" sz="2000" dirty="0" smtClean="0"/>
              <a:t>Enabling FST Setup Request and FST Setup Response frames to carry </a:t>
            </a:r>
            <a:r>
              <a:rPr lang="en-US" sz="2000" dirty="0"/>
              <a:t>the DMG Discovery Assistance Request and DMG Discovery Assistance Response </a:t>
            </a:r>
            <a:r>
              <a:rPr lang="en-US" sz="2000" dirty="0" smtClean="0"/>
              <a:t>elements, respectively </a:t>
            </a:r>
          </a:p>
          <a:p>
            <a:r>
              <a:rPr lang="en-US" sz="2000" dirty="0" smtClean="0"/>
              <a:t>Enabling triggering SLS or TDD beamforming </a:t>
            </a:r>
            <a:r>
              <a:rPr lang="en-US" sz="2000" dirty="0"/>
              <a:t>when </a:t>
            </a:r>
            <a:r>
              <a:rPr lang="en-US" sz="2000" dirty="0" smtClean="0"/>
              <a:t>FST Setup Response frame with DMG </a:t>
            </a:r>
            <a:r>
              <a:rPr lang="en-US" sz="2000" dirty="0"/>
              <a:t>Discovery Assistance Response </a:t>
            </a:r>
            <a:r>
              <a:rPr lang="en-US" sz="2000" dirty="0" smtClean="0"/>
              <a:t>element is received and </a:t>
            </a:r>
            <a:r>
              <a:rPr lang="en-US" sz="2000" dirty="0" smtClean="0"/>
              <a:t>notified discovery </a:t>
            </a:r>
            <a:r>
              <a:rPr lang="en-US" sz="2000" dirty="0" smtClean="0"/>
              <a:t>assistance </a:t>
            </a:r>
            <a:r>
              <a:rPr lang="en-US" sz="2000" dirty="0" smtClean="0"/>
              <a:t>acceptance 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* Normative Text available at </a:t>
            </a:r>
            <a:r>
              <a:rPr lang="en-US" sz="1600" dirty="0"/>
              <a:t>11-18/0817r0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the FST setup protocol as described in 11-18/0817r0 to enable </a:t>
            </a:r>
            <a:r>
              <a:rPr lang="en-US" dirty="0"/>
              <a:t>m</a:t>
            </a:r>
            <a:r>
              <a:rPr lang="en-US" dirty="0" smtClean="0"/>
              <a:t>ulti-band </a:t>
            </a:r>
            <a:r>
              <a:rPr lang="en-US" dirty="0"/>
              <a:t>d</a:t>
            </a:r>
            <a:r>
              <a:rPr lang="en-US" dirty="0" smtClean="0"/>
              <a:t>iscovery </a:t>
            </a:r>
            <a:r>
              <a:rPr lang="en-US" dirty="0"/>
              <a:t>a</a:t>
            </a:r>
            <a:r>
              <a:rPr lang="en-US" dirty="0" smtClean="0"/>
              <a:t>ssistance in multi-band capable devices?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3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32" y="1844824"/>
            <a:ext cx="7566852" cy="4114800"/>
          </a:xfrm>
        </p:spPr>
        <p:txBody>
          <a:bodyPr/>
          <a:lstStyle/>
          <a:p>
            <a:r>
              <a:rPr lang="en-US" sz="1600" dirty="0" smtClean="0"/>
              <a:t>Problem:</a:t>
            </a:r>
          </a:p>
          <a:p>
            <a:pPr lvl="1"/>
            <a:r>
              <a:rPr lang="en-US" sz="1600" dirty="0" smtClean="0"/>
              <a:t>New STA needs to discover more than one STA </a:t>
            </a:r>
            <a:r>
              <a:rPr lang="en-US" sz="1600" dirty="0" smtClean="0"/>
              <a:t>in the DMG BSS or distribution network</a:t>
            </a:r>
          </a:p>
          <a:p>
            <a:pPr lvl="1"/>
            <a:r>
              <a:rPr lang="en-US" sz="1600" dirty="0" smtClean="0"/>
              <a:t>New STA does not have to associate through lower band to each STA in the network to request discovery assistance  </a:t>
            </a:r>
          </a:p>
          <a:p>
            <a:pPr lvl="1"/>
            <a:r>
              <a:rPr lang="en-US" sz="1600" dirty="0" smtClean="0"/>
              <a:t>All STAs are </a:t>
            </a:r>
            <a:r>
              <a:rPr lang="en-US" sz="1600" dirty="0"/>
              <a:t>not necessary </a:t>
            </a:r>
            <a:r>
              <a:rPr lang="en-US" sz="1600" dirty="0" smtClean="0"/>
              <a:t>expected </a:t>
            </a:r>
            <a:r>
              <a:rPr lang="en-US" sz="1600" dirty="0" smtClean="0"/>
              <a:t>to operate BSS on lower band </a:t>
            </a:r>
            <a:endParaRPr lang="en-US" sz="1600" dirty="0" smtClean="0"/>
          </a:p>
          <a:p>
            <a:r>
              <a:rPr lang="en-US" sz="1600" dirty="0" smtClean="0"/>
              <a:t>Solution:</a:t>
            </a:r>
          </a:p>
          <a:p>
            <a:pPr lvl="1"/>
            <a:r>
              <a:rPr lang="en-US" sz="1600" dirty="0" smtClean="0"/>
              <a:t>Existing STAs </a:t>
            </a:r>
            <a:r>
              <a:rPr lang="en-US" sz="1600" dirty="0" smtClean="0"/>
              <a:t>can forward the DMG Discovery Assistance Request element to </a:t>
            </a:r>
            <a:r>
              <a:rPr lang="en-US" sz="1600" dirty="0" smtClean="0"/>
              <a:t>neighbor STAs to </a:t>
            </a:r>
            <a:r>
              <a:rPr lang="en-US" sz="1600" dirty="0" smtClean="0"/>
              <a:t>trigger </a:t>
            </a:r>
            <a:r>
              <a:rPr lang="en-US" sz="1600" dirty="0" smtClean="0"/>
              <a:t>neighbor </a:t>
            </a:r>
            <a:r>
              <a:rPr lang="en-US" sz="1600" dirty="0" smtClean="0"/>
              <a:t>STAs to enable discovery </a:t>
            </a:r>
            <a:r>
              <a:rPr lang="en-US" sz="1600" dirty="0" smtClean="0"/>
              <a:t>assistance for </a:t>
            </a:r>
            <a:r>
              <a:rPr lang="en-US" sz="1600" dirty="0" smtClean="0"/>
              <a:t>the new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8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40952</TotalTime>
  <Words>1258</Words>
  <Application>Microsoft Office PowerPoint</Application>
  <PresentationFormat>On-screen Show (4:3)</PresentationFormat>
  <Paragraphs>272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802-11-Submission</vt:lpstr>
      <vt:lpstr>Discovery Assistance for 802.11ay</vt:lpstr>
      <vt:lpstr>Overview</vt:lpstr>
      <vt:lpstr>Multi-band Discovery Assistance (1) </vt:lpstr>
      <vt:lpstr>Multi-band Discovery Assistance (2) </vt:lpstr>
      <vt:lpstr>Multi-band Discovery Assistance (3) </vt:lpstr>
      <vt:lpstr>Multi-band Discovery Assistance (4) </vt:lpstr>
      <vt:lpstr>Multi-band Discovery Assistance Standard Requirements* </vt:lpstr>
      <vt:lpstr>Straw poll (1)</vt:lpstr>
      <vt:lpstr>mmW Discovery Assistance</vt:lpstr>
      <vt:lpstr>Multi-band Discovery Assistance Example</vt:lpstr>
      <vt:lpstr>mmW Discovery Assistance Example</vt:lpstr>
      <vt:lpstr>mmW Discovery Assistance Standard Implementation</vt:lpstr>
      <vt:lpstr>mmW Discovery Assistance Standard Requirements </vt:lpstr>
      <vt:lpstr>Straw poll (2)</vt:lpstr>
      <vt:lpstr>References</vt:lpstr>
      <vt:lpstr>Expected Latency Due to BHI (1) </vt:lpstr>
      <vt:lpstr>Expected Latency Due to BHI (2) </vt:lpstr>
      <vt:lpstr>Discovery for TDD mode</vt:lpstr>
      <vt:lpstr>Discovery for non-TDD mode</vt:lpstr>
      <vt:lpstr>Wi-Fi Agile Multi-band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247</cp:revision>
  <cp:lastPrinted>2016-10-04T20:51:11Z</cp:lastPrinted>
  <dcterms:created xsi:type="dcterms:W3CDTF">2015-03-24T14:22:58Z</dcterms:created>
  <dcterms:modified xsi:type="dcterms:W3CDTF">2018-05-07T22:17:52Z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