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332" r:id="rId3"/>
    <p:sldId id="325" r:id="rId4"/>
    <p:sldId id="336" r:id="rId5"/>
    <p:sldId id="337" r:id="rId6"/>
    <p:sldId id="338" r:id="rId7"/>
    <p:sldId id="327" r:id="rId8"/>
    <p:sldId id="343" r:id="rId9"/>
    <p:sldId id="328" r:id="rId10"/>
    <p:sldId id="351" r:id="rId11"/>
    <p:sldId id="352" r:id="rId12"/>
    <p:sldId id="353" r:id="rId13"/>
    <p:sldId id="342" r:id="rId14"/>
    <p:sldId id="345" r:id="rId15"/>
    <p:sldId id="321" r:id="rId16"/>
    <p:sldId id="322" r:id="rId17"/>
    <p:sldId id="323" r:id="rId18"/>
    <p:sldId id="334" r:id="rId19"/>
    <p:sldId id="335" r:id="rId20"/>
    <p:sldId id="330" r:id="rId2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/>
  </p:cmAuthor>
  <p:cmAuthor id="2" name="Aldana, Carlos H" initials="ACH" lastIdx="15" clrIdx="1">
    <p:extLst/>
  </p:cmAuthor>
  <p:cmAuthor id="3" name="Chen, Cheng" initials="CC" lastIdx="3" clrIdx="2">
    <p:extLst/>
  </p:cmAuthor>
  <p:cmAuthor id="4" name="Nabeel Ahmed" initials="NA" lastIdx="2" clrIdx="3">
    <p:extLst/>
  </p:cmAuthor>
  <p:cmAuthor id="5" name="Nabeel Ahmed" initials="NA [2]" lastIdx="1" clrIdx="4">
    <p:extLst/>
  </p:cmAuthor>
  <p:cmAuthor id="6" name="Nabeel Ahmed" initials="NA [3]" lastIdx="1" clrIdx="5">
    <p:extLst/>
  </p:cmAuthor>
  <p:cmAuthor id="7" name="Nabeel Ahmed" initials="NA [4]" lastIdx="1" clrIdx="6">
    <p:extLst/>
  </p:cmAuthor>
  <p:cmAuthor id="8" name="Nabeel Ahmed" initials="NA [5]" lastIdx="1" clrIdx="7">
    <p:extLst/>
  </p:cmAuthor>
  <p:cmAuthor id="9" name="Nabeel Ahmed" initials="NA [6]" lastIdx="1" clrIdx="8">
    <p:extLst/>
  </p:cmAuthor>
  <p:cmAuthor id="10" name="Nabeel Ahmed" initials="NA [7]" lastIdx="1" clrIdx="9">
    <p:extLst/>
  </p:cmAuthor>
  <p:cmAuthor id="11" name="Nabeel Ahmed" initials="NA [8]" lastIdx="1" clrIdx="10">
    <p:extLst/>
  </p:cmAuthor>
  <p:cmAuthor id="12" name="Nabeel Ahmed" initials="NA [9]" lastIdx="1" clrIdx="11">
    <p:extLst/>
  </p:cmAuthor>
  <p:cmAuthor id="13" name="Nabeel Ahmed" initials="NA [10]" lastIdx="1" clrIdx="12">
    <p:extLst/>
  </p:cmAuthor>
  <p:cmAuthor id="14" name="Nabeel Ahmed" initials="NA [11]" lastIdx="1" clrIdx="13">
    <p:extLst/>
  </p:cmAuthor>
  <p:cmAuthor id="15" name="Nabeel Ahmed" initials="NA [12]" lastIdx="1" clrIdx="14">
    <p:extLst/>
  </p:cmAuthor>
  <p:cmAuthor id="16" name="Nabeel Ahmed" initials="NA [13]" lastIdx="1" clrIdx="15">
    <p:extLst/>
  </p:cmAuthor>
  <p:cmAuthor id="17" name="Nabeel Ahmed" initials="NA [14]" lastIdx="1" clrIdx="16">
    <p:extLst/>
  </p:cmAuthor>
  <p:cmAuthor id="18" name="Nabeel Ahmed" initials="NA [15]" lastIdx="1" clrIdx="17">
    <p:extLst/>
  </p:cmAuthor>
  <p:cmAuthor id="19" name="Nabeel Ahmed" initials="NA [16]" lastIdx="1" clrIdx="18">
    <p:extLst/>
  </p:cmAuthor>
  <p:cmAuthor id="20" name="Nabeel Ahmed" initials="NA [17]" lastIdx="1" clrIdx="19">
    <p:extLst/>
  </p:cmAuthor>
  <p:cmAuthor id="21" name="Nabeel Ahmed" initials="NA [18]" lastIdx="1" clrIdx="20">
    <p:extLst/>
  </p:cmAuthor>
  <p:cmAuthor id="22" name="Nabeel Ahmed" initials="NA [19]" lastIdx="1" clrIdx="21">
    <p:extLst/>
  </p:cmAuthor>
  <p:cmAuthor id="23" name="Nabeel Ahmed" initials="NA [20]" lastIdx="1" clrIdx="22">
    <p:extLst/>
  </p:cmAuthor>
  <p:cmAuthor id="24" name="Nabeel Ahmed" initials="NA [21]" lastIdx="1" clrIdx="23">
    <p:extLst/>
  </p:cmAuthor>
  <p:cmAuthor id="25" name="Cordeiro, Carlos" initials="CC" lastIdx="17" clrIdx="24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26" name="Solomon Trainin" initials="ST" lastIdx="6" clrIdx="25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73" autoAdjust="0"/>
    <p:restoredTop sz="95979" autoAdjust="0"/>
  </p:normalViewPr>
  <p:slideViewPr>
    <p:cSldViewPr>
      <p:cViewPr varScale="1">
        <p:scale>
          <a:sx n="89" d="100"/>
          <a:sy n="89" d="100"/>
        </p:scale>
        <p:origin x="830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56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4820" indent="-34482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976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952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928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904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98802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dirty="0"/>
              <a:t>Intel Corporation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IEEE </a:t>
            </a:r>
            <a:r>
              <a:rPr lang="en-US" altLang="en-US" sz="1800" b="1" dirty="0" smtClean="0"/>
              <a:t>802.11-18/0816r1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11560" y="24026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May 2018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6588224" y="6428194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Mohamed</a:t>
            </a:r>
            <a:r>
              <a:rPr lang="en-US" baseline="0" dirty="0" smtClean="0"/>
              <a:t> Abouelseoud, Sony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emf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emf"/><Relationship Id="rId4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2.emf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Discovery </a:t>
            </a:r>
            <a:r>
              <a:rPr lang="en-US" dirty="0"/>
              <a:t>Assistance </a:t>
            </a:r>
            <a:r>
              <a:rPr lang="en-US" dirty="0" smtClean="0"/>
              <a:t>for 802.11ay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2018-05-08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745248"/>
              </p:ext>
            </p:extLst>
          </p:nvPr>
        </p:nvGraphicFramePr>
        <p:xfrm>
          <a:off x="535905" y="3263623"/>
          <a:ext cx="8148390" cy="136144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102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31209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848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Mohamed </a:t>
                      </a:r>
                      <a:r>
                        <a:rPr lang="en-US" sz="1400" b="0" dirty="0" err="1" smtClean="0"/>
                        <a:t>Abouelseoud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1730 N. First Street, San Jose CA 95112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+1-408-352-4027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Mohamed.Abouelseoud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Kazuyuki Sakoda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1730 N. First Street, San Jose CA 95112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+1-408-352-4405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kazuyuki.sakoda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Multi-band </a:t>
            </a:r>
            <a:r>
              <a:rPr lang="en-US" dirty="0" smtClean="0"/>
              <a:t>Discovery Assistance Example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660232" y="3958852"/>
            <a:ext cx="955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STA 1</a:t>
            </a:r>
          </a:p>
          <a:p>
            <a:pPr algn="ctr"/>
            <a:r>
              <a:rPr lang="en-US" sz="800" dirty="0" smtClean="0"/>
              <a:t>(New </a:t>
            </a:r>
            <a:r>
              <a:rPr lang="en-US" sz="800" dirty="0" smtClean="0"/>
              <a:t>Multi-band </a:t>
            </a:r>
            <a:r>
              <a:rPr lang="en-US" sz="800" dirty="0" smtClean="0"/>
              <a:t>STA)</a:t>
            </a:r>
            <a:endParaRPr lang="en-US" sz="800" dirty="0"/>
          </a:p>
        </p:txBody>
      </p:sp>
      <p:sp>
        <p:nvSpPr>
          <p:cNvPr id="17" name="TextBox 16"/>
          <p:cNvSpPr txBox="1"/>
          <p:nvPr/>
        </p:nvSpPr>
        <p:spPr>
          <a:xfrm>
            <a:off x="8215807" y="3431936"/>
            <a:ext cx="952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STA 2</a:t>
            </a:r>
          </a:p>
          <a:p>
            <a:pPr algn="ctr"/>
            <a:r>
              <a:rPr lang="en-US" sz="800" dirty="0" smtClean="0"/>
              <a:t>(Multi-band AP)</a:t>
            </a:r>
            <a:endParaRPr lang="en-US" sz="8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2147" y="3183609"/>
            <a:ext cx="1656535" cy="70485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1599480"/>
            <a:ext cx="4248472" cy="3197672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3063105" y="2628286"/>
            <a:ext cx="1512168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DMG Discovery Asst. </a:t>
            </a:r>
          </a:p>
          <a:p>
            <a:pPr algn="ctr"/>
            <a:endParaRPr lang="en-US" sz="1000" dirty="0"/>
          </a:p>
          <a:p>
            <a:pPr algn="ctr">
              <a:lnSpc>
                <a:spcPts val="100"/>
              </a:lnSpc>
            </a:pPr>
            <a:r>
              <a:rPr lang="en-US" sz="1000" dirty="0" err="1" smtClean="0"/>
              <a:t>Req</a:t>
            </a:r>
            <a:r>
              <a:rPr lang="en-US" sz="1000" dirty="0" smtClean="0"/>
              <a:t> </a:t>
            </a:r>
            <a:r>
              <a:rPr lang="en-US" sz="1000" dirty="0" err="1" smtClean="0"/>
              <a:t>ie</a:t>
            </a:r>
            <a:r>
              <a:rPr lang="en-US" sz="1000" dirty="0" smtClean="0"/>
              <a:t>.</a:t>
            </a:r>
            <a:endParaRPr lang="en-US" sz="1000" dirty="0"/>
          </a:p>
        </p:txBody>
      </p:sp>
      <p:sp>
        <p:nvSpPr>
          <p:cNvPr id="36" name="TextBox 35"/>
          <p:cNvSpPr txBox="1"/>
          <p:nvPr/>
        </p:nvSpPr>
        <p:spPr>
          <a:xfrm>
            <a:off x="3077084" y="3501008"/>
            <a:ext cx="1512168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DMG Discovery Asst. </a:t>
            </a:r>
          </a:p>
          <a:p>
            <a:pPr algn="ctr"/>
            <a:endParaRPr lang="en-US" sz="1000" dirty="0"/>
          </a:p>
          <a:p>
            <a:pPr algn="ctr">
              <a:lnSpc>
                <a:spcPts val="100"/>
              </a:lnSpc>
            </a:pPr>
            <a:r>
              <a:rPr lang="en-US" sz="1000" dirty="0" err="1" smtClean="0"/>
              <a:t>Resp</a:t>
            </a:r>
            <a:r>
              <a:rPr lang="en-US" sz="1000" dirty="0" smtClean="0"/>
              <a:t> </a:t>
            </a:r>
            <a:r>
              <a:rPr lang="en-US" sz="1000" dirty="0" err="1" smtClean="0"/>
              <a:t>ie</a:t>
            </a:r>
            <a:r>
              <a:rPr lang="en-US" sz="1000" dirty="0" smtClean="0"/>
              <a:t>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41703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mmW Discovery Assistance Example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660232" y="3958852"/>
            <a:ext cx="955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STA 1</a:t>
            </a:r>
          </a:p>
          <a:p>
            <a:pPr algn="ctr"/>
            <a:r>
              <a:rPr lang="en-US" sz="800" dirty="0" smtClean="0"/>
              <a:t>(New </a:t>
            </a:r>
            <a:r>
              <a:rPr lang="en-US" sz="800" dirty="0" smtClean="0"/>
              <a:t>Multi-band </a:t>
            </a:r>
            <a:r>
              <a:rPr lang="en-US" sz="800" dirty="0" smtClean="0"/>
              <a:t>STA)</a:t>
            </a:r>
            <a:endParaRPr lang="en-US" sz="800" dirty="0"/>
          </a:p>
        </p:txBody>
      </p:sp>
      <p:sp>
        <p:nvSpPr>
          <p:cNvPr id="17" name="TextBox 16"/>
          <p:cNvSpPr txBox="1"/>
          <p:nvPr/>
        </p:nvSpPr>
        <p:spPr>
          <a:xfrm>
            <a:off x="8215807" y="3431936"/>
            <a:ext cx="952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STA 2</a:t>
            </a:r>
          </a:p>
          <a:p>
            <a:pPr algn="ctr"/>
            <a:r>
              <a:rPr lang="en-US" sz="800" dirty="0" smtClean="0"/>
              <a:t>(Multi-band AP)</a:t>
            </a:r>
            <a:endParaRPr lang="en-US" sz="8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2147" y="3183609"/>
            <a:ext cx="1656535" cy="7048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6231" y="2204864"/>
            <a:ext cx="774319" cy="106045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592" y="1599480"/>
            <a:ext cx="4248472" cy="3197672"/>
          </a:xfrm>
          <a:prstGeom prst="rect">
            <a:avLst/>
          </a:prstGeom>
        </p:spPr>
      </p:pic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301316" y="4725144"/>
            <a:ext cx="8447148" cy="2732382"/>
          </a:xfrm>
        </p:spPr>
        <p:txBody>
          <a:bodyPr/>
          <a:lstStyle/>
          <a:p>
            <a:r>
              <a:rPr lang="en-US" sz="1600" dirty="0" smtClean="0"/>
              <a:t>STA 1 discovers STA 2 on lower band </a:t>
            </a:r>
          </a:p>
          <a:p>
            <a:r>
              <a:rPr lang="en-US" sz="1600" dirty="0" smtClean="0"/>
              <a:t>STA 1 sends </a:t>
            </a:r>
            <a:r>
              <a:rPr lang="en-US" sz="1600" dirty="0" smtClean="0"/>
              <a:t>discovery </a:t>
            </a:r>
            <a:r>
              <a:rPr lang="en-US" sz="1600" dirty="0" smtClean="0"/>
              <a:t>assistance request on </a:t>
            </a:r>
            <a:r>
              <a:rPr lang="en-US" sz="1600" dirty="0" smtClean="0"/>
              <a:t>lower band to </a:t>
            </a:r>
            <a:r>
              <a:rPr lang="en-US" sz="1600" dirty="0" smtClean="0"/>
              <a:t>STA 2</a:t>
            </a:r>
            <a:endParaRPr lang="en-US" sz="1600" dirty="0" smtClean="0"/>
          </a:p>
          <a:p>
            <a:r>
              <a:rPr lang="en-US" sz="1600" dirty="0" smtClean="0"/>
              <a:t>STA 2 sends </a:t>
            </a:r>
            <a:r>
              <a:rPr lang="en-US" sz="1600" dirty="0"/>
              <a:t>d</a:t>
            </a:r>
            <a:r>
              <a:rPr lang="en-US" sz="1600" dirty="0" smtClean="0"/>
              <a:t>iscovery assistance </a:t>
            </a:r>
            <a:r>
              <a:rPr lang="en-US" sz="1600" dirty="0" smtClean="0"/>
              <a:t>r</a:t>
            </a:r>
            <a:r>
              <a:rPr lang="en-US" sz="1600" dirty="0" smtClean="0"/>
              <a:t>equest </a:t>
            </a:r>
            <a:r>
              <a:rPr lang="en-US" sz="1600" dirty="0" smtClean="0"/>
              <a:t>to </a:t>
            </a:r>
            <a:r>
              <a:rPr lang="en-US" sz="1600" dirty="0" smtClean="0"/>
              <a:t>STA 3 to </a:t>
            </a:r>
            <a:r>
              <a:rPr lang="en-US" sz="1600" dirty="0" smtClean="0"/>
              <a:t>trigger discovery </a:t>
            </a:r>
            <a:r>
              <a:rPr lang="en-US" sz="1600" dirty="0" smtClean="0"/>
              <a:t>assistance for </a:t>
            </a:r>
            <a:r>
              <a:rPr lang="en-US" sz="1600" dirty="0" smtClean="0"/>
              <a:t>the new STA</a:t>
            </a:r>
          </a:p>
          <a:p>
            <a:r>
              <a:rPr lang="en-US" sz="1600" dirty="0" smtClean="0"/>
              <a:t>STA 3 sends </a:t>
            </a:r>
            <a:r>
              <a:rPr lang="en-US" sz="1600" dirty="0"/>
              <a:t>d</a:t>
            </a:r>
            <a:r>
              <a:rPr lang="en-US" sz="1600" dirty="0" smtClean="0"/>
              <a:t>iscovery </a:t>
            </a:r>
            <a:r>
              <a:rPr lang="en-US" sz="1600" dirty="0" smtClean="0"/>
              <a:t>assistance response </a:t>
            </a:r>
            <a:r>
              <a:rPr lang="en-US" sz="1600" dirty="0" smtClean="0"/>
              <a:t>to </a:t>
            </a:r>
            <a:r>
              <a:rPr lang="en-US" sz="1600" dirty="0" smtClean="0"/>
              <a:t>STA 2 </a:t>
            </a:r>
            <a:r>
              <a:rPr lang="en-US" sz="1600" dirty="0" smtClean="0"/>
              <a:t>and </a:t>
            </a:r>
            <a:r>
              <a:rPr lang="en-US" sz="1600" dirty="0" smtClean="0"/>
              <a:t>starts </a:t>
            </a:r>
            <a:r>
              <a:rPr lang="en-US" sz="1600" dirty="0" smtClean="0"/>
              <a:t>the discovery </a:t>
            </a:r>
            <a:r>
              <a:rPr lang="en-US" sz="1600" dirty="0" smtClean="0"/>
              <a:t>assistance </a:t>
            </a:r>
            <a:endParaRPr lang="en-US" sz="1600" dirty="0" smtClean="0"/>
          </a:p>
          <a:p>
            <a:r>
              <a:rPr lang="en-US" sz="1600" dirty="0" smtClean="0"/>
              <a:t>STA 2 sends </a:t>
            </a:r>
            <a:r>
              <a:rPr lang="en-US" sz="1600" dirty="0" smtClean="0"/>
              <a:t>discovery </a:t>
            </a:r>
            <a:r>
              <a:rPr lang="en-US" sz="1600" dirty="0" smtClean="0"/>
              <a:t>assistance response </a:t>
            </a:r>
            <a:r>
              <a:rPr lang="en-US" sz="1600" dirty="0" smtClean="0"/>
              <a:t>to the </a:t>
            </a:r>
            <a:r>
              <a:rPr lang="en-US" sz="1600" dirty="0" smtClean="0"/>
              <a:t>STA 1 and </a:t>
            </a:r>
            <a:r>
              <a:rPr lang="en-US" sz="1600" dirty="0"/>
              <a:t>start the discovery </a:t>
            </a:r>
            <a:r>
              <a:rPr lang="en-US" sz="1600" dirty="0" smtClean="0"/>
              <a:t>assistance</a:t>
            </a:r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56873" y="1658737"/>
            <a:ext cx="2051945" cy="3129789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7263215" y="1868965"/>
            <a:ext cx="952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STA </a:t>
            </a:r>
            <a:r>
              <a:rPr lang="en-US" sz="800" dirty="0" smtClean="0"/>
              <a:t>3</a:t>
            </a:r>
            <a:endParaRPr lang="en-US" sz="800" dirty="0" smtClean="0"/>
          </a:p>
          <a:p>
            <a:pPr algn="ctr"/>
            <a:r>
              <a:rPr lang="en-US" sz="800" dirty="0" smtClean="0"/>
              <a:t>(DMG STA)</a:t>
            </a:r>
            <a:endParaRPr lang="en-US" sz="800" dirty="0"/>
          </a:p>
        </p:txBody>
      </p:sp>
      <p:sp>
        <p:nvSpPr>
          <p:cNvPr id="13" name="TextBox 12"/>
          <p:cNvSpPr txBox="1"/>
          <p:nvPr/>
        </p:nvSpPr>
        <p:spPr>
          <a:xfrm>
            <a:off x="3063105" y="2628286"/>
            <a:ext cx="1512168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DMG Discovery Asst. </a:t>
            </a:r>
          </a:p>
          <a:p>
            <a:pPr algn="ctr"/>
            <a:endParaRPr lang="en-US" sz="1000" dirty="0"/>
          </a:p>
          <a:p>
            <a:pPr algn="ctr">
              <a:lnSpc>
                <a:spcPts val="100"/>
              </a:lnSpc>
            </a:pPr>
            <a:r>
              <a:rPr lang="en-US" sz="1000" dirty="0" err="1" smtClean="0"/>
              <a:t>Req</a:t>
            </a:r>
            <a:r>
              <a:rPr lang="en-US" sz="1000" dirty="0" smtClean="0"/>
              <a:t> </a:t>
            </a:r>
            <a:r>
              <a:rPr lang="en-US" sz="1000" dirty="0" err="1" smtClean="0"/>
              <a:t>ie</a:t>
            </a:r>
            <a:r>
              <a:rPr lang="en-US" sz="1000" dirty="0" smtClean="0"/>
              <a:t>.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3077084" y="3501008"/>
            <a:ext cx="1512168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DMG Discovery Asst. </a:t>
            </a:r>
          </a:p>
          <a:p>
            <a:pPr algn="ctr"/>
            <a:endParaRPr lang="en-US" sz="1000" dirty="0"/>
          </a:p>
          <a:p>
            <a:pPr algn="ctr">
              <a:lnSpc>
                <a:spcPts val="100"/>
              </a:lnSpc>
            </a:pPr>
            <a:r>
              <a:rPr lang="en-US" sz="1000" dirty="0" err="1" smtClean="0"/>
              <a:t>Resp</a:t>
            </a:r>
            <a:r>
              <a:rPr lang="en-US" sz="1000" dirty="0" smtClean="0"/>
              <a:t> </a:t>
            </a:r>
            <a:r>
              <a:rPr lang="en-US" sz="1000" dirty="0" err="1" smtClean="0"/>
              <a:t>ie</a:t>
            </a:r>
            <a:r>
              <a:rPr lang="en-US" sz="1000" dirty="0" smtClean="0"/>
              <a:t>.</a:t>
            </a:r>
            <a:endParaRPr lang="en-US" sz="1000" dirty="0"/>
          </a:p>
        </p:txBody>
      </p:sp>
      <p:sp>
        <p:nvSpPr>
          <p:cNvPr id="23" name="TextBox 22"/>
          <p:cNvSpPr txBox="1"/>
          <p:nvPr/>
        </p:nvSpPr>
        <p:spPr>
          <a:xfrm>
            <a:off x="4452205" y="2834753"/>
            <a:ext cx="1512168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DMG Discovery Asst. </a:t>
            </a:r>
          </a:p>
          <a:p>
            <a:pPr algn="ctr"/>
            <a:endParaRPr lang="en-US" sz="1000" dirty="0"/>
          </a:p>
          <a:p>
            <a:pPr algn="ctr">
              <a:lnSpc>
                <a:spcPts val="100"/>
              </a:lnSpc>
            </a:pPr>
            <a:r>
              <a:rPr lang="en-US" sz="1000" dirty="0" err="1" smtClean="0"/>
              <a:t>Req</a:t>
            </a:r>
            <a:r>
              <a:rPr lang="en-US" sz="1000" dirty="0" smtClean="0"/>
              <a:t> </a:t>
            </a:r>
            <a:r>
              <a:rPr lang="en-US" sz="1000" dirty="0" err="1" smtClean="0"/>
              <a:t>ie</a:t>
            </a:r>
            <a:r>
              <a:rPr lang="en-US" sz="1000" dirty="0" smtClean="0"/>
              <a:t>.</a:t>
            </a:r>
            <a:endParaRPr lang="en-US" sz="1000" dirty="0"/>
          </a:p>
        </p:txBody>
      </p:sp>
      <p:sp>
        <p:nvSpPr>
          <p:cNvPr id="24" name="TextBox 23"/>
          <p:cNvSpPr txBox="1"/>
          <p:nvPr/>
        </p:nvSpPr>
        <p:spPr>
          <a:xfrm>
            <a:off x="4466184" y="3256796"/>
            <a:ext cx="1512168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DMG Discovery Asst. </a:t>
            </a:r>
          </a:p>
          <a:p>
            <a:pPr algn="ctr"/>
            <a:endParaRPr lang="en-US" sz="1000" dirty="0"/>
          </a:p>
          <a:p>
            <a:pPr algn="ctr">
              <a:lnSpc>
                <a:spcPts val="100"/>
              </a:lnSpc>
            </a:pPr>
            <a:r>
              <a:rPr lang="en-US" sz="1000" dirty="0" err="1" smtClean="0"/>
              <a:t>Resp</a:t>
            </a:r>
            <a:r>
              <a:rPr lang="en-US" sz="1000" dirty="0" smtClean="0"/>
              <a:t> </a:t>
            </a:r>
            <a:r>
              <a:rPr lang="en-US" sz="1000" dirty="0" err="1" smtClean="0"/>
              <a:t>ie</a:t>
            </a:r>
            <a:r>
              <a:rPr lang="en-US" sz="1000" dirty="0" smtClean="0"/>
              <a:t>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12658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84750" cy="1066800"/>
          </a:xfrm>
        </p:spPr>
        <p:txBody>
          <a:bodyPr/>
          <a:lstStyle/>
          <a:p>
            <a:r>
              <a:rPr lang="en-US" dirty="0"/>
              <a:t>mmW Discovery Assistance Standard Implementation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660232" y="3958852"/>
            <a:ext cx="955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STA 1</a:t>
            </a:r>
          </a:p>
          <a:p>
            <a:pPr algn="ctr"/>
            <a:r>
              <a:rPr lang="en-US" sz="800" dirty="0" smtClean="0"/>
              <a:t>(New </a:t>
            </a:r>
            <a:r>
              <a:rPr lang="en-US" sz="800" dirty="0" smtClean="0"/>
              <a:t>Multi-band </a:t>
            </a:r>
            <a:r>
              <a:rPr lang="en-US" sz="800" dirty="0" smtClean="0"/>
              <a:t>STA)</a:t>
            </a:r>
            <a:endParaRPr lang="en-US" sz="800" dirty="0"/>
          </a:p>
        </p:txBody>
      </p:sp>
      <p:sp>
        <p:nvSpPr>
          <p:cNvPr id="17" name="TextBox 16"/>
          <p:cNvSpPr txBox="1"/>
          <p:nvPr/>
        </p:nvSpPr>
        <p:spPr>
          <a:xfrm>
            <a:off x="8215807" y="3431936"/>
            <a:ext cx="952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STA 2</a:t>
            </a:r>
          </a:p>
          <a:p>
            <a:pPr algn="ctr"/>
            <a:r>
              <a:rPr lang="en-US" sz="800" dirty="0" smtClean="0"/>
              <a:t>(Multi-band AP)</a:t>
            </a:r>
            <a:endParaRPr lang="en-US" sz="8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2147" y="3183609"/>
            <a:ext cx="1656535" cy="7048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6231" y="2204864"/>
            <a:ext cx="774319" cy="106045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592" y="1599480"/>
            <a:ext cx="4248472" cy="319767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56873" y="1658737"/>
            <a:ext cx="2051945" cy="3129789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7263215" y="1868965"/>
            <a:ext cx="952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STA 2</a:t>
            </a:r>
          </a:p>
          <a:p>
            <a:pPr algn="ctr"/>
            <a:r>
              <a:rPr lang="en-US" sz="800" dirty="0" smtClean="0"/>
              <a:t>(DMG STA)</a:t>
            </a:r>
            <a:endParaRPr lang="en-US" sz="800" dirty="0"/>
          </a:p>
        </p:txBody>
      </p:sp>
      <p:sp>
        <p:nvSpPr>
          <p:cNvPr id="13" name="TextBox 12"/>
          <p:cNvSpPr txBox="1"/>
          <p:nvPr/>
        </p:nvSpPr>
        <p:spPr>
          <a:xfrm>
            <a:off x="2987824" y="2628286"/>
            <a:ext cx="1601428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FST Setup Req. with DMG</a:t>
            </a:r>
          </a:p>
          <a:p>
            <a:pPr algn="ctr"/>
            <a:endParaRPr lang="en-US" sz="1000" dirty="0" smtClean="0"/>
          </a:p>
          <a:p>
            <a:pPr algn="ctr">
              <a:lnSpc>
                <a:spcPts val="100"/>
              </a:lnSpc>
            </a:pPr>
            <a:r>
              <a:rPr lang="en-US" sz="1000" dirty="0"/>
              <a:t>Discovery Asst. </a:t>
            </a:r>
            <a:r>
              <a:rPr lang="en-US" sz="1000" dirty="0" err="1" smtClean="0"/>
              <a:t>Req</a:t>
            </a:r>
            <a:r>
              <a:rPr lang="en-US" sz="1000" dirty="0" smtClean="0"/>
              <a:t> </a:t>
            </a:r>
            <a:r>
              <a:rPr lang="en-US" sz="1000" dirty="0" err="1" smtClean="0"/>
              <a:t>ie</a:t>
            </a:r>
            <a:r>
              <a:rPr lang="en-US" sz="1000" dirty="0" smtClean="0"/>
              <a:t>.</a:t>
            </a:r>
            <a:endParaRPr lang="en-US" sz="1000" dirty="0"/>
          </a:p>
        </p:txBody>
      </p:sp>
      <p:sp>
        <p:nvSpPr>
          <p:cNvPr id="15" name="TextBox 14"/>
          <p:cNvSpPr txBox="1"/>
          <p:nvPr/>
        </p:nvSpPr>
        <p:spPr>
          <a:xfrm>
            <a:off x="2466516" y="3501008"/>
            <a:ext cx="2664296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FST Setup </a:t>
            </a:r>
            <a:r>
              <a:rPr lang="en-US" sz="1000" dirty="0" smtClean="0"/>
              <a:t>Resp. with </a:t>
            </a:r>
            <a:r>
              <a:rPr lang="en-US" sz="1000" dirty="0"/>
              <a:t>DMG</a:t>
            </a:r>
            <a:endParaRPr lang="en-US" sz="1000" dirty="0" smtClean="0"/>
          </a:p>
          <a:p>
            <a:pPr algn="ctr"/>
            <a:endParaRPr lang="en-US" sz="1000" dirty="0"/>
          </a:p>
          <a:p>
            <a:pPr algn="ctr">
              <a:lnSpc>
                <a:spcPts val="100"/>
              </a:lnSpc>
            </a:pPr>
            <a:r>
              <a:rPr lang="en-US" sz="1000" dirty="0" smtClean="0"/>
              <a:t>Discovery </a:t>
            </a:r>
            <a:r>
              <a:rPr lang="en-US" sz="1000" dirty="0"/>
              <a:t>Asst. </a:t>
            </a:r>
            <a:r>
              <a:rPr lang="en-US" sz="1000" dirty="0" err="1" smtClean="0"/>
              <a:t>Resp</a:t>
            </a:r>
            <a:r>
              <a:rPr lang="en-US" sz="1000" dirty="0" smtClean="0"/>
              <a:t> </a:t>
            </a:r>
            <a:r>
              <a:rPr lang="en-US" sz="1000" dirty="0" err="1" smtClean="0"/>
              <a:t>ie</a:t>
            </a:r>
            <a:r>
              <a:rPr lang="en-US" sz="1000" dirty="0" smtClean="0"/>
              <a:t>. 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10904" y="3267732"/>
            <a:ext cx="2664296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Information Resp. with </a:t>
            </a:r>
            <a:r>
              <a:rPr lang="en-US" sz="1000" dirty="0"/>
              <a:t>DMG</a:t>
            </a:r>
            <a:endParaRPr lang="en-US" sz="1000" dirty="0" smtClean="0"/>
          </a:p>
          <a:p>
            <a:pPr algn="ctr"/>
            <a:endParaRPr lang="en-US" sz="1000" dirty="0"/>
          </a:p>
          <a:p>
            <a:pPr algn="ctr">
              <a:lnSpc>
                <a:spcPts val="100"/>
              </a:lnSpc>
            </a:pPr>
            <a:r>
              <a:rPr lang="en-US" sz="1000" dirty="0" smtClean="0"/>
              <a:t>Discovery </a:t>
            </a:r>
            <a:r>
              <a:rPr lang="en-US" sz="1000" dirty="0"/>
              <a:t>Asst. </a:t>
            </a:r>
            <a:r>
              <a:rPr lang="en-US" sz="1000" dirty="0" err="1" smtClean="0"/>
              <a:t>Resp</a:t>
            </a:r>
            <a:r>
              <a:rPr lang="en-US" sz="1000" dirty="0" smtClean="0"/>
              <a:t> </a:t>
            </a:r>
            <a:r>
              <a:rPr lang="en-US" sz="1000" dirty="0" err="1" smtClean="0"/>
              <a:t>ie</a:t>
            </a:r>
            <a:r>
              <a:rPr lang="en-US" sz="1000" dirty="0" smtClean="0"/>
              <a:t>. </a:t>
            </a:r>
            <a:endParaRPr lang="en-US" sz="1000" dirty="0"/>
          </a:p>
        </p:txBody>
      </p:sp>
      <p:sp>
        <p:nvSpPr>
          <p:cNvPr id="23" name="TextBox 22"/>
          <p:cNvSpPr txBox="1"/>
          <p:nvPr/>
        </p:nvSpPr>
        <p:spPr>
          <a:xfrm>
            <a:off x="4406334" y="2831789"/>
            <a:ext cx="1656184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Information Req. with DMG</a:t>
            </a:r>
          </a:p>
          <a:p>
            <a:pPr algn="ctr"/>
            <a:endParaRPr lang="en-US" sz="1000" dirty="0" smtClean="0"/>
          </a:p>
          <a:p>
            <a:pPr algn="ctr">
              <a:lnSpc>
                <a:spcPts val="100"/>
              </a:lnSpc>
            </a:pPr>
            <a:r>
              <a:rPr lang="en-US" sz="1000" dirty="0"/>
              <a:t>Discovery Asst. </a:t>
            </a:r>
            <a:r>
              <a:rPr lang="en-US" sz="1000" dirty="0" err="1" smtClean="0"/>
              <a:t>Req</a:t>
            </a:r>
            <a:r>
              <a:rPr lang="en-US" sz="1000" dirty="0" smtClean="0"/>
              <a:t> </a:t>
            </a:r>
            <a:r>
              <a:rPr lang="en-US" sz="1000" dirty="0" err="1" smtClean="0"/>
              <a:t>ie</a:t>
            </a:r>
            <a:r>
              <a:rPr lang="en-US" sz="1000" dirty="0" smtClean="0"/>
              <a:t>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39332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mmW Discovery Assistance Standard Requirements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Enable </a:t>
            </a:r>
            <a:r>
              <a:rPr lang="en-US" dirty="0"/>
              <a:t>Information </a:t>
            </a:r>
            <a:r>
              <a:rPr lang="en-US" dirty="0" smtClean="0"/>
              <a:t>Request </a:t>
            </a:r>
            <a:r>
              <a:rPr lang="en-US" dirty="0"/>
              <a:t>and Information Response </a:t>
            </a:r>
            <a:r>
              <a:rPr lang="en-US" dirty="0" smtClean="0"/>
              <a:t>frames to </a:t>
            </a:r>
            <a:r>
              <a:rPr lang="en-US" dirty="0"/>
              <a:t>carry the DMG Discovery Assistance Request and DMG Discovery Assistance Response elements, respectively </a:t>
            </a:r>
          </a:p>
          <a:p>
            <a:r>
              <a:rPr lang="en-US" dirty="0"/>
              <a:t>Enable triggering SLS or TDD beamforming when </a:t>
            </a:r>
            <a:r>
              <a:rPr lang="en-US" dirty="0" smtClean="0"/>
              <a:t>Information </a:t>
            </a:r>
            <a:r>
              <a:rPr lang="en-US" dirty="0"/>
              <a:t>Response </a:t>
            </a:r>
            <a:r>
              <a:rPr lang="en-US" dirty="0" smtClean="0"/>
              <a:t>frame with </a:t>
            </a:r>
            <a:r>
              <a:rPr lang="en-US" dirty="0"/>
              <a:t>DMG Discovery Assistance Response element is </a:t>
            </a:r>
            <a:r>
              <a:rPr lang="en-US" dirty="0" smtClean="0"/>
              <a:t>received and </a:t>
            </a:r>
            <a:r>
              <a:rPr lang="en-US" dirty="0" smtClean="0"/>
              <a:t>notified discovery </a:t>
            </a:r>
            <a:r>
              <a:rPr lang="en-US" dirty="0" smtClean="0"/>
              <a:t>assistance </a:t>
            </a:r>
            <a:r>
              <a:rPr lang="en-US" dirty="0" smtClean="0"/>
              <a:t>acceptance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33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use of </a:t>
            </a:r>
            <a:r>
              <a:rPr lang="en-US" dirty="0"/>
              <a:t>I</a:t>
            </a:r>
            <a:r>
              <a:rPr lang="en-US" dirty="0" smtClean="0"/>
              <a:t>nformation Request and Information Response frames to enable mmW Discovery Assistance?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Yes </a:t>
            </a:r>
            <a:endParaRPr lang="en-US" dirty="0"/>
          </a:p>
          <a:p>
            <a:pPr lvl="1"/>
            <a:r>
              <a:rPr lang="en-US" dirty="0"/>
              <a:t>No </a:t>
            </a:r>
          </a:p>
          <a:p>
            <a:pPr lvl="1"/>
            <a:r>
              <a:rPr lang="en-US" dirty="0"/>
              <a:t>Abstain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8309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[1] IEEE 802.11-18/486r0, “</a:t>
            </a:r>
            <a:r>
              <a:rPr lang="en-US" sz="2000" b="0" dirty="0"/>
              <a:t>Multi-band Discovery Assistance</a:t>
            </a:r>
            <a:r>
              <a:rPr lang="en-US" sz="2000" b="0" dirty="0" smtClean="0"/>
              <a:t>”, Mohamed Abouelseoud, et.al.</a:t>
            </a:r>
          </a:p>
          <a:p>
            <a:r>
              <a:rPr lang="en-US" sz="2000" b="0" dirty="0" smtClean="0"/>
              <a:t>[2] </a:t>
            </a:r>
            <a:r>
              <a:rPr lang="en-US" sz="2000" b="0" dirty="0"/>
              <a:t>IEEE </a:t>
            </a:r>
            <a:r>
              <a:rPr lang="en-US" sz="2000" b="0" dirty="0" smtClean="0"/>
              <a:t>802.11-18703r2, “Discussion the Multi-band Discovery Assistance Proposal</a:t>
            </a:r>
            <a:r>
              <a:rPr lang="en-US" sz="2000" b="0" dirty="0"/>
              <a:t>”, Mohamed Abouelseoud, et.al.</a:t>
            </a:r>
          </a:p>
          <a:p>
            <a:pPr marL="0" indent="0">
              <a:buNone/>
            </a:pPr>
            <a:endParaRPr lang="en-US" sz="2000" b="0" dirty="0"/>
          </a:p>
          <a:p>
            <a:endParaRPr lang="en-US" sz="2000" b="0" dirty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489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535111" y="2524946"/>
            <a:ext cx="8073777" cy="2084868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 smtClean="0"/>
              <a:t>TXTIME(µs) </a:t>
            </a:r>
            <a:r>
              <a:rPr lang="en-US" sz="1400" dirty="0"/>
              <a:t>= </a:t>
            </a:r>
            <a:r>
              <a:rPr lang="en-US" sz="1400" dirty="0" smtClean="0"/>
              <a:t>T</a:t>
            </a:r>
            <a:r>
              <a:rPr lang="en-US" sz="1400" baseline="-25000" dirty="0" smtClean="0"/>
              <a:t>L-STF</a:t>
            </a:r>
            <a:r>
              <a:rPr lang="en-US" sz="1400" dirty="0" smtClean="0"/>
              <a:t>+ T</a:t>
            </a:r>
            <a:r>
              <a:rPr lang="en-US" sz="1400" baseline="-25000" dirty="0" smtClean="0"/>
              <a:t>L-CE</a:t>
            </a:r>
            <a:r>
              <a:rPr lang="en-US" sz="1400" dirty="0" smtClean="0"/>
              <a:t>+ ((Length +L</a:t>
            </a:r>
            <a:r>
              <a:rPr lang="en-US" sz="1400" baseline="-25000" dirty="0" smtClean="0"/>
              <a:t>L-Header</a:t>
            </a:r>
            <a:r>
              <a:rPr lang="en-US" sz="1400" dirty="0" smtClean="0"/>
              <a:t>)x </a:t>
            </a:r>
            <a:r>
              <a:rPr lang="en-US" sz="1400" dirty="0"/>
              <a:t>8 + </a:t>
            </a:r>
            <a:r>
              <a:rPr lang="en-US" sz="1400" dirty="0" smtClean="0"/>
              <a:t>N</a:t>
            </a:r>
            <a:r>
              <a:rPr lang="en-US" sz="1400" baseline="-25000" dirty="0" smtClean="0"/>
              <a:t>CW</a:t>
            </a:r>
            <a:r>
              <a:rPr lang="en-US" sz="1400" dirty="0" smtClean="0"/>
              <a:t> </a:t>
            </a:r>
            <a:r>
              <a:rPr lang="en-US" sz="1400" dirty="0"/>
              <a:t>x 168) </a:t>
            </a:r>
            <a:r>
              <a:rPr lang="en-US" sz="1400" dirty="0" smtClean="0"/>
              <a:t>x 32/1.76e3 </a:t>
            </a:r>
            <a:r>
              <a:rPr lang="en-US" sz="1400" dirty="0"/>
              <a:t>+ </a:t>
            </a:r>
            <a:r>
              <a:rPr lang="en-US" sz="1400" dirty="0" smtClean="0"/>
              <a:t>T</a:t>
            </a:r>
            <a:r>
              <a:rPr lang="en-US" sz="1400" baseline="-25000" dirty="0" smtClean="0"/>
              <a:t>TRN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		</a:t>
            </a:r>
          </a:p>
          <a:p>
            <a:pPr marL="0" indent="0">
              <a:buNone/>
            </a:pPr>
            <a:r>
              <a:rPr lang="en-US" sz="1200" dirty="0" smtClean="0"/>
              <a:t>	</a:t>
            </a:r>
          </a:p>
          <a:p>
            <a:pPr marL="0" indent="0">
              <a:buNone/>
            </a:pPr>
            <a:r>
              <a:rPr lang="en-US" sz="1200" dirty="0" smtClean="0"/>
              <a:t>	L</a:t>
            </a:r>
            <a:r>
              <a:rPr lang="en-US" sz="1200" baseline="-25000" dirty="0" smtClean="0"/>
              <a:t>L-Header</a:t>
            </a:r>
            <a:r>
              <a:rPr lang="en-US" sz="1200" dirty="0" smtClean="0"/>
              <a:t>=5 Octets </a:t>
            </a:r>
          </a:p>
          <a:p>
            <a:pPr marL="0" indent="0">
              <a:buNone/>
            </a:pPr>
            <a:r>
              <a:rPr lang="en-US" sz="1200" dirty="0" smtClean="0"/>
              <a:t>	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Latency Due to BHI (1)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770791"/>
            <a:ext cx="8712968" cy="341485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 bwMode="auto">
          <a:xfrm>
            <a:off x="251520" y="2276872"/>
            <a:ext cx="820668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6"/>
          <p:cNvSpPr txBox="1"/>
          <p:nvPr/>
        </p:nvSpPr>
        <p:spPr>
          <a:xfrm>
            <a:off x="4120132" y="2214690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BHI</a:t>
            </a:r>
            <a:endParaRPr lang="en-US" dirty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/>
          </p:nvPr>
        </p:nvGraphicFramePr>
        <p:xfrm>
          <a:off x="5010627" y="4693569"/>
          <a:ext cx="3233781" cy="1281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6205"/>
                <a:gridCol w="577576"/>
              </a:tblGrid>
              <a:tr h="25883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Frame Spacing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Time</a:t>
                      </a:r>
                    </a:p>
                    <a:p>
                      <a:r>
                        <a:rPr lang="en-US" sz="1200" dirty="0" smtClean="0"/>
                        <a:t> (µs)</a:t>
                      </a:r>
                      <a:endParaRPr lang="en-US" sz="1200" dirty="0"/>
                    </a:p>
                  </a:txBody>
                  <a:tcPr/>
                </a:tc>
              </a:tr>
              <a:tr h="24803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MBIFS ( between BTI and ABFT)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</a:tr>
              <a:tr h="26174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LBIF ( when switching DMG antennas)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</a:tr>
              <a:tr h="27545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SBIF ( between sweeping</a:t>
                      </a:r>
                      <a:r>
                        <a:rPr lang="en-US" sz="1200" baseline="0" dirty="0" smtClean="0"/>
                        <a:t> frames)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088870"/>
              </p:ext>
            </p:extLst>
          </p:nvPr>
        </p:nvGraphicFramePr>
        <p:xfrm>
          <a:off x="628170" y="4237477"/>
          <a:ext cx="4007613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0217"/>
                <a:gridCol w="814705"/>
                <a:gridCol w="952691"/>
              </a:tblGrid>
              <a:tr h="480288"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Length </a:t>
                      </a:r>
                    </a:p>
                    <a:p>
                      <a:pPr algn="ctr"/>
                      <a:r>
                        <a:rPr lang="en-US" sz="1400" dirty="0" smtClean="0"/>
                        <a:t>(octets)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TX Time </a:t>
                      </a:r>
                    </a:p>
                    <a:p>
                      <a:pPr algn="ctr"/>
                      <a:r>
                        <a:rPr lang="en-US" sz="1400" dirty="0" smtClean="0"/>
                        <a:t>(µs)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SSW Frame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26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14.91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SSW FB Frame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28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18.25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Beacon Frame no TRN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72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30.76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Beacon Frame with 31 TRN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72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118.69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7035" y="2862010"/>
            <a:ext cx="2905125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52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100" y="2060848"/>
            <a:ext cx="4755232" cy="35664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Latency Due to BHI (2)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/>
          </p:nvPr>
        </p:nvGraphicFramePr>
        <p:xfrm>
          <a:off x="173637" y="2060848"/>
          <a:ext cx="4614387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925"/>
                <a:gridCol w="1357630"/>
                <a:gridCol w="532209"/>
                <a:gridCol w="663580"/>
                <a:gridCol w="792088"/>
                <a:gridCol w="72595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Beacons/BI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 of SSW</a:t>
                      </a:r>
                      <a:r>
                        <a:rPr lang="en-US" sz="1100" baseline="0" dirty="0" smtClean="0"/>
                        <a:t> slots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SSW frames/ slot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 of DMG Antennas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 of beacon TRNs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1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2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3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Full</a:t>
                      </a:r>
                      <a:r>
                        <a:rPr lang="en-US" sz="1200" baseline="0" dirty="0" smtClean="0"/>
                        <a:t> beacon sweep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4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Full</a:t>
                      </a:r>
                      <a:r>
                        <a:rPr lang="en-US" sz="1200" baseline="0" dirty="0" smtClean="0"/>
                        <a:t> beacon sweep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5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Full</a:t>
                      </a:r>
                      <a:r>
                        <a:rPr lang="en-US" sz="1200" baseline="0" dirty="0" smtClean="0"/>
                        <a:t> beacon sweep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6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Full</a:t>
                      </a:r>
                      <a:r>
                        <a:rPr lang="en-US" sz="1200" baseline="0" dirty="0" smtClean="0"/>
                        <a:t> beacon sweep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31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7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Full</a:t>
                      </a:r>
                      <a:r>
                        <a:rPr lang="en-US" sz="1200" baseline="0" dirty="0" smtClean="0"/>
                        <a:t> beacon sweep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963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Discovery for TDD mode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  <p:sp>
        <p:nvSpPr>
          <p:cNvPr id="426" name="Content Placeholder 2"/>
          <p:cNvSpPr txBox="1">
            <a:spLocks/>
          </p:cNvSpPr>
          <p:nvPr/>
        </p:nvSpPr>
        <p:spPr bwMode="auto">
          <a:xfrm>
            <a:off x="473167" y="3717032"/>
            <a:ext cx="8070758" cy="3040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On demand sweeping is a built-in feature in TDD mode</a:t>
            </a:r>
          </a:p>
          <a:p>
            <a:r>
              <a:rPr lang="en-US" sz="2000" dirty="0" smtClean="0"/>
              <a:t>However, TDD mode as presented in [3] assumes manual triggering of the unicast beamforming frames. </a:t>
            </a:r>
          </a:p>
          <a:p>
            <a:r>
              <a:rPr lang="en-US" sz="2000" dirty="0"/>
              <a:t>A proper discovery trigger signaling </a:t>
            </a:r>
            <a:r>
              <a:rPr lang="en-US" sz="2000" dirty="0" smtClean="0"/>
              <a:t>is </a:t>
            </a:r>
            <a:r>
              <a:rPr lang="en-US" sz="2000" dirty="0"/>
              <a:t>needed to enable the use of TDD mode for consumer </a:t>
            </a:r>
            <a:r>
              <a:rPr lang="en-US" sz="2000" dirty="0" smtClean="0"/>
              <a:t>devices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1660" y="1597479"/>
            <a:ext cx="6120680" cy="1953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69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Discovery for non-TDD mode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  <p:sp>
        <p:nvSpPr>
          <p:cNvPr id="426" name="Content Placeholder 2"/>
          <p:cNvSpPr txBox="1">
            <a:spLocks/>
          </p:cNvSpPr>
          <p:nvPr/>
        </p:nvSpPr>
        <p:spPr bwMode="auto">
          <a:xfrm>
            <a:off x="473167" y="3717032"/>
            <a:ext cx="8070758" cy="3040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Latency reduction can also be achieved through non-TDD mode </a:t>
            </a:r>
          </a:p>
          <a:p>
            <a:r>
              <a:rPr lang="en-US" sz="2000" dirty="0"/>
              <a:t>Tools already provided in the standard to reduce beacon transmission periodicity(partial sweeping), ABFT period optional, ATI </a:t>
            </a:r>
            <a:r>
              <a:rPr lang="en-US" sz="2000" dirty="0" smtClean="0"/>
              <a:t>optional</a:t>
            </a:r>
            <a:endParaRPr lang="en-US" sz="2000" dirty="0"/>
          </a:p>
          <a:p>
            <a:r>
              <a:rPr lang="en-US" sz="2000" dirty="0"/>
              <a:t>Reducing BHI to minimal affects discoverability</a:t>
            </a:r>
          </a:p>
          <a:p>
            <a:r>
              <a:rPr lang="en-US" sz="2000" dirty="0"/>
              <a:t>A discovery trigger signal is needed to enable the full beacon sweep only whenever it is needed and keep it minimum otherwise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8868" y="1700808"/>
            <a:ext cx="5126264" cy="1865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64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4412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Robustness and latency are critical for consumer devices use cases</a:t>
            </a:r>
          </a:p>
          <a:p>
            <a:r>
              <a:rPr lang="en-US" sz="2000" dirty="0" smtClean="0"/>
              <a:t>In [1], </a:t>
            </a:r>
            <a:r>
              <a:rPr lang="en-US" sz="2000" dirty="0"/>
              <a:t>we proposed </a:t>
            </a:r>
            <a:r>
              <a:rPr lang="en-US" sz="2000" dirty="0" smtClean="0"/>
              <a:t>the </a:t>
            </a:r>
            <a:r>
              <a:rPr lang="en-US" sz="2000" dirty="0"/>
              <a:t>use of the multi-band </a:t>
            </a:r>
            <a:r>
              <a:rPr lang="en-US" sz="2000" dirty="0" smtClean="0"/>
              <a:t>discovery assistance to:</a:t>
            </a:r>
          </a:p>
          <a:p>
            <a:pPr lvl="1"/>
            <a:r>
              <a:rPr lang="en-US" sz="1600" dirty="0"/>
              <a:t>R</a:t>
            </a:r>
            <a:r>
              <a:rPr lang="en-US" sz="1600" dirty="0" smtClean="0"/>
              <a:t>educe </a:t>
            </a:r>
            <a:r>
              <a:rPr lang="en-US" sz="1600" dirty="0"/>
              <a:t>BHI overhead </a:t>
            </a:r>
            <a:r>
              <a:rPr lang="en-US" sz="1600" dirty="0" smtClean="0"/>
              <a:t>latency</a:t>
            </a:r>
          </a:p>
          <a:p>
            <a:pPr marL="457200" lvl="1" indent="0">
              <a:buNone/>
            </a:pPr>
            <a:r>
              <a:rPr lang="en-US" sz="1600" dirty="0" smtClean="0"/>
              <a:t> beacons are </a:t>
            </a:r>
            <a:r>
              <a:rPr lang="en-US" sz="1600" dirty="0"/>
              <a:t>reduced to minimum and on-demand </a:t>
            </a:r>
            <a:r>
              <a:rPr lang="en-US" sz="1600" dirty="0" smtClean="0"/>
              <a:t>SLS is </a:t>
            </a:r>
            <a:r>
              <a:rPr lang="en-US" sz="1600" dirty="0"/>
              <a:t>triggered </a:t>
            </a:r>
            <a:endParaRPr lang="en-US" sz="800" dirty="0" smtClean="0"/>
          </a:p>
          <a:p>
            <a:pPr lvl="1"/>
            <a:r>
              <a:rPr lang="en-US" sz="1600" dirty="0" smtClean="0"/>
              <a:t>Enable </a:t>
            </a:r>
            <a:r>
              <a:rPr lang="en-US" sz="1600" dirty="0"/>
              <a:t>TDD </a:t>
            </a:r>
            <a:r>
              <a:rPr lang="en-US" sz="1600" dirty="0" smtClean="0"/>
              <a:t>channel access for </a:t>
            </a:r>
            <a:r>
              <a:rPr lang="en-US" sz="1600" dirty="0"/>
              <a:t>consumer devices without relying on human </a:t>
            </a:r>
            <a:r>
              <a:rPr lang="en-US" sz="1600" dirty="0" smtClean="0"/>
              <a:t>triggering</a:t>
            </a:r>
          </a:p>
          <a:p>
            <a:pPr marL="457200" lvl="1" indent="0">
              <a:buNone/>
            </a:pPr>
            <a:r>
              <a:rPr lang="en-US" sz="1600" dirty="0" smtClean="0"/>
              <a:t> Use multi-band to signal the request for beamforming</a:t>
            </a:r>
            <a:endParaRPr lang="en-US" sz="1600" dirty="0"/>
          </a:p>
          <a:p>
            <a:r>
              <a:rPr lang="en-US" sz="2000" dirty="0" smtClean="0"/>
              <a:t>In </a:t>
            </a:r>
            <a:r>
              <a:rPr lang="en-US" sz="2000" dirty="0"/>
              <a:t>[2], 3 options for discovery assistance implementation are </a:t>
            </a:r>
            <a:r>
              <a:rPr lang="en-US" sz="2000" dirty="0" smtClean="0"/>
              <a:t>proposed </a:t>
            </a:r>
          </a:p>
          <a:p>
            <a:pPr lvl="1"/>
            <a:r>
              <a:rPr lang="en-US" sz="1600" dirty="0" smtClean="0"/>
              <a:t>Option 1: new defined action </a:t>
            </a:r>
            <a:r>
              <a:rPr lang="en-US" sz="1600" dirty="0"/>
              <a:t>f</a:t>
            </a:r>
            <a:r>
              <a:rPr lang="en-US" sz="1600" dirty="0" smtClean="0"/>
              <a:t>rames</a:t>
            </a:r>
          </a:p>
          <a:p>
            <a:pPr lvl="1"/>
            <a:r>
              <a:rPr lang="en-US" sz="1600" dirty="0" smtClean="0"/>
              <a:t>Option 2: FST Setup Request and Response frames</a:t>
            </a:r>
          </a:p>
          <a:p>
            <a:pPr lvl="1"/>
            <a:r>
              <a:rPr lang="en-US" sz="1600" dirty="0" smtClean="0"/>
              <a:t>Option 3: OCT </a:t>
            </a:r>
            <a:r>
              <a:rPr lang="en-US" sz="1600" dirty="0" smtClean="0"/>
              <a:t>+ </a:t>
            </a:r>
            <a:r>
              <a:rPr lang="en-US" sz="1600" dirty="0" smtClean="0"/>
              <a:t>Information Request and Response frames </a:t>
            </a:r>
            <a:endParaRPr lang="en-US" sz="1600" dirty="0"/>
          </a:p>
          <a:p>
            <a:r>
              <a:rPr lang="en-US" sz="2000" dirty="0" smtClean="0"/>
              <a:t>Majority of </a:t>
            </a:r>
            <a:r>
              <a:rPr lang="en-US" sz="2000" dirty="0" err="1" smtClean="0"/>
              <a:t>TGay</a:t>
            </a:r>
            <a:r>
              <a:rPr lang="en-US" sz="2000" dirty="0" smtClean="0"/>
              <a:t> members suggested Option 2 </a:t>
            </a:r>
          </a:p>
          <a:p>
            <a:r>
              <a:rPr lang="en-US" sz="2000" dirty="0" smtClean="0"/>
              <a:t>This </a:t>
            </a:r>
            <a:r>
              <a:rPr lang="en-US" sz="2000" dirty="0"/>
              <a:t>contribution presents details on Option 2 solution to use the FST setup frames to trigger </a:t>
            </a:r>
            <a:r>
              <a:rPr lang="en-US" sz="2000" dirty="0" smtClean="0"/>
              <a:t>discovery </a:t>
            </a:r>
            <a:r>
              <a:rPr lang="en-US" sz="2000" dirty="0"/>
              <a:t>assistance </a:t>
            </a:r>
          </a:p>
          <a:p>
            <a:endParaRPr lang="en-US" sz="1800" dirty="0"/>
          </a:p>
          <a:p>
            <a:endParaRPr lang="en-US" sz="1800" kern="0" dirty="0" smtClean="0"/>
          </a:p>
        </p:txBody>
      </p:sp>
    </p:spTree>
    <p:extLst>
      <p:ext uri="{BB962C8B-B14F-4D97-AF65-F5344CB8AC3E}">
        <p14:creationId xmlns:p14="http://schemas.microsoft.com/office/powerpoint/2010/main" val="333849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Wi-Fi Agile Multi-band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F</a:t>
            </a:r>
            <a:r>
              <a:rPr lang="en-US" sz="2000" b="0" dirty="0" smtClean="0"/>
              <a:t>acilitates </a:t>
            </a:r>
            <a:r>
              <a:rPr lang="en-US" sz="2000" b="0" dirty="0"/>
              <a:t>better management of Wi-Fi </a:t>
            </a:r>
            <a:r>
              <a:rPr lang="en-US" sz="2000" b="0" dirty="0" smtClean="0"/>
              <a:t>networks changing conditions and improved </a:t>
            </a:r>
            <a:r>
              <a:rPr lang="en-US" sz="2000" b="0" dirty="0"/>
              <a:t>resource utilization </a:t>
            </a:r>
            <a:endParaRPr lang="en-US" sz="2000" b="0" dirty="0" smtClean="0"/>
          </a:p>
          <a:p>
            <a:r>
              <a:rPr lang="en-US" b="0" dirty="0" smtClean="0"/>
              <a:t>Uses </a:t>
            </a:r>
            <a:r>
              <a:rPr lang="en-US" b="0" dirty="0"/>
              <a:t>several </a:t>
            </a:r>
            <a:r>
              <a:rPr lang="en-US" b="0" dirty="0" smtClean="0"/>
              <a:t>mechanisms</a:t>
            </a:r>
            <a:endParaRPr lang="en-US" b="0" dirty="0"/>
          </a:p>
          <a:p>
            <a:pPr lvl="1"/>
            <a:r>
              <a:rPr lang="en-US" sz="1800" dirty="0"/>
              <a:t>Dynamic network monitoring: </a:t>
            </a:r>
            <a:r>
              <a:rPr lang="en-US" sz="1800" b="0" dirty="0" smtClean="0"/>
              <a:t>APs and client devices continually exchange information about the current Wi-Fi network environment</a:t>
            </a:r>
          </a:p>
          <a:p>
            <a:pPr lvl="1"/>
            <a:r>
              <a:rPr lang="en-US" sz="1800" dirty="0" smtClean="0"/>
              <a:t>Intelligent steering: </a:t>
            </a:r>
            <a:r>
              <a:rPr lang="en-US" sz="1800" b="0" dirty="0" smtClean="0"/>
              <a:t>APs suggest another AP, frequency band, or channel to client devices when the Wi-Fi environment becomes congested</a:t>
            </a:r>
          </a:p>
          <a:p>
            <a:pPr lvl="1"/>
            <a:r>
              <a:rPr lang="en-US" sz="1800" dirty="0" smtClean="0"/>
              <a:t>Fast </a:t>
            </a:r>
            <a:r>
              <a:rPr lang="en-US" sz="1800" dirty="0"/>
              <a:t>network transitions</a:t>
            </a:r>
            <a:r>
              <a:rPr lang="en-US" sz="1800" dirty="0" smtClean="0"/>
              <a:t>:</a:t>
            </a:r>
            <a:r>
              <a:rPr lang="en-US" sz="1800" b="1" dirty="0"/>
              <a:t> </a:t>
            </a:r>
            <a:r>
              <a:rPr lang="en-US" sz="1800" dirty="0"/>
              <a:t>Once a client device decides to roam to a different AP, band, or channel, the association and connection happen quickly and </a:t>
            </a:r>
            <a:r>
              <a:rPr lang="en-US" sz="1800" dirty="0" smtClean="0"/>
              <a:t>seamlessly</a:t>
            </a:r>
          </a:p>
          <a:p>
            <a:r>
              <a:rPr lang="en-US" b="0" dirty="0" err="1" smtClean="0"/>
              <a:t>WiFi</a:t>
            </a:r>
            <a:r>
              <a:rPr lang="en-US" b="0" dirty="0" smtClean="0"/>
              <a:t> Agile Multi-band does not consider network discovery and beacon/BF sweeping issues, it only exchanges information of prioritized available networks  </a:t>
            </a:r>
            <a:endParaRPr lang="en-US" b="0" dirty="0"/>
          </a:p>
          <a:p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1243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778024"/>
            <a:ext cx="7772400" cy="1066800"/>
          </a:xfrm>
        </p:spPr>
        <p:txBody>
          <a:bodyPr/>
          <a:lstStyle/>
          <a:p>
            <a:r>
              <a:rPr lang="en-US" dirty="0" smtClean="0"/>
              <a:t>Multi-band </a:t>
            </a:r>
            <a:r>
              <a:rPr lang="en-US" smtClean="0"/>
              <a:t>Discovery Assistance (1)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65" y="1735301"/>
            <a:ext cx="4253469" cy="1883207"/>
          </a:xfrm>
        </p:spPr>
        <p:txBody>
          <a:bodyPr/>
          <a:lstStyle/>
          <a:p>
            <a:r>
              <a:rPr lang="en-US" sz="1400" dirty="0" smtClean="0"/>
              <a:t>Beacons/Probe Responses advertise </a:t>
            </a:r>
            <a:r>
              <a:rPr lang="en-US" sz="1400" dirty="0"/>
              <a:t>the </a:t>
            </a:r>
            <a:r>
              <a:rPr lang="en-US" sz="1400" dirty="0" smtClean="0"/>
              <a:t>multi-band and discovery </a:t>
            </a:r>
            <a:r>
              <a:rPr lang="en-US" sz="1400" dirty="0"/>
              <a:t>assistance </a:t>
            </a:r>
            <a:r>
              <a:rPr lang="en-US" sz="1400" dirty="0" smtClean="0"/>
              <a:t>capabilities on lower band </a:t>
            </a:r>
          </a:p>
          <a:p>
            <a:r>
              <a:rPr lang="en-US" sz="1400" dirty="0" smtClean="0"/>
              <a:t>Need to add 1-bit in </a:t>
            </a:r>
            <a:r>
              <a:rPr lang="en-US" sz="1400" dirty="0"/>
              <a:t>the Multi-band element to indicate that STA supports discovery assistance for </a:t>
            </a:r>
            <a:r>
              <a:rPr lang="en-US" sz="1400" dirty="0" smtClean="0"/>
              <a:t>the </a:t>
            </a:r>
            <a:r>
              <a:rPr lang="en-US" sz="1400" dirty="0" smtClean="0"/>
              <a:t>advertised </a:t>
            </a:r>
            <a:r>
              <a:rPr lang="en-US" sz="1400" dirty="0"/>
              <a:t>frequency band and channel </a:t>
            </a:r>
            <a:endParaRPr lang="en-US" sz="1400" dirty="0" smtClean="0"/>
          </a:p>
          <a:p>
            <a:r>
              <a:rPr lang="en-US" sz="1400" dirty="0"/>
              <a:t>Propose to use 1 bit out of the 3 reserved bits in the Multi-band Control field</a:t>
            </a:r>
          </a:p>
          <a:p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ounded Rectangle 8"/>
          <p:cNvSpPr/>
          <p:nvPr/>
        </p:nvSpPr>
        <p:spPr bwMode="auto">
          <a:xfrm>
            <a:off x="4306674" y="2708920"/>
            <a:ext cx="4776024" cy="864096"/>
          </a:xfrm>
          <a:prstGeom prst="roundRect">
            <a:avLst/>
          </a:prstGeom>
          <a:solidFill>
            <a:schemeClr val="accent2">
              <a:lumMod val="75000"/>
              <a:alpha val="22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899" y="4890472"/>
            <a:ext cx="4650999" cy="1304194"/>
          </a:xfrm>
          <a:prstGeom prst="rect">
            <a:avLst/>
          </a:prstGeom>
        </p:spPr>
      </p:pic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021891"/>
              </p:ext>
            </p:extLst>
          </p:nvPr>
        </p:nvGraphicFramePr>
        <p:xfrm>
          <a:off x="107504" y="3612437"/>
          <a:ext cx="3600400" cy="11577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056"/>
                <a:gridCol w="504056"/>
                <a:gridCol w="648072"/>
                <a:gridCol w="648072"/>
                <a:gridCol w="792088"/>
                <a:gridCol w="504056"/>
              </a:tblGrid>
              <a:tr h="38591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B0</a:t>
                      </a:r>
                      <a:r>
                        <a:rPr lang="en-US" sz="6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B2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B3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B4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B5</a:t>
                      </a:r>
                      <a:endParaRPr lang="en-US" sz="600" b="1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strike="sng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B5</a:t>
                      </a: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B6</a:t>
                      </a: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B7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591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STA Role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STA MAC Address Present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Pairwise Cipher Suite Present 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Discovery </a:t>
                      </a:r>
                      <a:r>
                        <a:rPr lang="en-US" sz="600" b="1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Assistance </a:t>
                      </a:r>
                      <a:r>
                        <a:rPr lang="en-US" sz="6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Enabled </a:t>
                      </a:r>
                      <a:endParaRPr lang="en-US" sz="600" b="1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591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Bits: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6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6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6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600" b="1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strike="sng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60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5" name="Straight Connector 14"/>
          <p:cNvCxnSpPr/>
          <p:nvPr/>
        </p:nvCxnSpPr>
        <p:spPr bwMode="auto">
          <a:xfrm flipV="1">
            <a:off x="1907704" y="4394501"/>
            <a:ext cx="1800200" cy="59169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 flipH="1" flipV="1">
            <a:off x="608780" y="4353330"/>
            <a:ext cx="794868" cy="6328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Box 21"/>
          <p:cNvSpPr txBox="1"/>
          <p:nvPr/>
        </p:nvSpPr>
        <p:spPr>
          <a:xfrm>
            <a:off x="-180528" y="6093296"/>
            <a:ext cx="4782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Multi-band element</a:t>
            </a:r>
            <a:endParaRPr lang="en-US" sz="1800" b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9301" y="2101816"/>
            <a:ext cx="4573813" cy="377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40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0191" y="4183748"/>
            <a:ext cx="2484183" cy="64596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4873427"/>
            <a:ext cx="3822228" cy="6438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778024"/>
            <a:ext cx="7772400" cy="1066800"/>
          </a:xfrm>
        </p:spPr>
        <p:txBody>
          <a:bodyPr/>
          <a:lstStyle/>
          <a:p>
            <a:r>
              <a:rPr lang="en-US" dirty="0" smtClean="0"/>
              <a:t>Multi-band Discovery Assistance (2)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456" y="1700808"/>
            <a:ext cx="4553244" cy="757595"/>
          </a:xfrm>
        </p:spPr>
        <p:txBody>
          <a:bodyPr/>
          <a:lstStyle/>
          <a:p>
            <a:r>
              <a:rPr lang="en-US" sz="1400" dirty="0" smtClean="0"/>
              <a:t>New STA sends FST Setup Request </a:t>
            </a:r>
            <a:r>
              <a:rPr lang="en-US" sz="1400" dirty="0" smtClean="0"/>
              <a:t>frame </a:t>
            </a:r>
            <a:r>
              <a:rPr lang="en-US" sz="1400" dirty="0" smtClean="0"/>
              <a:t>containing </a:t>
            </a:r>
            <a:r>
              <a:rPr lang="en-US" sz="1400" dirty="0" smtClean="0"/>
              <a:t>DMG </a:t>
            </a:r>
            <a:r>
              <a:rPr lang="en-US" sz="1400" dirty="0" smtClean="0"/>
              <a:t>Discovery Assistance Request </a:t>
            </a:r>
            <a:r>
              <a:rPr lang="en-US" sz="1400" dirty="0"/>
              <a:t>element on lower band</a:t>
            </a:r>
            <a:endParaRPr lang="en-US" sz="1400" dirty="0" smtClean="0"/>
          </a:p>
          <a:p>
            <a:r>
              <a:rPr lang="en-US" sz="1400" dirty="0"/>
              <a:t>Discovery assistance </a:t>
            </a:r>
            <a:r>
              <a:rPr lang="en-US" sz="1400" dirty="0" smtClean="0"/>
              <a:t>can happen </a:t>
            </a:r>
            <a:r>
              <a:rPr lang="en-US" sz="1400" dirty="0"/>
              <a:t>in conjunction with </a:t>
            </a:r>
            <a:r>
              <a:rPr lang="en-US" sz="1400" dirty="0" smtClean="0"/>
              <a:t>FST</a:t>
            </a:r>
            <a:endParaRPr lang="en-US" sz="1400" dirty="0"/>
          </a:p>
          <a:p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-172131" y="2789498"/>
            <a:ext cx="4782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FST Setup Request frame</a:t>
            </a:r>
            <a:endParaRPr lang="en-US" sz="1800" b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8678" y="5678500"/>
            <a:ext cx="3619084" cy="724845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 bwMode="auto">
          <a:xfrm flipH="1">
            <a:off x="3181955" y="4678667"/>
            <a:ext cx="656116" cy="2844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>
            <a:off x="1619673" y="4678667"/>
            <a:ext cx="607815" cy="2844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 flipH="1">
            <a:off x="1004694" y="5285036"/>
            <a:ext cx="2158899" cy="5801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>
            <a:off x="3990835" y="5281708"/>
            <a:ext cx="293133" cy="5834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/>
          <p:nvPr/>
        </p:nvCxnSpPr>
        <p:spPr bwMode="auto">
          <a:xfrm>
            <a:off x="3707904" y="3759200"/>
            <a:ext cx="305461" cy="11600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Connector 38"/>
          <p:cNvCxnSpPr/>
          <p:nvPr/>
        </p:nvCxnSpPr>
        <p:spPr bwMode="auto">
          <a:xfrm flipH="1">
            <a:off x="652358" y="3759200"/>
            <a:ext cx="2695506" cy="12063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ounded Rectangle 22"/>
          <p:cNvSpPr/>
          <p:nvPr/>
        </p:nvSpPr>
        <p:spPr bwMode="auto">
          <a:xfrm>
            <a:off x="4306674" y="3573016"/>
            <a:ext cx="4776024" cy="864096"/>
          </a:xfrm>
          <a:prstGeom prst="roundRect">
            <a:avLst/>
          </a:prstGeom>
          <a:solidFill>
            <a:schemeClr val="accent2">
              <a:lumMod val="75000"/>
              <a:alpha val="22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99301" y="2101816"/>
            <a:ext cx="4573813" cy="37754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2481" y="3356992"/>
            <a:ext cx="3485489" cy="410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41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642" y="3365886"/>
            <a:ext cx="3521755" cy="41452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262" y="5507282"/>
            <a:ext cx="3720455" cy="96259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391640"/>
            <a:ext cx="4197090" cy="7044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778024"/>
            <a:ext cx="7772400" cy="1066800"/>
          </a:xfrm>
        </p:spPr>
        <p:txBody>
          <a:bodyPr/>
          <a:lstStyle/>
          <a:p>
            <a:r>
              <a:rPr lang="en-US" dirty="0" smtClean="0"/>
              <a:t>Multi-band Discovery </a:t>
            </a:r>
            <a:r>
              <a:rPr lang="en-US" smtClean="0"/>
              <a:t>Assistance (3)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-172131" y="2789498"/>
            <a:ext cx="4782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FST Setup Response Frame</a:t>
            </a:r>
            <a:endParaRPr lang="en-US" sz="1800" b="1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2685769" y="4972807"/>
            <a:ext cx="1511321" cy="75567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 flipH="1">
            <a:off x="899592" y="4972807"/>
            <a:ext cx="972109" cy="75567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/>
          <p:nvPr/>
        </p:nvCxnSpPr>
        <p:spPr bwMode="auto">
          <a:xfrm>
            <a:off x="3725333" y="3759200"/>
            <a:ext cx="362651" cy="6779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Connector 38"/>
          <p:cNvCxnSpPr/>
          <p:nvPr/>
        </p:nvCxnSpPr>
        <p:spPr bwMode="auto">
          <a:xfrm flipH="1">
            <a:off x="395536" y="3759200"/>
            <a:ext cx="2952328" cy="6779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Content Placeholder 2"/>
          <p:cNvSpPr txBox="1">
            <a:spLocks/>
          </p:cNvSpPr>
          <p:nvPr/>
        </p:nvSpPr>
        <p:spPr bwMode="auto">
          <a:xfrm>
            <a:off x="157865" y="2156487"/>
            <a:ext cx="4592219" cy="757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dirty="0" smtClean="0"/>
              <a:t>AP responds </a:t>
            </a:r>
            <a:r>
              <a:rPr lang="en-US" sz="1400" dirty="0"/>
              <a:t>with FST </a:t>
            </a:r>
            <a:r>
              <a:rPr lang="en-US" sz="1400" dirty="0" smtClean="0"/>
              <a:t>Setup Response </a:t>
            </a:r>
            <a:r>
              <a:rPr lang="en-US" sz="1400" dirty="0" smtClean="0"/>
              <a:t>frame containing DMG </a:t>
            </a:r>
            <a:r>
              <a:rPr lang="en-US" sz="1400" dirty="0" smtClean="0"/>
              <a:t>Discovery </a:t>
            </a:r>
            <a:r>
              <a:rPr lang="en-US" sz="1400" dirty="0"/>
              <a:t>Assistance Response </a:t>
            </a:r>
            <a:r>
              <a:rPr lang="en-US" sz="1400" dirty="0"/>
              <a:t>element on lower band</a:t>
            </a:r>
            <a:endParaRPr lang="en-US" sz="1400" dirty="0"/>
          </a:p>
          <a:p>
            <a:endParaRPr lang="en-US" sz="1400" kern="0" dirty="0"/>
          </a:p>
        </p:txBody>
      </p:sp>
      <p:sp>
        <p:nvSpPr>
          <p:cNvPr id="20" name="Rounded Rectangle 19"/>
          <p:cNvSpPr/>
          <p:nvPr/>
        </p:nvSpPr>
        <p:spPr bwMode="auto">
          <a:xfrm>
            <a:off x="4306674" y="3573016"/>
            <a:ext cx="4776024" cy="864096"/>
          </a:xfrm>
          <a:prstGeom prst="roundRect">
            <a:avLst/>
          </a:prstGeom>
          <a:solidFill>
            <a:schemeClr val="accent2">
              <a:lumMod val="75000"/>
              <a:alpha val="22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99301" y="2101816"/>
            <a:ext cx="4573813" cy="377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62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778024"/>
            <a:ext cx="7772400" cy="1066800"/>
          </a:xfrm>
        </p:spPr>
        <p:txBody>
          <a:bodyPr/>
          <a:lstStyle/>
          <a:p>
            <a:r>
              <a:rPr lang="en-US" dirty="0" smtClean="0"/>
              <a:t>Multi-band Discovery Assistance (4)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05" y="4057389"/>
            <a:ext cx="4253469" cy="1883207"/>
          </a:xfrm>
        </p:spPr>
        <p:txBody>
          <a:bodyPr/>
          <a:lstStyle/>
          <a:p>
            <a:r>
              <a:rPr lang="en-GB" sz="1400" dirty="0" smtClean="0"/>
              <a:t>Use MLME-BF-TRAINING primitives to trigger beacon sweeping for new STA or MLME-TDD-BF-TRAINING </a:t>
            </a:r>
            <a:r>
              <a:rPr lang="en-GB" sz="1400" dirty="0"/>
              <a:t>primitives to </a:t>
            </a:r>
            <a:r>
              <a:rPr lang="en-GB" sz="1400" dirty="0" smtClean="0"/>
              <a:t>trigger TDD beamforming</a:t>
            </a:r>
            <a:endParaRPr lang="en-US" sz="1400" dirty="0" smtClean="0"/>
          </a:p>
          <a:p>
            <a:r>
              <a:rPr lang="en-US" sz="1400" dirty="0" smtClean="0"/>
              <a:t>AP starts </a:t>
            </a:r>
            <a:r>
              <a:rPr lang="en-US" sz="1400" dirty="0" smtClean="0"/>
              <a:t>sweeping </a:t>
            </a:r>
            <a:r>
              <a:rPr lang="en-US" sz="1400" dirty="0" smtClean="0"/>
              <a:t>DMG beacons</a:t>
            </a:r>
            <a:r>
              <a:rPr lang="en-US" sz="1400" dirty="0" smtClean="0"/>
              <a:t>, sends the beamforming frames or listens for new STA beamforming </a:t>
            </a:r>
            <a:r>
              <a:rPr lang="en-US" sz="1400" dirty="0" smtClean="0"/>
              <a:t>frames/probes on mmW band</a:t>
            </a:r>
            <a:endParaRPr lang="en-US" sz="1400" dirty="0" smtClean="0"/>
          </a:p>
          <a:p>
            <a:r>
              <a:rPr lang="en-US" sz="1400" dirty="0" smtClean="0"/>
              <a:t>New STA </a:t>
            </a:r>
            <a:r>
              <a:rPr lang="en-US" sz="1400" dirty="0" smtClean="0"/>
              <a:t>is expecting discovery/beamforming frames from the network STA or start transmitting beamforming frames/probes </a:t>
            </a:r>
            <a:endParaRPr lang="en-US" sz="1400" dirty="0"/>
          </a:p>
          <a:p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ounded Rectangle 10"/>
          <p:cNvSpPr/>
          <p:nvPr/>
        </p:nvSpPr>
        <p:spPr bwMode="auto">
          <a:xfrm>
            <a:off x="4306674" y="4437112"/>
            <a:ext cx="4776024" cy="1440160"/>
          </a:xfrm>
          <a:prstGeom prst="roundRect">
            <a:avLst/>
          </a:prstGeom>
          <a:solidFill>
            <a:schemeClr val="accent2">
              <a:lumMod val="75000"/>
              <a:alpha val="22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9301" y="2101816"/>
            <a:ext cx="4573813" cy="377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45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Multi-band Discovery Assistance Standard </a:t>
            </a:r>
            <a:r>
              <a:rPr lang="en-US" dirty="0" smtClean="0"/>
              <a:t>Requirements*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Adding 1-bit to the multi-band element to </a:t>
            </a:r>
            <a:r>
              <a:rPr lang="en-US" sz="2000" dirty="0" smtClean="0"/>
              <a:t>advertise </a:t>
            </a:r>
            <a:r>
              <a:rPr lang="en-US" sz="2000" dirty="0"/>
              <a:t>discovery assistance </a:t>
            </a:r>
            <a:r>
              <a:rPr lang="en-US" sz="2000" dirty="0" smtClean="0"/>
              <a:t>capability</a:t>
            </a:r>
            <a:endParaRPr lang="en-US" sz="2000" dirty="0"/>
          </a:p>
          <a:p>
            <a:r>
              <a:rPr lang="en-US" sz="2000" dirty="0"/>
              <a:t>2 new elements </a:t>
            </a:r>
            <a:r>
              <a:rPr lang="en-US" sz="2000" dirty="0" smtClean="0"/>
              <a:t>(DMG Discovery </a:t>
            </a:r>
            <a:r>
              <a:rPr lang="en-US" sz="2000" dirty="0"/>
              <a:t>Assistance Request and </a:t>
            </a:r>
            <a:r>
              <a:rPr lang="en-US" sz="2000" dirty="0" smtClean="0"/>
              <a:t>DMG Discovery </a:t>
            </a:r>
            <a:r>
              <a:rPr lang="en-US" sz="2000" dirty="0"/>
              <a:t>Assistance Response elements) </a:t>
            </a:r>
          </a:p>
          <a:p>
            <a:r>
              <a:rPr lang="en-US" sz="2000" dirty="0" smtClean="0"/>
              <a:t>Enabling FST Setup Request and FST Setup Response frames to carry </a:t>
            </a:r>
            <a:r>
              <a:rPr lang="en-US" sz="2000" dirty="0"/>
              <a:t>the DMG Discovery Assistance Request and DMG Discovery Assistance Response </a:t>
            </a:r>
            <a:r>
              <a:rPr lang="en-US" sz="2000" dirty="0" smtClean="0"/>
              <a:t>elements, respectively </a:t>
            </a:r>
          </a:p>
          <a:p>
            <a:r>
              <a:rPr lang="en-US" sz="2000" dirty="0" smtClean="0"/>
              <a:t>Enabling triggering SLS or TDD beamforming </a:t>
            </a:r>
            <a:r>
              <a:rPr lang="en-US" sz="2000" dirty="0"/>
              <a:t>when </a:t>
            </a:r>
            <a:r>
              <a:rPr lang="en-US" sz="2000" dirty="0" smtClean="0"/>
              <a:t>FST Setup Response frame with DMG </a:t>
            </a:r>
            <a:r>
              <a:rPr lang="en-US" sz="2000" dirty="0"/>
              <a:t>Discovery Assistance Response </a:t>
            </a:r>
            <a:r>
              <a:rPr lang="en-US" sz="2000" dirty="0" smtClean="0"/>
              <a:t>element is received and </a:t>
            </a:r>
            <a:r>
              <a:rPr lang="en-US" sz="2000" dirty="0" smtClean="0"/>
              <a:t>notified discovery </a:t>
            </a:r>
            <a:r>
              <a:rPr lang="en-US" sz="2000" dirty="0" smtClean="0"/>
              <a:t>assistance </a:t>
            </a:r>
            <a:r>
              <a:rPr lang="en-US" sz="2000" dirty="0" smtClean="0"/>
              <a:t>acceptance </a:t>
            </a:r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* Normative Text available at </a:t>
            </a:r>
            <a:r>
              <a:rPr lang="en-US" sz="1600" dirty="0"/>
              <a:t>11-18/0817r0</a:t>
            </a: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3168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use of the FST setup protocol as described in 11-18/0817r0 to enable </a:t>
            </a:r>
            <a:r>
              <a:rPr lang="en-US" dirty="0"/>
              <a:t>m</a:t>
            </a:r>
            <a:r>
              <a:rPr lang="en-US" dirty="0" smtClean="0"/>
              <a:t>ulti-band </a:t>
            </a:r>
            <a:r>
              <a:rPr lang="en-US" dirty="0"/>
              <a:t>d</a:t>
            </a:r>
            <a:r>
              <a:rPr lang="en-US" dirty="0" smtClean="0"/>
              <a:t>iscovery </a:t>
            </a:r>
            <a:r>
              <a:rPr lang="en-US" dirty="0"/>
              <a:t>a</a:t>
            </a:r>
            <a:r>
              <a:rPr lang="en-US" dirty="0" smtClean="0"/>
              <a:t>ssistance in multi-band capable devices?</a:t>
            </a:r>
          </a:p>
          <a:p>
            <a:endParaRPr lang="en-US" dirty="0"/>
          </a:p>
          <a:p>
            <a:pPr lvl="1"/>
            <a:r>
              <a:rPr lang="en-US" dirty="0" smtClean="0"/>
              <a:t>Yes </a:t>
            </a:r>
          </a:p>
          <a:p>
            <a:pPr lvl="1"/>
            <a:r>
              <a:rPr lang="en-US" dirty="0" smtClean="0"/>
              <a:t>No </a:t>
            </a:r>
          </a:p>
          <a:p>
            <a:pPr lvl="1"/>
            <a:r>
              <a:rPr lang="en-US" dirty="0" smtClean="0"/>
              <a:t>Abstain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0639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mmW Discovery Assistance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532" y="1844824"/>
            <a:ext cx="7566852" cy="4114800"/>
          </a:xfrm>
        </p:spPr>
        <p:txBody>
          <a:bodyPr/>
          <a:lstStyle/>
          <a:p>
            <a:r>
              <a:rPr lang="en-US" sz="1600" dirty="0" smtClean="0"/>
              <a:t>Problem:</a:t>
            </a:r>
          </a:p>
          <a:p>
            <a:pPr lvl="1"/>
            <a:r>
              <a:rPr lang="en-US" sz="1600" dirty="0" smtClean="0"/>
              <a:t>New STA needs to discover more than one STA </a:t>
            </a:r>
            <a:r>
              <a:rPr lang="en-US" sz="1600" dirty="0" smtClean="0"/>
              <a:t>in the DMG BSS or distribution network</a:t>
            </a:r>
          </a:p>
          <a:p>
            <a:pPr lvl="1"/>
            <a:r>
              <a:rPr lang="en-US" sz="1600" dirty="0" smtClean="0"/>
              <a:t>New STA does not have to associate through lower band to each STA in the network to request discovery assistance  </a:t>
            </a:r>
          </a:p>
          <a:p>
            <a:pPr lvl="1"/>
            <a:r>
              <a:rPr lang="en-US" sz="1600" dirty="0" smtClean="0"/>
              <a:t>All STAs are </a:t>
            </a:r>
            <a:r>
              <a:rPr lang="en-US" sz="1600" dirty="0"/>
              <a:t>not necessary </a:t>
            </a:r>
            <a:r>
              <a:rPr lang="en-US" sz="1600" dirty="0" smtClean="0"/>
              <a:t>expected </a:t>
            </a:r>
            <a:r>
              <a:rPr lang="en-US" sz="1600" dirty="0" smtClean="0"/>
              <a:t>to operate BSS on lower band </a:t>
            </a:r>
            <a:endParaRPr lang="en-US" sz="1600" dirty="0" smtClean="0"/>
          </a:p>
          <a:p>
            <a:r>
              <a:rPr lang="en-US" sz="1600" dirty="0" smtClean="0"/>
              <a:t>Solution:</a:t>
            </a:r>
          </a:p>
          <a:p>
            <a:pPr lvl="1"/>
            <a:r>
              <a:rPr lang="en-US" sz="1600" dirty="0" smtClean="0"/>
              <a:t>Existing STAs </a:t>
            </a:r>
            <a:r>
              <a:rPr lang="en-US" sz="1600" dirty="0" smtClean="0"/>
              <a:t>can forward the DMG Discovery Assistance Request element to </a:t>
            </a:r>
            <a:r>
              <a:rPr lang="en-US" sz="1600" dirty="0" smtClean="0"/>
              <a:t>neighbor STAs to </a:t>
            </a:r>
            <a:r>
              <a:rPr lang="en-US" sz="1600" dirty="0" smtClean="0"/>
              <a:t>trigger </a:t>
            </a:r>
            <a:r>
              <a:rPr lang="en-US" sz="1600" dirty="0" smtClean="0"/>
              <a:t>neighbor </a:t>
            </a:r>
            <a:r>
              <a:rPr lang="en-US" sz="1600" dirty="0" smtClean="0"/>
              <a:t>STAs to enable discovery </a:t>
            </a:r>
            <a:r>
              <a:rPr lang="en-US" sz="1600" dirty="0" smtClean="0"/>
              <a:t>assistance for </a:t>
            </a:r>
            <a:r>
              <a:rPr lang="en-US" sz="1600" dirty="0" smtClean="0"/>
              <a:t>the new STA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388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40952</TotalTime>
  <Words>1258</Words>
  <Application>Microsoft Office PowerPoint</Application>
  <PresentationFormat>On-screen Show (4:3)</PresentationFormat>
  <Paragraphs>272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802-11-Submission</vt:lpstr>
      <vt:lpstr>Discovery Assistance for 802.11ay</vt:lpstr>
      <vt:lpstr>Overview</vt:lpstr>
      <vt:lpstr>Multi-band Discovery Assistance (1) </vt:lpstr>
      <vt:lpstr>Multi-band Discovery Assistance (2) </vt:lpstr>
      <vt:lpstr>Multi-band Discovery Assistance (3) </vt:lpstr>
      <vt:lpstr>Multi-band Discovery Assistance (4) </vt:lpstr>
      <vt:lpstr>Multi-band Discovery Assistance Standard Requirements* </vt:lpstr>
      <vt:lpstr>Straw poll (1)</vt:lpstr>
      <vt:lpstr>mmW Discovery Assistance</vt:lpstr>
      <vt:lpstr>Multi-band Discovery Assistance Example</vt:lpstr>
      <vt:lpstr>mmW Discovery Assistance Example</vt:lpstr>
      <vt:lpstr>mmW Discovery Assistance Standard Implementation</vt:lpstr>
      <vt:lpstr>mmW Discovery Assistance Standard Requirements </vt:lpstr>
      <vt:lpstr>Straw poll (2)</vt:lpstr>
      <vt:lpstr>References</vt:lpstr>
      <vt:lpstr>Expected Latency Due to BHI (1) </vt:lpstr>
      <vt:lpstr>Expected Latency Due to BHI (2) </vt:lpstr>
      <vt:lpstr>Discovery for TDD mode</vt:lpstr>
      <vt:lpstr>Discovery for non-TDD mode</vt:lpstr>
      <vt:lpstr>Wi-Fi Agile Multi-band</vt:lpstr>
    </vt:vector>
  </TitlesOfParts>
  <Company>Sony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for FB network</dc:title>
  <dc:creator>Sakoda, Kazuyuki</dc:creator>
  <cp:keywords>CTPClassification=CTP_IC:VisualMarkings=</cp:keywords>
  <cp:lastModifiedBy>Abouelseoud, Mohamed</cp:lastModifiedBy>
  <cp:revision>247</cp:revision>
  <cp:lastPrinted>2016-10-04T20:51:11Z</cp:lastPrinted>
  <dcterms:created xsi:type="dcterms:W3CDTF">2015-03-24T14:22:58Z</dcterms:created>
  <dcterms:modified xsi:type="dcterms:W3CDTF">2018-05-07T22:17:52Z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1509718974</vt:lpwstr>
  </property>
</Properties>
</file>