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3" r:id="rId4"/>
    <p:sldId id="265" r:id="rId5"/>
    <p:sldId id="270" r:id="rId6"/>
    <p:sldId id="271" r:id="rId7"/>
    <p:sldId id="272" r:id="rId8"/>
    <p:sldId id="273" r:id="rId9"/>
    <p:sldId id="274" r:id="rId10"/>
    <p:sldId id="275" r:id="rId11"/>
    <p:sldId id="276" r:id="rId12"/>
    <p:sldId id="277" r:id="rId13"/>
    <p:sldId id="278" r:id="rId14"/>
    <p:sldId id="279" r:id="rId15"/>
    <p:sldId id="267" r:id="rId16"/>
    <p:sldId id="280" r:id="rId17"/>
    <p:sldId id="268" r:id="rId18"/>
    <p:sldId id="269" r:id="rId19"/>
    <p:sldId id="281" r:id="rId20"/>
    <p:sldId id="282" r:id="rId21"/>
    <p:sldId id="266" r:id="rId22"/>
    <p:sldId id="26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52"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ido Hiertz" userId="efd40be8-e55a-4d82-91eb-1cd543e7287b" providerId="ADAL" clId="{8ADBB492-1E51-470E-B018-707AFBF42099}"/>
    <pc:docChg chg="undo custSel modSld">
      <pc:chgData name="Guido Hiertz" userId="efd40be8-e55a-4d82-91eb-1cd543e7287b" providerId="ADAL" clId="{8ADBB492-1E51-470E-B018-707AFBF42099}" dt="2018-05-06T16:22:46.517" v="34" actId="20577"/>
      <pc:docMkLst>
        <pc:docMk/>
      </pc:docMkLst>
      <pc:sldChg chg="modSp">
        <pc:chgData name="Guido Hiertz" userId="efd40be8-e55a-4d82-91eb-1cd543e7287b" providerId="ADAL" clId="{8ADBB492-1E51-470E-B018-707AFBF42099}" dt="2018-05-06T16:22:06.810" v="26"/>
        <pc:sldMkLst>
          <pc:docMk/>
          <pc:sldMk cId="0" sldId="256"/>
        </pc:sldMkLst>
        <pc:spChg chg="mod">
          <ac:chgData name="Guido Hiertz" userId="efd40be8-e55a-4d82-91eb-1cd543e7287b" providerId="ADAL" clId="{8ADBB492-1E51-470E-B018-707AFBF42099}" dt="2018-05-06T16:22:04.465" v="25" actId="20577"/>
          <ac:spMkLst>
            <pc:docMk/>
            <pc:sldMk cId="0" sldId="256"/>
            <ac:spMk id="3074" creationId="{00000000-0000-0000-0000-000000000000}"/>
          </ac:spMkLst>
        </pc:spChg>
        <pc:graphicFrameChg chg="mod">
          <ac:chgData name="Guido Hiertz" userId="efd40be8-e55a-4d82-91eb-1cd543e7287b" providerId="ADAL" clId="{8ADBB492-1E51-470E-B018-707AFBF42099}" dt="2018-05-06T16:22:06.810" v="26"/>
          <ac:graphicFrameMkLst>
            <pc:docMk/>
            <pc:sldMk cId="0" sldId="256"/>
            <ac:graphicFrameMk id="3075" creationId="{00000000-0000-0000-0000-000000000000}"/>
          </ac:graphicFrameMkLst>
        </pc:graphicFrameChg>
      </pc:sldChg>
      <pc:sldChg chg="modSp">
        <pc:chgData name="Guido Hiertz" userId="efd40be8-e55a-4d82-91eb-1cd543e7287b" providerId="ADAL" clId="{8ADBB492-1E51-470E-B018-707AFBF42099}" dt="2018-05-02T12:39:04.069" v="19" actId="1036"/>
        <pc:sldMkLst>
          <pc:docMk/>
          <pc:sldMk cId="0" sldId="263"/>
        </pc:sldMkLst>
        <pc:spChg chg="mod">
          <ac:chgData name="Guido Hiertz" userId="efd40be8-e55a-4d82-91eb-1cd543e7287b" providerId="ADAL" clId="{8ADBB492-1E51-470E-B018-707AFBF42099}" dt="2018-05-02T12:39:00.568" v="17" actId="20577"/>
          <ac:spMkLst>
            <pc:docMk/>
            <pc:sldMk cId="0" sldId="263"/>
            <ac:spMk id="10242" creationId="{00000000-0000-0000-0000-000000000000}"/>
          </ac:spMkLst>
        </pc:spChg>
        <pc:picChg chg="mod">
          <ac:chgData name="Guido Hiertz" userId="efd40be8-e55a-4d82-91eb-1cd543e7287b" providerId="ADAL" clId="{8ADBB492-1E51-470E-B018-707AFBF42099}" dt="2018-05-02T12:39:04.069" v="19" actId="1036"/>
          <ac:picMkLst>
            <pc:docMk/>
            <pc:sldMk cId="0" sldId="263"/>
            <ac:picMk id="3" creationId="{6D250879-FA3B-421D-BE4F-14852CB2D8A2}"/>
          </ac:picMkLst>
        </pc:picChg>
      </pc:sldChg>
      <pc:sldChg chg="modSp">
        <pc:chgData name="Guido Hiertz" userId="efd40be8-e55a-4d82-91eb-1cd543e7287b" providerId="ADAL" clId="{8ADBB492-1E51-470E-B018-707AFBF42099}" dt="2018-05-02T12:38:34.653" v="3" actId="27636"/>
        <pc:sldMkLst>
          <pc:docMk/>
          <pc:sldMk cId="1563502424" sldId="268"/>
        </pc:sldMkLst>
        <pc:spChg chg="mod">
          <ac:chgData name="Guido Hiertz" userId="efd40be8-e55a-4d82-91eb-1cd543e7287b" providerId="ADAL" clId="{8ADBB492-1E51-470E-B018-707AFBF42099}" dt="2018-05-02T12:38:34.653" v="3" actId="27636"/>
          <ac:spMkLst>
            <pc:docMk/>
            <pc:sldMk cId="1563502424" sldId="268"/>
            <ac:spMk id="3" creationId="{4B0DEAC1-F613-4952-901B-30D99BB3AECD}"/>
          </ac:spMkLst>
        </pc:spChg>
      </pc:sldChg>
      <pc:sldChg chg="modSp">
        <pc:chgData name="Guido Hiertz" userId="efd40be8-e55a-4d82-91eb-1cd543e7287b" providerId="ADAL" clId="{8ADBB492-1E51-470E-B018-707AFBF42099}" dt="2018-05-06T16:22:46.517" v="34" actId="20577"/>
        <pc:sldMkLst>
          <pc:docMk/>
          <pc:sldMk cId="3941118383" sldId="274"/>
        </pc:sldMkLst>
        <pc:spChg chg="mod">
          <ac:chgData name="Guido Hiertz" userId="efd40be8-e55a-4d82-91eb-1cd543e7287b" providerId="ADAL" clId="{8ADBB492-1E51-470E-B018-707AFBF42099}" dt="2018-05-06T16:22:46.517" v="34" actId="20577"/>
          <ac:spMkLst>
            <pc:docMk/>
            <pc:sldMk cId="3941118383" sldId="274"/>
            <ac:spMk id="3" creationId="{634A69CF-3FBD-482B-B01A-25DB694B0E85}"/>
          </ac:spMkLst>
        </pc:spChg>
      </pc:sldChg>
      <pc:sldChg chg="modSp">
        <pc:chgData name="Guido Hiertz" userId="efd40be8-e55a-4d82-91eb-1cd543e7287b" providerId="ADAL" clId="{8ADBB492-1E51-470E-B018-707AFBF42099}" dt="2018-05-02T12:42:02.764" v="20" actId="20577"/>
        <pc:sldMkLst>
          <pc:docMk/>
          <pc:sldMk cId="1861561026" sldId="280"/>
        </pc:sldMkLst>
        <pc:spChg chg="mod">
          <ac:chgData name="Guido Hiertz" userId="efd40be8-e55a-4d82-91eb-1cd543e7287b" providerId="ADAL" clId="{8ADBB492-1E51-470E-B018-707AFBF42099}" dt="2018-05-02T12:42:02.764" v="20" actId="20577"/>
          <ac:spMkLst>
            <pc:docMk/>
            <pc:sldMk cId="1861561026" sldId="280"/>
            <ac:spMk id="3" creationId="{E6563AB0-C151-4B43-8B10-9BD5BF6140B1}"/>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Guido R. Hiertz,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Guido R. Hiertz,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Guido R. Hiertz,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802.11-18/810r0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isco.com/c/en/us/support/docs/voice/voice-quality/7934-bwidth-consum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CID 1195</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2018-05-06</a:t>
            </a:r>
          </a:p>
        </p:txBody>
      </p:sp>
      <p:graphicFrame>
        <p:nvGraphicFramePr>
          <p:cNvPr id="3075" name="Object 3"/>
          <p:cNvGraphicFramePr>
            <a:graphicFrameLocks noChangeAspect="1"/>
          </p:cNvGraphicFramePr>
          <p:nvPr>
            <p:extLst>
              <p:ext uri="{D42A27DB-BD31-4B8C-83A1-F6EECF244321}">
                <p14:modId xmlns:p14="http://schemas.microsoft.com/office/powerpoint/2010/main" val="1148651384"/>
              </p:ext>
            </p:extLst>
          </p:nvPr>
        </p:nvGraphicFramePr>
        <p:xfrm>
          <a:off x="506413" y="2279650"/>
          <a:ext cx="7905750" cy="2755900"/>
        </p:xfrm>
        <a:graphic>
          <a:graphicData uri="http://schemas.openxmlformats.org/presentationml/2006/ole">
            <mc:AlternateContent xmlns:mc="http://schemas.openxmlformats.org/markup-compatibility/2006">
              <mc:Choice xmlns:v="urn:schemas-microsoft-com:vml" Requires="v">
                <p:oleObj spid="_x0000_s1026" name="Document" r:id="rId4" imgW="8252039" imgH="2874253" progId="Word.Document.8">
                  <p:embed/>
                </p:oleObj>
              </mc:Choice>
              <mc:Fallback>
                <p:oleObj name="Document" r:id="rId4" imgW="8252039" imgH="2874253" progId="Word.Document.8">
                  <p:embed/>
                  <p:pic>
                    <p:nvPicPr>
                      <p:cNvPr id="3075" name="Object 3"/>
                      <p:cNvPicPr>
                        <a:picLocks noChangeAspect="1" noChangeArrowheads="1"/>
                      </p:cNvPicPr>
                      <p:nvPr/>
                    </p:nvPicPr>
                    <p:blipFill>
                      <a:blip r:embed="rId5"/>
                      <a:srcRect/>
                      <a:stretch>
                        <a:fillRect/>
                      </a:stretch>
                    </p:blipFill>
                    <p:spPr bwMode="auto">
                      <a:xfrm>
                        <a:off x="506413" y="2279650"/>
                        <a:ext cx="7905750" cy="27559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ECDA7-4BE4-41A6-8823-BED2DF3C514D}"/>
              </a:ext>
            </a:extLst>
          </p:cNvPr>
          <p:cNvSpPr>
            <a:spLocks noGrp="1"/>
          </p:cNvSpPr>
          <p:nvPr>
            <p:ph type="title"/>
          </p:nvPr>
        </p:nvSpPr>
        <p:spPr/>
        <p:txBody>
          <a:bodyPr/>
          <a:lstStyle/>
          <a:p>
            <a:r>
              <a:rPr lang="en-US" dirty="0"/>
              <a:t>Does it matter?</a:t>
            </a:r>
          </a:p>
        </p:txBody>
      </p:sp>
      <p:sp>
        <p:nvSpPr>
          <p:cNvPr id="3" name="Content Placeholder 2">
            <a:extLst>
              <a:ext uri="{FF2B5EF4-FFF2-40B4-BE49-F238E27FC236}">
                <a16:creationId xmlns:a16="http://schemas.microsoft.com/office/drawing/2014/main" id="{786C7F62-5657-4E22-86F8-E317F6B4769B}"/>
              </a:ext>
            </a:extLst>
          </p:cNvPr>
          <p:cNvSpPr>
            <a:spLocks noGrp="1"/>
          </p:cNvSpPr>
          <p:nvPr>
            <p:ph idx="1"/>
          </p:nvPr>
        </p:nvSpPr>
        <p:spPr/>
        <p:txBody>
          <a:bodyPr/>
          <a:lstStyle/>
          <a:p>
            <a:pPr>
              <a:buFont typeface="Arial" panose="020B0604020202020204" pitchFamily="34" charset="0"/>
              <a:buChar char="•"/>
            </a:pPr>
            <a:r>
              <a:rPr lang="en-US" dirty="0"/>
              <a:t>Enlarging the total </a:t>
            </a:r>
            <a:r>
              <a:rPr lang="en-US" dirty="0" err="1"/>
              <a:t>backoff</a:t>
            </a:r>
            <a:r>
              <a:rPr lang="en-US" dirty="0"/>
              <a:t> duration from 110.5 µs to 223.5 µs may not seem severe</a:t>
            </a:r>
          </a:p>
          <a:p>
            <a:pPr>
              <a:buFont typeface="Arial" panose="020B0604020202020204" pitchFamily="34" charset="0"/>
              <a:buChar char="•"/>
            </a:pPr>
            <a:r>
              <a:rPr lang="en-US" dirty="0"/>
              <a:t>However, we considered the best case</a:t>
            </a:r>
          </a:p>
          <a:p>
            <a:pPr lvl="1">
              <a:buFont typeface="Arial" panose="020B0604020202020204" pitchFamily="34" charset="0"/>
              <a:buChar char="•"/>
            </a:pPr>
            <a:r>
              <a:rPr lang="en-US" dirty="0"/>
              <a:t>All transmissions succeed on the first attempt</a:t>
            </a:r>
          </a:p>
          <a:p>
            <a:pPr lvl="1">
              <a:buFont typeface="Arial" panose="020B0604020202020204" pitchFamily="34" charset="0"/>
              <a:buChar char="•"/>
            </a:pPr>
            <a:r>
              <a:rPr lang="en-US" dirty="0"/>
              <a:t>With increasing load the probability for frame collisions increases too</a:t>
            </a:r>
          </a:p>
          <a:p>
            <a:pPr lvl="1">
              <a:buFont typeface="Arial" panose="020B0604020202020204" pitchFamily="34" charset="0"/>
              <a:buChar char="•"/>
            </a:pPr>
            <a:r>
              <a:rPr lang="en-US" dirty="0"/>
              <a:t>Then, larger CW values need to be considered</a:t>
            </a:r>
          </a:p>
        </p:txBody>
      </p:sp>
      <p:sp>
        <p:nvSpPr>
          <p:cNvPr id="4" name="Slide Number Placeholder 3">
            <a:extLst>
              <a:ext uri="{FF2B5EF4-FFF2-40B4-BE49-F238E27FC236}">
                <a16:creationId xmlns:a16="http://schemas.microsoft.com/office/drawing/2014/main" id="{F2D304BE-406A-4AE0-BF35-4388636F896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68BEF5B-232D-4531-B83A-986078F5E26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A38385D-FBAF-45E6-AD73-4F0C39C6657C}"/>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851487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7A97B-3A3C-4024-93A3-A40C6D121AD1}"/>
              </a:ext>
            </a:extLst>
          </p:cNvPr>
          <p:cNvSpPr>
            <a:spLocks noGrp="1"/>
          </p:cNvSpPr>
          <p:nvPr>
            <p:ph type="title"/>
          </p:nvPr>
        </p:nvSpPr>
        <p:spPr/>
        <p:txBody>
          <a:bodyPr/>
          <a:lstStyle/>
          <a:p>
            <a:r>
              <a:rPr lang="en-US" dirty="0"/>
              <a:t>Retransmissions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2933BFD-D3B3-47F7-BED6-E3990004D27F}"/>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Assumption: three attempts needed until a successful transmission occurs</a:t>
                </a:r>
              </a:p>
              <a:p>
                <a:pPr lvl="1">
                  <a:buFont typeface="Arial" panose="020B0604020202020204" pitchFamily="34" charset="0"/>
                  <a:buChar char="•"/>
                </a:pPr>
                <a:r>
                  <a:rPr lang="en-US" dirty="0" err="1"/>
                  <a:t>Backoff</a:t>
                </a:r>
                <a:r>
                  <a:rPr lang="en-US" dirty="0"/>
                  <a:t> duration = Duration (1</a:t>
                </a:r>
                <a:r>
                  <a:rPr lang="en-US" baseline="30000" dirty="0"/>
                  <a:t>st</a:t>
                </a:r>
                <a:r>
                  <a:rPr lang="en-US" dirty="0"/>
                  <a:t> + 2</a:t>
                </a:r>
                <a:r>
                  <a:rPr lang="en-US" baseline="30000" dirty="0"/>
                  <a:t>nd </a:t>
                </a:r>
                <a:r>
                  <a:rPr lang="en-US" dirty="0"/>
                  <a:t>+ 3</a:t>
                </a:r>
                <a:r>
                  <a:rPr lang="en-US" baseline="30000" dirty="0"/>
                  <a:t>rd</a:t>
                </a:r>
                <a:r>
                  <a:rPr lang="en-US" dirty="0"/>
                  <a:t> </a:t>
                </a:r>
                <a:r>
                  <a:rPr lang="en-US" dirty="0" err="1"/>
                  <a:t>backoff</a:t>
                </a:r>
                <a:r>
                  <a:rPr lang="en-US" dirty="0"/>
                  <a:t> attempt)</a:t>
                </a:r>
              </a:p>
              <a:p>
                <a:pPr marL="0" indent="0" algn="ctr"/>
                <a14:m>
                  <m:oMath xmlns:m="http://schemas.openxmlformats.org/officeDocument/2006/math">
                    <m:d>
                      <m:dPr>
                        <m:begChr m:val="["/>
                        <m:endChr m:val="]"/>
                        <m:ctrlPr>
                          <a:rPr lang="en-US" sz="1600" i="1" smtClean="0">
                            <a:latin typeface="Cambria Math" panose="02040503050406030204" pitchFamily="18" charset="0"/>
                          </a:rPr>
                        </m:ctrlPr>
                      </m:dPr>
                      <m:e>
                        <m:r>
                          <a:rPr lang="de-DE" sz="1600" b="0" i="1" smtClean="0">
                            <a:latin typeface="Cambria Math" panose="02040503050406030204" pitchFamily="18" charset="0"/>
                          </a:rPr>
                          <m:t>9</m:t>
                        </m:r>
                        <m:r>
                          <a:rPr lang="de-DE" sz="1600" b="0" i="1" smtClean="0">
                            <a:latin typeface="Cambria Math" panose="02040503050406030204" pitchFamily="18" charset="0"/>
                            <a:ea typeface="Cambria Math" panose="02040503050406030204" pitchFamily="18" charset="0"/>
                          </a:rPr>
                          <m:t>×16+21×9+</m:t>
                        </m:r>
                        <m:d>
                          <m:dPr>
                            <m:ctrlPr>
                              <a:rPr lang="de-DE" sz="1600" b="0" i="1" smtClean="0">
                                <a:latin typeface="Cambria Math" panose="02040503050406030204" pitchFamily="18" charset="0"/>
                                <a:ea typeface="Cambria Math" panose="02040503050406030204" pitchFamily="18" charset="0"/>
                              </a:rPr>
                            </m:ctrlPr>
                          </m:dPr>
                          <m:e>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3</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+3×</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7</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+3×</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15</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31</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63</m:t>
                                </m:r>
                              </m:num>
                              <m:den>
                                <m:r>
                                  <a:rPr lang="de-DE" sz="1600" b="0" i="1" smtClean="0">
                                    <a:latin typeface="Cambria Math" panose="02040503050406030204" pitchFamily="18" charset="0"/>
                                    <a:ea typeface="Cambria Math" panose="02040503050406030204" pitchFamily="18" charset="0"/>
                                  </a:rPr>
                                  <m:t>2</m:t>
                                </m:r>
                              </m:den>
                            </m:f>
                          </m:e>
                        </m:d>
                        <m:r>
                          <a:rPr lang="de-DE" sz="1600" b="0" i="1" smtClean="0">
                            <a:latin typeface="Cambria Math" panose="02040503050406030204" pitchFamily="18" charset="0"/>
                            <a:ea typeface="Cambria Math" panose="02040503050406030204" pitchFamily="18" charset="0"/>
                          </a:rPr>
                          <m:t>×9</m:t>
                        </m:r>
                      </m:e>
                    </m:d>
                  </m:oMath>
                </a14:m>
                <a:r>
                  <a:rPr lang="en-US" sz="1600" dirty="0"/>
                  <a:t> </a:t>
                </a:r>
                <a:r>
                  <a:rPr lang="en-US" sz="1600" b="0" dirty="0"/>
                  <a:t>µs = 1066.5 µs</a:t>
                </a:r>
              </a:p>
              <a:p>
                <a:pPr>
                  <a:buFont typeface="Arial" panose="020B0604020202020204" pitchFamily="34" charset="0"/>
                  <a:buChar char="•"/>
                </a:pPr>
                <a:r>
                  <a:rPr lang="en-US" dirty="0"/>
                  <a:t>However, this rough estimate ignores further overhead from colliding frames</a:t>
                </a:r>
              </a:p>
              <a:p>
                <a:pPr lvl="1">
                  <a:buFont typeface="Arial" panose="020B0604020202020204" pitchFamily="34" charset="0"/>
                  <a:buChar char="•"/>
                </a:pPr>
                <a:r>
                  <a:rPr lang="en-US" sz="1800" dirty="0"/>
                  <a:t>E.g. each of the nine transmission attempts start with RTS (ca. 450 µs)</a:t>
                </a:r>
              </a:p>
              <a:p>
                <a:pPr lvl="1">
                  <a:buFont typeface="Arial" panose="020B0604020202020204" pitchFamily="34" charset="0"/>
                  <a:buChar char="•"/>
                </a:pPr>
                <a:r>
                  <a:rPr lang="en-US" sz="1800" dirty="0"/>
                  <a:t>The third attempt succeeds adding SIFS and CTS duration (ca. 200 µs)</a:t>
                </a:r>
              </a:p>
              <a:p>
                <a:pPr>
                  <a:buFont typeface="Arial" panose="020B0604020202020204" pitchFamily="34" charset="0"/>
                  <a:buChar char="•"/>
                </a:pPr>
                <a:r>
                  <a:rPr lang="en-US" dirty="0"/>
                  <a:t>With collisions the </a:t>
                </a:r>
                <a:r>
                  <a:rPr lang="en-US" dirty="0" err="1"/>
                  <a:t>backoff</a:t>
                </a:r>
                <a:r>
                  <a:rPr lang="en-US" dirty="0"/>
                  <a:t> and retransmission duration quickly reaches a significant level</a:t>
                </a:r>
              </a:p>
              <a:p>
                <a:pPr lvl="1">
                  <a:buFont typeface="Arial" panose="020B0604020202020204" pitchFamily="34" charset="0"/>
                  <a:buChar char="•"/>
                </a:pPr>
                <a:r>
                  <a:rPr lang="en-US" dirty="0"/>
                  <a:t>E.g. total overhead is &gt;1,700 µs, TXOP limit (AC_BE) is </a:t>
                </a:r>
                <a:r>
                  <a:rPr lang="en-US" dirty="0">
                    <a:sym typeface="Wingdings" panose="05000000000000000000" pitchFamily="2" charset="2"/>
                  </a:rPr>
                  <a:t>2,528 µs</a:t>
                </a:r>
                <a:endParaRPr lang="en-US" dirty="0"/>
              </a:p>
            </p:txBody>
          </p:sp>
        </mc:Choice>
        <mc:Fallback xmlns="">
          <p:sp>
            <p:nvSpPr>
              <p:cNvPr id="3" name="Content Placeholder 2">
                <a:extLst>
                  <a:ext uri="{FF2B5EF4-FFF2-40B4-BE49-F238E27FC236}">
                    <a16:creationId xmlns:a16="http://schemas.microsoft.com/office/drawing/2014/main" id="{42933BFD-D3B3-47F7-BED6-E3990004D27F}"/>
                  </a:ext>
                </a:extLst>
              </p:cNvPr>
              <p:cNvSpPr>
                <a:spLocks noGrp="1" noRot="1" noChangeAspect="1" noMove="1" noResize="1" noEditPoints="1" noAdjustHandles="1" noChangeArrowheads="1" noChangeShapeType="1" noTextEdit="1"/>
              </p:cNvSpPr>
              <p:nvPr>
                <p:ph idx="1"/>
              </p:nvPr>
            </p:nvSpPr>
            <p:spPr>
              <a:blipFill>
                <a:blip r:embed="rId2"/>
                <a:stretch>
                  <a:fillRect l="-1099" t="-2074" r="-7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42D82CE-5E80-4B78-9357-3AD632106A7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D04768C-A7BC-445C-AFB8-53CC7F5D577A}"/>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6C78A76-074B-42E6-9AB2-936EA55A481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685711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D1A0-AC72-40D9-B589-CEBCD98E6826}"/>
              </a:ext>
            </a:extLst>
          </p:cNvPr>
          <p:cNvSpPr>
            <a:spLocks noGrp="1"/>
          </p:cNvSpPr>
          <p:nvPr>
            <p:ph type="title"/>
          </p:nvPr>
        </p:nvSpPr>
        <p:spPr/>
        <p:txBody>
          <a:bodyPr/>
          <a:lstStyle/>
          <a:p>
            <a:r>
              <a:rPr lang="en-US" dirty="0"/>
              <a:t>Conclusion 2</a:t>
            </a:r>
          </a:p>
        </p:txBody>
      </p:sp>
      <p:sp>
        <p:nvSpPr>
          <p:cNvPr id="3" name="Content Placeholder 2">
            <a:extLst>
              <a:ext uri="{FF2B5EF4-FFF2-40B4-BE49-F238E27FC236}">
                <a16:creationId xmlns:a16="http://schemas.microsoft.com/office/drawing/2014/main" id="{D80918D2-C907-475A-AF5F-8E2B229584F2}"/>
              </a:ext>
            </a:extLst>
          </p:cNvPr>
          <p:cNvSpPr>
            <a:spLocks noGrp="1"/>
          </p:cNvSpPr>
          <p:nvPr>
            <p:ph idx="1"/>
          </p:nvPr>
        </p:nvSpPr>
        <p:spPr/>
        <p:txBody>
          <a:bodyPr/>
          <a:lstStyle/>
          <a:p>
            <a:pPr>
              <a:buFont typeface="Arial" panose="020B0604020202020204" pitchFamily="34" charset="0"/>
              <a:buChar char="•"/>
            </a:pPr>
            <a:r>
              <a:rPr lang="en-US" dirty="0"/>
              <a:t>A successful TXOP is a precious resource</a:t>
            </a:r>
          </a:p>
          <a:p>
            <a:pPr lvl="1">
              <a:buFont typeface="Arial" panose="020B0604020202020204" pitchFamily="34" charset="0"/>
              <a:buChar char="•"/>
            </a:pPr>
            <a:r>
              <a:rPr lang="en-US" dirty="0"/>
              <a:t>In terms of overhead, receiving access to the wireless medium may be costly</a:t>
            </a:r>
          </a:p>
          <a:p>
            <a:pPr lvl="1">
              <a:buFont typeface="Arial" panose="020B0604020202020204" pitchFamily="34" charset="0"/>
              <a:buChar char="•"/>
            </a:pPr>
            <a:r>
              <a:rPr lang="en-US" dirty="0"/>
              <a:t>Collisions easily increase overhead to significant levels</a:t>
            </a:r>
          </a:p>
          <a:p>
            <a:pPr>
              <a:buFont typeface="Arial" panose="020B0604020202020204" pitchFamily="34" charset="0"/>
              <a:buChar char="•"/>
            </a:pPr>
            <a:r>
              <a:rPr lang="en-US" dirty="0"/>
              <a:t>Once a TXOP has been acquired it should be used to the full extent</a:t>
            </a:r>
          </a:p>
          <a:p>
            <a:pPr lvl="1">
              <a:buFont typeface="Arial" panose="020B0604020202020204" pitchFamily="34" charset="0"/>
              <a:buChar char="•"/>
            </a:pPr>
            <a:r>
              <a:rPr lang="en-US" dirty="0"/>
              <a:t>Under high load, the competition for TXOPs must be reduced since otherwise efficiency decreases</a:t>
            </a:r>
          </a:p>
        </p:txBody>
      </p:sp>
      <p:sp>
        <p:nvSpPr>
          <p:cNvPr id="4" name="Slide Number Placeholder 3">
            <a:extLst>
              <a:ext uri="{FF2B5EF4-FFF2-40B4-BE49-F238E27FC236}">
                <a16:creationId xmlns:a16="http://schemas.microsoft.com/office/drawing/2014/main" id="{1DDBCE86-F154-4031-BDB1-20AFB702C24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E172D22-15EB-4B41-88BA-BA2A16421A0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6F9CE8F2-F2E1-41D8-8A4C-B02170C4814C}"/>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13046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8F0F5-5DF1-4DAD-8702-116D8FC21CBF}"/>
              </a:ext>
            </a:extLst>
          </p:cNvPr>
          <p:cNvSpPr>
            <a:spLocks noGrp="1"/>
          </p:cNvSpPr>
          <p:nvPr>
            <p:ph type="title"/>
          </p:nvPr>
        </p:nvSpPr>
        <p:spPr/>
        <p:txBody>
          <a:bodyPr/>
          <a:lstStyle/>
          <a:p>
            <a:r>
              <a:rPr lang="en-US" dirty="0"/>
              <a:t>How to reduce collisions probability?</a:t>
            </a:r>
          </a:p>
        </p:txBody>
      </p:sp>
      <p:sp>
        <p:nvSpPr>
          <p:cNvPr id="3" name="Content Placeholder 2">
            <a:extLst>
              <a:ext uri="{FF2B5EF4-FFF2-40B4-BE49-F238E27FC236}">
                <a16:creationId xmlns:a16="http://schemas.microsoft.com/office/drawing/2014/main" id="{0D7D4F56-F70C-4A7E-9E8B-CC3FC6FFFABA}"/>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In principle, dynamic adjustment of EDCA parameters allows for converging to optimal </a:t>
            </a:r>
            <a:r>
              <a:rPr lang="en-US" dirty="0" err="1"/>
              <a:t>CW</a:t>
            </a:r>
            <a:r>
              <a:rPr lang="en-US" baseline="-25000" dirty="0" err="1"/>
              <a:t>min</a:t>
            </a:r>
            <a:r>
              <a:rPr lang="en-US" dirty="0"/>
              <a:t> values</a:t>
            </a:r>
          </a:p>
          <a:p>
            <a:pPr lvl="1">
              <a:buFont typeface="Arial" panose="020B0604020202020204" pitchFamily="34" charset="0"/>
              <a:buChar char="•"/>
            </a:pPr>
            <a:r>
              <a:rPr lang="en-US" dirty="0"/>
              <a:t>Optimal in terms of load and number competing entities</a:t>
            </a:r>
          </a:p>
          <a:p>
            <a:pPr>
              <a:buFont typeface="Arial" panose="020B0604020202020204" pitchFamily="34" charset="0"/>
              <a:buChar char="•"/>
            </a:pPr>
            <a:r>
              <a:rPr lang="en-US" dirty="0"/>
              <a:t>However, almost all QBSSs operate the 802.11 default EDCA parameter set</a:t>
            </a:r>
          </a:p>
          <a:p>
            <a:pPr lvl="1">
              <a:buFont typeface="Arial" panose="020B0604020202020204" pitchFamily="34" charset="0"/>
              <a:buChar char="•"/>
            </a:pPr>
            <a:r>
              <a:rPr lang="en-US" dirty="0"/>
              <a:t>Difficult to decide what is “best” EDCA parameter set now and for the a “foreseeable” future</a:t>
            </a:r>
          </a:p>
          <a:p>
            <a:pPr lvl="1">
              <a:buFont typeface="Arial" panose="020B0604020202020204" pitchFamily="34" charset="0"/>
              <a:buChar char="•"/>
            </a:pPr>
            <a:r>
              <a:rPr lang="en-US" dirty="0"/>
              <a:t>Selfish behavior prevents adjustments</a:t>
            </a:r>
          </a:p>
          <a:p>
            <a:pPr lvl="2">
              <a:buFont typeface="Arial" panose="020B0604020202020204" pitchFamily="34" charset="0"/>
              <a:buChar char="•"/>
            </a:pPr>
            <a:r>
              <a:rPr lang="en-US" dirty="0"/>
              <a:t>Compared to competing non-adjusting QAPs, an adjusting QAP makes its QBSS only worse</a:t>
            </a:r>
          </a:p>
          <a:p>
            <a:pPr>
              <a:buFont typeface="Arial" panose="020B0604020202020204" pitchFamily="34" charset="0"/>
              <a:buChar char="•"/>
            </a:pPr>
            <a:r>
              <a:rPr lang="en-US" dirty="0"/>
              <a:t>Many non-AP QSTA implementations are known to ignore EDCA parameter set updates</a:t>
            </a:r>
          </a:p>
          <a:p>
            <a:pPr>
              <a:buFont typeface="Arial" panose="020B0604020202020204" pitchFamily="34" charset="0"/>
              <a:buChar char="•"/>
            </a:pPr>
            <a:r>
              <a:rPr lang="en-US" dirty="0"/>
              <a:t>Consequently, dynamic EDCA parameter adjustments seem infeasible for collision probability reduction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079D62B-9000-4A6C-8B5E-7148D119A1F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357014-6E1B-4805-8755-744A73426DA9}"/>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3B1BD90F-7878-4AA3-AD9E-46559E9DB51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241962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263AE-DE6C-4726-AFD6-1804182F7BE2}"/>
              </a:ext>
            </a:extLst>
          </p:cNvPr>
          <p:cNvSpPr>
            <a:spLocks noGrp="1"/>
          </p:cNvSpPr>
          <p:nvPr>
            <p:ph type="title"/>
          </p:nvPr>
        </p:nvSpPr>
        <p:spPr/>
        <p:txBody>
          <a:bodyPr/>
          <a:lstStyle/>
          <a:p>
            <a:r>
              <a:rPr lang="en-US" dirty="0"/>
              <a:t>How to reduce the collision rate?</a:t>
            </a:r>
          </a:p>
        </p:txBody>
      </p:sp>
      <p:sp>
        <p:nvSpPr>
          <p:cNvPr id="3" name="Content Placeholder 2">
            <a:extLst>
              <a:ext uri="{FF2B5EF4-FFF2-40B4-BE49-F238E27FC236}">
                <a16:creationId xmlns:a16="http://schemas.microsoft.com/office/drawing/2014/main" id="{896BEA0A-57CE-409E-B7B0-E3F4FDC50EE8}"/>
              </a:ext>
            </a:extLst>
          </p:cNvPr>
          <p:cNvSpPr>
            <a:spLocks noGrp="1"/>
          </p:cNvSpPr>
          <p:nvPr>
            <p:ph idx="1"/>
          </p:nvPr>
        </p:nvSpPr>
        <p:spPr/>
        <p:txBody>
          <a:bodyPr/>
          <a:lstStyle/>
          <a:p>
            <a:pPr>
              <a:buFont typeface="Arial" panose="020B0604020202020204" pitchFamily="34" charset="0"/>
              <a:buChar char="•"/>
            </a:pPr>
            <a:r>
              <a:rPr lang="en-US" dirty="0"/>
              <a:t>The collision rate can be reduced by performing fewer </a:t>
            </a:r>
            <a:r>
              <a:rPr lang="en-US" dirty="0" err="1"/>
              <a:t>backoffs</a:t>
            </a:r>
            <a:endParaRPr lang="en-US" dirty="0"/>
          </a:p>
          <a:p>
            <a:pPr lvl="1">
              <a:buFont typeface="Arial" panose="020B0604020202020204" pitchFamily="34" charset="0"/>
              <a:buChar char="•"/>
            </a:pPr>
            <a:r>
              <a:rPr lang="en-US" dirty="0"/>
              <a:t>Once a QSTA has gained access to the wireless medium the QSTA should use its TXOP for the total permissible duration</a:t>
            </a:r>
          </a:p>
          <a:p>
            <a:pPr>
              <a:buFont typeface="Arial" panose="020B0604020202020204" pitchFamily="34" charset="0"/>
              <a:buChar char="•"/>
            </a:pPr>
            <a:r>
              <a:rPr lang="en-US" dirty="0"/>
              <a:t>Overcome the limitations from granting a TXOP to virtual STAs only</a:t>
            </a:r>
          </a:p>
          <a:p>
            <a:pPr lvl="1">
              <a:buFont typeface="Arial" panose="020B0604020202020204" pitchFamily="34" charset="0"/>
              <a:buChar char="•"/>
            </a:pPr>
            <a:r>
              <a:rPr lang="en-US" dirty="0"/>
              <a:t>Once a virtual STA received a TXOP the virtual STA should be permitted sharing its TXOP with other virtual STAs collocated at the same physical QSTA</a:t>
            </a:r>
          </a:p>
        </p:txBody>
      </p:sp>
      <p:sp>
        <p:nvSpPr>
          <p:cNvPr id="4" name="Slide Number Placeholder 3">
            <a:extLst>
              <a:ext uri="{FF2B5EF4-FFF2-40B4-BE49-F238E27FC236}">
                <a16:creationId xmlns:a16="http://schemas.microsoft.com/office/drawing/2014/main" id="{AB8D478B-6BC4-46EF-974E-C16E9702635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2F848D9-0CB2-437D-8BB4-7E4AF2DC6530}"/>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A3622B14-5014-4AD2-ADEF-74D8F63D6E76}"/>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78686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D5818-44B3-4A6E-AFEF-1228CD2B7B6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D6152CAF-1D9D-447D-89E9-3ED469F0047A}"/>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Remove restriction on use of a primary AC’s TXOP</a:t>
            </a:r>
          </a:p>
          <a:p>
            <a:pPr lvl="1">
              <a:buFont typeface="Arial" panose="020B0604020202020204" pitchFamily="34" charset="0"/>
              <a:buChar char="•"/>
            </a:pPr>
            <a:r>
              <a:rPr lang="en-US" dirty="0"/>
              <a:t>IEEE 802.11-2016, Clause 10.22.2.7 (Multiple frame transmission in an EDCA TXOP), page 1385</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Additional rules are needed describing that sharing is permissible only, if the queue of the primary AC has been emptied</a:t>
            </a:r>
          </a:p>
        </p:txBody>
      </p:sp>
      <p:sp>
        <p:nvSpPr>
          <p:cNvPr id="4" name="Slide Number Placeholder 3">
            <a:extLst>
              <a:ext uri="{FF2B5EF4-FFF2-40B4-BE49-F238E27FC236}">
                <a16:creationId xmlns:a16="http://schemas.microsoft.com/office/drawing/2014/main" id="{16C4BF37-F554-4BFB-AE8E-DBDD6CB3A57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B270C24-26D9-4BF2-AA95-202B24ED639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76EC3C5-17DF-4634-BEDA-6C3D3C559B20}"/>
              </a:ext>
            </a:extLst>
          </p:cNvPr>
          <p:cNvSpPr>
            <a:spLocks noGrp="1"/>
          </p:cNvSpPr>
          <p:nvPr>
            <p:ph type="dt" idx="15"/>
          </p:nvPr>
        </p:nvSpPr>
        <p:spPr/>
        <p:txBody>
          <a:bodyPr/>
          <a:lstStyle/>
          <a:p>
            <a:r>
              <a:rPr lang="en-US"/>
              <a:t>May 2018</a:t>
            </a:r>
            <a:endParaRPr lang="en-GB" dirty="0"/>
          </a:p>
        </p:txBody>
      </p:sp>
      <p:pic>
        <p:nvPicPr>
          <p:cNvPr id="10" name="Picture 9">
            <a:extLst>
              <a:ext uri="{FF2B5EF4-FFF2-40B4-BE49-F238E27FC236}">
                <a16:creationId xmlns:a16="http://schemas.microsoft.com/office/drawing/2014/main" id="{70720A0F-339A-4B8B-B817-1DD4BC540F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912" y="3129297"/>
            <a:ext cx="7759701" cy="1811871"/>
          </a:xfrm>
          <a:prstGeom prst="rect">
            <a:avLst/>
          </a:prstGeom>
        </p:spPr>
      </p:pic>
    </p:spTree>
    <p:extLst>
      <p:ext uri="{BB962C8B-B14F-4D97-AF65-F5344CB8AC3E}">
        <p14:creationId xmlns:p14="http://schemas.microsoft.com/office/powerpoint/2010/main" val="3914078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00715-97D6-4402-9089-4ACA28947BBE}"/>
              </a:ext>
            </a:extLst>
          </p:cNvPr>
          <p:cNvSpPr>
            <a:spLocks noGrp="1"/>
          </p:cNvSpPr>
          <p:nvPr>
            <p:ph type="title"/>
          </p:nvPr>
        </p:nvSpPr>
        <p:spPr/>
        <p:txBody>
          <a:bodyPr/>
          <a:lstStyle/>
          <a:p>
            <a:r>
              <a:rPr lang="en-US" dirty="0"/>
              <a:t>A fundamental change?</a:t>
            </a:r>
          </a:p>
        </p:txBody>
      </p:sp>
      <p:sp>
        <p:nvSpPr>
          <p:cNvPr id="3" name="Content Placeholder 2">
            <a:extLst>
              <a:ext uri="{FF2B5EF4-FFF2-40B4-BE49-F238E27FC236}">
                <a16:creationId xmlns:a16="http://schemas.microsoft.com/office/drawing/2014/main" id="{E6563AB0-C151-4B43-8B10-9BD5BF6140B1}"/>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No, because virtual STAs (different ACs) still independently compete on access to the wireless medium</a:t>
            </a:r>
          </a:p>
          <a:p>
            <a:pPr lvl="1">
              <a:buFont typeface="Arial" panose="020B0604020202020204" pitchFamily="34" charset="0"/>
              <a:buChar char="•"/>
            </a:pPr>
            <a:r>
              <a:rPr lang="en-US" dirty="0"/>
              <a:t>However, newer devices will make more efficient use of the wireless medium</a:t>
            </a:r>
          </a:p>
          <a:p>
            <a:pPr>
              <a:buFont typeface="Arial" panose="020B0604020202020204" pitchFamily="34" charset="0"/>
              <a:buChar char="•"/>
            </a:pPr>
            <a:r>
              <a:rPr lang="en-US" dirty="0"/>
              <a:t>Since newer devices may combine traffic of different ACs into a single TXOP, they need fewer </a:t>
            </a:r>
            <a:r>
              <a:rPr lang="en-US" dirty="0" err="1"/>
              <a:t>backoffs</a:t>
            </a:r>
            <a:r>
              <a:rPr lang="en-US" dirty="0"/>
              <a:t> leaving more opportunities for legacy devices</a:t>
            </a:r>
          </a:p>
          <a:p>
            <a:pPr lvl="1">
              <a:buFont typeface="Arial" panose="020B0604020202020204" pitchFamily="34" charset="0"/>
              <a:buChar char="•"/>
            </a:pPr>
            <a:r>
              <a:rPr lang="en-US" dirty="0"/>
              <a:t>Once a TXOP is acquired it is used more efficiently</a:t>
            </a:r>
          </a:p>
          <a:p>
            <a:pPr lvl="2">
              <a:buFont typeface="Arial" panose="020B0604020202020204" pitchFamily="34" charset="0"/>
              <a:buChar char="•"/>
            </a:pPr>
            <a:r>
              <a:rPr lang="en-US" dirty="0"/>
              <a:t>This efficiency gain may be substantial, outweighing potential concerns of latency increase because of TXOP usage increasing</a:t>
            </a:r>
          </a:p>
          <a:p>
            <a:pPr>
              <a:buFont typeface="Arial" panose="020B0604020202020204" pitchFamily="34" charset="0"/>
              <a:buChar char="•"/>
            </a:pPr>
            <a:r>
              <a:rPr lang="en-US" dirty="0"/>
              <a:t>When comparing with legacy behavior, the cost of </a:t>
            </a:r>
            <a:r>
              <a:rPr lang="en-US"/>
              <a:t>collisions needs </a:t>
            </a:r>
            <a:r>
              <a:rPr lang="en-US" dirty="0"/>
              <a:t>to be considered</a:t>
            </a:r>
          </a:p>
          <a:p>
            <a:pPr lvl="1">
              <a:buFont typeface="Arial" panose="020B0604020202020204" pitchFamily="34" charset="0"/>
              <a:buChar char="•"/>
            </a:pPr>
            <a:r>
              <a:rPr lang="en-US" dirty="0"/>
              <a:t>Collisions do not only decrease efficiency they also increase medium access latency</a:t>
            </a:r>
          </a:p>
        </p:txBody>
      </p:sp>
      <p:sp>
        <p:nvSpPr>
          <p:cNvPr id="4" name="Slide Number Placeholder 3">
            <a:extLst>
              <a:ext uri="{FF2B5EF4-FFF2-40B4-BE49-F238E27FC236}">
                <a16:creationId xmlns:a16="http://schemas.microsoft.com/office/drawing/2014/main" id="{FC11AC11-AEF8-4F96-9581-66F015002E5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486802E-7109-4298-AC09-8FEFFE5CC2E9}"/>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3AC7088-30B8-4F37-A7AC-7B80DB6B263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861561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5519-D147-41D2-955C-5CEDD4C53965}"/>
              </a:ext>
            </a:extLst>
          </p:cNvPr>
          <p:cNvSpPr>
            <a:spLocks noGrp="1"/>
          </p:cNvSpPr>
          <p:nvPr>
            <p:ph type="title"/>
          </p:nvPr>
        </p:nvSpPr>
        <p:spPr/>
        <p:txBody>
          <a:bodyPr/>
          <a:lstStyle/>
          <a:p>
            <a:r>
              <a:rPr lang="en-US" dirty="0"/>
              <a:t>QoS in 802.11</a:t>
            </a:r>
          </a:p>
        </p:txBody>
      </p:sp>
      <p:sp>
        <p:nvSpPr>
          <p:cNvPr id="3" name="Content Placeholder 2">
            <a:extLst>
              <a:ext uri="{FF2B5EF4-FFF2-40B4-BE49-F238E27FC236}">
                <a16:creationId xmlns:a16="http://schemas.microsoft.com/office/drawing/2014/main" id="{4B0DEAC1-F613-4952-901B-30D99BB3AECD}"/>
              </a:ext>
            </a:extLst>
          </p:cNvPr>
          <p:cNvSpPr>
            <a:spLocks noGrp="1"/>
          </p:cNvSpPr>
          <p:nvPr>
            <p:ph sz="half" idx="1"/>
          </p:nvPr>
        </p:nvSpPr>
        <p:spPr/>
        <p:txBody>
          <a:bodyPr>
            <a:normAutofit fontScale="70000" lnSpcReduction="20000"/>
          </a:bodyPr>
          <a:lstStyle/>
          <a:p>
            <a:pPr>
              <a:buFont typeface="Arial" panose="020B0604020202020204" pitchFamily="34" charset="0"/>
              <a:buChar char="•"/>
            </a:pPr>
            <a:r>
              <a:rPr lang="en-US" dirty="0"/>
              <a:t>[1, 2] explain that the current IEEE 802.11-2016 UP to AC mapping does not fit with common practices in the industry</a:t>
            </a:r>
          </a:p>
          <a:p>
            <a:pPr>
              <a:buFont typeface="Arial" panose="020B0604020202020204" pitchFamily="34" charset="0"/>
              <a:buChar char="•"/>
            </a:pPr>
            <a:r>
              <a:rPr lang="en-US" dirty="0"/>
              <a:t>The authors know of products that deliberately violate the IEEE 802.11-2016 mapping to achieve performance gains over competing products</a:t>
            </a:r>
          </a:p>
          <a:p>
            <a:pPr lvl="1">
              <a:buFont typeface="Arial" panose="020B0604020202020204" pitchFamily="34" charset="0"/>
              <a:buChar char="•"/>
            </a:pPr>
            <a:r>
              <a:rPr lang="en-US" dirty="0"/>
              <a:t>Furthermore, many products do not comply with the advertised TXOP limit</a:t>
            </a:r>
          </a:p>
          <a:p>
            <a:pPr lvl="1">
              <a:buFont typeface="Arial" panose="020B0604020202020204" pitchFamily="34" charset="0"/>
              <a:buChar char="•"/>
            </a:pPr>
            <a:r>
              <a:rPr lang="en-US" dirty="0"/>
              <a:t>Transmission duration may be much longer than permitted</a:t>
            </a:r>
          </a:p>
        </p:txBody>
      </p:sp>
      <p:sp>
        <p:nvSpPr>
          <p:cNvPr id="7" name="Content Placeholder 6">
            <a:extLst>
              <a:ext uri="{FF2B5EF4-FFF2-40B4-BE49-F238E27FC236}">
                <a16:creationId xmlns:a16="http://schemas.microsoft.com/office/drawing/2014/main" id="{0FDB3098-2DC7-4E5E-96E6-4BFE6C21998C}"/>
              </a:ext>
            </a:extLst>
          </p:cNvPr>
          <p:cNvSpPr>
            <a:spLocks noGrp="1"/>
          </p:cNvSpPr>
          <p:nvPr>
            <p:ph sz="half" idx="2"/>
          </p:nvPr>
        </p:nvSpPr>
        <p:spPr/>
        <p:txBody>
          <a:bodyPr>
            <a:normAutofit fontScale="70000" lnSpcReduction="20000"/>
          </a:bodyPr>
          <a:lstStyle/>
          <a:p>
            <a:pPr>
              <a:buFont typeface="Arial" panose="020B0604020202020204" pitchFamily="34" charset="0"/>
              <a:buChar char="•"/>
            </a:pPr>
            <a:r>
              <a:rPr lang="en-US" dirty="0"/>
              <a:t>[1] provides references to reports about issues with 802.11 QoS</a:t>
            </a:r>
          </a:p>
          <a:p>
            <a:pPr>
              <a:buFont typeface="Arial" panose="020B0604020202020204" pitchFamily="34" charset="0"/>
              <a:buChar char="•"/>
            </a:pPr>
            <a:r>
              <a:rPr lang="en-US" dirty="0"/>
              <a:t>In the Internet, various devices modify and rewrite fields of various protocols</a:t>
            </a:r>
          </a:p>
          <a:p>
            <a:pPr lvl="1">
              <a:buFont typeface="Arial" panose="020B0604020202020204" pitchFamily="34" charset="0"/>
              <a:buChar char="•"/>
            </a:pPr>
            <a:r>
              <a:rPr lang="en-US" dirty="0"/>
              <a:t>E.g. a large number of devices, which IETF denote as “middle boxes,” modify DSCP values in the IP header</a:t>
            </a:r>
          </a:p>
          <a:p>
            <a:pPr>
              <a:buFont typeface="Arial" panose="020B0604020202020204" pitchFamily="34" charset="0"/>
              <a:buChar char="•"/>
            </a:pPr>
            <a:r>
              <a:rPr lang="en-US" dirty="0"/>
              <a:t>Most traffic is not tagged at all</a:t>
            </a:r>
          </a:p>
          <a:p>
            <a:pPr lvl="1">
              <a:buFont typeface="Arial" panose="020B0604020202020204" pitchFamily="34" charset="0"/>
              <a:buChar char="•"/>
            </a:pPr>
            <a:r>
              <a:rPr lang="en-US" dirty="0"/>
              <a:t>Falls into AC_BE</a:t>
            </a:r>
          </a:p>
          <a:p>
            <a:endParaRPr lang="en-US" dirty="0"/>
          </a:p>
        </p:txBody>
      </p:sp>
      <p:sp>
        <p:nvSpPr>
          <p:cNvPr id="6" name="Date Placeholder 5">
            <a:extLst>
              <a:ext uri="{FF2B5EF4-FFF2-40B4-BE49-F238E27FC236}">
                <a16:creationId xmlns:a16="http://schemas.microsoft.com/office/drawing/2014/main" id="{33F81559-545A-4AEE-991A-AF2DBBD06F99}"/>
              </a:ext>
            </a:extLst>
          </p:cNvPr>
          <p:cNvSpPr>
            <a:spLocks noGrp="1"/>
          </p:cNvSpPr>
          <p:nvPr>
            <p:ph type="dt" idx="10"/>
          </p:nvPr>
        </p:nvSpPr>
        <p:spPr/>
        <p:txBody>
          <a:bodyPr/>
          <a:lstStyle/>
          <a:p>
            <a:r>
              <a:rPr lang="en-US"/>
              <a:t>May 2018</a:t>
            </a:r>
            <a:endParaRPr lang="en-GB" dirty="0"/>
          </a:p>
        </p:txBody>
      </p:sp>
      <p:sp>
        <p:nvSpPr>
          <p:cNvPr id="5" name="Footer Placeholder 4">
            <a:extLst>
              <a:ext uri="{FF2B5EF4-FFF2-40B4-BE49-F238E27FC236}">
                <a16:creationId xmlns:a16="http://schemas.microsoft.com/office/drawing/2014/main" id="{43561D5C-0606-44AF-A9D3-0517A68B77EB}"/>
              </a:ext>
            </a:extLst>
          </p:cNvPr>
          <p:cNvSpPr>
            <a:spLocks noGrp="1"/>
          </p:cNvSpPr>
          <p:nvPr>
            <p:ph type="ftr" idx="11"/>
          </p:nvPr>
        </p:nvSpPr>
        <p:spPr/>
        <p:txBody>
          <a:bodyPr/>
          <a:lstStyle/>
          <a:p>
            <a:r>
              <a:rPr lang="en-GB"/>
              <a:t>Guido R. Hiertz, Ericsson</a:t>
            </a:r>
            <a:endParaRPr lang="en-GB" dirty="0"/>
          </a:p>
        </p:txBody>
      </p:sp>
      <p:sp>
        <p:nvSpPr>
          <p:cNvPr id="4" name="Slide Number Placeholder 3">
            <a:extLst>
              <a:ext uri="{FF2B5EF4-FFF2-40B4-BE49-F238E27FC236}">
                <a16:creationId xmlns:a16="http://schemas.microsoft.com/office/drawing/2014/main" id="{8C158E79-74EE-4573-A28A-C2C9C07DD0D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563502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04B38-F67B-47A8-BC5A-8E23601E2854}"/>
              </a:ext>
            </a:extLst>
          </p:cNvPr>
          <p:cNvSpPr>
            <a:spLocks noGrp="1"/>
          </p:cNvSpPr>
          <p:nvPr>
            <p:ph type="title"/>
          </p:nvPr>
        </p:nvSpPr>
        <p:spPr/>
        <p:txBody>
          <a:bodyPr/>
          <a:lstStyle/>
          <a:p>
            <a:r>
              <a:rPr lang="en-US" dirty="0"/>
              <a:t>Impact on equal sharing</a:t>
            </a:r>
          </a:p>
        </p:txBody>
      </p:sp>
      <p:sp>
        <p:nvSpPr>
          <p:cNvPr id="3" name="Content Placeholder 2">
            <a:extLst>
              <a:ext uri="{FF2B5EF4-FFF2-40B4-BE49-F238E27FC236}">
                <a16:creationId xmlns:a16="http://schemas.microsoft.com/office/drawing/2014/main" id="{54651F9F-B79F-483B-88AB-07F45694AEA7}"/>
              </a:ext>
            </a:extLst>
          </p:cNvPr>
          <p:cNvSpPr>
            <a:spLocks noGrp="1"/>
          </p:cNvSpPr>
          <p:nvPr>
            <p:ph idx="1"/>
          </p:nvPr>
        </p:nvSpPr>
        <p:spPr/>
        <p:txBody>
          <a:bodyPr/>
          <a:lstStyle/>
          <a:p>
            <a:pPr>
              <a:buFont typeface="Arial" panose="020B0604020202020204" pitchFamily="34" charset="0"/>
              <a:buChar char="•"/>
            </a:pPr>
            <a:r>
              <a:rPr lang="en-US" dirty="0"/>
              <a:t>Permitting a TXOP to be shared with non-primary ACs conflicts with the current paradigm of a TXOP to be exclusive for one AC</a:t>
            </a:r>
          </a:p>
          <a:p>
            <a:pPr lvl="1">
              <a:buFont typeface="Arial" panose="020B0604020202020204" pitchFamily="34" charset="0"/>
              <a:buChar char="•"/>
            </a:pPr>
            <a:r>
              <a:rPr lang="en-US" dirty="0"/>
              <a:t>Sole exception are 802.11ac DL MU-MIMO transmissions</a:t>
            </a:r>
          </a:p>
          <a:p>
            <a:pPr>
              <a:buFont typeface="Arial" panose="020B0604020202020204" pitchFamily="34" charset="0"/>
              <a:buChar char="•"/>
            </a:pPr>
            <a:r>
              <a:rPr lang="en-US" dirty="0"/>
              <a:t>A legacy implementation will perform more </a:t>
            </a:r>
            <a:r>
              <a:rPr lang="en-US" dirty="0" err="1"/>
              <a:t>backoffs</a:t>
            </a:r>
            <a:r>
              <a:rPr lang="en-US" dirty="0"/>
              <a:t> than a device permitting sharing</a:t>
            </a:r>
          </a:p>
          <a:p>
            <a:pPr lvl="1">
              <a:buFont typeface="Arial" panose="020B0604020202020204" pitchFamily="34" charset="0"/>
              <a:buChar char="•"/>
            </a:pPr>
            <a:r>
              <a:rPr lang="en-US" dirty="0"/>
              <a:t>Will it matter?</a:t>
            </a:r>
          </a:p>
        </p:txBody>
      </p:sp>
      <p:sp>
        <p:nvSpPr>
          <p:cNvPr id="4" name="Slide Number Placeholder 3">
            <a:extLst>
              <a:ext uri="{FF2B5EF4-FFF2-40B4-BE49-F238E27FC236}">
                <a16:creationId xmlns:a16="http://schemas.microsoft.com/office/drawing/2014/main" id="{EF1A2480-80F0-404A-951E-72BA350C8C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02034E7-2F48-4F6B-868B-A2312355E5AA}"/>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F02AA7A6-F999-40DD-9388-439108735E6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527262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46713-9FAB-4857-BCE3-EA6D99E896C2}"/>
              </a:ext>
            </a:extLst>
          </p:cNvPr>
          <p:cNvSpPr>
            <a:spLocks noGrp="1"/>
          </p:cNvSpPr>
          <p:nvPr>
            <p:ph type="title"/>
          </p:nvPr>
        </p:nvSpPr>
        <p:spPr/>
        <p:txBody>
          <a:bodyPr/>
          <a:lstStyle/>
          <a:p>
            <a:r>
              <a:rPr lang="en-US" dirty="0"/>
              <a:t>Legacy vs. new</a:t>
            </a:r>
          </a:p>
        </p:txBody>
      </p:sp>
      <p:sp>
        <p:nvSpPr>
          <p:cNvPr id="3" name="Content Placeholder 2">
            <a:extLst>
              <a:ext uri="{FF2B5EF4-FFF2-40B4-BE49-F238E27FC236}">
                <a16:creationId xmlns:a16="http://schemas.microsoft.com/office/drawing/2014/main" id="{1C9726D8-1916-4006-AE26-E518E83ED91E}"/>
              </a:ext>
            </a:extLst>
          </p:cNvPr>
          <p:cNvSpPr>
            <a:spLocks noGrp="1"/>
          </p:cNvSpPr>
          <p:nvPr>
            <p:ph sz="half" idx="1"/>
          </p:nvPr>
        </p:nvSpPr>
        <p:spPr/>
        <p:txBody>
          <a:bodyPr>
            <a:normAutofit fontScale="62500" lnSpcReduction="20000"/>
          </a:bodyPr>
          <a:lstStyle/>
          <a:p>
            <a:pPr>
              <a:buFont typeface="Arial" panose="020B0604020202020204" pitchFamily="34" charset="0"/>
              <a:buChar char="•"/>
            </a:pPr>
            <a:r>
              <a:rPr lang="en-US" dirty="0"/>
              <a:t>All newer 802.11 devices impact operation of older devices</a:t>
            </a:r>
          </a:p>
          <a:p>
            <a:pPr lvl="1">
              <a:buFont typeface="Arial" panose="020B0604020202020204" pitchFamily="34" charset="0"/>
              <a:buChar char="•"/>
            </a:pPr>
            <a:r>
              <a:rPr lang="en-US" dirty="0"/>
              <a:t>E.g. 802.11e substantially changed the MAC behavior</a:t>
            </a:r>
          </a:p>
          <a:p>
            <a:pPr lvl="2">
              <a:buFont typeface="Arial" panose="020B0604020202020204" pitchFamily="34" charset="0"/>
              <a:buChar char="•"/>
            </a:pPr>
            <a:r>
              <a:rPr lang="en-US" dirty="0"/>
              <a:t>Instead of “one </a:t>
            </a:r>
            <a:r>
              <a:rPr lang="en-US" dirty="0" err="1"/>
              <a:t>backoff</a:t>
            </a:r>
            <a:r>
              <a:rPr lang="en-US" dirty="0"/>
              <a:t>, one packet” 802.11e allows for “one </a:t>
            </a:r>
            <a:r>
              <a:rPr lang="en-US" dirty="0" err="1"/>
              <a:t>backoff</a:t>
            </a:r>
            <a:r>
              <a:rPr lang="en-US" dirty="0"/>
              <a:t>, multiple packets”</a:t>
            </a:r>
          </a:p>
          <a:p>
            <a:pPr lvl="2">
              <a:buFont typeface="Arial" panose="020B0604020202020204" pitchFamily="34" charset="0"/>
              <a:buChar char="•"/>
            </a:pPr>
            <a:r>
              <a:rPr lang="en-US" dirty="0"/>
              <a:t>Frame aggregation (A-MPDU, A-MSDU) additionally increases the average transmission duration</a:t>
            </a:r>
          </a:p>
          <a:p>
            <a:pPr>
              <a:buFont typeface="Arial" panose="020B0604020202020204" pitchFamily="34" charset="0"/>
              <a:buChar char="•"/>
            </a:pPr>
            <a:r>
              <a:rPr lang="en-US" dirty="0"/>
              <a:t>There may be scenarios in which TXOP sharing may have no impact, other scenarios may see measurable impact</a:t>
            </a:r>
          </a:p>
          <a:p>
            <a:pPr lvl="1">
              <a:buFont typeface="Arial" panose="020B0604020202020204" pitchFamily="34" charset="0"/>
              <a:buChar char="•"/>
            </a:pPr>
            <a:r>
              <a:rPr lang="en-US" dirty="0"/>
              <a:t>The latter scenarios will be mostly artificial</a:t>
            </a:r>
          </a:p>
        </p:txBody>
      </p:sp>
      <p:sp>
        <p:nvSpPr>
          <p:cNvPr id="7" name="Content Placeholder 6">
            <a:extLst>
              <a:ext uri="{FF2B5EF4-FFF2-40B4-BE49-F238E27FC236}">
                <a16:creationId xmlns:a16="http://schemas.microsoft.com/office/drawing/2014/main" id="{00F5370A-F03C-4D21-B7C6-9B2525C4D1EA}"/>
              </a:ext>
            </a:extLst>
          </p:cNvPr>
          <p:cNvSpPr>
            <a:spLocks noGrp="1"/>
          </p:cNvSpPr>
          <p:nvPr>
            <p:ph sz="half" idx="2"/>
          </p:nvPr>
        </p:nvSpPr>
        <p:spPr/>
        <p:txBody>
          <a:bodyPr>
            <a:normAutofit fontScale="62500" lnSpcReduction="20000"/>
          </a:bodyPr>
          <a:lstStyle/>
          <a:p>
            <a:pPr marL="457200" indent="-457200">
              <a:buFont typeface="Arial" panose="020B0604020202020204" pitchFamily="34" charset="0"/>
              <a:buChar char="•"/>
            </a:pPr>
            <a:r>
              <a:rPr lang="en-US" dirty="0"/>
              <a:t>As shown before, real-world usage of 802.11 QoS is severely impacted by implementation mistakes/deliberate modifications</a:t>
            </a:r>
          </a:p>
          <a:p>
            <a:pPr marL="857250" lvl="1" indent="-457200">
              <a:buFont typeface="Arial" panose="020B0604020202020204" pitchFamily="34" charset="0"/>
              <a:buChar char="•"/>
            </a:pPr>
            <a:r>
              <a:rPr lang="en-US" dirty="0"/>
              <a:t>Compared to these issues the proposed modification is minor</a:t>
            </a:r>
          </a:p>
          <a:p>
            <a:pPr marL="457200" indent="-457200">
              <a:buFont typeface="Arial" panose="020B0604020202020204" pitchFamily="34" charset="0"/>
              <a:buChar char="•"/>
            </a:pPr>
            <a:r>
              <a:rPr lang="en-US" dirty="0"/>
              <a:t>Is the equal sharing paradigm as important as efficient operation in dense networks?</a:t>
            </a:r>
          </a:p>
          <a:p>
            <a:pPr marL="857250" lvl="1" indent="-457200">
              <a:buFont typeface="Arial" panose="020B0604020202020204" pitchFamily="34" charset="0"/>
              <a:buChar char="•"/>
            </a:pPr>
            <a:r>
              <a:rPr lang="en-US" dirty="0"/>
              <a:t>802.11e was designed out of a context different than today</a:t>
            </a:r>
          </a:p>
          <a:p>
            <a:pPr marL="857250" lvl="1" indent="-457200">
              <a:buFont typeface="Arial" panose="020B0604020202020204" pitchFamily="34" charset="0"/>
              <a:buChar char="•"/>
            </a:pPr>
            <a:r>
              <a:rPr lang="en-US" dirty="0"/>
              <a:t>The default EDCA parameter set was designed with a different background in mind</a:t>
            </a:r>
          </a:p>
          <a:p>
            <a:pPr marL="857250" lvl="1" indent="-457200">
              <a:buFont typeface="Arial" panose="020B0604020202020204" pitchFamily="34" charset="0"/>
              <a:buChar char="•"/>
            </a:pPr>
            <a:r>
              <a:rPr lang="en-US" dirty="0"/>
              <a:t>802.11-2016 adjusted TXOP limits to reflect today’s realities</a:t>
            </a:r>
          </a:p>
          <a:p>
            <a:pPr marL="457200" indent="-457200">
              <a:buFont typeface="Arial" panose="020B0604020202020204" pitchFamily="34" charset="0"/>
              <a:buChar char="•"/>
            </a:pPr>
            <a:endParaRPr lang="en-US" dirty="0"/>
          </a:p>
        </p:txBody>
      </p:sp>
      <p:sp>
        <p:nvSpPr>
          <p:cNvPr id="6" name="Date Placeholder 5">
            <a:extLst>
              <a:ext uri="{FF2B5EF4-FFF2-40B4-BE49-F238E27FC236}">
                <a16:creationId xmlns:a16="http://schemas.microsoft.com/office/drawing/2014/main" id="{975E7261-19D6-45A8-9D3E-AB57730AEF29}"/>
              </a:ext>
            </a:extLst>
          </p:cNvPr>
          <p:cNvSpPr>
            <a:spLocks noGrp="1"/>
          </p:cNvSpPr>
          <p:nvPr>
            <p:ph type="dt" idx="10"/>
          </p:nvPr>
        </p:nvSpPr>
        <p:spPr/>
        <p:txBody>
          <a:bodyPr/>
          <a:lstStyle/>
          <a:p>
            <a:r>
              <a:rPr lang="en-US"/>
              <a:t>May 2018</a:t>
            </a:r>
            <a:endParaRPr lang="en-GB" dirty="0"/>
          </a:p>
        </p:txBody>
      </p:sp>
      <p:sp>
        <p:nvSpPr>
          <p:cNvPr id="5" name="Footer Placeholder 4">
            <a:extLst>
              <a:ext uri="{FF2B5EF4-FFF2-40B4-BE49-F238E27FC236}">
                <a16:creationId xmlns:a16="http://schemas.microsoft.com/office/drawing/2014/main" id="{855BE0D2-AA6E-4AF9-ABFC-3A288806DA79}"/>
              </a:ext>
            </a:extLst>
          </p:cNvPr>
          <p:cNvSpPr>
            <a:spLocks noGrp="1"/>
          </p:cNvSpPr>
          <p:nvPr>
            <p:ph type="ftr" idx="11"/>
          </p:nvPr>
        </p:nvSpPr>
        <p:spPr/>
        <p:txBody>
          <a:bodyPr/>
          <a:lstStyle/>
          <a:p>
            <a:r>
              <a:rPr lang="en-GB"/>
              <a:t>Guido R. Hiertz, Ericsson</a:t>
            </a:r>
            <a:endParaRPr lang="en-GB" dirty="0"/>
          </a:p>
        </p:txBody>
      </p:sp>
      <p:sp>
        <p:nvSpPr>
          <p:cNvPr id="4" name="Slide Number Placeholder 3">
            <a:extLst>
              <a:ext uri="{FF2B5EF4-FFF2-40B4-BE49-F238E27FC236}">
                <a16:creationId xmlns:a16="http://schemas.microsoft.com/office/drawing/2014/main" id="{6FE16C8B-38E8-4F41-A1A9-1D3AB1B7D97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51956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discusses CID 1195 of LB 232.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4D848B-1354-423F-BF92-36F7C9B21C06}"/>
              </a:ext>
            </a:extLst>
          </p:cNvPr>
          <p:cNvSpPr>
            <a:spLocks noGrp="1"/>
          </p:cNvSpPr>
          <p:nvPr>
            <p:ph type="title"/>
          </p:nvPr>
        </p:nvSpPr>
        <p:spPr/>
        <p:txBody>
          <a:bodyPr/>
          <a:lstStyle/>
          <a:p>
            <a:r>
              <a:rPr lang="en-US" dirty="0"/>
              <a:t>Efficiency</a:t>
            </a:r>
          </a:p>
        </p:txBody>
      </p:sp>
      <p:sp>
        <p:nvSpPr>
          <p:cNvPr id="9" name="Content Placeholder 8">
            <a:extLst>
              <a:ext uri="{FF2B5EF4-FFF2-40B4-BE49-F238E27FC236}">
                <a16:creationId xmlns:a16="http://schemas.microsoft.com/office/drawing/2014/main" id="{8A5A6E72-120E-45EE-8ABF-FDE6B646B047}"/>
              </a:ext>
            </a:extLst>
          </p:cNvPr>
          <p:cNvSpPr>
            <a:spLocks noGrp="1"/>
          </p:cNvSpPr>
          <p:nvPr>
            <p:ph idx="1"/>
          </p:nvPr>
        </p:nvSpPr>
        <p:spPr/>
        <p:txBody>
          <a:bodyPr/>
          <a:lstStyle/>
          <a:p>
            <a:pPr>
              <a:buFont typeface="Arial" panose="020B0604020202020204" pitchFamily="34" charset="0"/>
              <a:buChar char="•"/>
            </a:pPr>
            <a:r>
              <a:rPr lang="en-US" dirty="0"/>
              <a:t>The authors believe that efficient use of the wireless medium is more important than precisely matching legacy behavior</a:t>
            </a:r>
          </a:p>
          <a:p>
            <a:pPr lvl="1">
              <a:buFont typeface="Arial" panose="020B0604020202020204" pitchFamily="34" charset="0"/>
              <a:buChar char="•"/>
            </a:pPr>
            <a:r>
              <a:rPr lang="en-US" dirty="0"/>
              <a:t>Any modification, improvement, and innovation will always impact currently deployed solutions</a:t>
            </a:r>
          </a:p>
          <a:p>
            <a:pPr>
              <a:buFont typeface="Arial" panose="020B0604020202020204" pitchFamily="34" charset="0"/>
              <a:buChar char="•"/>
            </a:pPr>
            <a:r>
              <a:rPr lang="en-US" dirty="0"/>
              <a:t>The authors believe that the proposed modification does not cause any disruption</a:t>
            </a:r>
          </a:p>
          <a:p>
            <a:pPr lvl="1">
              <a:buFont typeface="Arial" panose="020B0604020202020204" pitchFamily="34" charset="0"/>
              <a:buChar char="•"/>
            </a:pPr>
            <a:r>
              <a:rPr lang="en-US" dirty="0"/>
              <a:t>The MAC remains unmodified</a:t>
            </a:r>
          </a:p>
        </p:txBody>
      </p:sp>
      <p:sp>
        <p:nvSpPr>
          <p:cNvPr id="7" name="Slide Number Placeholder 6">
            <a:extLst>
              <a:ext uri="{FF2B5EF4-FFF2-40B4-BE49-F238E27FC236}">
                <a16:creationId xmlns:a16="http://schemas.microsoft.com/office/drawing/2014/main" id="{FE1BFA87-7302-414B-8B65-355D89A36E99}"/>
              </a:ext>
            </a:extLst>
          </p:cNvPr>
          <p:cNvSpPr>
            <a:spLocks noGrp="1"/>
          </p:cNvSpPr>
          <p:nvPr>
            <p:ph type="sldNum" idx="12"/>
          </p:nvPr>
        </p:nvSpPr>
        <p:spPr/>
        <p:txBody>
          <a:bodyPr/>
          <a:lstStyle/>
          <a:p>
            <a:r>
              <a:rPr lang="en-GB"/>
              <a:t>Slide </a:t>
            </a:r>
            <a:fld id="{1CD163DD-D5E7-41DA-95F2-71530C24F8C3}" type="slidenum">
              <a:rPr lang="en-GB" smtClean="0"/>
              <a:pPr/>
              <a:t>20</a:t>
            </a:fld>
            <a:endParaRPr lang="en-GB"/>
          </a:p>
        </p:txBody>
      </p:sp>
      <p:sp>
        <p:nvSpPr>
          <p:cNvPr id="6" name="Footer Placeholder 5">
            <a:extLst>
              <a:ext uri="{FF2B5EF4-FFF2-40B4-BE49-F238E27FC236}">
                <a16:creationId xmlns:a16="http://schemas.microsoft.com/office/drawing/2014/main" id="{B8410B46-E62F-438D-9B5D-D91FF57FE933}"/>
              </a:ext>
            </a:extLst>
          </p:cNvPr>
          <p:cNvSpPr>
            <a:spLocks noGrp="1"/>
          </p:cNvSpPr>
          <p:nvPr>
            <p:ph type="ftr" idx="14"/>
          </p:nvPr>
        </p:nvSpPr>
        <p:spPr/>
        <p:txBody>
          <a:bodyPr/>
          <a:lstStyle/>
          <a:p>
            <a:r>
              <a:rPr lang="en-GB"/>
              <a:t>Guido R. Hiertz, Ericsson</a:t>
            </a:r>
          </a:p>
        </p:txBody>
      </p:sp>
      <p:sp>
        <p:nvSpPr>
          <p:cNvPr id="5" name="Date Placeholder 4">
            <a:extLst>
              <a:ext uri="{FF2B5EF4-FFF2-40B4-BE49-F238E27FC236}">
                <a16:creationId xmlns:a16="http://schemas.microsoft.com/office/drawing/2014/main" id="{8E9ABDD5-6527-4B3E-B663-F912BB3B73B6}"/>
              </a:ext>
            </a:extLst>
          </p:cNvPr>
          <p:cNvSpPr>
            <a:spLocks noGrp="1"/>
          </p:cNvSpPr>
          <p:nvPr>
            <p:ph type="dt" idx="15"/>
          </p:nvPr>
        </p:nvSpPr>
        <p:spPr/>
        <p:txBody>
          <a:bodyPr/>
          <a:lstStyle/>
          <a:p>
            <a:r>
              <a:rPr lang="en-US"/>
              <a:t>May 2018</a:t>
            </a:r>
            <a:endParaRPr lang="en-GB"/>
          </a:p>
        </p:txBody>
      </p:sp>
    </p:spTree>
    <p:extLst>
      <p:ext uri="{BB962C8B-B14F-4D97-AF65-F5344CB8AC3E}">
        <p14:creationId xmlns:p14="http://schemas.microsoft.com/office/powerpoint/2010/main" val="1034290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94D00-5E9A-4A8B-A1C9-8737BC32C8D0}"/>
              </a:ext>
            </a:extLst>
          </p:cNvPr>
          <p:cNvSpPr>
            <a:spLocks noGrp="1"/>
          </p:cNvSpPr>
          <p:nvPr>
            <p:ph type="title"/>
          </p:nvPr>
        </p:nvSpPr>
        <p:spPr/>
        <p:txBody>
          <a:bodyPr/>
          <a:lstStyle/>
          <a:p>
            <a:r>
              <a:rPr lang="en-US" dirty="0"/>
              <a:t>How to implement?</a:t>
            </a:r>
          </a:p>
        </p:txBody>
      </p:sp>
      <p:sp>
        <p:nvSpPr>
          <p:cNvPr id="3" name="Content Placeholder 2">
            <a:extLst>
              <a:ext uri="{FF2B5EF4-FFF2-40B4-BE49-F238E27FC236}">
                <a16:creationId xmlns:a16="http://schemas.microsoft.com/office/drawing/2014/main" id="{6DF333C6-603E-45CE-BA44-58CFE84F6A67}"/>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A QSTA may share a TXOP with non-primary ACs after the primary AC queue is empty and the TXOP limit has not been reached</a:t>
            </a:r>
          </a:p>
          <a:p>
            <a:pPr marL="457200" indent="-457200">
              <a:buFont typeface="Arial" panose="020B0604020202020204" pitchFamily="34" charset="0"/>
              <a:buChar char="•"/>
            </a:pPr>
            <a:r>
              <a:rPr lang="en-US" dirty="0"/>
              <a:t>If shared, the remaining duration of the primary AC’s TXOP shall be filled with frames of non-primary ACs …</a:t>
            </a:r>
          </a:p>
          <a:p>
            <a:pPr marL="857250" lvl="1" indent="-457200">
              <a:buFont typeface="+mj-lt"/>
              <a:buAutoNum type="alphaLcParenR"/>
            </a:pPr>
            <a:r>
              <a:rPr lang="en-US" dirty="0"/>
              <a:t>… starting from top (higher) to bottom (lower) priorities</a:t>
            </a:r>
          </a:p>
          <a:p>
            <a:pPr marL="1257300" lvl="2" indent="-457200">
              <a:buFont typeface="Arial" panose="020B0604020202020204" pitchFamily="34" charset="0"/>
              <a:buChar char="•"/>
            </a:pPr>
            <a:r>
              <a:rPr lang="en-US" dirty="0"/>
              <a:t>E.g. this helps reducing latency for AC_VO</a:t>
            </a:r>
          </a:p>
          <a:p>
            <a:pPr marL="857250" lvl="1" indent="-457200">
              <a:buFont typeface="+mj-lt"/>
              <a:buAutoNum type="alphaLcParenR"/>
            </a:pPr>
            <a:r>
              <a:rPr lang="en-US" dirty="0"/>
              <a:t>… that fit “best” to the remaining TXOP duration</a:t>
            </a:r>
          </a:p>
          <a:p>
            <a:pPr marL="1257300" lvl="2" indent="-457200">
              <a:buFont typeface="Arial" panose="020B0604020202020204" pitchFamily="34" charset="0"/>
              <a:buChar char="•"/>
            </a:pPr>
            <a:r>
              <a:rPr lang="en-US" dirty="0"/>
              <a:t>Non-primary frames are selected such that TXOP usage is maximized</a:t>
            </a:r>
          </a:p>
          <a:p>
            <a:pPr marL="857250" lvl="1" indent="-457200">
              <a:buFont typeface="+mj-lt"/>
              <a:buAutoNum type="alphaLcParenR"/>
            </a:pPr>
            <a:r>
              <a:rPr lang="en-US" dirty="0"/>
              <a:t>… randomly selected from non-primary ACs</a:t>
            </a:r>
          </a:p>
          <a:p>
            <a:pPr marL="1257300" lvl="2" indent="-457200">
              <a:buFont typeface="Arial" panose="020B0604020202020204" pitchFamily="34" charset="0"/>
              <a:buChar char="•"/>
            </a:pPr>
            <a:r>
              <a:rPr lang="en-US" dirty="0"/>
              <a:t>Averages the performance improvement among all queues</a:t>
            </a:r>
          </a:p>
          <a:p>
            <a:pPr marL="857250" lvl="1" indent="-457200">
              <a:buFont typeface="+mj-lt"/>
              <a:buAutoNum type="alphaLcParenR"/>
            </a:pPr>
            <a:r>
              <a:rPr lang="en-US" dirty="0"/>
              <a:t>… without further restrictions</a:t>
            </a:r>
          </a:p>
          <a:p>
            <a:pPr marL="1257300" lvl="2" indent="-457200">
              <a:buFont typeface="Arial" panose="020B0604020202020204" pitchFamily="34" charset="0"/>
              <a:buChar char="•"/>
            </a:pPr>
            <a:r>
              <a:rPr lang="en-US" dirty="0"/>
              <a:t>Implementers select their own strategy</a:t>
            </a:r>
          </a:p>
        </p:txBody>
      </p:sp>
      <p:sp>
        <p:nvSpPr>
          <p:cNvPr id="4" name="Slide Number Placeholder 3">
            <a:extLst>
              <a:ext uri="{FF2B5EF4-FFF2-40B4-BE49-F238E27FC236}">
                <a16:creationId xmlns:a16="http://schemas.microsoft.com/office/drawing/2014/main" id="{0D956B4B-65AD-4433-8DD6-7DFCC73ED96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D741C69-CDD3-4FCC-96BA-3F80C7525F7D}"/>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83D89ABA-DEAA-426E-A2C8-5EB9E8C00D70}"/>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821570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Guido R. Hiertz,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57200" indent="-457200">
              <a:buFont typeface="+mj-lt"/>
              <a:buAutoNum type="arabicPeriod"/>
            </a:pPr>
            <a:r>
              <a:rPr lang="en-US" dirty="0"/>
              <a:t>G. R. Hiertz, “UP mapping,” IEEE 802.11 submission 11-17/1445r0, Sep. 2017.</a:t>
            </a:r>
          </a:p>
          <a:p>
            <a:pPr marL="457200" indent="-457200">
              <a:buFont typeface="+mj-lt"/>
              <a:buAutoNum type="arabicPeriod"/>
            </a:pPr>
            <a:r>
              <a:rPr lang="en-US" dirty="0"/>
              <a:t>J. Henry and A. Myles, “QoS mapping comment for 802.11md Letter Ballot,” IEEE 802.11 submission, 11-18/354r1, Feb. 2018.</a:t>
            </a:r>
          </a:p>
          <a:p>
            <a:pPr marL="457200" indent="-457200">
              <a:buFont typeface="+mj-lt"/>
              <a:buAutoNum type="arabicPeriod"/>
            </a:pPr>
            <a:r>
              <a:rPr lang="en-US" dirty="0"/>
              <a:t>Cisco, “Voice Over IP - Per Call Bandwidth Consumption,” Apr. 2016. [Online]. Available: </a:t>
            </a:r>
            <a:r>
              <a:rPr lang="en-US" dirty="0">
                <a:hlinkClick r:id="rId3"/>
              </a:rPr>
              <a:t>https://www.cisco.com/c/en/us/support/docs/voice/voice-quality/7934-bwidth-consume.html</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Guido R. Hiertz,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EDCA TXOPs</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The Transmit Opportunity (TXOP) is one of the key modifications introduced by IEEE 802.11e-2005</a:t>
            </a:r>
          </a:p>
          <a:p>
            <a:pPr>
              <a:buFont typeface="Arial" panose="020B0604020202020204" pitchFamily="34" charset="0"/>
              <a:buChar char="•"/>
            </a:pPr>
            <a:r>
              <a:rPr lang="en-US" dirty="0"/>
              <a:t>A TXOP is a period of time during which the TXOP owner may use the wireless medium “at will”</a:t>
            </a:r>
          </a:p>
          <a:p>
            <a:pPr lvl="1">
              <a:buFont typeface="Arial" panose="020B0604020202020204" pitchFamily="34" charset="0"/>
              <a:buChar char="•"/>
            </a:pPr>
            <a:r>
              <a:rPr lang="en-US" dirty="0"/>
              <a:t>As long as the duration of all transmissions of the TXOP owner and any (expected) responses to its transmissions do not exceed the TXOP limit the TXOP owner may send one or more (aggregated) frames</a:t>
            </a:r>
          </a:p>
        </p:txBody>
      </p:sp>
      <p:pic>
        <p:nvPicPr>
          <p:cNvPr id="3" name="Picture 2">
            <a:extLst>
              <a:ext uri="{FF2B5EF4-FFF2-40B4-BE49-F238E27FC236}">
                <a16:creationId xmlns:a16="http://schemas.microsoft.com/office/drawing/2014/main" id="{6D250879-FA3B-421D-BE4F-14852CB2D8A2}"/>
              </a:ext>
            </a:extLst>
          </p:cNvPr>
          <p:cNvPicPr>
            <a:picLocks noChangeAspect="1"/>
          </p:cNvPicPr>
          <p:nvPr/>
        </p:nvPicPr>
        <p:blipFill>
          <a:blip r:embed="rId3"/>
          <a:stretch>
            <a:fillRect/>
          </a:stretch>
        </p:blipFill>
        <p:spPr>
          <a:xfrm>
            <a:off x="685800" y="5115845"/>
            <a:ext cx="7856538" cy="112146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TXOP limitations</a:t>
            </a:r>
          </a:p>
        </p:txBody>
      </p:sp>
      <p:sp>
        <p:nvSpPr>
          <p:cNvPr id="3" name="Content Placeholder 2">
            <a:extLst>
              <a:ext uri="{FF2B5EF4-FFF2-40B4-BE49-F238E27FC236}">
                <a16:creationId xmlns:a16="http://schemas.microsoft.com/office/drawing/2014/main" id="{CC49338E-87B6-4593-A298-DD7D0FD47631}"/>
              </a:ext>
            </a:extLst>
          </p:cNvPr>
          <p:cNvSpPr>
            <a:spLocks noGrp="1"/>
          </p:cNvSpPr>
          <p:nvPr>
            <p:ph idx="1"/>
          </p:nvPr>
        </p:nvSpPr>
        <p:spPr/>
        <p:txBody>
          <a:bodyPr/>
          <a:lstStyle/>
          <a:p>
            <a:pPr>
              <a:buFont typeface="Arial" panose="020B0604020202020204" pitchFamily="34" charset="0"/>
              <a:buChar char="•"/>
            </a:pPr>
            <a:r>
              <a:rPr lang="en-US" dirty="0"/>
              <a:t>The use of TXOPs is limited by various rules</a:t>
            </a:r>
          </a:p>
          <a:p>
            <a:pPr lvl="1">
              <a:buFont typeface="Arial" panose="020B0604020202020204" pitchFamily="34" charset="0"/>
              <a:buChar char="•"/>
            </a:pPr>
            <a:r>
              <a:rPr lang="en-US" dirty="0"/>
              <a:t>One such rules is the following</a:t>
            </a:r>
          </a:p>
          <a:p>
            <a:pPr>
              <a:buFont typeface="Arial" panose="020B0604020202020204" pitchFamily="34" charset="0"/>
              <a:buChar char="•"/>
            </a:pPr>
            <a:r>
              <a:rPr lang="en-US" dirty="0"/>
              <a:t>Frames queued at ACs other than the AC that gained access to the wireless medium must not be transmitted</a:t>
            </a:r>
          </a:p>
          <a:p>
            <a:pPr lvl="1">
              <a:buFont typeface="Arial" panose="020B0604020202020204" pitchFamily="34" charset="0"/>
              <a:buChar char="•"/>
            </a:pPr>
            <a:r>
              <a:rPr lang="en-US" dirty="0"/>
              <a:t>Clause 10.22.2.7, page 1385 of IEEE 802.11-2016: “Multiple frames may be transmitted in an EDCA TXOP […] if there is more than one frame pending in the primary AC for which the channel has been acquired. However, those frames that are pending in other ACs shall not be transmitted in this EDCA TXOP […].”</a:t>
            </a:r>
          </a:p>
          <a:p>
            <a:pPr marL="57150" indent="0" algn="ctr"/>
            <a:r>
              <a:rPr lang="en-US" sz="3200" b="1" u="sng" dirty="0"/>
              <a:t>Why?</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397917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90060-3A10-4D2F-9C1B-913F5F495E57}"/>
              </a:ext>
            </a:extLst>
          </p:cNvPr>
          <p:cNvSpPr>
            <a:spLocks noGrp="1"/>
          </p:cNvSpPr>
          <p:nvPr>
            <p:ph type="title"/>
          </p:nvPr>
        </p:nvSpPr>
        <p:spPr/>
        <p:txBody>
          <a:bodyPr>
            <a:normAutofit fontScale="90000"/>
          </a:bodyPr>
          <a:lstStyle/>
          <a:p>
            <a:r>
              <a:rPr lang="en-US" dirty="0"/>
              <a:t>“Frames that are pending in other ACs shall not be transmitted in this EDCA TXOP”</a:t>
            </a:r>
          </a:p>
        </p:txBody>
      </p:sp>
      <p:sp>
        <p:nvSpPr>
          <p:cNvPr id="3" name="Content Placeholder 2">
            <a:extLst>
              <a:ext uri="{FF2B5EF4-FFF2-40B4-BE49-F238E27FC236}">
                <a16:creationId xmlns:a16="http://schemas.microsoft.com/office/drawing/2014/main" id="{C0E55F74-892F-43D6-B564-D7C5450AAFB3}"/>
              </a:ext>
            </a:extLst>
          </p:cNvPr>
          <p:cNvSpPr>
            <a:spLocks noGrp="1"/>
          </p:cNvSpPr>
          <p:nvPr>
            <p:ph idx="1"/>
          </p:nvPr>
        </p:nvSpPr>
        <p:spPr>
          <a:xfrm>
            <a:off x="685801" y="1981200"/>
            <a:ext cx="4390256" cy="4113213"/>
          </a:xfrm>
        </p:spPr>
        <p:txBody>
          <a:bodyPr/>
          <a:lstStyle/>
          <a:p>
            <a:pPr>
              <a:buFont typeface="Arial" panose="020B0604020202020204" pitchFamily="34" charset="0"/>
              <a:buChar char="•"/>
            </a:pPr>
            <a:r>
              <a:rPr lang="en-US" dirty="0"/>
              <a:t>Idea: An AC implements a virtual STA that resides within a physical STA</a:t>
            </a:r>
          </a:p>
          <a:p>
            <a:pPr lvl="1">
              <a:buFont typeface="Arial" panose="020B0604020202020204" pitchFamily="34" charset="0"/>
              <a:buChar char="•"/>
            </a:pPr>
            <a:r>
              <a:rPr lang="en-US" dirty="0"/>
              <a:t>A QoS STA (QSTA) consists of at most four (five) virtual STAs</a:t>
            </a:r>
          </a:p>
          <a:p>
            <a:pPr>
              <a:buFont typeface="Arial" panose="020B0604020202020204" pitchFamily="34" charset="0"/>
              <a:buChar char="•"/>
            </a:pPr>
            <a:r>
              <a:rPr lang="en-US" dirty="0"/>
              <a:t>Virtual STAs independently compete for TXOPs</a:t>
            </a:r>
          </a:p>
          <a:p>
            <a:pPr>
              <a:buFont typeface="Arial" panose="020B0604020202020204" pitchFamily="34" charset="0"/>
              <a:buChar char="•"/>
            </a:pPr>
            <a:r>
              <a:rPr lang="en-US" dirty="0"/>
              <a:t>Independence enables equal sharing among all virtual and physical STAs</a:t>
            </a:r>
          </a:p>
        </p:txBody>
      </p:sp>
      <p:sp>
        <p:nvSpPr>
          <p:cNvPr id="4" name="Slide Number Placeholder 3">
            <a:extLst>
              <a:ext uri="{FF2B5EF4-FFF2-40B4-BE49-F238E27FC236}">
                <a16:creationId xmlns:a16="http://schemas.microsoft.com/office/drawing/2014/main" id="{DF0315CD-9568-483F-856C-22DC61B168F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D018B4D-476E-43BA-BEB2-5B2D5FDEA604}"/>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5CE705DA-B405-4CFA-A808-B0DDD4509D64}"/>
              </a:ext>
            </a:extLst>
          </p:cNvPr>
          <p:cNvSpPr>
            <a:spLocks noGrp="1"/>
          </p:cNvSpPr>
          <p:nvPr>
            <p:ph type="dt" idx="15"/>
          </p:nvPr>
        </p:nvSpPr>
        <p:spPr/>
        <p:txBody>
          <a:bodyPr/>
          <a:lstStyle/>
          <a:p>
            <a:r>
              <a:rPr lang="en-US"/>
              <a:t>May 2018</a:t>
            </a:r>
            <a:endParaRPr lang="en-GB" dirty="0"/>
          </a:p>
        </p:txBody>
      </p:sp>
      <p:pic>
        <p:nvPicPr>
          <p:cNvPr id="7" name="Picture 6">
            <a:extLst>
              <a:ext uri="{FF2B5EF4-FFF2-40B4-BE49-F238E27FC236}">
                <a16:creationId xmlns:a16="http://schemas.microsoft.com/office/drawing/2014/main" id="{F46A983C-039A-4A6B-A849-705EFADA5DF7}"/>
              </a:ext>
            </a:extLst>
          </p:cNvPr>
          <p:cNvPicPr>
            <a:picLocks noChangeAspect="1"/>
          </p:cNvPicPr>
          <p:nvPr/>
        </p:nvPicPr>
        <p:blipFill>
          <a:blip r:embed="rId2"/>
          <a:stretch>
            <a:fillRect/>
          </a:stretch>
        </p:blipFill>
        <p:spPr>
          <a:xfrm>
            <a:off x="5292080" y="2470349"/>
            <a:ext cx="3632879" cy="4005064"/>
          </a:xfrm>
          <a:prstGeom prst="rect">
            <a:avLst/>
          </a:prstGeom>
        </p:spPr>
      </p:pic>
    </p:spTree>
    <p:extLst>
      <p:ext uri="{BB962C8B-B14F-4D97-AF65-F5344CB8AC3E}">
        <p14:creationId xmlns:p14="http://schemas.microsoft.com/office/powerpoint/2010/main" val="161031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D795-9BE1-46A7-8411-E7A08D598EB3}"/>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7391E9D2-C34B-4901-9D91-0095BB7AF976}"/>
              </a:ext>
            </a:extLst>
          </p:cNvPr>
          <p:cNvSpPr>
            <a:spLocks noGrp="1"/>
          </p:cNvSpPr>
          <p:nvPr>
            <p:ph idx="1"/>
          </p:nvPr>
        </p:nvSpPr>
        <p:spPr>
          <a:xfrm>
            <a:off x="685801" y="1981200"/>
            <a:ext cx="4462264" cy="4113213"/>
          </a:xfrm>
        </p:spPr>
        <p:txBody>
          <a:bodyPr>
            <a:normAutofit fontScale="92500" lnSpcReduction="20000"/>
          </a:bodyPr>
          <a:lstStyle/>
          <a:p>
            <a:pPr>
              <a:buFont typeface="Arial" panose="020B0604020202020204" pitchFamily="34" charset="0"/>
              <a:buChar char="•"/>
            </a:pPr>
            <a:r>
              <a:rPr lang="en-US" dirty="0"/>
              <a:t>A physical QSTA has frames queued for AC_VO, AC_BE, and AC_VI</a:t>
            </a:r>
          </a:p>
          <a:p>
            <a:pPr lvl="1">
              <a:buFont typeface="Arial" panose="020B0604020202020204" pitchFamily="34" charset="0"/>
              <a:buChar char="•"/>
            </a:pPr>
            <a:r>
              <a:rPr lang="en-US" dirty="0"/>
              <a:t>The Voice packet has 160 B [3] length</a:t>
            </a:r>
          </a:p>
          <a:p>
            <a:pPr lvl="1">
              <a:buFont typeface="Arial" panose="020B0604020202020204" pitchFamily="34" charset="0"/>
              <a:buChar char="•"/>
            </a:pPr>
            <a:r>
              <a:rPr lang="en-US" dirty="0"/>
              <a:t>The BE packet has 1,500 B length</a:t>
            </a:r>
          </a:p>
          <a:p>
            <a:pPr lvl="1">
              <a:buFont typeface="Arial" panose="020B0604020202020204" pitchFamily="34" charset="0"/>
              <a:buChar char="•"/>
            </a:pPr>
            <a:r>
              <a:rPr lang="en-US" dirty="0"/>
              <a:t>The VI packet has 1,500 B length</a:t>
            </a:r>
          </a:p>
          <a:p>
            <a:pPr>
              <a:buFont typeface="Arial" panose="020B0604020202020204" pitchFamily="34" charset="0"/>
              <a:buChar char="•"/>
            </a:pPr>
            <a:r>
              <a:rPr lang="en-US" dirty="0"/>
              <a:t>AC_BE gains access to the wireless medium</a:t>
            </a:r>
          </a:p>
          <a:p>
            <a:pPr>
              <a:buFont typeface="Arial" panose="020B0604020202020204" pitchFamily="34" charset="0"/>
              <a:buChar char="•"/>
            </a:pPr>
            <a:r>
              <a:rPr lang="en-US" dirty="0"/>
              <a:t>The QBSS applies the default EDCA parameters according to table 9-137 of IEEE 802.11-2016 </a:t>
            </a:r>
            <a:endParaRPr lang="en-US" dirty="0">
              <a:sym typeface="Wingdings" panose="05000000000000000000" pitchFamily="2" charset="2"/>
            </a:endParaRPr>
          </a:p>
          <a:p>
            <a:pPr lvl="1">
              <a:buFont typeface="Arial" panose="020B0604020202020204" pitchFamily="34" charset="0"/>
              <a:buChar char="•"/>
            </a:pPr>
            <a:r>
              <a:rPr lang="en-US" dirty="0">
                <a:sym typeface="Wingdings" panose="05000000000000000000" pitchFamily="2" charset="2"/>
              </a:rPr>
              <a:t>Therefore, the duration of a AC_BE TXOP is limited to 2,528 µs</a:t>
            </a:r>
          </a:p>
        </p:txBody>
      </p:sp>
      <p:sp>
        <p:nvSpPr>
          <p:cNvPr id="4" name="Slide Number Placeholder 3">
            <a:extLst>
              <a:ext uri="{FF2B5EF4-FFF2-40B4-BE49-F238E27FC236}">
                <a16:creationId xmlns:a16="http://schemas.microsoft.com/office/drawing/2014/main" id="{A7C59859-91DA-46E2-BC8B-534242D8E42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C07A698-957C-4D80-BEB3-6062A0EA27FF}"/>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5E60546-BAC6-4CFC-BA85-CFFB12E8DE4B}"/>
              </a:ext>
            </a:extLst>
          </p:cNvPr>
          <p:cNvSpPr>
            <a:spLocks noGrp="1"/>
          </p:cNvSpPr>
          <p:nvPr>
            <p:ph type="dt" idx="15"/>
          </p:nvPr>
        </p:nvSpPr>
        <p:spPr/>
        <p:txBody>
          <a:bodyPr/>
          <a:lstStyle/>
          <a:p>
            <a:r>
              <a:rPr lang="en-US"/>
              <a:t>May 2018</a:t>
            </a:r>
            <a:endParaRPr lang="en-GB" dirty="0"/>
          </a:p>
        </p:txBody>
      </p:sp>
      <p:pic>
        <p:nvPicPr>
          <p:cNvPr id="7" name="Picture 6">
            <a:extLst>
              <a:ext uri="{FF2B5EF4-FFF2-40B4-BE49-F238E27FC236}">
                <a16:creationId xmlns:a16="http://schemas.microsoft.com/office/drawing/2014/main" id="{9E5C3EF0-4FA7-4407-AB71-8A401C945ECE}"/>
              </a:ext>
            </a:extLst>
          </p:cNvPr>
          <p:cNvPicPr>
            <a:picLocks noChangeAspect="1"/>
          </p:cNvPicPr>
          <p:nvPr/>
        </p:nvPicPr>
        <p:blipFill>
          <a:blip r:embed="rId2"/>
          <a:stretch>
            <a:fillRect/>
          </a:stretch>
        </p:blipFill>
        <p:spPr>
          <a:xfrm>
            <a:off x="5256364" y="1981200"/>
            <a:ext cx="3200249" cy="4228728"/>
          </a:xfrm>
          <a:prstGeom prst="rect">
            <a:avLst/>
          </a:prstGeom>
        </p:spPr>
      </p:pic>
    </p:spTree>
    <p:extLst>
      <p:ext uri="{BB962C8B-B14F-4D97-AF65-F5344CB8AC3E}">
        <p14:creationId xmlns:p14="http://schemas.microsoft.com/office/powerpoint/2010/main" val="322875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60E55-C88D-4F6A-8E0F-51F88A2560E1}"/>
              </a:ext>
            </a:extLst>
          </p:cNvPr>
          <p:cNvSpPr>
            <a:spLocks noGrp="1"/>
          </p:cNvSpPr>
          <p:nvPr>
            <p:ph type="title"/>
          </p:nvPr>
        </p:nvSpPr>
        <p:spPr/>
        <p:txBody>
          <a:bodyPr/>
          <a:lstStyle/>
          <a:p>
            <a:r>
              <a:rPr lang="en-US" dirty="0"/>
              <a:t>Which data rate is needed to transmit all three frames in a single TXOP?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06AAA5-7D1C-40A8-83C0-28F2563768F1}"/>
                  </a:ext>
                </a:extLst>
              </p:cNvPr>
              <p:cNvSpPr>
                <a:spLocks noGrp="1"/>
              </p:cNvSpPr>
              <p:nvPr>
                <p:ph idx="1"/>
              </p:nvPr>
            </p:nvSpPr>
            <p:spPr>
              <a:xfrm>
                <a:off x="685800" y="2996952"/>
                <a:ext cx="7770813" cy="3097461"/>
              </a:xfrm>
            </p:spPr>
            <p:txBody>
              <a:bodyPr>
                <a:normAutofit fontScale="85000" lnSpcReduction="10000"/>
              </a:bodyPr>
              <a:lstStyle/>
              <a:p>
                <a:pPr>
                  <a:buFont typeface="Arial" panose="020B0604020202020204" pitchFamily="34" charset="0"/>
                  <a:buChar char="•"/>
                </a:pPr>
                <a:r>
                  <a:rPr lang="en-US" dirty="0"/>
                  <a:t>There are seven SIFS periods (16 µs)</a:t>
                </a:r>
              </a:p>
              <a:p>
                <a:pPr>
                  <a:buFont typeface="Arial" panose="020B0604020202020204" pitchFamily="34" charset="0"/>
                  <a:buChar char="•"/>
                </a:pPr>
                <a:r>
                  <a:rPr lang="en-US" dirty="0"/>
                  <a:t>There are five control frames (RTS, CTS, ACK)</a:t>
                </a:r>
              </a:p>
              <a:p>
                <a:pPr lvl="1">
                  <a:buFont typeface="Arial" panose="020B0604020202020204" pitchFamily="34" charset="0"/>
                  <a:buChar char="•"/>
                </a:pPr>
                <a:r>
                  <a:rPr lang="en-US" dirty="0"/>
                  <a:t>Assuming a robust MCS each control frames takes ca. 50 µs</a:t>
                </a:r>
              </a:p>
              <a:p>
                <a:pPr>
                  <a:buFont typeface="Arial" panose="020B0604020202020204" pitchFamily="34" charset="0"/>
                  <a:buChar char="•"/>
                </a:pPr>
                <a:r>
                  <a:rPr lang="en-US" dirty="0"/>
                  <a:t>There are three data frames</a:t>
                </a:r>
              </a:p>
              <a:p>
                <a:pPr lvl="1">
                  <a:buFont typeface="Arial" panose="020B0604020202020204" pitchFamily="34" charset="0"/>
                  <a:buChar char="•"/>
                </a:pPr>
                <a:r>
                  <a:rPr lang="en-US" dirty="0"/>
                  <a:t>Each data frame has ca. 40 µs PHY overhead (e.g. VHT PHY)</a:t>
                </a:r>
              </a:p>
              <a:p>
                <a:pPr lvl="1">
                  <a:buFont typeface="Arial" panose="020B0604020202020204" pitchFamily="34" charset="0"/>
                  <a:buChar char="•"/>
                </a:pPr>
                <a:r>
                  <a:rPr lang="en-US" dirty="0"/>
                  <a:t>Each data frame has ca. 28 B MAC overhead</a:t>
                </a:r>
              </a:p>
              <a:p>
                <a:pPr>
                  <a:buFont typeface="Arial" panose="020B0604020202020204" pitchFamily="34" charset="0"/>
                  <a:buChar char="•"/>
                </a:pPr>
                <a14:m>
                  <m:oMath xmlns:m="http://schemas.openxmlformats.org/officeDocument/2006/math">
                    <m:f>
                      <m:fPr>
                        <m:type m:val="skw"/>
                        <m:ctrlPr>
                          <a:rPr lang="en-US" i="1" smtClean="0">
                            <a:latin typeface="Cambria Math" panose="02040503050406030204" pitchFamily="18" charset="0"/>
                          </a:rPr>
                        </m:ctrlPr>
                      </m:fPr>
                      <m:num>
                        <m:d>
                          <m:dPr>
                            <m:ctrlPr>
                              <a:rPr lang="de-DE" b="1" i="1" smtClean="0">
                                <a:latin typeface="Cambria Math" panose="02040503050406030204" pitchFamily="18" charset="0"/>
                              </a:rPr>
                            </m:ctrlPr>
                          </m:dPr>
                          <m:e>
                            <m:r>
                              <a:rPr lang="de-DE" b="1" i="1" smtClean="0">
                                <a:latin typeface="Cambria Math" panose="02040503050406030204" pitchFamily="18" charset="0"/>
                              </a:rPr>
                              <m:t>𝟏𝟔𝟎</m:t>
                            </m:r>
                            <m:r>
                              <a:rPr lang="de-DE" b="1" i="1" smtClean="0">
                                <a:latin typeface="Cambria Math" panose="02040503050406030204" pitchFamily="18" charset="0"/>
                              </a:rPr>
                              <m:t>+</m:t>
                            </m:r>
                            <m:r>
                              <a:rPr lang="de-DE" b="1" i="1" smtClean="0">
                                <a:latin typeface="Cambria Math" panose="02040503050406030204" pitchFamily="18" charset="0"/>
                              </a:rPr>
                              <m:t>𝟏𝟓𝟎𝟎</m:t>
                            </m:r>
                            <m:r>
                              <a:rPr lang="de-DE" b="1" i="1" smtClean="0">
                                <a:latin typeface="Cambria Math" panose="02040503050406030204" pitchFamily="18" charset="0"/>
                              </a:rPr>
                              <m:t>+</m:t>
                            </m:r>
                            <m:r>
                              <a:rPr lang="de-DE" b="1" i="1" smtClean="0">
                                <a:latin typeface="Cambria Math" panose="02040503050406030204" pitchFamily="18" charset="0"/>
                              </a:rPr>
                              <m:t>𝟏𝟓𝟎𝟎</m:t>
                            </m:r>
                            <m:r>
                              <a:rPr lang="de-DE" b="1" i="1" smtClean="0">
                                <a:latin typeface="Cambria Math" panose="02040503050406030204" pitchFamily="18" charset="0"/>
                              </a:rPr>
                              <m:t>+</m:t>
                            </m:r>
                            <m:r>
                              <a:rPr lang="de-DE" b="1" i="1" smtClean="0">
                                <a:latin typeface="Cambria Math" panose="02040503050406030204" pitchFamily="18" charset="0"/>
                              </a:rPr>
                              <m:t>𝟑</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𝟐𝟖</m:t>
                            </m:r>
                          </m:e>
                        </m:d>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𝟖</m:t>
                        </m:r>
                        <m:r>
                          <m:rPr>
                            <m:nor/>
                          </m:rPr>
                          <a:rPr lang="de-DE" b="1" i="0" smtClean="0">
                            <a:latin typeface="Cambria Math" panose="02040503050406030204" pitchFamily="18" charset="0"/>
                            <a:ea typeface="Cambria Math" panose="02040503050406030204" pitchFamily="18" charset="0"/>
                          </a:rPr>
                          <m:t>b</m:t>
                        </m:r>
                      </m:num>
                      <m:den>
                        <m:d>
                          <m:dPr>
                            <m:begChr m:val="["/>
                            <m:endChr m:val="]"/>
                            <m:ctrlPr>
                              <a:rPr lang="de-DE" b="1" i="1" smtClean="0">
                                <a:latin typeface="Cambria Math" panose="02040503050406030204" pitchFamily="18" charset="0"/>
                              </a:rPr>
                            </m:ctrlPr>
                          </m:dPr>
                          <m:e>
                            <m:r>
                              <a:rPr lang="de-DE" b="1" i="1" smtClean="0">
                                <a:latin typeface="Cambria Math" panose="02040503050406030204" pitchFamily="18" charset="0"/>
                              </a:rPr>
                              <m:t>𝟐𝟓𝟐𝟖</m:t>
                            </m:r>
                            <m:r>
                              <a:rPr lang="de-DE" b="1" i="1" smtClean="0">
                                <a:latin typeface="Cambria Math" panose="02040503050406030204" pitchFamily="18" charset="0"/>
                              </a:rPr>
                              <m:t>−</m:t>
                            </m:r>
                            <m:d>
                              <m:dPr>
                                <m:ctrlPr>
                                  <a:rPr lang="de-DE" b="1" i="1" smtClean="0">
                                    <a:latin typeface="Cambria Math" panose="02040503050406030204" pitchFamily="18" charset="0"/>
                                  </a:rPr>
                                </m:ctrlPr>
                              </m:dPr>
                              <m:e>
                                <m:r>
                                  <a:rPr lang="de-DE" b="1" i="1" smtClean="0">
                                    <a:latin typeface="Cambria Math" panose="02040503050406030204" pitchFamily="18" charset="0"/>
                                  </a:rPr>
                                  <m:t>𝟕</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𝟏𝟔</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𝟓</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𝟓𝟎</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𝟑</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𝟒𝟎</m:t>
                                </m:r>
                              </m:e>
                            </m:d>
                          </m:e>
                        </m:d>
                        <m:r>
                          <m:rPr>
                            <m:nor/>
                          </m:rPr>
                          <a:rPr lang="de-DE" b="1" i="0" smtClean="0">
                            <a:latin typeface="Cambria Math" panose="02040503050406030204" pitchFamily="18" charset="0"/>
                            <a:ea typeface="Cambria Math" panose="02040503050406030204" pitchFamily="18" charset="0"/>
                          </a:rPr>
                          <m:t>µ</m:t>
                        </m:r>
                        <m:r>
                          <m:rPr>
                            <m:nor/>
                          </m:rPr>
                          <a:rPr lang="de-DE" b="1" i="0" smtClean="0">
                            <a:latin typeface="Cambria Math" panose="02040503050406030204" pitchFamily="18" charset="0"/>
                            <a:ea typeface="Cambria Math" panose="02040503050406030204" pitchFamily="18" charset="0"/>
                          </a:rPr>
                          <m:t>s</m:t>
                        </m:r>
                        <m:r>
                          <a:rPr lang="de-DE" b="1" i="1" smtClean="0">
                            <a:latin typeface="Cambria Math" panose="02040503050406030204" pitchFamily="18" charset="0"/>
                            <a:ea typeface="Cambria Math" panose="02040503050406030204" pitchFamily="18" charset="0"/>
                          </a:rPr>
                          <m:t> </m:t>
                        </m:r>
                      </m:den>
                    </m:f>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𝟏𝟑</m:t>
                    </m:r>
                    <m:f>
                      <m:fPr>
                        <m:type m:val="skw"/>
                        <m:ctrlPr>
                          <a:rPr lang="de-DE" b="1" i="1" smtClean="0">
                            <a:latin typeface="Cambria Math" panose="02040503050406030204" pitchFamily="18" charset="0"/>
                            <a:ea typeface="Cambria Math" panose="02040503050406030204" pitchFamily="18" charset="0"/>
                          </a:rPr>
                        </m:ctrlPr>
                      </m:fPr>
                      <m:num>
                        <m:r>
                          <m:rPr>
                            <m:nor/>
                          </m:rPr>
                          <a:rPr lang="de-DE" b="1" i="0" smtClean="0">
                            <a:latin typeface="Cambria Math" panose="02040503050406030204" pitchFamily="18" charset="0"/>
                            <a:ea typeface="Cambria Math" panose="02040503050406030204" pitchFamily="18" charset="0"/>
                          </a:rPr>
                          <m:t>Mb</m:t>
                        </m:r>
                      </m:num>
                      <m:den>
                        <m:r>
                          <m:rPr>
                            <m:nor/>
                          </m:rPr>
                          <a:rPr lang="de-DE" b="1" i="0" smtClean="0">
                            <a:latin typeface="Cambria Math" panose="02040503050406030204" pitchFamily="18" charset="0"/>
                            <a:ea typeface="Cambria Math" panose="02040503050406030204" pitchFamily="18" charset="0"/>
                          </a:rPr>
                          <m:t>s</m:t>
                        </m:r>
                      </m:den>
                    </m:f>
                  </m:oMath>
                </a14:m>
                <a:endParaRPr lang="en-US" dirty="0"/>
              </a:p>
              <a:p>
                <a:pPr>
                  <a:buFont typeface="Arial" panose="020B0604020202020204" pitchFamily="34" charset="0"/>
                  <a:buChar char="•"/>
                </a:pPr>
                <a:r>
                  <a:rPr lang="en-US" sz="2200" dirty="0"/>
                  <a:t>VHT-MCS Index 1, 20 MHz, NSS = 1, 800 ns GI </a:t>
                </a:r>
                <a:r>
                  <a:rPr lang="en-US" sz="2200" dirty="0">
                    <a:sym typeface="Wingdings" panose="05000000000000000000" pitchFamily="2" charset="2"/>
                  </a:rPr>
                  <a:t> 13 Mb/s</a:t>
                </a:r>
              </a:p>
              <a:p>
                <a:pPr lvl="1">
                  <a:buFont typeface="Arial" panose="020B0604020202020204" pitchFamily="34" charset="0"/>
                  <a:buChar char="•"/>
                </a:pPr>
                <a:r>
                  <a:rPr lang="en-US" sz="1800" dirty="0">
                    <a:sym typeface="Wingdings" panose="05000000000000000000" pitchFamily="2" charset="2"/>
                  </a:rPr>
                  <a:t>The second slowest VHT-MCS</a:t>
                </a:r>
                <a:endParaRPr lang="en-US" sz="1800" dirty="0"/>
              </a:p>
            </p:txBody>
          </p:sp>
        </mc:Choice>
        <mc:Fallback xmlns="">
          <p:sp>
            <p:nvSpPr>
              <p:cNvPr id="3" name="Content Placeholder 2">
                <a:extLst>
                  <a:ext uri="{FF2B5EF4-FFF2-40B4-BE49-F238E27FC236}">
                    <a16:creationId xmlns:a16="http://schemas.microsoft.com/office/drawing/2014/main" id="{B506AAA5-7D1C-40A8-83C0-28F2563768F1}"/>
                  </a:ext>
                </a:extLst>
              </p:cNvPr>
              <p:cNvSpPr>
                <a:spLocks noGrp="1" noRot="1" noChangeAspect="1" noMove="1" noResize="1" noEditPoints="1" noAdjustHandles="1" noChangeArrowheads="1" noChangeShapeType="1" noTextEdit="1"/>
              </p:cNvSpPr>
              <p:nvPr>
                <p:ph idx="1"/>
              </p:nvPr>
            </p:nvSpPr>
            <p:spPr>
              <a:xfrm>
                <a:off x="685800" y="2996952"/>
                <a:ext cx="7770813" cy="3097461"/>
              </a:xfrm>
              <a:blipFill>
                <a:blip r:embed="rId2"/>
                <a:stretch>
                  <a:fillRect l="-706" t="-2165" b="-59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FE1E1DB-2C88-413C-AADB-6677C6DD69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69A6CE-C5F5-4FBC-8750-5C37090456F4}"/>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D8538F91-79E2-4888-B20B-7B7774F1684B}"/>
              </a:ext>
            </a:extLst>
          </p:cNvPr>
          <p:cNvSpPr>
            <a:spLocks noGrp="1"/>
          </p:cNvSpPr>
          <p:nvPr>
            <p:ph type="dt" idx="15"/>
          </p:nvPr>
        </p:nvSpPr>
        <p:spPr/>
        <p:txBody>
          <a:bodyPr/>
          <a:lstStyle/>
          <a:p>
            <a:r>
              <a:rPr lang="en-US"/>
              <a:t>May 2018</a:t>
            </a:r>
            <a:endParaRPr lang="en-GB" dirty="0"/>
          </a:p>
        </p:txBody>
      </p:sp>
      <p:pic>
        <p:nvPicPr>
          <p:cNvPr id="9" name="Picture 8">
            <a:extLst>
              <a:ext uri="{FF2B5EF4-FFF2-40B4-BE49-F238E27FC236}">
                <a16:creationId xmlns:a16="http://schemas.microsoft.com/office/drawing/2014/main" id="{14F04EB4-7C5A-4E12-B91B-F4209219CE40}"/>
              </a:ext>
            </a:extLst>
          </p:cNvPr>
          <p:cNvPicPr>
            <a:picLocks noChangeAspect="1"/>
          </p:cNvPicPr>
          <p:nvPr/>
        </p:nvPicPr>
        <p:blipFill>
          <a:blip r:embed="rId3"/>
          <a:stretch>
            <a:fillRect/>
          </a:stretch>
        </p:blipFill>
        <p:spPr>
          <a:xfrm>
            <a:off x="685800" y="2132856"/>
            <a:ext cx="7770813" cy="646283"/>
          </a:xfrm>
          <a:prstGeom prst="rect">
            <a:avLst/>
          </a:prstGeom>
        </p:spPr>
      </p:pic>
    </p:spTree>
    <p:extLst>
      <p:ext uri="{BB962C8B-B14F-4D97-AF65-F5344CB8AC3E}">
        <p14:creationId xmlns:p14="http://schemas.microsoft.com/office/powerpoint/2010/main" val="4237465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6D054-86DE-4829-93DF-7486BBEAC39C}"/>
              </a:ext>
            </a:extLst>
          </p:cNvPr>
          <p:cNvSpPr>
            <a:spLocks noGrp="1"/>
          </p:cNvSpPr>
          <p:nvPr>
            <p:ph type="title"/>
          </p:nvPr>
        </p:nvSpPr>
        <p:spPr/>
        <p:txBody>
          <a:bodyPr/>
          <a:lstStyle/>
          <a:p>
            <a:r>
              <a:rPr lang="en-US" dirty="0"/>
              <a:t>Conclusion 1</a:t>
            </a:r>
          </a:p>
        </p:txBody>
      </p:sp>
      <p:sp>
        <p:nvSpPr>
          <p:cNvPr id="3" name="Content Placeholder 2">
            <a:extLst>
              <a:ext uri="{FF2B5EF4-FFF2-40B4-BE49-F238E27FC236}">
                <a16:creationId xmlns:a16="http://schemas.microsoft.com/office/drawing/2014/main" id="{84BD4F0F-C4D1-4B10-A1F4-29A1D68B88E5}"/>
              </a:ext>
            </a:extLst>
          </p:cNvPr>
          <p:cNvSpPr>
            <a:spLocks noGrp="1"/>
          </p:cNvSpPr>
          <p:nvPr>
            <p:ph idx="1"/>
          </p:nvPr>
        </p:nvSpPr>
        <p:spPr/>
        <p:txBody>
          <a:bodyPr/>
          <a:lstStyle/>
          <a:p>
            <a:pPr>
              <a:buFont typeface="Arial" panose="020B0604020202020204" pitchFamily="34" charset="0"/>
              <a:buChar char="•"/>
            </a:pPr>
            <a:r>
              <a:rPr lang="en-US" dirty="0"/>
              <a:t>Although we assumed RTS/CTS protection and no frame aggregation a AC_BE TXOP easily carries a payload of two frames of 1,500 B and one frame of 160 B</a:t>
            </a:r>
          </a:p>
        </p:txBody>
      </p:sp>
      <p:sp>
        <p:nvSpPr>
          <p:cNvPr id="4" name="Slide Number Placeholder 3">
            <a:extLst>
              <a:ext uri="{FF2B5EF4-FFF2-40B4-BE49-F238E27FC236}">
                <a16:creationId xmlns:a16="http://schemas.microsoft.com/office/drawing/2014/main" id="{6FD1B9C9-776B-41FA-9AFE-A621521F6E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7FBB843-1107-46F8-9F33-B8AF4E8EB067}"/>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F403A017-C4A1-4999-BBCF-2777258643B1}"/>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166512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DB040-9831-4E91-9B94-AF188D8059B2}"/>
              </a:ext>
            </a:extLst>
          </p:cNvPr>
          <p:cNvSpPr>
            <a:spLocks noGrp="1"/>
          </p:cNvSpPr>
          <p:nvPr>
            <p:ph type="title"/>
          </p:nvPr>
        </p:nvSpPr>
        <p:spPr/>
        <p:txBody>
          <a:bodyPr/>
          <a:lstStyle/>
          <a:p>
            <a:r>
              <a:rPr lang="en-US" dirty="0" err="1"/>
              <a:t>Backoff</a:t>
            </a:r>
            <a:r>
              <a:rPr lang="en-US" dirty="0"/>
              <a:t> durations</a:t>
            </a:r>
          </a:p>
        </p:txBody>
      </p:sp>
      <p:sp>
        <p:nvSpPr>
          <p:cNvPr id="3" name="Content Placeholder 2">
            <a:extLst>
              <a:ext uri="{FF2B5EF4-FFF2-40B4-BE49-F238E27FC236}">
                <a16:creationId xmlns:a16="http://schemas.microsoft.com/office/drawing/2014/main" id="{634A69CF-3FBD-482B-B01A-25DB694B0E85}"/>
              </a:ext>
            </a:extLst>
          </p:cNvPr>
          <p:cNvSpPr>
            <a:spLocks noGrp="1"/>
          </p:cNvSpPr>
          <p:nvPr>
            <p:ph idx="1"/>
          </p:nvPr>
        </p:nvSpPr>
        <p:spPr/>
        <p:txBody>
          <a:bodyPr>
            <a:normAutofit/>
          </a:bodyPr>
          <a:lstStyle/>
          <a:p>
            <a:pPr>
              <a:buFont typeface="Arial" panose="020B0604020202020204" pitchFamily="34" charset="0"/>
              <a:buChar char="•"/>
            </a:pPr>
            <a:r>
              <a:rPr lang="en-US" dirty="0"/>
              <a:t>Assuming initial transmission attempts succeed</a:t>
            </a:r>
          </a:p>
          <a:p>
            <a:pPr lvl="1">
              <a:buFont typeface="Arial" panose="020B0604020202020204" pitchFamily="34" charset="0"/>
              <a:buChar char="•"/>
            </a:pPr>
            <a:r>
              <a:rPr lang="en-US" dirty="0"/>
              <a:t>AIFS = AIFSN × 9 µs</a:t>
            </a:r>
          </a:p>
          <a:p>
            <a:pPr lvl="1">
              <a:buFont typeface="Arial" panose="020B0604020202020204" pitchFamily="34" charset="0"/>
              <a:buChar char="•"/>
            </a:pPr>
            <a:r>
              <a:rPr lang="en-US" dirty="0"/>
              <a:t>CW = [0 … </a:t>
            </a:r>
            <a:r>
              <a:rPr lang="en-US" dirty="0" err="1"/>
              <a:t>CW</a:t>
            </a:r>
            <a:r>
              <a:rPr lang="en-US" baseline="-25000" dirty="0" err="1"/>
              <a:t>min</a:t>
            </a:r>
            <a:r>
              <a:rPr lang="en-US" dirty="0"/>
              <a:t>], average CW = ½ × </a:t>
            </a:r>
            <a:r>
              <a:rPr lang="en-US" dirty="0" err="1"/>
              <a:t>CW</a:t>
            </a:r>
            <a:r>
              <a:rPr lang="en-US" baseline="-25000" dirty="0" err="1"/>
              <a:t>min</a:t>
            </a:r>
            <a:endParaRPr lang="en-US" dirty="0"/>
          </a:p>
          <a:p>
            <a:pPr>
              <a:buFont typeface="Arial" panose="020B0604020202020204" pitchFamily="34" charset="0"/>
              <a:buChar char="•"/>
            </a:pPr>
            <a:r>
              <a:rPr lang="en-US" dirty="0"/>
              <a:t>Duration of three independent, successful </a:t>
            </a:r>
            <a:r>
              <a:rPr lang="en-US" dirty="0" err="1"/>
              <a:t>backoffs</a:t>
            </a:r>
            <a:endParaRPr lang="en-US" dirty="0"/>
          </a:p>
          <a:p>
            <a:pPr lvl="1">
              <a:buFont typeface="Arial" panose="020B0604020202020204" pitchFamily="34" charset="0"/>
              <a:buChar char="•"/>
            </a:pPr>
            <a:r>
              <a:rPr lang="en-US" dirty="0"/>
              <a:t>AC_VO: 47.5 µs</a:t>
            </a:r>
          </a:p>
          <a:p>
            <a:pPr lvl="1">
              <a:buFont typeface="Arial" panose="020B0604020202020204" pitchFamily="34" charset="0"/>
              <a:buChar char="•"/>
            </a:pPr>
            <a:r>
              <a:rPr lang="en-US" dirty="0"/>
              <a:t>AC_VI: 65.5 µs</a:t>
            </a:r>
          </a:p>
          <a:p>
            <a:pPr lvl="1">
              <a:buFont typeface="Arial" panose="020B0604020202020204" pitchFamily="34" charset="0"/>
              <a:buChar char="•"/>
            </a:pPr>
            <a:r>
              <a:rPr lang="en-US" dirty="0"/>
              <a:t>AC_BE: 110.5 µs</a:t>
            </a:r>
          </a:p>
          <a:p>
            <a:pPr lvl="1">
              <a:buFont typeface="Arial" panose="020B0604020202020204" pitchFamily="34" charset="0"/>
              <a:buChar char="•"/>
            </a:pPr>
            <a:r>
              <a:rPr lang="en-US" dirty="0"/>
              <a:t>Total: 223.5 µs</a:t>
            </a:r>
          </a:p>
          <a:p>
            <a:pPr>
              <a:buFont typeface="Arial" panose="020B0604020202020204" pitchFamily="34" charset="0"/>
              <a:buChar char="•"/>
            </a:pPr>
            <a:r>
              <a:rPr lang="en-US" dirty="0"/>
              <a:t>Three independent </a:t>
            </a:r>
            <a:r>
              <a:rPr lang="en-US" dirty="0" err="1"/>
              <a:t>backoff</a:t>
            </a:r>
            <a:r>
              <a:rPr lang="en-US" dirty="0"/>
              <a:t> attempts double the </a:t>
            </a:r>
            <a:r>
              <a:rPr lang="en-US" dirty="0" err="1"/>
              <a:t>backoff</a:t>
            </a:r>
            <a:r>
              <a:rPr lang="en-US" dirty="0"/>
              <a:t> duration compared to a single AC_BE </a:t>
            </a:r>
            <a:r>
              <a:rPr lang="en-US" dirty="0" err="1"/>
              <a:t>backoff</a:t>
            </a:r>
            <a:r>
              <a:rPr lang="en-US" dirty="0"/>
              <a:t> attempt</a:t>
            </a:r>
          </a:p>
        </p:txBody>
      </p:sp>
      <p:sp>
        <p:nvSpPr>
          <p:cNvPr id="4" name="Slide Number Placeholder 3">
            <a:extLst>
              <a:ext uri="{FF2B5EF4-FFF2-40B4-BE49-F238E27FC236}">
                <a16:creationId xmlns:a16="http://schemas.microsoft.com/office/drawing/2014/main" id="{6E058376-1A7E-441F-9167-5FF0575429C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2624245-2B39-48FF-A063-AC6A9DFE572F}"/>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21B4BF81-0F87-4E61-A381-9B15AB7E0ED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9411183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1965</Words>
  <Application>Microsoft Office PowerPoint</Application>
  <PresentationFormat>On-screen Show (4:3)</PresentationFormat>
  <Paragraphs>234</Paragraphs>
  <Slides>22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 Unicode MS</vt:lpstr>
      <vt:lpstr>MS Gothic</vt:lpstr>
      <vt:lpstr>Arial</vt:lpstr>
      <vt:lpstr>Cambria Math</vt:lpstr>
      <vt:lpstr>Times New Roman</vt:lpstr>
      <vt:lpstr>Wingdings</vt:lpstr>
      <vt:lpstr>Office Theme</vt:lpstr>
      <vt:lpstr>Microsoft Word 97 - 2003 Document</vt:lpstr>
      <vt:lpstr>CID 1195</vt:lpstr>
      <vt:lpstr>Abstract</vt:lpstr>
      <vt:lpstr>EDCA TXOPs</vt:lpstr>
      <vt:lpstr>TXOP limitations</vt:lpstr>
      <vt:lpstr>“Frames that are pending in other ACs shall not be transmitted in this EDCA TXOP”</vt:lpstr>
      <vt:lpstr>Example</vt:lpstr>
      <vt:lpstr>Which data rate is needed to transmit all three frames in a single TXOP?</vt:lpstr>
      <vt:lpstr>Conclusion 1</vt:lpstr>
      <vt:lpstr>Backoff durations</vt:lpstr>
      <vt:lpstr>Does it matter?</vt:lpstr>
      <vt:lpstr>Retransmissions</vt:lpstr>
      <vt:lpstr>Conclusion 2</vt:lpstr>
      <vt:lpstr>How to reduce collisions probability?</vt:lpstr>
      <vt:lpstr>How to reduce the collision rate?</vt:lpstr>
      <vt:lpstr>Proposal</vt:lpstr>
      <vt:lpstr>A fundamental change?</vt:lpstr>
      <vt:lpstr>QoS in 802.11</vt:lpstr>
      <vt:lpstr>Impact on equal sharing</vt:lpstr>
      <vt:lpstr>Legacy vs. new</vt:lpstr>
      <vt:lpstr>Efficiency</vt:lpstr>
      <vt:lpstr>How to implement?</vt:lpstr>
      <vt:lpstr>References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Ericsson</cp:lastModifiedBy>
  <cp:revision>74</cp:revision>
  <cp:lastPrinted>1601-01-01T00:00:00Z</cp:lastPrinted>
  <dcterms:created xsi:type="dcterms:W3CDTF">2018-04-24T13:33:11Z</dcterms:created>
  <dcterms:modified xsi:type="dcterms:W3CDTF">2018-05-06T16:22:58Z</dcterms:modified>
</cp:coreProperties>
</file>