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3" r:id="rId2"/>
    <p:sldId id="815" r:id="rId3"/>
    <p:sldId id="832" r:id="rId4"/>
    <p:sldId id="834" r:id="rId5"/>
    <p:sldId id="835" r:id="rId6"/>
    <p:sldId id="856" r:id="rId7"/>
    <p:sldId id="833" r:id="rId8"/>
    <p:sldId id="842" r:id="rId9"/>
    <p:sldId id="843" r:id="rId10"/>
    <p:sldId id="845" r:id="rId11"/>
    <p:sldId id="846" r:id="rId12"/>
    <p:sldId id="849" r:id="rId13"/>
    <p:sldId id="847" r:id="rId14"/>
    <p:sldId id="848" r:id="rId15"/>
    <p:sldId id="844" r:id="rId16"/>
    <p:sldId id="850" r:id="rId17"/>
    <p:sldId id="851" r:id="rId18"/>
    <p:sldId id="859" r:id="rId19"/>
    <p:sldId id="852" r:id="rId20"/>
    <p:sldId id="853" r:id="rId21"/>
    <p:sldId id="857" r:id="rId22"/>
    <p:sldId id="854" r:id="rId23"/>
    <p:sldId id="858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802.11-18/0802r0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PAPR Investigation on FDMA Transmission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WUR FDMA transmission, the phase rotation used for the current Wi-Fi system can be applied to the legacy portion including BPSK-Mark for PAPR reduction</a:t>
            </a:r>
          </a:p>
          <a:p>
            <a:r>
              <a:rPr lang="en-US" altLang="ko-KR" sz="2000" dirty="0" smtClean="0"/>
              <a:t>For the WUR portion, </a:t>
            </a:r>
            <a:r>
              <a:rPr lang="en-US" altLang="ko-KR" sz="2000" dirty="0"/>
              <a:t>we need to apply </a:t>
            </a:r>
            <a:r>
              <a:rPr lang="en-US" altLang="ko-KR" sz="2000" dirty="0" smtClean="0"/>
              <a:t>proper sequences for the OOK waveform </a:t>
            </a:r>
            <a:r>
              <a:rPr lang="en-US" altLang="ko-KR" sz="2000" dirty="0"/>
              <a:t>generation as described in slide 7 </a:t>
            </a:r>
            <a:r>
              <a:rPr lang="en-US" altLang="ko-KR" sz="2000" dirty="0" smtClean="0"/>
              <a:t>to guarantee a good PAPR</a:t>
            </a:r>
            <a:endParaRPr lang="en-US" altLang="ko-KR" sz="2000" dirty="0"/>
          </a:p>
          <a:p>
            <a:r>
              <a:rPr lang="en-US" altLang="ko-KR" sz="2000" dirty="0" smtClean="0"/>
              <a:t>In addition, the phase rotation can further enhance the PAPR especially for 80MHz</a:t>
            </a:r>
          </a:p>
          <a:p>
            <a:pPr lvl="1"/>
            <a:r>
              <a:rPr lang="en-US" altLang="ko-KR" sz="1800" dirty="0" smtClean="0"/>
              <a:t>The existing phase </a:t>
            </a:r>
            <a:r>
              <a:rPr lang="en-US" altLang="ko-KR" sz="1800" dirty="0"/>
              <a:t>rotation </a:t>
            </a:r>
            <a:r>
              <a:rPr lang="en-US" altLang="ko-KR" sz="1800" dirty="0" smtClean="0"/>
              <a:t>used for the current Wi-Fi system is sufficient</a:t>
            </a:r>
          </a:p>
          <a:p>
            <a:r>
              <a:rPr lang="en-US" altLang="ko-KR" sz="2000" dirty="0" smtClean="0"/>
              <a:t>Furthermore, the sequence with non-zero center tone can additionally reduce the PAPR especially for the 7 length sequence</a:t>
            </a:r>
          </a:p>
          <a:p>
            <a:pPr lvl="1"/>
            <a:r>
              <a:rPr lang="en-US" altLang="ko-KR" sz="1800" dirty="0" smtClean="0"/>
              <a:t>However, the gain is not significant</a:t>
            </a:r>
          </a:p>
          <a:p>
            <a:pPr lvl="1"/>
            <a:r>
              <a:rPr lang="en-US" altLang="ko-KR" sz="1800" dirty="0" smtClean="0"/>
              <a:t>For the unified sequence between single- and multi-bands, the sequence with null center tone can be more preferred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4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the 11ba SFD?</a:t>
            </a:r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WUR FDMA </a:t>
            </a:r>
            <a:r>
              <a:rPr lang="en-US" altLang="ko-KR" dirty="0"/>
              <a:t>transmission, the </a:t>
            </a:r>
            <a:r>
              <a:rPr lang="en-US" altLang="ko-KR" dirty="0" smtClean="0"/>
              <a:t>existing phase rotation is applied to the </a:t>
            </a:r>
            <a:r>
              <a:rPr lang="en-US" altLang="ko-KR" dirty="0"/>
              <a:t>legacy </a:t>
            </a:r>
            <a:r>
              <a:rPr lang="en-US" altLang="ko-KR" dirty="0" smtClean="0"/>
              <a:t>portion including BPSK-Mark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 :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the 11ba SFD?</a:t>
            </a:r>
          </a:p>
          <a:p>
            <a:pPr lvl="1"/>
            <a:r>
              <a:rPr lang="en-US" altLang="ko-KR" dirty="0"/>
              <a:t>For the WUR FDMA transmission, the </a:t>
            </a:r>
            <a:r>
              <a:rPr lang="en-US" altLang="ko-KR" dirty="0" smtClean="0"/>
              <a:t>existing phase rotation is applied to the WUR portion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64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For the WUR FDMA transmission</a:t>
            </a:r>
            <a:r>
              <a:rPr lang="en-US" altLang="ko-KR" dirty="0" smtClean="0"/>
              <a:t>, the following sequence is applied to generate the 2us OOK waveform</a:t>
            </a:r>
          </a:p>
          <a:p>
            <a:pPr lvl="2"/>
            <a:r>
              <a:rPr lang="en-US" altLang="ko-KR" dirty="0"/>
              <a:t>[1 1 1 0 -1 1 -1</a:t>
            </a:r>
            <a:r>
              <a:rPr lang="en-US" altLang="ko-KR" dirty="0" smtClean="0"/>
              <a:t>]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6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For the WUR FDMA transmission</a:t>
            </a:r>
            <a:r>
              <a:rPr lang="en-US" altLang="ko-KR" dirty="0" smtClean="0"/>
              <a:t>, the following sequence is applied to generate the 4us OOK waveform</a:t>
            </a:r>
          </a:p>
          <a:p>
            <a:pPr lvl="2"/>
            <a:r>
              <a:rPr lang="en-US" altLang="ko-KR" dirty="0"/>
              <a:t>[1 1 1 -1 -1 -1 0 -1 1 -1 -1 1 -1</a:t>
            </a:r>
            <a:r>
              <a:rPr lang="en-US" altLang="ko-KR" dirty="0" smtClean="0"/>
              <a:t>]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6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802.11-17/1625r6 </a:t>
            </a:r>
            <a:r>
              <a:rPr lang="en-US" altLang="zh-TW" dirty="0"/>
              <a:t>Efficient FDMA MU Transmission Schemes for WUR WLAN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ko-KR" dirty="0" smtClean="0"/>
              <a:t>[2] IEEE P802.11-REVmd/D1.0</a:t>
            </a:r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802.11-18/xxxxr0 </a:t>
            </a:r>
            <a:r>
              <a:rPr lang="en-US" altLang="ko-KR" dirty="0">
                <a:ea typeface="굴림" panose="020B0600000101010101" pitchFamily="50" charset="-127"/>
              </a:rPr>
              <a:t>OOK Waveform Generation for </a:t>
            </a:r>
            <a:r>
              <a:rPr lang="en-US" altLang="ko-KR" dirty="0" smtClean="0">
                <a:ea typeface="굴림" panose="020B0600000101010101" pitchFamily="50" charset="-127"/>
              </a:rPr>
              <a:t>FDMA Transmission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9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– PAPR for Legacy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L-STF [dB]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PAPR for </a:t>
            </a:r>
            <a:r>
              <a:rPr lang="en-US" altLang="ko-KR" dirty="0" smtClean="0"/>
              <a:t>L-LTF </a:t>
            </a:r>
            <a:r>
              <a:rPr lang="en-US" altLang="ko-KR" dirty="0"/>
              <a:t>[dB]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79888"/>
              </p:ext>
            </p:extLst>
          </p:nvPr>
        </p:nvGraphicFramePr>
        <p:xfrm>
          <a:off x="914401" y="2240280"/>
          <a:ext cx="6705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1562100"/>
                <a:gridCol w="1562100"/>
                <a:gridCol w="15621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40MHz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80MHz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 phase rotation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2.2394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5.0997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8.1100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Phase rotation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2.2394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5.2497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4.3480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677861"/>
              </p:ext>
            </p:extLst>
          </p:nvPr>
        </p:nvGraphicFramePr>
        <p:xfrm>
          <a:off x="914400" y="4069080"/>
          <a:ext cx="6705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1562100"/>
                <a:gridCol w="1562100"/>
                <a:gridCol w="15621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40MHz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80MHz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 phase rotation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3.1658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6.1761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9.1864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Phase rotation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3.1658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5.7938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5.3962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64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– PAPR for Legacy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L-SIG [dB]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447095"/>
              </p:ext>
            </p:extLst>
          </p:nvPr>
        </p:nvGraphicFramePr>
        <p:xfrm>
          <a:off x="1066800" y="2286000"/>
          <a:ext cx="7246935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805"/>
                <a:gridCol w="887625"/>
                <a:gridCol w="805215"/>
                <a:gridCol w="805215"/>
                <a:gridCol w="805215"/>
                <a:gridCol w="805215"/>
                <a:gridCol w="805215"/>
                <a:gridCol w="805215"/>
                <a:gridCol w="80521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</a:t>
                      </a:r>
                      <a:r>
                        <a:rPr lang="en-US" altLang="ko-KR" sz="1200" baseline="0" dirty="0" smtClean="0"/>
                        <a:t>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Case</a:t>
                      </a:r>
                      <a:r>
                        <a:rPr lang="en-US" altLang="ko-KR" sz="1200" baseline="0" dirty="0" smtClean="0"/>
                        <a:t> 2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</a:t>
                      </a:r>
                      <a:r>
                        <a:rPr lang="en-US" altLang="ko-KR" sz="1200" baseline="0" dirty="0" smtClean="0"/>
                        <a:t> 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</a:t>
                      </a:r>
                      <a:r>
                        <a:rPr lang="en-US" altLang="ko-KR" sz="1200" baseline="0" dirty="0" smtClean="0"/>
                        <a:t> 4</a:t>
                      </a:r>
                      <a:endParaRPr lang="en-US" altLang="ko-K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 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 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Worst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40MHz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No phase rotation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8.4251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8.7728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10.9557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9.2245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8.1282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8.7728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10.9557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Phase rotation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8.1208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9.7488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9.9882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8.2288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9.1345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8.5720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9.9882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80MHz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No phase rotation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11.4354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11.7831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13.9660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12.2348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11.1385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11.7831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13.9660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Phase rotation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8.6150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9.6555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8.5311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7.4858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8.0437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8.0419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9.6555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75251"/>
              </p:ext>
            </p:extLst>
          </p:nvPr>
        </p:nvGraphicFramePr>
        <p:xfrm>
          <a:off x="1066800" y="4661853"/>
          <a:ext cx="3352801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2362201"/>
              </a:tblGrid>
              <a:tr h="1726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Frame</a:t>
                      </a:r>
                      <a:r>
                        <a:rPr lang="en-US" altLang="ko-KR" sz="1200" baseline="0" dirty="0" smtClean="0"/>
                        <a:t> Body = 0 octet, HDR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1726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 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Frame</a:t>
                      </a:r>
                      <a:r>
                        <a:rPr lang="en-US" altLang="ko-KR" sz="1200" baseline="0" dirty="0" smtClean="0"/>
                        <a:t> Body = 0 octet, LDR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  <a:tr h="1726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 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Frame</a:t>
                      </a:r>
                      <a:r>
                        <a:rPr lang="en-US" altLang="ko-KR" sz="1200" baseline="0" dirty="0" smtClean="0"/>
                        <a:t> Body = 8 octets, HDR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1726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 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Frame</a:t>
                      </a:r>
                      <a:r>
                        <a:rPr lang="en-US" altLang="ko-KR" sz="1200" baseline="0" dirty="0" smtClean="0"/>
                        <a:t> Body = 8 octets, LDR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  <a:tr h="1726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 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Frame</a:t>
                      </a:r>
                      <a:r>
                        <a:rPr lang="en-US" altLang="ko-KR" sz="1200" baseline="0" dirty="0" smtClean="0"/>
                        <a:t> Body = 16 octets, HDR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1726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Case 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Frame</a:t>
                      </a:r>
                      <a:r>
                        <a:rPr lang="en-US" altLang="ko-KR" sz="1200" baseline="0" dirty="0" smtClean="0"/>
                        <a:t> Body = 16 octets, LDR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10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– PAPR for Legacy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CDF of PAPR for L-SIG considering various PPDU lengths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318" y="2347415"/>
            <a:ext cx="4983364" cy="374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03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 – PAPR for WUR Portion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40MHz, to calculate the PAPR, we consider the following PPDU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If each combination occurs almost evenly in a practical WUR PPDU, this PPDU format may be reasonable for PAPR calculation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80MHz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similar to 40MHz case, we </a:t>
            </a:r>
            <a:r>
              <a:rPr lang="en-US" altLang="ko-KR" sz="2000" dirty="0"/>
              <a:t>consider the </a:t>
            </a:r>
            <a:r>
              <a:rPr lang="en-US" altLang="ko-KR" sz="2000" dirty="0" smtClean="0"/>
              <a:t>PPDU which consists of all of the combinations of ‘ON’ and ‘OFF’ for the PAPR calculation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72" name="그룹 71"/>
          <p:cNvGrpSpPr/>
          <p:nvPr/>
        </p:nvGrpSpPr>
        <p:grpSpPr>
          <a:xfrm>
            <a:off x="1447800" y="2362200"/>
            <a:ext cx="5410200" cy="1694021"/>
            <a:chOff x="1447800" y="2362200"/>
            <a:chExt cx="5410200" cy="1694021"/>
          </a:xfrm>
        </p:grpSpPr>
        <p:grpSp>
          <p:nvGrpSpPr>
            <p:cNvPr id="62" name="그룹 61"/>
            <p:cNvGrpSpPr/>
            <p:nvPr/>
          </p:nvGrpSpPr>
          <p:grpSpPr>
            <a:xfrm>
              <a:off x="1447800" y="2362200"/>
              <a:ext cx="5410200" cy="1694021"/>
              <a:chOff x="1447800" y="2362200"/>
              <a:chExt cx="5410200" cy="1694021"/>
            </a:xfrm>
          </p:grpSpPr>
          <p:grpSp>
            <p:nvGrpSpPr>
              <p:cNvPr id="60" name="그룹 59"/>
              <p:cNvGrpSpPr/>
              <p:nvPr/>
            </p:nvGrpSpPr>
            <p:grpSpPr>
              <a:xfrm>
                <a:off x="1447800" y="2362200"/>
                <a:ext cx="5410200" cy="1694021"/>
                <a:chOff x="1290536" y="2725579"/>
                <a:chExt cx="5410200" cy="1694021"/>
              </a:xfrm>
            </p:grpSpPr>
            <p:grpSp>
              <p:nvGrpSpPr>
                <p:cNvPr id="57" name="그룹 56"/>
                <p:cNvGrpSpPr/>
                <p:nvPr/>
              </p:nvGrpSpPr>
              <p:grpSpPr>
                <a:xfrm>
                  <a:off x="1290536" y="2866196"/>
                  <a:ext cx="5410200" cy="1553404"/>
                  <a:chOff x="1290536" y="2680715"/>
                  <a:chExt cx="5410200" cy="1553404"/>
                </a:xfrm>
              </p:grpSpPr>
              <p:grpSp>
                <p:nvGrpSpPr>
                  <p:cNvPr id="32" name="그룹 31"/>
                  <p:cNvGrpSpPr/>
                  <p:nvPr/>
                </p:nvGrpSpPr>
                <p:grpSpPr>
                  <a:xfrm>
                    <a:off x="1290536" y="2680715"/>
                    <a:ext cx="5410200" cy="1553404"/>
                    <a:chOff x="977697" y="2438400"/>
                    <a:chExt cx="5410200" cy="1553404"/>
                  </a:xfrm>
                </p:grpSpPr>
                <p:sp>
                  <p:nvSpPr>
                    <p:cNvPr id="33" name="직사각형 32"/>
                    <p:cNvSpPr/>
                    <p:nvPr/>
                  </p:nvSpPr>
                  <p:spPr bwMode="auto">
                    <a:xfrm>
                      <a:off x="1904581" y="3124200"/>
                      <a:ext cx="457200" cy="2286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6" name="직사각형 35"/>
                    <p:cNvSpPr/>
                    <p:nvPr/>
                  </p:nvSpPr>
                  <p:spPr bwMode="auto">
                    <a:xfrm>
                      <a:off x="2819400" y="3124200"/>
                      <a:ext cx="457200" cy="2286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39" name="직선 연결선 38"/>
                    <p:cNvCxnSpPr/>
                    <p:nvPr/>
                  </p:nvCxnSpPr>
                  <p:spPr bwMode="auto">
                    <a:xfrm>
                      <a:off x="1905000" y="2743200"/>
                      <a:ext cx="1969885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40" name="직선 연결선 39"/>
                    <p:cNvCxnSpPr/>
                    <p:nvPr/>
                  </p:nvCxnSpPr>
                  <p:spPr bwMode="auto">
                    <a:xfrm>
                      <a:off x="1906587" y="3352800"/>
                      <a:ext cx="1968298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41" name="직선 연결선 40"/>
                    <p:cNvCxnSpPr/>
                    <p:nvPr/>
                  </p:nvCxnSpPr>
                  <p:spPr bwMode="auto">
                    <a:xfrm flipV="1">
                      <a:off x="2362200" y="2438400"/>
                      <a:ext cx="0" cy="106680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42" name="TextBox 41"/>
                    <p:cNvSpPr txBox="1"/>
                    <p:nvPr/>
                  </p:nvSpPr>
                  <p:spPr>
                    <a:xfrm>
                      <a:off x="977697" y="2466201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1</a:t>
                      </a:r>
                      <a:endParaRPr lang="ko-KR" altLang="en-US"/>
                    </a:p>
                  </p:txBody>
                </p:sp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977697" y="3075801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2</a:t>
                      </a:r>
                      <a:endParaRPr lang="ko-KR" altLang="en-US"/>
                    </a:p>
                  </p:txBody>
                </p:sp>
                <p:cxnSp>
                  <p:nvCxnSpPr>
                    <p:cNvPr id="44" name="직선 연결선 43"/>
                    <p:cNvCxnSpPr/>
                    <p:nvPr/>
                  </p:nvCxnSpPr>
                  <p:spPr bwMode="auto">
                    <a:xfrm flipV="1">
                      <a:off x="2819400" y="2438400"/>
                      <a:ext cx="0" cy="106680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45" name="직선 연결선 44"/>
                    <p:cNvCxnSpPr/>
                    <p:nvPr/>
                  </p:nvCxnSpPr>
                  <p:spPr bwMode="auto">
                    <a:xfrm flipV="1">
                      <a:off x="3276600" y="2438400"/>
                      <a:ext cx="0" cy="106680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1905000" y="3530139"/>
                      <a:ext cx="4482897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      2us       4us      6us       8us          for 7 length sequence</a:t>
                      </a:r>
                    </a:p>
                    <a:p>
                      <a:r>
                        <a:rPr lang="en-US" altLang="ko-KR" dirty="0" smtClean="0"/>
                        <a:t>      4us       8us      12us     14us        for 13 </a:t>
                      </a:r>
                      <a:r>
                        <a:rPr lang="en-US" altLang="ko-KR" dirty="0"/>
                        <a:t>length sequence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54" name="직사각형 53"/>
                  <p:cNvSpPr/>
                  <p:nvPr/>
                </p:nvSpPr>
                <p:spPr bwMode="auto">
                  <a:xfrm>
                    <a:off x="2674620" y="2760345"/>
                    <a:ext cx="457200" cy="22860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58" name="TextBox 57"/>
                <p:cNvSpPr txBox="1"/>
                <p:nvPr/>
              </p:nvSpPr>
              <p:spPr>
                <a:xfrm>
                  <a:off x="2218271" y="2725579"/>
                  <a:ext cx="204406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OFF        ON         </a:t>
                  </a:r>
                  <a:r>
                    <a:rPr lang="en-US" altLang="ko-KR" sz="1000" dirty="0" err="1" smtClean="0"/>
                    <a:t>ON</a:t>
                  </a:r>
                  <a:r>
                    <a:rPr lang="en-US" altLang="ko-KR" sz="1000" dirty="0" smtClean="0"/>
                    <a:t>        OFF   </a:t>
                  </a:r>
                  <a:endParaRPr lang="ko-KR" altLang="en-US" sz="1000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2217420" y="3337560"/>
                  <a:ext cx="197030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 ON        OFF        ON        OFF</a:t>
                  </a:r>
                  <a:endParaRPr lang="ko-KR" altLang="en-US" sz="1000"/>
                </a:p>
              </p:txBody>
            </p:sp>
          </p:grpSp>
          <p:sp>
            <p:nvSpPr>
              <p:cNvPr id="61" name="직사각형 60"/>
              <p:cNvSpPr/>
              <p:nvPr/>
            </p:nvSpPr>
            <p:spPr bwMode="auto">
              <a:xfrm>
                <a:off x="3293226" y="2582487"/>
                <a:ext cx="457200" cy="228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65" name="직선 연결선 64"/>
            <p:cNvCxnSpPr/>
            <p:nvPr/>
          </p:nvCxnSpPr>
          <p:spPr bwMode="auto">
            <a:xfrm flipV="1">
              <a:off x="4207626" y="2488278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2453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have agreed to allow WUR FDMA transmission in wide bandwidths such as 40MHz and 80MHz as depicted in [1]</a:t>
            </a:r>
          </a:p>
          <a:p>
            <a:pPr lvl="1"/>
            <a:r>
              <a:rPr lang="en-US" altLang="ko-KR" sz="1600" dirty="0" smtClean="0"/>
              <a:t>Each 20MHz bandwidth only contains one 4MHz sub-band for WUR</a:t>
            </a:r>
          </a:p>
          <a:p>
            <a:pPr lvl="1"/>
            <a:r>
              <a:rPr lang="en-US" altLang="ko-KR" sz="1600" dirty="0" smtClean="0"/>
              <a:t>One wake-up receiver can stay in one of the sub-bands in wide bandwidth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case, we investigate the PAPR by applying the phase </a:t>
            </a:r>
            <a:r>
              <a:rPr lang="en-US" altLang="ko-KR" sz="1800" dirty="0"/>
              <a:t>rotation to each 20MHz </a:t>
            </a:r>
            <a:r>
              <a:rPr lang="en-US" altLang="ko-KR" sz="1800" dirty="0" smtClean="0"/>
              <a:t>sub-band</a:t>
            </a:r>
          </a:p>
          <a:p>
            <a:r>
              <a:rPr lang="en-US" altLang="ko-KR" sz="1800" dirty="0" smtClean="0"/>
              <a:t>Furthermore, we propose 7/13 length sequences to guarantee a good PAPR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28" y="3194746"/>
            <a:ext cx="3298272" cy="1453454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860" y="2971800"/>
            <a:ext cx="3633830" cy="191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 – PAPR for WUR Portion with Partial Allocation in 80MHz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Allocation cases for 80MHz </a:t>
            </a:r>
            <a:r>
              <a:rPr lang="en-US" altLang="ko-KR" sz="2000" dirty="0"/>
              <a:t> (O: allocated, X: not allocated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800" dirty="0" smtClean="0"/>
              <a:t>Case 0 : O </a:t>
            </a:r>
            <a:r>
              <a:rPr lang="en-US" altLang="ko-KR" sz="1800" dirty="0" err="1" smtClean="0"/>
              <a:t>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</a:t>
            </a:r>
            <a:r>
              <a:rPr lang="en-US" altLang="ko-KR" sz="1800" dirty="0" smtClean="0"/>
              <a:t> (full allocation)</a:t>
            </a:r>
          </a:p>
          <a:p>
            <a:pPr lvl="1"/>
            <a:r>
              <a:rPr lang="en-US" altLang="ko-KR" sz="1800" dirty="0" smtClean="0"/>
              <a:t>Case 1 : O </a:t>
            </a:r>
            <a:r>
              <a:rPr lang="en-US" altLang="ko-KR" sz="1800" dirty="0" err="1" smtClean="0"/>
              <a:t>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</a:t>
            </a:r>
            <a:r>
              <a:rPr lang="en-US" altLang="ko-KR" sz="1800" dirty="0" smtClean="0"/>
              <a:t> X</a:t>
            </a:r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2 </a:t>
            </a:r>
            <a:r>
              <a:rPr lang="en-US" altLang="ko-KR" sz="1800" dirty="0"/>
              <a:t>: O </a:t>
            </a:r>
            <a:r>
              <a:rPr lang="en-US" altLang="ko-KR" sz="1800" dirty="0" err="1"/>
              <a:t>O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X O</a:t>
            </a:r>
            <a:endParaRPr lang="ko-KR" altLang="en-US" sz="1800"/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3 </a:t>
            </a:r>
            <a:r>
              <a:rPr lang="en-US" altLang="ko-KR" sz="1800" dirty="0"/>
              <a:t>: O </a:t>
            </a:r>
            <a:r>
              <a:rPr lang="en-US" altLang="ko-KR" sz="1800" dirty="0" smtClean="0"/>
              <a:t>X </a:t>
            </a:r>
            <a:r>
              <a:rPr lang="en-US" altLang="ko-KR" sz="1800" dirty="0"/>
              <a:t>O </a:t>
            </a:r>
            <a:r>
              <a:rPr lang="en-US" altLang="ko-KR" sz="1800" dirty="0" err="1"/>
              <a:t>O</a:t>
            </a:r>
            <a:r>
              <a:rPr lang="en-US" altLang="ko-KR" sz="1800" dirty="0"/>
              <a:t>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Case 4 </a:t>
            </a:r>
            <a:r>
              <a:rPr lang="en-US" altLang="ko-KR" sz="1800" dirty="0"/>
              <a:t>: </a:t>
            </a:r>
            <a:r>
              <a:rPr lang="en-US" altLang="ko-KR" sz="1800" dirty="0" smtClean="0"/>
              <a:t>X </a:t>
            </a:r>
            <a:r>
              <a:rPr lang="en-US" altLang="ko-KR" sz="1800" dirty="0"/>
              <a:t>O </a:t>
            </a:r>
            <a:r>
              <a:rPr lang="en-US" altLang="ko-KR" sz="1800" dirty="0" err="1"/>
              <a:t>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</a:t>
            </a:r>
            <a:r>
              <a:rPr lang="en-US" altLang="ko-KR" sz="1800" dirty="0"/>
              <a:t> </a:t>
            </a:r>
            <a:endParaRPr lang="ko-KR" altLang="en-US" sz="1800"/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5 </a:t>
            </a:r>
            <a:r>
              <a:rPr lang="en-US" altLang="ko-KR" sz="1800" dirty="0"/>
              <a:t>: O </a:t>
            </a:r>
            <a:r>
              <a:rPr lang="en-US" altLang="ko-KR" sz="1800" dirty="0" err="1"/>
              <a:t>O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X </a:t>
            </a:r>
            <a:r>
              <a:rPr lang="en-US" altLang="ko-KR" sz="1800" dirty="0" err="1" smtClean="0"/>
              <a:t>X</a:t>
            </a:r>
            <a:r>
              <a:rPr lang="en-US" altLang="ko-KR" sz="1800" dirty="0" smtClean="0"/>
              <a:t> </a:t>
            </a:r>
            <a:endParaRPr lang="ko-KR" altLang="en-US" sz="1800"/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6 </a:t>
            </a:r>
            <a:r>
              <a:rPr lang="en-US" altLang="ko-KR" sz="1800" dirty="0"/>
              <a:t>: O </a:t>
            </a:r>
            <a:r>
              <a:rPr lang="en-US" altLang="ko-KR" sz="1800" dirty="0" smtClean="0"/>
              <a:t>X O X </a:t>
            </a:r>
            <a:endParaRPr lang="ko-KR" altLang="en-US" sz="1800"/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7 </a:t>
            </a:r>
            <a:r>
              <a:rPr lang="en-US" altLang="ko-KR" sz="1800" dirty="0"/>
              <a:t>: O </a:t>
            </a:r>
            <a:r>
              <a:rPr lang="en-US" altLang="ko-KR" sz="1800" dirty="0" smtClean="0"/>
              <a:t>X </a:t>
            </a:r>
            <a:r>
              <a:rPr lang="en-US" altLang="ko-KR" sz="1800" dirty="0" err="1" smtClean="0"/>
              <a:t>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 </a:t>
            </a:r>
            <a:endParaRPr lang="ko-KR" altLang="en-US" sz="1800"/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8 </a:t>
            </a:r>
            <a:r>
              <a:rPr lang="en-US" altLang="ko-KR" sz="1800" dirty="0"/>
              <a:t>: </a:t>
            </a:r>
            <a:r>
              <a:rPr lang="en-US" altLang="ko-KR" sz="1800" dirty="0" smtClean="0"/>
              <a:t>X </a:t>
            </a:r>
            <a:r>
              <a:rPr lang="en-US" altLang="ko-KR" sz="1800" dirty="0"/>
              <a:t>O </a:t>
            </a:r>
            <a:r>
              <a:rPr lang="en-US" altLang="ko-KR" sz="1800" dirty="0" err="1"/>
              <a:t>O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X </a:t>
            </a:r>
            <a:endParaRPr lang="ko-KR" altLang="en-US" sz="1800"/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9 </a:t>
            </a:r>
            <a:r>
              <a:rPr lang="en-US" altLang="ko-KR" sz="1800" dirty="0"/>
              <a:t>: </a:t>
            </a:r>
            <a:r>
              <a:rPr lang="en-US" altLang="ko-KR" sz="1800" dirty="0" smtClean="0"/>
              <a:t>X </a:t>
            </a:r>
            <a:r>
              <a:rPr lang="en-US" altLang="ko-KR" sz="1800" dirty="0"/>
              <a:t>O </a:t>
            </a:r>
            <a:r>
              <a:rPr lang="en-US" altLang="ko-KR" sz="1800" dirty="0" smtClean="0"/>
              <a:t>X </a:t>
            </a:r>
            <a:r>
              <a:rPr lang="en-US" altLang="ko-KR" sz="1800" dirty="0"/>
              <a:t>O </a:t>
            </a:r>
            <a:endParaRPr lang="ko-KR" altLang="en-US" sz="1800"/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10 </a:t>
            </a:r>
            <a:r>
              <a:rPr lang="en-US" altLang="ko-KR" sz="1800" dirty="0"/>
              <a:t>: </a:t>
            </a:r>
            <a:r>
              <a:rPr lang="en-US" altLang="ko-KR" sz="1800" dirty="0" smtClean="0"/>
              <a:t>X </a:t>
            </a:r>
            <a:r>
              <a:rPr lang="en-US" altLang="ko-KR" sz="1800" dirty="0" err="1" smtClean="0"/>
              <a:t>X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 </a:t>
            </a:r>
            <a:r>
              <a:rPr lang="en-US" altLang="ko-KR" sz="1800" dirty="0" err="1"/>
              <a:t>O</a:t>
            </a:r>
            <a:r>
              <a:rPr lang="en-US" altLang="ko-KR" sz="1800" dirty="0"/>
              <a:t> </a:t>
            </a:r>
            <a:endParaRPr lang="ko-KR" altLang="en-US" sz="18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2743200"/>
            <a:ext cx="4953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For the cases where three sub-bands are allocated for FDMA transmission, there are 8 combinations of ‘ON’ and ‘OFF’, and </a:t>
            </a:r>
            <a:r>
              <a:rPr lang="en-US" altLang="ko-KR" sz="1600" dirty="0"/>
              <a:t>we consider the PPDU which consists of all </a:t>
            </a:r>
            <a:r>
              <a:rPr lang="en-US" altLang="ko-KR" sz="1600" dirty="0" smtClean="0"/>
              <a:t>8 </a:t>
            </a:r>
            <a:r>
              <a:rPr lang="en-US" altLang="ko-KR" sz="1600" dirty="0"/>
              <a:t>combinations of ‘ON’ and ‘OFF’ for the PAPR calculation</a:t>
            </a:r>
          </a:p>
          <a:p>
            <a:endParaRPr lang="en-US" altLang="ko-KR" sz="1600" dirty="0" smtClean="0"/>
          </a:p>
          <a:p>
            <a:r>
              <a:rPr lang="en-US" altLang="ko-KR" sz="1600" dirty="0"/>
              <a:t>For the cases where </a:t>
            </a:r>
            <a:r>
              <a:rPr lang="en-US" altLang="ko-KR" sz="1600" dirty="0" smtClean="0"/>
              <a:t>two </a:t>
            </a:r>
            <a:r>
              <a:rPr lang="en-US" altLang="ko-KR" sz="1600" dirty="0"/>
              <a:t>sub-bands are allocated for FDMA transmission</a:t>
            </a:r>
            <a:r>
              <a:rPr lang="en-US" altLang="ko-KR" sz="1600" dirty="0" smtClean="0"/>
              <a:t>, </a:t>
            </a:r>
            <a:r>
              <a:rPr lang="en-US" altLang="ko-KR" sz="1600" dirty="0"/>
              <a:t>there are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combinations of ‘ON’ and ‘OFF’, and we consider the PPDU which consists of all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combinations of ‘ON’ and ‘OFF’ for the PAPR calculation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9926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C – PAPR for WUR Portion with Partial Allocation in 80MHz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By considering all of the allocation cases in the previous slide, we can obtain the following sequences which optimize the PAPR by the minimax approach</a:t>
            </a:r>
          </a:p>
          <a:p>
            <a:pPr lvl="1"/>
            <a:r>
              <a:rPr lang="en-US" altLang="ko-KR" sz="1800" dirty="0" smtClean="0"/>
              <a:t>7 length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sequence with DC : </a:t>
            </a:r>
            <a:r>
              <a:rPr lang="en-US" altLang="ko-KR" sz="1800" dirty="0"/>
              <a:t>[1 1 1 0 -1 1 -1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/>
              <a:t>13 length sequence with DC : [1 1 1 -1 -1 -1 0 -1 1 -1 -1 1 -1]</a:t>
            </a:r>
          </a:p>
          <a:p>
            <a:pPr lvl="1"/>
            <a:r>
              <a:rPr lang="en-US" altLang="ko-KR" sz="1800" dirty="0" smtClean="0"/>
              <a:t>7 </a:t>
            </a:r>
            <a:r>
              <a:rPr lang="en-US" altLang="ko-KR" sz="1800" dirty="0"/>
              <a:t>length</a:t>
            </a:r>
            <a:r>
              <a:rPr lang="ko-KR" altLang="en-US" sz="1800"/>
              <a:t> </a:t>
            </a:r>
            <a:r>
              <a:rPr lang="en-US" altLang="ko-KR" sz="1800" dirty="0"/>
              <a:t>sequence </a:t>
            </a:r>
            <a:r>
              <a:rPr lang="en-US" altLang="ko-KR" sz="1800" dirty="0" smtClean="0"/>
              <a:t>with no </a:t>
            </a:r>
            <a:r>
              <a:rPr lang="en-US" altLang="ko-KR" sz="1800" dirty="0"/>
              <a:t>DC : [1 1 1 -1 -1 1 -</a:t>
            </a:r>
            <a:r>
              <a:rPr lang="en-US" altLang="ko-KR" sz="1800" dirty="0" smtClean="0"/>
              <a:t>1]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13 </a:t>
            </a:r>
            <a:r>
              <a:rPr lang="en-US" altLang="ko-KR" sz="1800" dirty="0"/>
              <a:t>length sequence with </a:t>
            </a:r>
            <a:r>
              <a:rPr lang="en-US" altLang="ko-KR" sz="1800" dirty="0" smtClean="0"/>
              <a:t>no DC : [</a:t>
            </a:r>
            <a:r>
              <a:rPr lang="en-US" altLang="ko-KR" sz="1800" dirty="0"/>
              <a:t>1 1 1 -1 -1 -1 1 1 -1 1 1 -1 1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 smtClean="0"/>
              <a:t>Note that these are the same as Seq1 and Seq</a:t>
            </a:r>
            <a:r>
              <a:rPr lang="en-US" altLang="ko-KR" sz="1800" dirty="0"/>
              <a:t>2</a:t>
            </a:r>
          </a:p>
          <a:p>
            <a:r>
              <a:rPr lang="en-US" altLang="ko-KR" sz="2000" dirty="0" smtClean="0"/>
              <a:t>In each sequence, the following phase rotation (PR3) is optimal in terms of the PAPR when considering </a:t>
            </a:r>
            <a:r>
              <a:rPr lang="en-US" altLang="ko-KR" sz="2000" dirty="0"/>
              <a:t>all of the allocation </a:t>
            </a:r>
            <a:r>
              <a:rPr lang="en-US" altLang="ko-KR" sz="2000" dirty="0" smtClean="0"/>
              <a:t>cases</a:t>
            </a:r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dirty="0"/>
              <a:t>1 1 1 0 -1 1 -1</a:t>
            </a:r>
            <a:r>
              <a:rPr lang="en-US" altLang="ko-KR" sz="1800" dirty="0" smtClean="0"/>
              <a:t>] </a:t>
            </a:r>
            <a:r>
              <a:rPr lang="en-US" altLang="ko-KR" sz="1800" dirty="0" smtClean="0">
                <a:sym typeface="Wingdings" panose="05000000000000000000" pitchFamily="2" charset="2"/>
              </a:rPr>
              <a:t> [1,-1,-1,1]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dirty="0"/>
              <a:t>1 1 1 -1 -1 -1 0 -1 1 -1 -1 1 -1</a:t>
            </a:r>
            <a:r>
              <a:rPr lang="en-US" altLang="ko-KR" sz="1800" dirty="0" smtClean="0"/>
              <a:t>] </a:t>
            </a:r>
            <a:r>
              <a:rPr lang="en-US" altLang="ko-KR" sz="1800" dirty="0" smtClean="0">
                <a:sym typeface="Wingdings" panose="05000000000000000000" pitchFamily="2" charset="2"/>
              </a:rPr>
              <a:t> [1,-1,-1,1]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dirty="0"/>
              <a:t>1 1 1 -1 -1 1 -1</a:t>
            </a:r>
            <a:r>
              <a:rPr lang="en-US" altLang="ko-KR" sz="1800" dirty="0" smtClean="0"/>
              <a:t>] </a:t>
            </a:r>
            <a:r>
              <a:rPr lang="en-US" altLang="ko-KR" sz="1800" dirty="0" smtClean="0">
                <a:sym typeface="Wingdings" panose="05000000000000000000" pitchFamily="2" charset="2"/>
              </a:rPr>
              <a:t> [1,j,1,j]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dirty="0"/>
              <a:t>1 1 1 -1 -1 -1 1 1 -1 1 1 -1 1</a:t>
            </a:r>
            <a:r>
              <a:rPr lang="en-US" altLang="ko-KR" sz="1800" dirty="0" smtClean="0"/>
              <a:t>] </a:t>
            </a:r>
            <a:r>
              <a:rPr lang="en-US" altLang="ko-KR" sz="1800" dirty="0">
                <a:sym typeface="Wingdings" panose="05000000000000000000" pitchFamily="2" charset="2"/>
              </a:rPr>
              <a:t> [1</a:t>
            </a:r>
            <a:r>
              <a:rPr lang="en-US" altLang="ko-KR" sz="1800" dirty="0" smtClean="0">
                <a:sym typeface="Wingdings" panose="05000000000000000000" pitchFamily="2" charset="2"/>
              </a:rPr>
              <a:t>,-j,1,-j</a:t>
            </a:r>
            <a:r>
              <a:rPr lang="en-US" altLang="ko-KR" sz="1800" dirty="0">
                <a:sym typeface="Wingdings" panose="05000000000000000000" pitchFamily="2" charset="2"/>
              </a:rPr>
              <a:t>]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11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 – PAPR for WUR Portion with Partial Allocation in 80MHz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[dB] – 7 length sequence</a:t>
            </a:r>
            <a:r>
              <a:rPr lang="en-US" altLang="ko-KR" sz="1800" dirty="0" smtClean="0"/>
              <a:t> </a:t>
            </a:r>
            <a:endParaRPr lang="ko-KR" altLang="en-US" sz="18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331880"/>
              </p:ext>
            </p:extLst>
          </p:nvPr>
        </p:nvGraphicFramePr>
        <p:xfrm>
          <a:off x="1143000" y="2184400"/>
          <a:ext cx="689617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9363"/>
                <a:gridCol w="1149363"/>
                <a:gridCol w="1149363"/>
                <a:gridCol w="1149363"/>
                <a:gridCol w="1149363"/>
                <a:gridCol w="1149363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</a:t>
                      </a:r>
                      <a:r>
                        <a:rPr lang="en-US" altLang="ko-KR" sz="1400" baseline="0" dirty="0" smtClean="0"/>
                        <a:t> 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4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Seq1 w/ PR1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8.7625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7.4665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9.9291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8.9520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10.0119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Seq1 w/ PR3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8.9644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7.4665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8.9313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8.9313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7.4665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Seq2 w/ PR1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7.8858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6.6108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9.1365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8.0826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9.0985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Seq2 w/ PR3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8.1126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6.5812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8.0822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8.0822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6.5812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82552"/>
              </p:ext>
            </p:extLst>
          </p:nvPr>
        </p:nvGraphicFramePr>
        <p:xfrm>
          <a:off x="1143000" y="4191000"/>
          <a:ext cx="689617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9363"/>
                <a:gridCol w="1149363"/>
                <a:gridCol w="1149363"/>
                <a:gridCol w="1149363"/>
                <a:gridCol w="1149363"/>
                <a:gridCol w="1149363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</a:t>
                      </a:r>
                      <a:r>
                        <a:rPr lang="en-US" altLang="ko-KR" sz="1400" baseline="0" dirty="0" smtClean="0"/>
                        <a:t> 5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</a:t>
                      </a:r>
                      <a:r>
                        <a:rPr lang="en-US" altLang="ko-KR" sz="1400" baseline="0" dirty="0" smtClean="0"/>
                        <a:t> 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7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8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10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8.1682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8.2583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8.1682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8.2509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8.2509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8.2509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8.1682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8.2583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8.2509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8.2509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8.2583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8.1682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7.3762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7.4032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7.3762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7.3395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7.3723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7.3395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7.4112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7.3723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7.4042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7.3914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7.3723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7.4112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70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 – PAPR for WUR Portion with Partial Allocation in 80MHz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[dB] – 13 length sequence</a:t>
            </a:r>
            <a:r>
              <a:rPr lang="en-US" altLang="ko-KR" sz="1800" dirty="0" smtClean="0"/>
              <a:t> </a:t>
            </a:r>
            <a:endParaRPr lang="ko-KR" altLang="en-US" sz="18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062236"/>
              </p:ext>
            </p:extLst>
          </p:nvPr>
        </p:nvGraphicFramePr>
        <p:xfrm>
          <a:off x="1143000" y="2184400"/>
          <a:ext cx="689617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9363"/>
                <a:gridCol w="1149363"/>
                <a:gridCol w="1149363"/>
                <a:gridCol w="1149363"/>
                <a:gridCol w="1149363"/>
                <a:gridCol w="1149363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</a:t>
                      </a:r>
                      <a:r>
                        <a:rPr lang="en-US" altLang="ko-KR" sz="1400" baseline="0" dirty="0" smtClean="0"/>
                        <a:t> 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4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Seq1 w/ PR1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8.5916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7.2822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9.7838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8.7660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9.8415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Seq1 w/ PR3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8.7850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7.2822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8.7519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8.7519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7.2822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Seq2 w/ PR1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8.6308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7.3275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9.8804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8.8014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9.8535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Seq2 w/ PR3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8.8404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7.3273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8.8070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8.8070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7.3273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29091"/>
              </p:ext>
            </p:extLst>
          </p:nvPr>
        </p:nvGraphicFramePr>
        <p:xfrm>
          <a:off x="1143000" y="4191000"/>
          <a:ext cx="689617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9363"/>
                <a:gridCol w="1149363"/>
                <a:gridCol w="1149363"/>
                <a:gridCol w="1149363"/>
                <a:gridCol w="1149363"/>
                <a:gridCol w="1149363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</a:t>
                      </a:r>
                      <a:r>
                        <a:rPr lang="en-US" altLang="ko-KR" sz="1400" baseline="0" dirty="0" smtClean="0"/>
                        <a:t> 5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</a:t>
                      </a:r>
                      <a:r>
                        <a:rPr lang="en-US" altLang="ko-KR" sz="1400" baseline="0" dirty="0" smtClean="0"/>
                        <a:t> 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7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8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10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8.0228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8.0739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8.0228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8.0803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8.0803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8.0803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8.0228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8.0739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8.0803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8.0803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8.0739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8.0228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8.1195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8.1194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8.1195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8.0928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8.1190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8.0928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8.1179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8.1190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8.1188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8.1204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8.1190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8.1179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094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for Legacy Portion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current Wi-Fi system employs the phase rotation to reduce the PAPR as follows [2]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For the legacy portion including the BPSK-Mark, we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propose to use the phase rotation above</a:t>
            </a:r>
          </a:p>
          <a:p>
            <a:pPr lvl="1"/>
            <a:r>
              <a:rPr lang="en-US" altLang="ko-KR" sz="1600" dirty="0" smtClean="0"/>
              <a:t>By doing so, the PAPR for the L-SIG which may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be the worst in </a:t>
            </a:r>
            <a:r>
              <a:rPr lang="en-US" altLang="ko-KR" sz="1600" dirty="0" smtClean="0"/>
              <a:t>WUR </a:t>
            </a:r>
            <a:r>
              <a:rPr lang="en-US" altLang="ko-KR" sz="1600" dirty="0" smtClean="0"/>
              <a:t>PPDU can be less than 12 dB in the wide bandwidths</a:t>
            </a:r>
          </a:p>
          <a:p>
            <a:pPr lvl="1"/>
            <a:r>
              <a:rPr lang="en-US" altLang="ko-KR" sz="1600" dirty="0" smtClean="0"/>
              <a:t>PAPRs for the legacy portion are shown in Appendix A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68" y="2438400"/>
            <a:ext cx="2060464" cy="26003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43200" y="3581400"/>
            <a:ext cx="2852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Simply denoted as [1 j]</a:t>
            </a:r>
            <a:endParaRPr lang="ko-KR" altLang="en-US" sz="1400"/>
          </a:p>
        </p:txBody>
      </p:sp>
      <p:sp>
        <p:nvSpPr>
          <p:cNvPr id="9" name="TextBox 8"/>
          <p:cNvSpPr txBox="1"/>
          <p:nvPr/>
        </p:nvSpPr>
        <p:spPr>
          <a:xfrm>
            <a:off x="2743200" y="4569023"/>
            <a:ext cx="2852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Simply denoted as [1 -1 -1 -1]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29787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for WUR Portion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W</a:t>
            </a:r>
            <a:r>
              <a:rPr lang="en-US" altLang="ko-KR" sz="1600" dirty="0" smtClean="0"/>
              <a:t>e assume that OOK waveform for the WUR portion is generated as follows [3]</a:t>
            </a:r>
          </a:p>
          <a:p>
            <a:pPr lvl="1"/>
            <a:r>
              <a:rPr lang="en-US" altLang="ko-KR" sz="1400" dirty="0"/>
              <a:t>2/4us </a:t>
            </a:r>
            <a:r>
              <a:rPr lang="en-US" altLang="ko-KR" sz="1400" dirty="0" smtClean="0"/>
              <a:t>waveforms are generated </a:t>
            </a:r>
            <a:r>
              <a:rPr lang="en-US" altLang="ko-KR" sz="1400" dirty="0"/>
              <a:t>by applying 7/13 length </a:t>
            </a:r>
            <a:r>
              <a:rPr lang="en-US" altLang="ko-KR" sz="1400" dirty="0" smtClean="0"/>
              <a:t>sequences </a:t>
            </a:r>
            <a:r>
              <a:rPr lang="en-US" altLang="ko-KR" sz="1400" dirty="0"/>
              <a:t>to all sub-bands corresponding to the ‘ON’ </a:t>
            </a:r>
            <a:r>
              <a:rPr lang="en-US" altLang="ko-KR" sz="1400" dirty="0" smtClean="0"/>
              <a:t>part</a:t>
            </a:r>
          </a:p>
          <a:p>
            <a:r>
              <a:rPr lang="en-US" altLang="ko-KR" sz="1600" dirty="0" smtClean="0"/>
              <a:t>We consider full allocation, i.e., all sub-bands are used to transmit WUR PPDU</a:t>
            </a:r>
          </a:p>
          <a:p>
            <a:pPr lvl="1"/>
            <a:r>
              <a:rPr lang="en-US" altLang="ko-KR" sz="1400" dirty="0" smtClean="0"/>
              <a:t>In Appendix C, we additionally </a:t>
            </a:r>
            <a:r>
              <a:rPr lang="en-US" altLang="ko-KR" sz="1400" dirty="0" smtClean="0"/>
              <a:t>consider </a:t>
            </a:r>
            <a:r>
              <a:rPr lang="en-US" altLang="ko-KR" sz="1400" dirty="0" smtClean="0"/>
              <a:t>various partial allocation cases for 80MHz</a:t>
            </a:r>
            <a:endParaRPr lang="en-US" altLang="ko-KR" sz="1400" dirty="0"/>
          </a:p>
          <a:p>
            <a:r>
              <a:rPr lang="en-US" altLang="ko-KR" sz="1600" dirty="0" smtClean="0"/>
              <a:t>To investigate </a:t>
            </a:r>
            <a:r>
              <a:rPr lang="en-US" altLang="ko-KR" sz="1600" dirty="0"/>
              <a:t>the PAPR of the WUR portion, we need to consider various combinations of ‘ON’ and ‘OFF’ among all sub-bands</a:t>
            </a:r>
          </a:p>
          <a:p>
            <a:pPr lvl="1"/>
            <a:r>
              <a:rPr lang="en-US" altLang="ko-KR" sz="1400" dirty="0"/>
              <a:t>For </a:t>
            </a:r>
            <a:r>
              <a:rPr lang="en-US" altLang="ko-KR" sz="1400" dirty="0" smtClean="0"/>
              <a:t>40MHz and 80MHz, </a:t>
            </a:r>
            <a:r>
              <a:rPr lang="en-US" altLang="ko-KR" sz="1400" dirty="0"/>
              <a:t>there are </a:t>
            </a:r>
            <a:r>
              <a:rPr lang="en-US" altLang="ko-KR" sz="1400" dirty="0" smtClean="0"/>
              <a:t>4 and 16 combinations, respectively</a:t>
            </a:r>
            <a:endParaRPr lang="en-US" altLang="ko-KR" sz="1400" dirty="0"/>
          </a:p>
          <a:p>
            <a:pPr lvl="1"/>
            <a:r>
              <a:rPr lang="en-US" altLang="ko-KR" sz="1400" dirty="0"/>
              <a:t>By considering all the combinations, we compute WUR PPDU and calculate PAPR</a:t>
            </a:r>
          </a:p>
          <a:p>
            <a:pPr lvl="2"/>
            <a:r>
              <a:rPr lang="en-US" altLang="ko-KR" sz="1200" dirty="0"/>
              <a:t>The WUR PPDU structure used for the PAPR calculation is shown in Appendix B</a:t>
            </a:r>
          </a:p>
          <a:p>
            <a:r>
              <a:rPr lang="en-US" altLang="ko-KR" sz="1600" dirty="0" smtClean="0"/>
              <a:t>PAPR is investigated by applying the following phase rotation</a:t>
            </a:r>
          </a:p>
          <a:p>
            <a:pPr lvl="1"/>
            <a:r>
              <a:rPr lang="en-US" altLang="ko-KR" sz="1400" dirty="0" smtClean="0"/>
              <a:t>No phase rotation (no PR) [1,1], [1,1,1,1]</a:t>
            </a:r>
          </a:p>
          <a:p>
            <a:pPr lvl="1"/>
            <a:r>
              <a:rPr lang="en-US" altLang="ko-KR" sz="1400" dirty="0" smtClean="0"/>
              <a:t>Phase rotation used in the current Wi-Fi (PR1) [1,j], [1,-1,-1,-1]</a:t>
            </a:r>
          </a:p>
          <a:p>
            <a:pPr lvl="1"/>
            <a:r>
              <a:rPr lang="en-US" altLang="ko-KR" sz="1400" dirty="0" smtClean="0"/>
              <a:t>New phase rotation (PR2) [1,-1], [1,j,j,1] </a:t>
            </a:r>
            <a:r>
              <a:rPr lang="en-US" altLang="ko-KR" sz="1400" dirty="0" smtClean="0">
                <a:sym typeface="Wingdings" panose="05000000000000000000" pitchFamily="2" charset="2"/>
              </a:rPr>
              <a:t> When considering various 7/13 length sequences, the majority of sequences select these values in terms of the PAPR</a:t>
            </a:r>
          </a:p>
          <a:p>
            <a:pPr lvl="1"/>
            <a:endParaRPr lang="en-US" altLang="ko-KR" sz="1400" dirty="0" smtClean="0">
              <a:sym typeface="Wingdings" panose="05000000000000000000" pitchFamily="2" charset="2"/>
            </a:endParaRPr>
          </a:p>
          <a:p>
            <a:pPr lvl="1"/>
            <a:endParaRPr lang="en-US" altLang="ko-KR" sz="1400" dirty="0" smtClean="0">
              <a:sym typeface="Wingdings" panose="05000000000000000000" pitchFamily="2" charset="2"/>
            </a:endParaRPr>
          </a:p>
          <a:p>
            <a:r>
              <a:rPr lang="en-US" altLang="ko-KR" sz="1600" dirty="0" smtClean="0"/>
              <a:t>For the investigation, we assume 7/13 sequences with random BPSK coefficients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615321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ym typeface="Wingdings" panose="05000000000000000000" pitchFamily="2" charset="2"/>
              </a:rPr>
              <a:t> For 80MHz, </a:t>
            </a:r>
            <a:r>
              <a:rPr lang="en-US" altLang="ko-KR" sz="1400" dirty="0" smtClean="0">
                <a:sym typeface="Wingdings" panose="05000000000000000000" pitchFamily="2" charset="2"/>
              </a:rPr>
              <a:t>[1,j,j,1] comes from considering only full </a:t>
            </a:r>
            <a:r>
              <a:rPr lang="en-US" altLang="ko-KR" sz="1400" dirty="0">
                <a:sym typeface="Wingdings" panose="05000000000000000000" pitchFamily="2" charset="2"/>
              </a:rPr>
              <a:t>allocation </a:t>
            </a:r>
            <a:r>
              <a:rPr lang="en-US" altLang="ko-KR" sz="1400" dirty="0" smtClean="0">
                <a:sym typeface="Wingdings" panose="05000000000000000000" pitchFamily="2" charset="2"/>
              </a:rPr>
              <a:t>and </a:t>
            </a:r>
            <a:r>
              <a:rPr lang="en-US" altLang="ko-KR" sz="1400" dirty="0">
                <a:sym typeface="Wingdings" panose="05000000000000000000" pitchFamily="2" charset="2"/>
              </a:rPr>
              <a:t>if we </a:t>
            </a:r>
            <a:r>
              <a:rPr lang="en-US" altLang="ko-KR" sz="1400" dirty="0" smtClean="0">
                <a:sym typeface="Wingdings" panose="05000000000000000000" pitchFamily="2" charset="2"/>
              </a:rPr>
              <a:t>consider both full and partial allocation, </a:t>
            </a:r>
            <a:r>
              <a:rPr lang="en-US" altLang="ko-KR" sz="1400" dirty="0">
                <a:sym typeface="Wingdings" panose="05000000000000000000" pitchFamily="2" charset="2"/>
              </a:rPr>
              <a:t>phase rotation values can be different as shown in </a:t>
            </a:r>
            <a:r>
              <a:rPr lang="en-US" altLang="ko-KR" sz="1400" dirty="0" smtClean="0">
                <a:sym typeface="Wingdings" panose="05000000000000000000" pitchFamily="2" charset="2"/>
              </a:rPr>
              <a:t>Appendix 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0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for 40MHz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84523" y="5118073"/>
            <a:ext cx="1363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7 length sequence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962154" y="5118073"/>
            <a:ext cx="1363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13 length sequence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85800" y="5562600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Each randomly generated sequence has different PAPR, and thus we plot the CDF of the PAPR</a:t>
            </a:r>
          </a:p>
          <a:p>
            <a:r>
              <a:rPr lang="en-US" altLang="ko-KR" sz="1400" dirty="0" smtClean="0"/>
              <a:t>In 40MHz, the phase rotation does not guarantee </a:t>
            </a:r>
            <a:r>
              <a:rPr lang="en-US" altLang="ko-KR" sz="1400" dirty="0"/>
              <a:t>a</a:t>
            </a:r>
            <a:r>
              <a:rPr lang="en-US" altLang="ko-KR" sz="1400" dirty="0" smtClean="0"/>
              <a:t> PAPR reduction</a:t>
            </a:r>
          </a:p>
          <a:p>
            <a:r>
              <a:rPr lang="en-US" altLang="ko-KR" sz="1400" dirty="0" smtClean="0"/>
              <a:t>PAPR of the WUR portion can be worse than that of the L-SIG</a:t>
            </a:r>
            <a:endParaRPr lang="ko-KR" altLang="en-US" sz="140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20" y="1904999"/>
            <a:ext cx="4271455" cy="321307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988" y="1904999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1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for 80MHz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84523" y="5118073"/>
            <a:ext cx="1363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7 length sequence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962154" y="5118073"/>
            <a:ext cx="1363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13 length sequence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84" y="1904998"/>
            <a:ext cx="4271455" cy="321307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6188" y="1902482"/>
            <a:ext cx="4271455" cy="321307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5800" y="5585936"/>
            <a:ext cx="731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These are only for the full allocation case</a:t>
            </a:r>
          </a:p>
          <a:p>
            <a:r>
              <a:rPr lang="en-US" altLang="ko-KR" sz="1400" dirty="0" smtClean="0"/>
              <a:t>In 80MHz, PAPR is enhanced by the phase rotation</a:t>
            </a:r>
          </a:p>
          <a:p>
            <a:r>
              <a:rPr lang="en-US" altLang="ko-KR" sz="1400" dirty="0" smtClean="0"/>
              <a:t>PAPR of the WUR portion can be </a:t>
            </a:r>
            <a:r>
              <a:rPr lang="en-US" altLang="ko-KR" sz="1400" dirty="0"/>
              <a:t>worse than that of the </a:t>
            </a:r>
            <a:r>
              <a:rPr lang="en-US" altLang="ko-KR" sz="1400" dirty="0" smtClean="0"/>
              <a:t>L-SIG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6750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7/13 Length Sequences Minimizing PAPR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In both wide bandwidths, PAPR of the WUR portion can be too high according to the 7/13 length sequences used for the OOK waveform generation</a:t>
            </a:r>
          </a:p>
          <a:p>
            <a:pPr lvl="1"/>
            <a:r>
              <a:rPr lang="en-US" altLang="ko-KR" sz="1400" dirty="0" smtClean="0"/>
              <a:t>PAPR can be even worse than the worst PAPR of the L-SIG shown in Appendix A</a:t>
            </a:r>
          </a:p>
          <a:p>
            <a:r>
              <a:rPr lang="en-US" altLang="ko-KR" sz="1600" dirty="0" smtClean="0"/>
              <a:t>Also, the PAPR reduction gain by the phase rotation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marginal especially for 40MHz</a:t>
            </a:r>
            <a:endParaRPr lang="en-US" altLang="ko-KR" sz="1600" dirty="0" smtClean="0"/>
          </a:p>
          <a:p>
            <a:r>
              <a:rPr lang="en-US" altLang="ko-KR" sz="1600" dirty="0" smtClean="0"/>
              <a:t>Thus, to guarantee a good PAPR of the WUR portion for the WUR FDMA transmission, we need to use </a:t>
            </a:r>
            <a:r>
              <a:rPr lang="en-US" altLang="ko-KR" sz="1600" dirty="0"/>
              <a:t>a </a:t>
            </a:r>
            <a:r>
              <a:rPr lang="en-US" altLang="ko-KR" sz="1600" dirty="0" smtClean="0"/>
              <a:t>proper sequence for the OOK waveform generation</a:t>
            </a:r>
          </a:p>
          <a:p>
            <a:r>
              <a:rPr lang="en-US" altLang="ko-KR" sz="1600" dirty="0" smtClean="0"/>
              <a:t>By the minimax approach, we can obtain the following sequences (Seq1)</a:t>
            </a:r>
          </a:p>
          <a:p>
            <a:pPr lvl="1"/>
            <a:r>
              <a:rPr lang="en-US" altLang="ko-KR" sz="1400" dirty="0" smtClean="0"/>
              <a:t>[1 </a:t>
            </a:r>
            <a:r>
              <a:rPr lang="en-US" altLang="ko-KR" sz="1400" dirty="0"/>
              <a:t>1 1 0 -1 1 -1</a:t>
            </a:r>
            <a:r>
              <a:rPr lang="en-US" altLang="ko-KR" sz="1400" dirty="0" smtClean="0"/>
              <a:t>], [1 </a:t>
            </a:r>
            <a:r>
              <a:rPr lang="en-US" altLang="ko-KR" sz="1400" dirty="0"/>
              <a:t>1 1 -1 -1 -1 0 -1 1 -1 -1 1 -</a:t>
            </a:r>
            <a:r>
              <a:rPr lang="en-US" altLang="ko-KR" sz="1400" dirty="0" smtClean="0"/>
              <a:t>1]</a:t>
            </a:r>
          </a:p>
          <a:p>
            <a:pPr lvl="1"/>
            <a:r>
              <a:rPr lang="en-US" altLang="ko-KR" sz="1400" dirty="0" smtClean="0"/>
              <a:t>Note that these sequences also minimize the PAPR for the single-band transmission</a:t>
            </a:r>
          </a:p>
          <a:p>
            <a:pPr lvl="1"/>
            <a:r>
              <a:rPr lang="en-US" altLang="ko-KR" sz="1400" dirty="0" smtClean="0"/>
              <a:t>The minimax approach selects </a:t>
            </a:r>
            <a:r>
              <a:rPr lang="en-US" altLang="ko-KR" sz="1400" dirty="0"/>
              <a:t>a sequence which minimizes the maximum PAPR among PAPRs </a:t>
            </a:r>
            <a:r>
              <a:rPr lang="en-US" altLang="ko-KR" sz="1400" dirty="0" smtClean="0"/>
              <a:t>of the WUR PPDU in 20MHz, 40MHz and 80MHz</a:t>
            </a:r>
          </a:p>
          <a:p>
            <a:r>
              <a:rPr lang="en-US" altLang="ko-KR" sz="1600" dirty="0" smtClean="0"/>
              <a:t>For the WUR FDMA transmission, we don’t need to consider DC, and thus we can alternatively apply the following sequences which are also obtained by the minimax approach (Seq2)</a:t>
            </a:r>
          </a:p>
          <a:p>
            <a:pPr lvl="1"/>
            <a:r>
              <a:rPr lang="en-US" altLang="ko-KR" sz="1400" dirty="0" smtClean="0"/>
              <a:t>[1 1 1 -1 -1 1 -1], [</a:t>
            </a:r>
            <a:r>
              <a:rPr lang="en-US" altLang="ko-KR" sz="1400" dirty="0"/>
              <a:t>1 1 1 -1 -1 -1 1 1 -1 1 1 -1 1</a:t>
            </a:r>
            <a:r>
              <a:rPr lang="en-US" altLang="ko-KR" sz="1400" dirty="0" smtClean="0"/>
              <a:t>]</a:t>
            </a:r>
          </a:p>
          <a:p>
            <a:r>
              <a:rPr lang="en-US" altLang="ko-KR" sz="1600" dirty="0" smtClean="0"/>
              <a:t>Note that these four sequences are optimal even for the partial allocation cases in 80MHz</a:t>
            </a:r>
          </a:p>
          <a:p>
            <a:endParaRPr lang="en-US" altLang="ko-KR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for 40MHz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84523" y="5118073"/>
            <a:ext cx="1363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7 length sequence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962154" y="5118073"/>
            <a:ext cx="1363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13 length sequence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5562600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Low</a:t>
            </a:r>
            <a:r>
              <a:rPr lang="en-US" altLang="ko-KR" sz="1400" dirty="0" smtClean="0"/>
              <a:t> PAPR </a:t>
            </a:r>
            <a:r>
              <a:rPr lang="en-US" altLang="ko-KR" sz="1400" dirty="0" smtClean="0"/>
              <a:t>can be </a:t>
            </a:r>
            <a:r>
              <a:rPr lang="en-US" altLang="ko-KR" sz="1400" dirty="0" smtClean="0"/>
              <a:t>guaranteed </a:t>
            </a:r>
            <a:r>
              <a:rPr lang="en-US" altLang="ko-KR" sz="1400" dirty="0" smtClean="0"/>
              <a:t>by using Seq1 or Seq2</a:t>
            </a:r>
          </a:p>
          <a:p>
            <a:r>
              <a:rPr lang="en-US" altLang="ko-KR" sz="1400" dirty="0" smtClean="0"/>
              <a:t>For </a:t>
            </a:r>
            <a:r>
              <a:rPr lang="en-US" altLang="ko-KR" sz="1400" dirty="0"/>
              <a:t>the 7 length </a:t>
            </a:r>
            <a:r>
              <a:rPr lang="en-US" altLang="ko-KR" sz="1400" dirty="0" smtClean="0"/>
              <a:t>sequence, </a:t>
            </a:r>
            <a:r>
              <a:rPr lang="en-US" altLang="ko-KR" sz="1400" dirty="0"/>
              <a:t>Seq</a:t>
            </a:r>
            <a:r>
              <a:rPr lang="en-US" altLang="ko-KR" sz="1400" dirty="0" smtClean="0"/>
              <a:t>2, i.e., the sequence </a:t>
            </a:r>
            <a:r>
              <a:rPr lang="en-US" altLang="ko-KR" sz="1400" dirty="0"/>
              <a:t>with </a:t>
            </a:r>
            <a:r>
              <a:rPr lang="en-US" altLang="ko-KR" sz="1400" dirty="0" smtClean="0"/>
              <a:t>non-zero center tone is better (1dB gain)</a:t>
            </a:r>
          </a:p>
          <a:p>
            <a:r>
              <a:rPr lang="en-US" altLang="ko-KR" sz="1400" dirty="0" smtClean="0"/>
              <a:t>For 40MHz, there is no PAPR reduction gain by the phase rotation</a:t>
            </a:r>
            <a:endParaRPr lang="ko-KR" altLang="en-US" sz="140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07" y="1905000"/>
            <a:ext cx="4271455" cy="3213073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3675" y="1904999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3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for 80MHz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84523" y="5118073"/>
            <a:ext cx="1363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7 length sequence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962154" y="5118073"/>
            <a:ext cx="1363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13 length sequence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85799" y="5342313"/>
            <a:ext cx="80876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These are only for the full allocation case and PAPRs for the partial allocation cases are shown in Appendix C</a:t>
            </a:r>
          </a:p>
          <a:p>
            <a:r>
              <a:rPr lang="en-US" altLang="ko-KR" sz="1400" dirty="0"/>
              <a:t>Low PAPR can be guaranteed by using Seq1 or Seq2</a:t>
            </a:r>
          </a:p>
          <a:p>
            <a:r>
              <a:rPr lang="en-US" altLang="ko-KR" sz="1400" dirty="0" smtClean="0"/>
              <a:t>For </a:t>
            </a:r>
            <a:r>
              <a:rPr lang="en-US" altLang="ko-KR" sz="1400" dirty="0"/>
              <a:t>the 7 length </a:t>
            </a:r>
            <a:r>
              <a:rPr lang="en-US" altLang="ko-KR" sz="1400" dirty="0" smtClean="0"/>
              <a:t>sequence, Seq2, i.e., the sequence with </a:t>
            </a:r>
            <a:r>
              <a:rPr lang="en-US" altLang="ko-KR" sz="1400" dirty="0"/>
              <a:t> non-zero center </a:t>
            </a:r>
            <a:r>
              <a:rPr lang="en-US" altLang="ko-KR" sz="1400" dirty="0" smtClean="0"/>
              <a:t>tone is better (1dB gain)</a:t>
            </a:r>
          </a:p>
          <a:p>
            <a:r>
              <a:rPr lang="en-US" altLang="ko-KR" sz="1400" dirty="0" smtClean="0"/>
              <a:t>For 80MHz, PAPR can be further decreased by the phase rotation (max 3dB gain)</a:t>
            </a:r>
          </a:p>
          <a:p>
            <a:r>
              <a:rPr lang="en-US" altLang="ko-KR" sz="1400" dirty="0" smtClean="0"/>
              <a:t>Performance difference between </a:t>
            </a:r>
            <a:r>
              <a:rPr lang="en-US" altLang="ko-KR" sz="1400" dirty="0" smtClean="0"/>
              <a:t>PR1 </a:t>
            </a:r>
            <a:r>
              <a:rPr lang="en-US" altLang="ko-KR" sz="1400" dirty="0" smtClean="0"/>
              <a:t>and PR2 </a:t>
            </a:r>
            <a:r>
              <a:rPr lang="en-US" altLang="ko-KR" sz="1400" dirty="0" smtClean="0"/>
              <a:t>is not big</a:t>
            </a:r>
            <a:endParaRPr lang="ko-KR" altLang="en-US" sz="1400"/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20" y="1903513"/>
            <a:ext cx="4271455" cy="3213073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988" y="1905000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7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215096</TotalTime>
  <Words>2448</Words>
  <Application>Microsoft Office PowerPoint</Application>
  <PresentationFormat>화면 슬라이드 쇼(4:3)</PresentationFormat>
  <Paragraphs>467</Paragraphs>
  <Slides>23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9" baseType="lpstr">
      <vt:lpstr>굴림</vt:lpstr>
      <vt:lpstr>맑은 고딕</vt:lpstr>
      <vt:lpstr>Arial</vt:lpstr>
      <vt:lpstr>Times New Roman</vt:lpstr>
      <vt:lpstr>Wingdings</vt:lpstr>
      <vt:lpstr>802-11-Submission</vt:lpstr>
      <vt:lpstr>PAPR Investigation on FDMA Transmission</vt:lpstr>
      <vt:lpstr>Introduction</vt:lpstr>
      <vt:lpstr>Phase Rotation for Legacy Portion</vt:lpstr>
      <vt:lpstr>Phase Rotation for WUR Portion</vt:lpstr>
      <vt:lpstr>PAPR for 40MHz</vt:lpstr>
      <vt:lpstr>PAPR for 80MHz</vt:lpstr>
      <vt:lpstr>7/13 Length Sequences Minimizing PAPR</vt:lpstr>
      <vt:lpstr>PAPR for 40MHz</vt:lpstr>
      <vt:lpstr>PAPR for 80MHz</vt:lpstr>
      <vt:lpstr>Conclusion</vt:lpstr>
      <vt:lpstr>Straw Poll #1</vt:lpstr>
      <vt:lpstr>Straw Poll #2</vt:lpstr>
      <vt:lpstr>Straw Poll #3</vt:lpstr>
      <vt:lpstr>Straw Poll #4</vt:lpstr>
      <vt:lpstr>References</vt:lpstr>
      <vt:lpstr>Appendix A – PAPR for Legacy Preamble</vt:lpstr>
      <vt:lpstr>Appendix A – PAPR for Legacy Preamble</vt:lpstr>
      <vt:lpstr>Appendix A – PAPR for Legacy Preamble</vt:lpstr>
      <vt:lpstr>Appendix B – PAPR for WUR Portion</vt:lpstr>
      <vt:lpstr>Appendix C – PAPR for WUR Portion with Partial Allocation in 80MHz</vt:lpstr>
      <vt:lpstr>Appendix C – PAPR for WUR Portion with Partial Allocation in 80MHz</vt:lpstr>
      <vt:lpstr>Appendix C – PAPR for WUR Portion with Partial Allocation in 80MHz</vt:lpstr>
      <vt:lpstr>Appendix C – PAPR for WUR Portion with Partial Allocation in 80MHz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4080</cp:revision>
  <cp:lastPrinted>2017-07-07T02:11:09Z</cp:lastPrinted>
  <dcterms:created xsi:type="dcterms:W3CDTF">2007-05-21T21:00:37Z</dcterms:created>
  <dcterms:modified xsi:type="dcterms:W3CDTF">2018-05-04T00:27:28Z</dcterms:modified>
</cp:coreProperties>
</file>