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83" r:id="rId2"/>
    <p:sldId id="815" r:id="rId3"/>
    <p:sldId id="832" r:id="rId4"/>
    <p:sldId id="834" r:id="rId5"/>
    <p:sldId id="835" r:id="rId6"/>
    <p:sldId id="856" r:id="rId7"/>
    <p:sldId id="833" r:id="rId8"/>
    <p:sldId id="842" r:id="rId9"/>
    <p:sldId id="843" r:id="rId10"/>
    <p:sldId id="845" r:id="rId11"/>
    <p:sldId id="846" r:id="rId12"/>
    <p:sldId id="849" r:id="rId13"/>
    <p:sldId id="847" r:id="rId14"/>
    <p:sldId id="848" r:id="rId15"/>
    <p:sldId id="844" r:id="rId16"/>
    <p:sldId id="850" r:id="rId17"/>
    <p:sldId id="851" r:id="rId18"/>
    <p:sldId id="859" r:id="rId19"/>
    <p:sldId id="852" r:id="rId20"/>
    <p:sldId id="853" r:id="rId21"/>
    <p:sldId id="857" r:id="rId22"/>
    <p:sldId id="854" r:id="rId23"/>
    <p:sldId id="858" r:id="rId24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2" autoAdjust="0"/>
    <p:restoredTop sz="95034" autoAdjust="0"/>
  </p:normalViewPr>
  <p:slideViewPr>
    <p:cSldViewPr>
      <p:cViewPr varScale="1">
        <p:scale>
          <a:sx n="115" d="100"/>
          <a:sy n="115" d="100"/>
        </p:scale>
        <p:origin x="147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802.11-18/0802r0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iny.chun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s.choi@l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2018</a:t>
            </a:r>
            <a:endParaRPr lang="en-US" altLang="ko-KR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PAPR Investigation on FDMA Transmission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2018-05-07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920244"/>
              </p:ext>
            </p:extLst>
          </p:nvPr>
        </p:nvGraphicFramePr>
        <p:xfrm>
          <a:off x="762000" y="2895601"/>
          <a:ext cx="7620000" cy="2590798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67759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jiny.chun@lge.com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For the WUR FDMA transmission, the phase rotation used for the current Wi-Fi system can be applied to the legacy portion including BPSK-Mark for PAPR reduction</a:t>
            </a:r>
          </a:p>
          <a:p>
            <a:r>
              <a:rPr lang="en-US" altLang="ko-KR" sz="2000" dirty="0" smtClean="0"/>
              <a:t>For the WUR portion, </a:t>
            </a:r>
            <a:r>
              <a:rPr lang="en-US" altLang="ko-KR" sz="2000" dirty="0"/>
              <a:t>we need to apply </a:t>
            </a:r>
            <a:r>
              <a:rPr lang="en-US" altLang="ko-KR" sz="2000" dirty="0" smtClean="0"/>
              <a:t>proper sequences for the OOK waveform </a:t>
            </a:r>
            <a:r>
              <a:rPr lang="en-US" altLang="ko-KR" sz="2000" dirty="0"/>
              <a:t>generation as described in slide 7 </a:t>
            </a:r>
            <a:r>
              <a:rPr lang="en-US" altLang="ko-KR" sz="2000" dirty="0" smtClean="0"/>
              <a:t>to guarantee a good PAPR</a:t>
            </a:r>
            <a:endParaRPr lang="en-US" altLang="ko-KR" sz="2000" dirty="0"/>
          </a:p>
          <a:p>
            <a:r>
              <a:rPr lang="en-US" altLang="ko-KR" sz="2000" dirty="0" smtClean="0"/>
              <a:t>In addition, the phase rotation can further enhance the PAPR especially for 80MHz</a:t>
            </a:r>
          </a:p>
          <a:p>
            <a:pPr lvl="1"/>
            <a:r>
              <a:rPr lang="en-US" altLang="ko-KR" sz="1800" dirty="0" smtClean="0"/>
              <a:t>The existing phase </a:t>
            </a:r>
            <a:r>
              <a:rPr lang="en-US" altLang="ko-KR" sz="1800" dirty="0"/>
              <a:t>rotation </a:t>
            </a:r>
            <a:r>
              <a:rPr lang="en-US" altLang="ko-KR" sz="1800" dirty="0" smtClean="0"/>
              <a:t>used for the current Wi-Fi system is sufficient</a:t>
            </a:r>
          </a:p>
          <a:p>
            <a:r>
              <a:rPr lang="en-US" altLang="ko-KR" sz="2000" dirty="0" smtClean="0"/>
              <a:t>Furthermore, the sequence with non-zero center tone can additionally reduce the PAPR especially for the 7 length sequence</a:t>
            </a:r>
          </a:p>
          <a:p>
            <a:pPr lvl="1"/>
            <a:r>
              <a:rPr lang="en-US" altLang="ko-KR" sz="1800" dirty="0" smtClean="0"/>
              <a:t>However, the gain is not significant</a:t>
            </a:r>
          </a:p>
          <a:p>
            <a:pPr lvl="1"/>
            <a:r>
              <a:rPr lang="en-US" altLang="ko-KR" sz="1800" dirty="0" smtClean="0"/>
              <a:t>For the unified sequence between single- and multi-bands, the sequence with null center tone can be more preferred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34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to add the following to the 11ba SFD?</a:t>
            </a:r>
          </a:p>
          <a:p>
            <a:pPr lvl="1"/>
            <a:r>
              <a:rPr lang="en-US" altLang="ko-KR" dirty="0"/>
              <a:t>For the </a:t>
            </a:r>
            <a:r>
              <a:rPr lang="en-US" altLang="ko-KR" dirty="0" smtClean="0"/>
              <a:t>WUR FDMA </a:t>
            </a:r>
            <a:r>
              <a:rPr lang="en-US" altLang="ko-KR" dirty="0"/>
              <a:t>transmission, the </a:t>
            </a:r>
            <a:r>
              <a:rPr lang="en-US" altLang="ko-KR" dirty="0" smtClean="0"/>
              <a:t>existing phase rotation is applied to the </a:t>
            </a:r>
            <a:r>
              <a:rPr lang="en-US" altLang="ko-KR" dirty="0"/>
              <a:t>legacy </a:t>
            </a:r>
            <a:r>
              <a:rPr lang="en-US" altLang="ko-KR" dirty="0" smtClean="0"/>
              <a:t>portion including BPSK-Mark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Y/N/A : 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68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to add the following to the 11ba SFD?</a:t>
            </a:r>
          </a:p>
          <a:p>
            <a:pPr lvl="1"/>
            <a:r>
              <a:rPr lang="en-US" altLang="ko-KR" dirty="0"/>
              <a:t>For the WUR FDMA transmission, the </a:t>
            </a:r>
            <a:r>
              <a:rPr lang="en-US" altLang="ko-KR" dirty="0" smtClean="0"/>
              <a:t>existing phase rotation is applied to the WUR portion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/>
              <a:t>Y/N/A : 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64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to the 11ba SFD?</a:t>
            </a:r>
          </a:p>
          <a:p>
            <a:pPr lvl="1"/>
            <a:r>
              <a:rPr lang="en-US" altLang="ko-KR" dirty="0"/>
              <a:t>For the WUR FDMA transmission</a:t>
            </a:r>
            <a:r>
              <a:rPr lang="en-US" altLang="ko-KR" dirty="0" smtClean="0"/>
              <a:t>, the following sequence is applied to generate the 2us OOK waveform</a:t>
            </a:r>
          </a:p>
          <a:p>
            <a:pPr lvl="2"/>
            <a:r>
              <a:rPr lang="en-US" altLang="ko-KR" dirty="0"/>
              <a:t>[1 1 1 0 -1 1 -1</a:t>
            </a:r>
            <a:r>
              <a:rPr lang="en-US" altLang="ko-KR" dirty="0" smtClean="0"/>
              <a:t>]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/>
              <a:t>Y/N/A : </a:t>
            </a:r>
            <a:endParaRPr lang="ko-KR" altLang="en-US"/>
          </a:p>
          <a:p>
            <a:endParaRPr lang="en-US" altLang="ko-KR" dirty="0"/>
          </a:p>
          <a:p>
            <a:pPr lvl="2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56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#4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to the 11ba SFD?</a:t>
            </a:r>
          </a:p>
          <a:p>
            <a:pPr lvl="1"/>
            <a:r>
              <a:rPr lang="en-US" altLang="ko-KR" dirty="0"/>
              <a:t>For the WUR FDMA transmission</a:t>
            </a:r>
            <a:r>
              <a:rPr lang="en-US" altLang="ko-KR" dirty="0" smtClean="0"/>
              <a:t>, the following sequence is applied to generate the 4us OOK waveform</a:t>
            </a:r>
          </a:p>
          <a:p>
            <a:pPr lvl="2"/>
            <a:r>
              <a:rPr lang="en-US" altLang="ko-KR" dirty="0"/>
              <a:t>[1 1 1 -1 -1 -1 0 -1 1 -1 -1 1 -1</a:t>
            </a:r>
            <a:r>
              <a:rPr lang="en-US" altLang="ko-KR" dirty="0" smtClean="0"/>
              <a:t>]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/>
              <a:t>Y/N/A : </a:t>
            </a:r>
            <a:endParaRPr lang="ko-KR" altLang="en-US"/>
          </a:p>
          <a:p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68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/>
              <a:t>[1] IEEE </a:t>
            </a:r>
            <a:r>
              <a:rPr lang="en-US" altLang="ko-KR" dirty="0" smtClean="0"/>
              <a:t>802.11-17/1625r6 </a:t>
            </a:r>
            <a:r>
              <a:rPr lang="en-US" altLang="zh-TW" dirty="0"/>
              <a:t>Efficient FDMA MU Transmission Schemes for WUR WLAN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ko-KR" dirty="0" smtClean="0"/>
              <a:t>[2] IEEE P802.11-REVmd/D1.0</a:t>
            </a:r>
          </a:p>
          <a:p>
            <a:pPr marL="0" indent="0">
              <a:buNone/>
            </a:pPr>
            <a:r>
              <a:rPr lang="en-US" altLang="ko-KR" dirty="0" smtClean="0"/>
              <a:t>[3] </a:t>
            </a:r>
            <a:r>
              <a:rPr lang="en-US" altLang="ko-KR" dirty="0"/>
              <a:t>IEEE </a:t>
            </a:r>
            <a:r>
              <a:rPr lang="en-US" altLang="ko-KR" dirty="0" smtClean="0"/>
              <a:t>802.11-18/xxxxr0 </a:t>
            </a:r>
            <a:r>
              <a:rPr lang="en-US" altLang="ko-KR" dirty="0">
                <a:ea typeface="굴림" panose="020B0600000101010101" pitchFamily="50" charset="-127"/>
              </a:rPr>
              <a:t>OOK Waveform Generation for </a:t>
            </a:r>
            <a:r>
              <a:rPr lang="en-US" altLang="ko-KR" dirty="0" smtClean="0">
                <a:ea typeface="굴림" panose="020B0600000101010101" pitchFamily="50" charset="-127"/>
              </a:rPr>
              <a:t>FDMA Transmission</a:t>
            </a:r>
            <a:endParaRPr lang="en-US" altLang="ko-KR" dirty="0"/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59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A – PAPR for Legacy Preamble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PAPR for L-STF [dB]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/>
              <a:t>PAPR for </a:t>
            </a:r>
            <a:r>
              <a:rPr lang="en-US" altLang="ko-KR" dirty="0" smtClean="0"/>
              <a:t>L-LTF </a:t>
            </a:r>
            <a:r>
              <a:rPr lang="en-US" altLang="ko-KR" dirty="0"/>
              <a:t>[dB]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3579888"/>
              </p:ext>
            </p:extLst>
          </p:nvPr>
        </p:nvGraphicFramePr>
        <p:xfrm>
          <a:off x="914401" y="2240280"/>
          <a:ext cx="67056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9300"/>
                <a:gridCol w="1562100"/>
                <a:gridCol w="1562100"/>
                <a:gridCol w="1562100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20MHz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40MHz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80MHz</a:t>
                      </a:r>
                      <a:endParaRPr lang="ko-KR" alt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no phase rotation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2.2394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5.0997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8.1100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Phase rotation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2.2394</a:t>
                      </a:r>
                      <a:endParaRPr lang="ko-KR" altLang="en-US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5.2497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4.3480</a:t>
                      </a:r>
                      <a:endParaRPr lang="ko-KR" alt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6677861"/>
              </p:ext>
            </p:extLst>
          </p:nvPr>
        </p:nvGraphicFramePr>
        <p:xfrm>
          <a:off x="914400" y="4069080"/>
          <a:ext cx="67056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9300"/>
                <a:gridCol w="1562100"/>
                <a:gridCol w="1562100"/>
                <a:gridCol w="1562100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20MHz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40MHz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80MHz</a:t>
                      </a:r>
                      <a:endParaRPr lang="ko-KR" alt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no phase rotation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3.1658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6.1761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9.1864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Phase rotation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3.1658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5.7938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5.3962</a:t>
                      </a:r>
                      <a:endParaRPr lang="ko-KR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564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A – PAPR for Legacy Preamble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PAPR for L-SIG [dB]</a:t>
            </a:r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4447095"/>
              </p:ext>
            </p:extLst>
          </p:nvPr>
        </p:nvGraphicFramePr>
        <p:xfrm>
          <a:off x="1066800" y="2286000"/>
          <a:ext cx="7246935" cy="2199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2805"/>
                <a:gridCol w="887625"/>
                <a:gridCol w="805215"/>
                <a:gridCol w="805215"/>
                <a:gridCol w="805215"/>
                <a:gridCol w="805215"/>
                <a:gridCol w="805215"/>
                <a:gridCol w="805215"/>
                <a:gridCol w="805215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Case</a:t>
                      </a:r>
                      <a:r>
                        <a:rPr lang="en-US" altLang="ko-KR" sz="1200" baseline="0" dirty="0" smtClean="0"/>
                        <a:t> 1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/>
                        <a:t>Case</a:t>
                      </a:r>
                      <a:r>
                        <a:rPr lang="en-US" altLang="ko-KR" sz="1200" baseline="0" dirty="0" smtClean="0"/>
                        <a:t> 2</a:t>
                      </a:r>
                      <a:endParaRPr lang="ko-KR" altLang="en-US" sz="12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Case</a:t>
                      </a:r>
                      <a:r>
                        <a:rPr lang="en-US" altLang="ko-KR" sz="1200" baseline="0" dirty="0" smtClean="0"/>
                        <a:t> 3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Case</a:t>
                      </a:r>
                      <a:r>
                        <a:rPr lang="en-US" altLang="ko-KR" sz="1200" baseline="0" dirty="0" smtClean="0"/>
                        <a:t> 4</a:t>
                      </a:r>
                      <a:endParaRPr lang="en-US" altLang="ko-KR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Case 5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Case 6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Worst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370840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40MHz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No phase rotation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8.4251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8.7728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10.9557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9.2245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8.1282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8.7728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10.9557</a:t>
                      </a:r>
                      <a:endParaRPr lang="ko-KR" altLang="en-US" sz="120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Phase rotation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8.1208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9.7488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9.9882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8.2288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9.1345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8.5720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9.9882</a:t>
                      </a:r>
                      <a:endParaRPr lang="ko-KR" altLang="en-US" sz="1200"/>
                    </a:p>
                  </a:txBody>
                  <a:tcPr anchor="ctr"/>
                </a:tc>
              </a:tr>
              <a:tr h="370840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80MHz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No phase rotation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11.4354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11.7831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13.9660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12.2348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11.1385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11.7831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13.9660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Phase rotation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8.6150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9.6555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8.5311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7.4858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8.0437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8.0419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9.6555</a:t>
                      </a:r>
                      <a:endParaRPr lang="ko-KR" alt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3275251"/>
              </p:ext>
            </p:extLst>
          </p:nvPr>
        </p:nvGraphicFramePr>
        <p:xfrm>
          <a:off x="1066800" y="4661853"/>
          <a:ext cx="3352801" cy="1645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0600"/>
                <a:gridCol w="2362201"/>
              </a:tblGrid>
              <a:tr h="17268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Case 1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Frame</a:t>
                      </a:r>
                      <a:r>
                        <a:rPr lang="en-US" altLang="ko-KR" sz="1200" baseline="0" dirty="0" smtClean="0"/>
                        <a:t> Body = 0 octet, HDR</a:t>
                      </a:r>
                      <a:endParaRPr lang="ko-KR" altLang="en-US" sz="1200"/>
                    </a:p>
                  </a:txBody>
                  <a:tcPr anchor="ctr"/>
                </a:tc>
              </a:tr>
              <a:tr h="17268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Case 2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/>
                        <a:t>Frame</a:t>
                      </a:r>
                      <a:r>
                        <a:rPr lang="en-US" altLang="ko-KR" sz="1200" baseline="0" dirty="0" smtClean="0"/>
                        <a:t> Body = 0 octet, LDR</a:t>
                      </a:r>
                      <a:endParaRPr lang="ko-KR" altLang="en-US" sz="1200" smtClean="0"/>
                    </a:p>
                  </a:txBody>
                  <a:tcPr anchor="ctr"/>
                </a:tc>
              </a:tr>
              <a:tr h="17268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Case 3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Frame</a:t>
                      </a:r>
                      <a:r>
                        <a:rPr lang="en-US" altLang="ko-KR" sz="1200" baseline="0" dirty="0" smtClean="0"/>
                        <a:t> Body = 8 octets, HDR</a:t>
                      </a:r>
                      <a:endParaRPr lang="ko-KR" altLang="en-US" sz="1200"/>
                    </a:p>
                  </a:txBody>
                  <a:tcPr anchor="ctr"/>
                </a:tc>
              </a:tr>
              <a:tr h="17268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Case 4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/>
                        <a:t>Frame</a:t>
                      </a:r>
                      <a:r>
                        <a:rPr lang="en-US" altLang="ko-KR" sz="1200" baseline="0" dirty="0" smtClean="0"/>
                        <a:t> Body = 8 octets, LDR</a:t>
                      </a:r>
                      <a:endParaRPr lang="ko-KR" altLang="en-US" sz="1200" smtClean="0"/>
                    </a:p>
                  </a:txBody>
                  <a:tcPr anchor="ctr"/>
                </a:tc>
              </a:tr>
              <a:tr h="17268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Case 5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Frame</a:t>
                      </a:r>
                      <a:r>
                        <a:rPr lang="en-US" altLang="ko-KR" sz="1200" baseline="0" dirty="0" smtClean="0"/>
                        <a:t> Body = 16 octets, HDR</a:t>
                      </a:r>
                      <a:endParaRPr lang="ko-KR" altLang="en-US" sz="1200"/>
                    </a:p>
                  </a:txBody>
                  <a:tcPr anchor="ctr"/>
                </a:tc>
              </a:tr>
              <a:tr h="17268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Case 6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/>
                        <a:t>Frame</a:t>
                      </a:r>
                      <a:r>
                        <a:rPr lang="en-US" altLang="ko-KR" sz="1200" baseline="0" dirty="0" smtClean="0"/>
                        <a:t> Body = 16 octets, LDR</a:t>
                      </a:r>
                      <a:endParaRPr lang="ko-KR" altLang="en-US" sz="1200" smtClean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810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A – PAPR for Legacy Preamble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CDF of PAPR for L-SIG considering various PPDU lengths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0318" y="2347415"/>
            <a:ext cx="4983364" cy="3748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03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B – PAPR for WUR Portion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40MHz, to calculate the PAPR, we consider the following PPDU</a:t>
            </a:r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r>
              <a:rPr lang="en-US" altLang="ko-KR" sz="1600" dirty="0" smtClean="0"/>
              <a:t>If each combination occurs almost evenly in a practical WUR PPDU, this PPDU format may be reasonable for PAPR calculation</a:t>
            </a:r>
            <a:endParaRPr lang="en-US" altLang="ko-KR" sz="16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In 80MHz</a:t>
            </a:r>
            <a:r>
              <a:rPr lang="en-US" altLang="ko-KR" sz="2000" dirty="0"/>
              <a:t>, </a:t>
            </a:r>
            <a:r>
              <a:rPr lang="en-US" altLang="ko-KR" sz="2000" dirty="0" smtClean="0"/>
              <a:t>similar to 40MHz case, we </a:t>
            </a:r>
            <a:r>
              <a:rPr lang="en-US" altLang="ko-KR" sz="2000" dirty="0"/>
              <a:t>consider the </a:t>
            </a:r>
            <a:r>
              <a:rPr lang="en-US" altLang="ko-KR" sz="2000" dirty="0" smtClean="0"/>
              <a:t>PPDU which consists of all of the combinations of ‘ON’ and ‘OFF’ for the PAPR calculation</a:t>
            </a:r>
            <a:endParaRPr lang="en-US" altLang="ko-KR" sz="2000" dirty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  <p:grpSp>
        <p:nvGrpSpPr>
          <p:cNvPr id="72" name="그룹 71"/>
          <p:cNvGrpSpPr/>
          <p:nvPr/>
        </p:nvGrpSpPr>
        <p:grpSpPr>
          <a:xfrm>
            <a:off x="1447800" y="2362200"/>
            <a:ext cx="5410200" cy="1694021"/>
            <a:chOff x="1447800" y="2362200"/>
            <a:chExt cx="5410200" cy="1694021"/>
          </a:xfrm>
        </p:grpSpPr>
        <p:grpSp>
          <p:nvGrpSpPr>
            <p:cNvPr id="62" name="그룹 61"/>
            <p:cNvGrpSpPr/>
            <p:nvPr/>
          </p:nvGrpSpPr>
          <p:grpSpPr>
            <a:xfrm>
              <a:off x="1447800" y="2362200"/>
              <a:ext cx="5410200" cy="1694021"/>
              <a:chOff x="1447800" y="2362200"/>
              <a:chExt cx="5410200" cy="1694021"/>
            </a:xfrm>
          </p:grpSpPr>
          <p:grpSp>
            <p:nvGrpSpPr>
              <p:cNvPr id="60" name="그룹 59"/>
              <p:cNvGrpSpPr/>
              <p:nvPr/>
            </p:nvGrpSpPr>
            <p:grpSpPr>
              <a:xfrm>
                <a:off x="1447800" y="2362200"/>
                <a:ext cx="5410200" cy="1694021"/>
                <a:chOff x="1290536" y="2725579"/>
                <a:chExt cx="5410200" cy="1694021"/>
              </a:xfrm>
            </p:grpSpPr>
            <p:grpSp>
              <p:nvGrpSpPr>
                <p:cNvPr id="57" name="그룹 56"/>
                <p:cNvGrpSpPr/>
                <p:nvPr/>
              </p:nvGrpSpPr>
              <p:grpSpPr>
                <a:xfrm>
                  <a:off x="1290536" y="2866196"/>
                  <a:ext cx="5410200" cy="1553404"/>
                  <a:chOff x="1290536" y="2680715"/>
                  <a:chExt cx="5410200" cy="1553404"/>
                </a:xfrm>
              </p:grpSpPr>
              <p:grpSp>
                <p:nvGrpSpPr>
                  <p:cNvPr id="32" name="그룹 31"/>
                  <p:cNvGrpSpPr/>
                  <p:nvPr/>
                </p:nvGrpSpPr>
                <p:grpSpPr>
                  <a:xfrm>
                    <a:off x="1290536" y="2680715"/>
                    <a:ext cx="5410200" cy="1553404"/>
                    <a:chOff x="977697" y="2438400"/>
                    <a:chExt cx="5410200" cy="1553404"/>
                  </a:xfrm>
                </p:grpSpPr>
                <p:sp>
                  <p:nvSpPr>
                    <p:cNvPr id="33" name="직사각형 32"/>
                    <p:cNvSpPr/>
                    <p:nvPr/>
                  </p:nvSpPr>
                  <p:spPr bwMode="auto">
                    <a:xfrm>
                      <a:off x="1904581" y="3124200"/>
                      <a:ext cx="457200" cy="22860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36" name="직사각형 35"/>
                    <p:cNvSpPr/>
                    <p:nvPr/>
                  </p:nvSpPr>
                  <p:spPr bwMode="auto">
                    <a:xfrm>
                      <a:off x="2819400" y="3124200"/>
                      <a:ext cx="457200" cy="22860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cxnSp>
                  <p:nvCxnSpPr>
                    <p:cNvPr id="39" name="직선 연결선 38"/>
                    <p:cNvCxnSpPr/>
                    <p:nvPr/>
                  </p:nvCxnSpPr>
                  <p:spPr bwMode="auto">
                    <a:xfrm>
                      <a:off x="1905000" y="2743200"/>
                      <a:ext cx="1969885" cy="0"/>
                    </a:xfrm>
                    <a:prstGeom prst="line">
                      <a:avLst/>
                    </a:prstGeom>
                    <a:solidFill>
                      <a:schemeClr val="accent1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</p:cxnSp>
                <p:cxnSp>
                  <p:nvCxnSpPr>
                    <p:cNvPr id="40" name="직선 연결선 39"/>
                    <p:cNvCxnSpPr/>
                    <p:nvPr/>
                  </p:nvCxnSpPr>
                  <p:spPr bwMode="auto">
                    <a:xfrm>
                      <a:off x="1906587" y="3352800"/>
                      <a:ext cx="1968298" cy="0"/>
                    </a:xfrm>
                    <a:prstGeom prst="line">
                      <a:avLst/>
                    </a:prstGeom>
                    <a:solidFill>
                      <a:schemeClr val="accent1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</p:cxnSp>
                <p:cxnSp>
                  <p:nvCxnSpPr>
                    <p:cNvPr id="41" name="직선 연결선 40"/>
                    <p:cNvCxnSpPr/>
                    <p:nvPr/>
                  </p:nvCxnSpPr>
                  <p:spPr bwMode="auto">
                    <a:xfrm flipV="1">
                      <a:off x="2362200" y="2438400"/>
                      <a:ext cx="0" cy="1066800"/>
                    </a:xfrm>
                    <a:prstGeom prst="line">
                      <a:avLst/>
                    </a:prstGeom>
                    <a:solidFill>
                      <a:schemeClr val="accent1"/>
                    </a:solidFill>
                    <a:ln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sm" len="sm"/>
                      <a:tailEnd type="none" w="sm" len="sm"/>
                    </a:ln>
                    <a:effectLst/>
                  </p:spPr>
                </p:cxnSp>
                <p:sp>
                  <p:nvSpPr>
                    <p:cNvPr id="42" name="TextBox 41"/>
                    <p:cNvSpPr txBox="1"/>
                    <p:nvPr/>
                  </p:nvSpPr>
                  <p:spPr>
                    <a:xfrm>
                      <a:off x="977697" y="2466201"/>
                      <a:ext cx="942975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altLang="ko-KR" dirty="0" smtClean="0"/>
                        <a:t>Sub-band 1</a:t>
                      </a:r>
                      <a:endParaRPr lang="ko-KR" altLang="en-US"/>
                    </a:p>
                  </p:txBody>
                </p:sp>
                <p:sp>
                  <p:nvSpPr>
                    <p:cNvPr id="43" name="TextBox 42"/>
                    <p:cNvSpPr txBox="1"/>
                    <p:nvPr/>
                  </p:nvSpPr>
                  <p:spPr>
                    <a:xfrm>
                      <a:off x="977697" y="3075801"/>
                      <a:ext cx="942975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altLang="ko-KR" dirty="0" smtClean="0"/>
                        <a:t>Sub-band 2</a:t>
                      </a:r>
                      <a:endParaRPr lang="ko-KR" altLang="en-US"/>
                    </a:p>
                  </p:txBody>
                </p:sp>
                <p:cxnSp>
                  <p:nvCxnSpPr>
                    <p:cNvPr id="44" name="직선 연결선 43"/>
                    <p:cNvCxnSpPr/>
                    <p:nvPr/>
                  </p:nvCxnSpPr>
                  <p:spPr bwMode="auto">
                    <a:xfrm flipV="1">
                      <a:off x="2819400" y="2438400"/>
                      <a:ext cx="0" cy="1066800"/>
                    </a:xfrm>
                    <a:prstGeom prst="line">
                      <a:avLst/>
                    </a:prstGeom>
                    <a:solidFill>
                      <a:schemeClr val="accent1"/>
                    </a:solidFill>
                    <a:ln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sm" len="sm"/>
                      <a:tailEnd type="none" w="sm" len="sm"/>
                    </a:ln>
                    <a:effectLst/>
                  </p:spPr>
                </p:cxnSp>
                <p:cxnSp>
                  <p:nvCxnSpPr>
                    <p:cNvPr id="45" name="직선 연결선 44"/>
                    <p:cNvCxnSpPr/>
                    <p:nvPr/>
                  </p:nvCxnSpPr>
                  <p:spPr bwMode="auto">
                    <a:xfrm flipV="1">
                      <a:off x="3276600" y="2438400"/>
                      <a:ext cx="0" cy="1066800"/>
                    </a:xfrm>
                    <a:prstGeom prst="line">
                      <a:avLst/>
                    </a:prstGeom>
                    <a:solidFill>
                      <a:schemeClr val="accent1"/>
                    </a:solidFill>
                    <a:ln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sm" len="sm"/>
                      <a:tailEnd type="none" w="sm" len="sm"/>
                    </a:ln>
                    <a:effectLst/>
                  </p:spPr>
                </p:cxnSp>
                <p:sp>
                  <p:nvSpPr>
                    <p:cNvPr id="53" name="TextBox 52"/>
                    <p:cNvSpPr txBox="1"/>
                    <p:nvPr/>
                  </p:nvSpPr>
                  <p:spPr>
                    <a:xfrm>
                      <a:off x="1905000" y="3530139"/>
                      <a:ext cx="4482897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altLang="ko-KR" dirty="0" smtClean="0"/>
                        <a:t>      2us       4us      6us       8us          for 7 length sequence</a:t>
                      </a:r>
                    </a:p>
                    <a:p>
                      <a:r>
                        <a:rPr lang="en-US" altLang="ko-KR" dirty="0" smtClean="0"/>
                        <a:t>      4us       8us      12us     14us        for 13 </a:t>
                      </a:r>
                      <a:r>
                        <a:rPr lang="en-US" altLang="ko-KR" dirty="0"/>
                        <a:t>length sequence</a:t>
                      </a:r>
                      <a:endParaRPr lang="ko-KR" altLang="en-US"/>
                    </a:p>
                  </p:txBody>
                </p:sp>
              </p:grpSp>
              <p:sp>
                <p:nvSpPr>
                  <p:cNvPr id="54" name="직사각형 53"/>
                  <p:cNvSpPr/>
                  <p:nvPr/>
                </p:nvSpPr>
                <p:spPr bwMode="auto">
                  <a:xfrm>
                    <a:off x="2674620" y="2760345"/>
                    <a:ext cx="457200" cy="22860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</p:grpSp>
            <p:sp>
              <p:nvSpPr>
                <p:cNvPr id="58" name="TextBox 57"/>
                <p:cNvSpPr txBox="1"/>
                <p:nvPr/>
              </p:nvSpPr>
              <p:spPr>
                <a:xfrm>
                  <a:off x="2218271" y="2725579"/>
                  <a:ext cx="2044065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sz="1000" dirty="0" smtClean="0"/>
                    <a:t>OFF        ON         </a:t>
                  </a:r>
                  <a:r>
                    <a:rPr lang="en-US" altLang="ko-KR" sz="1000" dirty="0" err="1" smtClean="0"/>
                    <a:t>ON</a:t>
                  </a:r>
                  <a:r>
                    <a:rPr lang="en-US" altLang="ko-KR" sz="1000" dirty="0" smtClean="0"/>
                    <a:t>        OFF   </a:t>
                  </a:r>
                  <a:endParaRPr lang="ko-KR" altLang="en-US" sz="1000"/>
                </a:p>
              </p:txBody>
            </p:sp>
            <p:sp>
              <p:nvSpPr>
                <p:cNvPr id="59" name="TextBox 58"/>
                <p:cNvSpPr txBox="1"/>
                <p:nvPr/>
              </p:nvSpPr>
              <p:spPr>
                <a:xfrm>
                  <a:off x="2217420" y="3337560"/>
                  <a:ext cx="1970304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sz="1000" dirty="0" smtClean="0"/>
                    <a:t> ON        OFF        ON        OFF</a:t>
                  </a:r>
                  <a:endParaRPr lang="ko-KR" altLang="en-US" sz="1000"/>
                </a:p>
              </p:txBody>
            </p:sp>
          </p:grpSp>
          <p:sp>
            <p:nvSpPr>
              <p:cNvPr id="61" name="직사각형 60"/>
              <p:cNvSpPr/>
              <p:nvPr/>
            </p:nvSpPr>
            <p:spPr bwMode="auto">
              <a:xfrm>
                <a:off x="3293226" y="2582487"/>
                <a:ext cx="4572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65" name="직선 연결선 64"/>
            <p:cNvCxnSpPr/>
            <p:nvPr/>
          </p:nvCxnSpPr>
          <p:spPr bwMode="auto">
            <a:xfrm flipV="1">
              <a:off x="4207626" y="2488278"/>
              <a:ext cx="0" cy="106680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824538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We have agreed to allow WUR FDMA transmission in wide bandwidths such as 40MHz and 80MHz as depicted in [1]</a:t>
            </a:r>
          </a:p>
          <a:p>
            <a:pPr lvl="1"/>
            <a:r>
              <a:rPr lang="en-US" altLang="ko-KR" sz="1600" dirty="0" smtClean="0"/>
              <a:t>Each 20MHz bandwidth only contains one 4MHz sub-band for WUR</a:t>
            </a:r>
          </a:p>
          <a:p>
            <a:pPr lvl="1"/>
            <a:r>
              <a:rPr lang="en-US" altLang="ko-KR" sz="1600" dirty="0" smtClean="0"/>
              <a:t>One wake-up receiver can stay in one of the sub-bands in wide bandwidth</a:t>
            </a:r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 smtClean="0"/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In this case, we investigate the PAPR by applying the phase </a:t>
            </a:r>
            <a:r>
              <a:rPr lang="en-US" altLang="ko-KR" sz="1800" dirty="0"/>
              <a:t>rotation to each 20MHz </a:t>
            </a:r>
            <a:r>
              <a:rPr lang="en-US" altLang="ko-KR" sz="1800" dirty="0" smtClean="0"/>
              <a:t>sub-band</a:t>
            </a:r>
          </a:p>
          <a:p>
            <a:r>
              <a:rPr lang="en-US" altLang="ko-KR" sz="1800" dirty="0" smtClean="0"/>
              <a:t>Furthermore, we propose 7/13 length sequences to guarantee a good PAPR</a:t>
            </a:r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  <p:pic>
        <p:nvPicPr>
          <p:cNvPr id="7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928" y="3194746"/>
            <a:ext cx="3298272" cy="1453454"/>
          </a:xfrm>
          <a:prstGeom prst="rect">
            <a:avLst/>
          </a:prstGeom>
        </p:spPr>
      </p:pic>
      <p:pic>
        <p:nvPicPr>
          <p:cNvPr id="8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2860" y="2971800"/>
            <a:ext cx="3633830" cy="1910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29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C – PAPR for WUR Portion with Partial Allocation in 80MHz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Allocation cases for 80MHz </a:t>
            </a:r>
            <a:r>
              <a:rPr lang="en-US" altLang="ko-KR" sz="2000" dirty="0"/>
              <a:t> (O: allocated, X: not allocated</a:t>
            </a:r>
            <a:r>
              <a:rPr lang="en-US" altLang="ko-KR" sz="2000" dirty="0" smtClean="0"/>
              <a:t>)</a:t>
            </a:r>
          </a:p>
          <a:p>
            <a:pPr lvl="1"/>
            <a:r>
              <a:rPr lang="en-US" altLang="ko-KR" sz="1800" dirty="0" smtClean="0"/>
              <a:t>Case 0 : O </a:t>
            </a:r>
            <a:r>
              <a:rPr lang="en-US" altLang="ko-KR" sz="1800" dirty="0" err="1" smtClean="0"/>
              <a:t>O</a:t>
            </a:r>
            <a:r>
              <a:rPr lang="en-US" altLang="ko-KR" sz="1800" dirty="0" smtClean="0"/>
              <a:t> </a:t>
            </a:r>
            <a:r>
              <a:rPr lang="en-US" altLang="ko-KR" sz="1800" dirty="0" err="1" smtClean="0"/>
              <a:t>O</a:t>
            </a:r>
            <a:r>
              <a:rPr lang="en-US" altLang="ko-KR" sz="1800" dirty="0" smtClean="0"/>
              <a:t> </a:t>
            </a:r>
            <a:r>
              <a:rPr lang="en-US" altLang="ko-KR" sz="1800" dirty="0" err="1" smtClean="0"/>
              <a:t>O</a:t>
            </a:r>
            <a:r>
              <a:rPr lang="en-US" altLang="ko-KR" sz="1800" dirty="0" smtClean="0"/>
              <a:t> (full allocation)</a:t>
            </a:r>
          </a:p>
          <a:p>
            <a:pPr lvl="1"/>
            <a:r>
              <a:rPr lang="en-US" altLang="ko-KR" sz="1800" dirty="0" smtClean="0"/>
              <a:t>Case 1 : O </a:t>
            </a:r>
            <a:r>
              <a:rPr lang="en-US" altLang="ko-KR" sz="1800" dirty="0" err="1" smtClean="0"/>
              <a:t>O</a:t>
            </a:r>
            <a:r>
              <a:rPr lang="en-US" altLang="ko-KR" sz="1800" dirty="0" smtClean="0"/>
              <a:t> </a:t>
            </a:r>
            <a:r>
              <a:rPr lang="en-US" altLang="ko-KR" sz="1800" dirty="0" err="1" smtClean="0"/>
              <a:t>O</a:t>
            </a:r>
            <a:r>
              <a:rPr lang="en-US" altLang="ko-KR" sz="1800" dirty="0" smtClean="0"/>
              <a:t> X</a:t>
            </a:r>
          </a:p>
          <a:p>
            <a:pPr lvl="1"/>
            <a:r>
              <a:rPr lang="en-US" altLang="ko-KR" sz="1800" dirty="0"/>
              <a:t>Case </a:t>
            </a:r>
            <a:r>
              <a:rPr lang="en-US" altLang="ko-KR" sz="1800" dirty="0" smtClean="0"/>
              <a:t>2 </a:t>
            </a:r>
            <a:r>
              <a:rPr lang="en-US" altLang="ko-KR" sz="1800" dirty="0"/>
              <a:t>: O </a:t>
            </a:r>
            <a:r>
              <a:rPr lang="en-US" altLang="ko-KR" sz="1800" dirty="0" err="1"/>
              <a:t>O</a:t>
            </a:r>
            <a:r>
              <a:rPr lang="en-US" altLang="ko-KR" sz="1800" dirty="0"/>
              <a:t> </a:t>
            </a:r>
            <a:r>
              <a:rPr lang="en-US" altLang="ko-KR" sz="1800" dirty="0" smtClean="0"/>
              <a:t>X O</a:t>
            </a:r>
            <a:endParaRPr lang="ko-KR" altLang="en-US" sz="1800"/>
          </a:p>
          <a:p>
            <a:pPr lvl="1"/>
            <a:r>
              <a:rPr lang="en-US" altLang="ko-KR" sz="1800" dirty="0"/>
              <a:t>Case </a:t>
            </a:r>
            <a:r>
              <a:rPr lang="en-US" altLang="ko-KR" sz="1800" dirty="0" smtClean="0"/>
              <a:t>3 </a:t>
            </a:r>
            <a:r>
              <a:rPr lang="en-US" altLang="ko-KR" sz="1800" dirty="0"/>
              <a:t>: O </a:t>
            </a:r>
            <a:r>
              <a:rPr lang="en-US" altLang="ko-KR" sz="1800" dirty="0" smtClean="0"/>
              <a:t>X </a:t>
            </a:r>
            <a:r>
              <a:rPr lang="en-US" altLang="ko-KR" sz="1800" dirty="0"/>
              <a:t>O </a:t>
            </a:r>
            <a:r>
              <a:rPr lang="en-US" altLang="ko-KR" sz="1800" dirty="0" err="1"/>
              <a:t>O</a:t>
            </a:r>
            <a:r>
              <a:rPr lang="en-US" altLang="ko-KR" sz="1800" dirty="0"/>
              <a:t> </a:t>
            </a:r>
            <a:endParaRPr lang="en-US" altLang="ko-KR" sz="1800" dirty="0" smtClean="0"/>
          </a:p>
          <a:p>
            <a:pPr lvl="1"/>
            <a:r>
              <a:rPr lang="en-US" altLang="ko-KR" sz="1800" dirty="0" smtClean="0"/>
              <a:t>Case 4 </a:t>
            </a:r>
            <a:r>
              <a:rPr lang="en-US" altLang="ko-KR" sz="1800" dirty="0"/>
              <a:t>: </a:t>
            </a:r>
            <a:r>
              <a:rPr lang="en-US" altLang="ko-KR" sz="1800" dirty="0" smtClean="0"/>
              <a:t>X </a:t>
            </a:r>
            <a:r>
              <a:rPr lang="en-US" altLang="ko-KR" sz="1800" dirty="0"/>
              <a:t>O </a:t>
            </a:r>
            <a:r>
              <a:rPr lang="en-US" altLang="ko-KR" sz="1800" dirty="0" err="1"/>
              <a:t>O</a:t>
            </a:r>
            <a:r>
              <a:rPr lang="en-US" altLang="ko-KR" sz="1800" dirty="0"/>
              <a:t> </a:t>
            </a:r>
            <a:r>
              <a:rPr lang="en-US" altLang="ko-KR" sz="1800" dirty="0" err="1"/>
              <a:t>O</a:t>
            </a:r>
            <a:r>
              <a:rPr lang="en-US" altLang="ko-KR" sz="1800" dirty="0"/>
              <a:t> </a:t>
            </a:r>
            <a:endParaRPr lang="ko-KR" altLang="en-US" sz="1800"/>
          </a:p>
          <a:p>
            <a:pPr lvl="1"/>
            <a:r>
              <a:rPr lang="en-US" altLang="ko-KR" sz="1800" dirty="0"/>
              <a:t>Case </a:t>
            </a:r>
            <a:r>
              <a:rPr lang="en-US" altLang="ko-KR" sz="1800" dirty="0" smtClean="0"/>
              <a:t>5 </a:t>
            </a:r>
            <a:r>
              <a:rPr lang="en-US" altLang="ko-KR" sz="1800" dirty="0"/>
              <a:t>: O </a:t>
            </a:r>
            <a:r>
              <a:rPr lang="en-US" altLang="ko-KR" sz="1800" dirty="0" err="1"/>
              <a:t>O</a:t>
            </a:r>
            <a:r>
              <a:rPr lang="en-US" altLang="ko-KR" sz="1800" dirty="0"/>
              <a:t> </a:t>
            </a:r>
            <a:r>
              <a:rPr lang="en-US" altLang="ko-KR" sz="1800" dirty="0" smtClean="0"/>
              <a:t>X </a:t>
            </a:r>
            <a:r>
              <a:rPr lang="en-US" altLang="ko-KR" sz="1800" dirty="0" err="1" smtClean="0"/>
              <a:t>X</a:t>
            </a:r>
            <a:r>
              <a:rPr lang="en-US" altLang="ko-KR" sz="1800" dirty="0" smtClean="0"/>
              <a:t> </a:t>
            </a:r>
            <a:endParaRPr lang="ko-KR" altLang="en-US" sz="1800"/>
          </a:p>
          <a:p>
            <a:pPr lvl="1"/>
            <a:r>
              <a:rPr lang="en-US" altLang="ko-KR" sz="1800" dirty="0"/>
              <a:t>Case </a:t>
            </a:r>
            <a:r>
              <a:rPr lang="en-US" altLang="ko-KR" sz="1800" dirty="0" smtClean="0"/>
              <a:t>6 </a:t>
            </a:r>
            <a:r>
              <a:rPr lang="en-US" altLang="ko-KR" sz="1800" dirty="0"/>
              <a:t>: O </a:t>
            </a:r>
            <a:r>
              <a:rPr lang="en-US" altLang="ko-KR" sz="1800" dirty="0" smtClean="0"/>
              <a:t>X O X </a:t>
            </a:r>
            <a:endParaRPr lang="ko-KR" altLang="en-US" sz="1800"/>
          </a:p>
          <a:p>
            <a:pPr lvl="1"/>
            <a:r>
              <a:rPr lang="en-US" altLang="ko-KR" sz="1800" dirty="0"/>
              <a:t>Case </a:t>
            </a:r>
            <a:r>
              <a:rPr lang="en-US" altLang="ko-KR" sz="1800" dirty="0" smtClean="0"/>
              <a:t>7 </a:t>
            </a:r>
            <a:r>
              <a:rPr lang="en-US" altLang="ko-KR" sz="1800" dirty="0"/>
              <a:t>: O </a:t>
            </a:r>
            <a:r>
              <a:rPr lang="en-US" altLang="ko-KR" sz="1800" dirty="0" smtClean="0"/>
              <a:t>X </a:t>
            </a:r>
            <a:r>
              <a:rPr lang="en-US" altLang="ko-KR" sz="1800" dirty="0" err="1" smtClean="0"/>
              <a:t>X</a:t>
            </a:r>
            <a:r>
              <a:rPr lang="en-US" altLang="ko-KR" sz="1800" dirty="0" smtClean="0"/>
              <a:t> </a:t>
            </a:r>
            <a:r>
              <a:rPr lang="en-US" altLang="ko-KR" sz="1800" dirty="0"/>
              <a:t>O </a:t>
            </a:r>
            <a:endParaRPr lang="ko-KR" altLang="en-US" sz="1800"/>
          </a:p>
          <a:p>
            <a:pPr lvl="1"/>
            <a:r>
              <a:rPr lang="en-US" altLang="ko-KR" sz="1800" dirty="0"/>
              <a:t>Case </a:t>
            </a:r>
            <a:r>
              <a:rPr lang="en-US" altLang="ko-KR" sz="1800" dirty="0" smtClean="0"/>
              <a:t>8 </a:t>
            </a:r>
            <a:r>
              <a:rPr lang="en-US" altLang="ko-KR" sz="1800" dirty="0"/>
              <a:t>: </a:t>
            </a:r>
            <a:r>
              <a:rPr lang="en-US" altLang="ko-KR" sz="1800" dirty="0" smtClean="0"/>
              <a:t>X </a:t>
            </a:r>
            <a:r>
              <a:rPr lang="en-US" altLang="ko-KR" sz="1800" dirty="0"/>
              <a:t>O </a:t>
            </a:r>
            <a:r>
              <a:rPr lang="en-US" altLang="ko-KR" sz="1800" dirty="0" err="1"/>
              <a:t>O</a:t>
            </a:r>
            <a:r>
              <a:rPr lang="en-US" altLang="ko-KR" sz="1800" dirty="0"/>
              <a:t> </a:t>
            </a:r>
            <a:r>
              <a:rPr lang="en-US" altLang="ko-KR" sz="1800" dirty="0" smtClean="0"/>
              <a:t>X </a:t>
            </a:r>
            <a:endParaRPr lang="ko-KR" altLang="en-US" sz="1800"/>
          </a:p>
          <a:p>
            <a:pPr lvl="1"/>
            <a:r>
              <a:rPr lang="en-US" altLang="ko-KR" sz="1800" dirty="0"/>
              <a:t>Case </a:t>
            </a:r>
            <a:r>
              <a:rPr lang="en-US" altLang="ko-KR" sz="1800" dirty="0" smtClean="0"/>
              <a:t>9 </a:t>
            </a:r>
            <a:r>
              <a:rPr lang="en-US" altLang="ko-KR" sz="1800" dirty="0"/>
              <a:t>: </a:t>
            </a:r>
            <a:r>
              <a:rPr lang="en-US" altLang="ko-KR" sz="1800" dirty="0" smtClean="0"/>
              <a:t>X </a:t>
            </a:r>
            <a:r>
              <a:rPr lang="en-US" altLang="ko-KR" sz="1800" dirty="0"/>
              <a:t>O </a:t>
            </a:r>
            <a:r>
              <a:rPr lang="en-US" altLang="ko-KR" sz="1800" dirty="0" smtClean="0"/>
              <a:t>X </a:t>
            </a:r>
            <a:r>
              <a:rPr lang="en-US" altLang="ko-KR" sz="1800" dirty="0"/>
              <a:t>O </a:t>
            </a:r>
            <a:endParaRPr lang="ko-KR" altLang="en-US" sz="1800"/>
          </a:p>
          <a:p>
            <a:pPr lvl="1"/>
            <a:r>
              <a:rPr lang="en-US" altLang="ko-KR" sz="1800" dirty="0"/>
              <a:t>Case </a:t>
            </a:r>
            <a:r>
              <a:rPr lang="en-US" altLang="ko-KR" sz="1800" dirty="0" smtClean="0"/>
              <a:t>10 </a:t>
            </a:r>
            <a:r>
              <a:rPr lang="en-US" altLang="ko-KR" sz="1800" dirty="0"/>
              <a:t>: </a:t>
            </a:r>
            <a:r>
              <a:rPr lang="en-US" altLang="ko-KR" sz="1800" dirty="0" smtClean="0"/>
              <a:t>X </a:t>
            </a:r>
            <a:r>
              <a:rPr lang="en-US" altLang="ko-KR" sz="1800" dirty="0" err="1" smtClean="0"/>
              <a:t>X</a:t>
            </a:r>
            <a:r>
              <a:rPr lang="en-US" altLang="ko-KR" sz="1800" dirty="0" smtClean="0"/>
              <a:t> </a:t>
            </a:r>
            <a:r>
              <a:rPr lang="en-US" altLang="ko-KR" sz="1800" dirty="0"/>
              <a:t>O </a:t>
            </a:r>
            <a:r>
              <a:rPr lang="en-US" altLang="ko-KR" sz="1800" dirty="0" err="1"/>
              <a:t>O</a:t>
            </a:r>
            <a:r>
              <a:rPr lang="en-US" altLang="ko-KR" sz="1800" dirty="0"/>
              <a:t> </a:t>
            </a:r>
            <a:endParaRPr lang="ko-KR" altLang="en-US" sz="1800"/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86200" y="2743200"/>
            <a:ext cx="49530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/>
              <a:t>For the cases where three sub-bands are allocated for FDMA transmission, there are 8 combinations of ‘ON’ and ‘OFF’, and </a:t>
            </a:r>
            <a:r>
              <a:rPr lang="en-US" altLang="ko-KR" sz="1600" dirty="0"/>
              <a:t>we consider the PPDU which consists of all </a:t>
            </a:r>
            <a:r>
              <a:rPr lang="en-US" altLang="ko-KR" sz="1600" dirty="0" smtClean="0"/>
              <a:t>8 </a:t>
            </a:r>
            <a:r>
              <a:rPr lang="en-US" altLang="ko-KR" sz="1600" dirty="0"/>
              <a:t>combinations of ‘ON’ and ‘OFF’ for the PAPR calculation</a:t>
            </a:r>
          </a:p>
          <a:p>
            <a:endParaRPr lang="en-US" altLang="ko-KR" sz="1600" dirty="0" smtClean="0"/>
          </a:p>
          <a:p>
            <a:r>
              <a:rPr lang="en-US" altLang="ko-KR" sz="1600" dirty="0"/>
              <a:t>For the cases where </a:t>
            </a:r>
            <a:r>
              <a:rPr lang="en-US" altLang="ko-KR" sz="1600" dirty="0" smtClean="0"/>
              <a:t>two </a:t>
            </a:r>
            <a:r>
              <a:rPr lang="en-US" altLang="ko-KR" sz="1600" dirty="0"/>
              <a:t>sub-bands are allocated for FDMA transmission</a:t>
            </a:r>
            <a:r>
              <a:rPr lang="en-US" altLang="ko-KR" sz="1600" dirty="0" smtClean="0"/>
              <a:t>, </a:t>
            </a:r>
            <a:r>
              <a:rPr lang="en-US" altLang="ko-KR" sz="1600" dirty="0"/>
              <a:t>there are </a:t>
            </a:r>
            <a:r>
              <a:rPr lang="en-US" altLang="ko-KR" sz="1600" dirty="0" smtClean="0"/>
              <a:t>4 </a:t>
            </a:r>
            <a:r>
              <a:rPr lang="en-US" altLang="ko-KR" sz="1600" dirty="0"/>
              <a:t>combinations of ‘ON’ and ‘OFF’, and we consider the PPDU which consists of all </a:t>
            </a:r>
            <a:r>
              <a:rPr lang="en-US" altLang="ko-KR" sz="1600" dirty="0" smtClean="0"/>
              <a:t>4 </a:t>
            </a:r>
            <a:r>
              <a:rPr lang="en-US" altLang="ko-KR" sz="1600" dirty="0"/>
              <a:t>combinations of ‘ON’ and ‘OFF’ for the PAPR calculation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99264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Appendix C – PAPR for WUR Portion with Partial Allocation in 80MHz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By considering all of the allocation cases in the previous slide, we can obtain the following sequences which optimize the PAPR by the minimax approach</a:t>
            </a:r>
          </a:p>
          <a:p>
            <a:pPr lvl="1"/>
            <a:r>
              <a:rPr lang="en-US" altLang="ko-KR" sz="1800" dirty="0" smtClean="0"/>
              <a:t>7 length</a:t>
            </a:r>
            <a:r>
              <a:rPr lang="ko-KR" altLang="en-US" sz="1800" smtClean="0"/>
              <a:t> </a:t>
            </a:r>
            <a:r>
              <a:rPr lang="en-US" altLang="ko-KR" sz="1800" dirty="0" smtClean="0"/>
              <a:t>sequence with DC : </a:t>
            </a:r>
            <a:r>
              <a:rPr lang="en-US" altLang="ko-KR" sz="1800" dirty="0"/>
              <a:t>[1 1 1 0 -1 1 -1</a:t>
            </a:r>
            <a:r>
              <a:rPr lang="en-US" altLang="ko-KR" sz="1800" dirty="0" smtClean="0"/>
              <a:t>]</a:t>
            </a:r>
          </a:p>
          <a:p>
            <a:pPr lvl="1"/>
            <a:r>
              <a:rPr lang="en-US" altLang="ko-KR" sz="1800" dirty="0"/>
              <a:t>13 length sequence with DC : [1 1 1 -1 -1 -1 0 -1 1 -1 -1 1 -1]</a:t>
            </a:r>
          </a:p>
          <a:p>
            <a:pPr lvl="1"/>
            <a:r>
              <a:rPr lang="en-US" altLang="ko-KR" sz="1800" dirty="0" smtClean="0"/>
              <a:t>7 </a:t>
            </a:r>
            <a:r>
              <a:rPr lang="en-US" altLang="ko-KR" sz="1800" dirty="0"/>
              <a:t>length</a:t>
            </a:r>
            <a:r>
              <a:rPr lang="ko-KR" altLang="en-US" sz="1800"/>
              <a:t> </a:t>
            </a:r>
            <a:r>
              <a:rPr lang="en-US" altLang="ko-KR" sz="1800" dirty="0"/>
              <a:t>sequence </a:t>
            </a:r>
            <a:r>
              <a:rPr lang="en-US" altLang="ko-KR" sz="1800" dirty="0" smtClean="0"/>
              <a:t>with no </a:t>
            </a:r>
            <a:r>
              <a:rPr lang="en-US" altLang="ko-KR" sz="1800" dirty="0"/>
              <a:t>DC : [1 1 1 -1 -1 1 -</a:t>
            </a:r>
            <a:r>
              <a:rPr lang="en-US" altLang="ko-KR" sz="1800" dirty="0" smtClean="0"/>
              <a:t>1]</a:t>
            </a:r>
            <a:endParaRPr lang="en-US" altLang="ko-KR" sz="1800" dirty="0"/>
          </a:p>
          <a:p>
            <a:pPr lvl="1"/>
            <a:r>
              <a:rPr lang="en-US" altLang="ko-KR" sz="1800" dirty="0" smtClean="0"/>
              <a:t>13 </a:t>
            </a:r>
            <a:r>
              <a:rPr lang="en-US" altLang="ko-KR" sz="1800" dirty="0"/>
              <a:t>length sequence with </a:t>
            </a:r>
            <a:r>
              <a:rPr lang="en-US" altLang="ko-KR" sz="1800" dirty="0" smtClean="0"/>
              <a:t>no DC : [</a:t>
            </a:r>
            <a:r>
              <a:rPr lang="en-US" altLang="ko-KR" sz="1800" dirty="0"/>
              <a:t>1 1 1 -1 -1 -1 1 1 -1 1 1 -1 1</a:t>
            </a:r>
            <a:r>
              <a:rPr lang="en-US" altLang="ko-KR" sz="1800" dirty="0" smtClean="0"/>
              <a:t>]</a:t>
            </a:r>
          </a:p>
          <a:p>
            <a:pPr lvl="1"/>
            <a:r>
              <a:rPr lang="en-US" altLang="ko-KR" sz="1800" dirty="0" smtClean="0"/>
              <a:t>Note that these are the same as Seq1 and Seq</a:t>
            </a:r>
            <a:r>
              <a:rPr lang="en-US" altLang="ko-KR" sz="1800" dirty="0"/>
              <a:t>2</a:t>
            </a:r>
          </a:p>
          <a:p>
            <a:r>
              <a:rPr lang="en-US" altLang="ko-KR" sz="2000" dirty="0" smtClean="0"/>
              <a:t>In each sequence, the following phase rotation (PR3) is optimal in terms of the PAPR when considering </a:t>
            </a:r>
            <a:r>
              <a:rPr lang="en-US" altLang="ko-KR" sz="2000" dirty="0"/>
              <a:t>all of the allocation </a:t>
            </a:r>
            <a:r>
              <a:rPr lang="en-US" altLang="ko-KR" sz="2000" dirty="0" smtClean="0"/>
              <a:t>cases</a:t>
            </a:r>
          </a:p>
          <a:p>
            <a:pPr lvl="1"/>
            <a:r>
              <a:rPr lang="en-US" altLang="ko-KR" sz="1800" dirty="0" smtClean="0"/>
              <a:t>[</a:t>
            </a:r>
            <a:r>
              <a:rPr lang="en-US" altLang="ko-KR" sz="1800" dirty="0"/>
              <a:t>1 1 1 0 -1 1 -1</a:t>
            </a:r>
            <a:r>
              <a:rPr lang="en-US" altLang="ko-KR" sz="1800" dirty="0" smtClean="0"/>
              <a:t>] </a:t>
            </a:r>
            <a:r>
              <a:rPr lang="en-US" altLang="ko-KR" sz="1800" dirty="0" smtClean="0">
                <a:sym typeface="Wingdings" panose="05000000000000000000" pitchFamily="2" charset="2"/>
              </a:rPr>
              <a:t> [1,-1,-1,1]</a:t>
            </a:r>
            <a:endParaRPr lang="en-US" altLang="ko-KR" sz="1800" dirty="0"/>
          </a:p>
          <a:p>
            <a:pPr lvl="1"/>
            <a:r>
              <a:rPr lang="en-US" altLang="ko-KR" sz="1800" dirty="0" smtClean="0"/>
              <a:t>[</a:t>
            </a:r>
            <a:r>
              <a:rPr lang="en-US" altLang="ko-KR" sz="1800" dirty="0"/>
              <a:t>1 1 1 -1 -1 -1 0 -1 1 -1 -1 1 -1</a:t>
            </a:r>
            <a:r>
              <a:rPr lang="en-US" altLang="ko-KR" sz="1800" dirty="0" smtClean="0"/>
              <a:t>] </a:t>
            </a:r>
            <a:r>
              <a:rPr lang="en-US" altLang="ko-KR" sz="1800" dirty="0" smtClean="0">
                <a:sym typeface="Wingdings" panose="05000000000000000000" pitchFamily="2" charset="2"/>
              </a:rPr>
              <a:t> [1,-1,-1,1]</a:t>
            </a:r>
            <a:endParaRPr lang="en-US" altLang="ko-KR" sz="1800" dirty="0"/>
          </a:p>
          <a:p>
            <a:pPr lvl="1"/>
            <a:r>
              <a:rPr lang="en-US" altLang="ko-KR" sz="1800" dirty="0" smtClean="0"/>
              <a:t>[</a:t>
            </a:r>
            <a:r>
              <a:rPr lang="en-US" altLang="ko-KR" sz="1800" dirty="0"/>
              <a:t>1 1 1 -1 -1 1 -1</a:t>
            </a:r>
            <a:r>
              <a:rPr lang="en-US" altLang="ko-KR" sz="1800" dirty="0" smtClean="0"/>
              <a:t>] </a:t>
            </a:r>
            <a:r>
              <a:rPr lang="en-US" altLang="ko-KR" sz="1800" dirty="0" smtClean="0">
                <a:sym typeface="Wingdings" panose="05000000000000000000" pitchFamily="2" charset="2"/>
              </a:rPr>
              <a:t> [1,j,1,j]</a:t>
            </a:r>
            <a:endParaRPr lang="en-US" altLang="ko-KR" sz="1800" dirty="0"/>
          </a:p>
          <a:p>
            <a:pPr lvl="1"/>
            <a:r>
              <a:rPr lang="en-US" altLang="ko-KR" sz="1800" dirty="0" smtClean="0"/>
              <a:t>[</a:t>
            </a:r>
            <a:r>
              <a:rPr lang="en-US" altLang="ko-KR" sz="1800" dirty="0"/>
              <a:t>1 1 1 -1 -1 -1 1 1 -1 1 1 -1 1</a:t>
            </a:r>
            <a:r>
              <a:rPr lang="en-US" altLang="ko-KR" sz="1800" dirty="0" smtClean="0"/>
              <a:t>] </a:t>
            </a:r>
            <a:r>
              <a:rPr lang="en-US" altLang="ko-KR" sz="1800" dirty="0">
                <a:sym typeface="Wingdings" panose="05000000000000000000" pitchFamily="2" charset="2"/>
              </a:rPr>
              <a:t> [1</a:t>
            </a:r>
            <a:r>
              <a:rPr lang="en-US" altLang="ko-KR" sz="1800" dirty="0" smtClean="0">
                <a:sym typeface="Wingdings" panose="05000000000000000000" pitchFamily="2" charset="2"/>
              </a:rPr>
              <a:t>,-j,1,-j</a:t>
            </a:r>
            <a:r>
              <a:rPr lang="en-US" altLang="ko-KR" sz="1800" dirty="0">
                <a:sym typeface="Wingdings" panose="05000000000000000000" pitchFamily="2" charset="2"/>
              </a:rPr>
              <a:t>]</a:t>
            </a:r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4111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C – PAPR for WUR Portion with Partial Allocation in 80MHz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PAPR [dB] – 7 length sequence</a:t>
            </a:r>
            <a:r>
              <a:rPr lang="en-US" altLang="ko-KR" sz="1800" dirty="0" smtClean="0"/>
              <a:t> </a:t>
            </a:r>
            <a:endParaRPr lang="ko-KR" altLang="en-US" sz="1800"/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5331880"/>
              </p:ext>
            </p:extLst>
          </p:nvPr>
        </p:nvGraphicFramePr>
        <p:xfrm>
          <a:off x="1143000" y="2184400"/>
          <a:ext cx="6896178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9363"/>
                <a:gridCol w="1149363"/>
                <a:gridCol w="1149363"/>
                <a:gridCol w="1149363"/>
                <a:gridCol w="1149363"/>
                <a:gridCol w="1149363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Case</a:t>
                      </a:r>
                      <a:r>
                        <a:rPr lang="en-US" altLang="ko-KR" sz="1400" baseline="0" dirty="0" smtClean="0"/>
                        <a:t> 0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Case 1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Case 2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Case 3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Case 4</a:t>
                      </a:r>
                      <a:endParaRPr lang="ko-KR" altLang="en-US" sz="140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Seq1 w/ PR1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8.7625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7.4665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9.9291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8.9520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10.0119</a:t>
                      </a:r>
                      <a:endParaRPr lang="ko-KR" altLang="en-US" sz="140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Seq1 w/ PR3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8.9644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7.4665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8.9313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8.9313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7.4665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Seq2 w/ PR1</a:t>
                      </a:r>
                      <a:endParaRPr lang="ko-KR" altLang="en-US" sz="14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7.8858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6.6108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9.1365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8.0826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9.0985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Seq2 w/ PR3</a:t>
                      </a:r>
                      <a:endParaRPr lang="ko-KR" altLang="en-US" sz="14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8.1126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6.5812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8.0822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8.0822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6.5812</a:t>
                      </a:r>
                      <a:endParaRPr lang="ko-KR" alt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6482552"/>
              </p:ext>
            </p:extLst>
          </p:nvPr>
        </p:nvGraphicFramePr>
        <p:xfrm>
          <a:off x="1143000" y="4191000"/>
          <a:ext cx="6896178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9363"/>
                <a:gridCol w="1149363"/>
                <a:gridCol w="1149363"/>
                <a:gridCol w="1149363"/>
                <a:gridCol w="1149363"/>
                <a:gridCol w="1149363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Case</a:t>
                      </a:r>
                      <a:r>
                        <a:rPr lang="en-US" altLang="ko-KR" sz="1400" baseline="0" dirty="0" smtClean="0"/>
                        <a:t> 5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Case</a:t>
                      </a:r>
                      <a:r>
                        <a:rPr lang="en-US" altLang="ko-KR" sz="1400" baseline="0" dirty="0" smtClean="0"/>
                        <a:t> 6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Case 7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Case 8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Case 9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Case 10</a:t>
                      </a:r>
                      <a:endParaRPr lang="ko-KR" altLang="en-US" sz="140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8.1682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8.2583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8.1682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8.2509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8.2509</a:t>
                      </a:r>
                      <a:endParaRPr lang="ko-KR" altLang="en-US" sz="14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8.2509</a:t>
                      </a:r>
                      <a:endParaRPr lang="ko-KR" altLang="en-US" sz="140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8.1682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8.2583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8.2509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8.2509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8.2583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8.1682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7.3762</a:t>
                      </a:r>
                      <a:endParaRPr lang="ko-KR" altLang="en-US" sz="14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7.4032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7.3762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7.3395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7.3723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7.3395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7.4112</a:t>
                      </a:r>
                      <a:endParaRPr lang="ko-KR" altLang="en-US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7.3723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7.4042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7.3914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7.3723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7.4112</a:t>
                      </a:r>
                      <a:endParaRPr lang="ko-KR" alt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3704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C – PAPR for WUR Portion with Partial Allocation in 80MHz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PAPR [dB] – 13 length sequence</a:t>
            </a:r>
            <a:r>
              <a:rPr lang="en-US" altLang="ko-KR" sz="1800" dirty="0" smtClean="0"/>
              <a:t> </a:t>
            </a:r>
            <a:endParaRPr lang="ko-KR" altLang="en-US" sz="1800"/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2062236"/>
              </p:ext>
            </p:extLst>
          </p:nvPr>
        </p:nvGraphicFramePr>
        <p:xfrm>
          <a:off x="1143000" y="2184400"/>
          <a:ext cx="6896178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9363"/>
                <a:gridCol w="1149363"/>
                <a:gridCol w="1149363"/>
                <a:gridCol w="1149363"/>
                <a:gridCol w="1149363"/>
                <a:gridCol w="1149363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Case</a:t>
                      </a:r>
                      <a:r>
                        <a:rPr lang="en-US" altLang="ko-KR" sz="1400" baseline="0" dirty="0" smtClean="0"/>
                        <a:t> 0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Case 1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Case 2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Case 3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Case 4</a:t>
                      </a:r>
                      <a:endParaRPr lang="ko-KR" altLang="en-US" sz="140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Seq1 w/ PR1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8.5916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7.2822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9.7838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8.7660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9.8415</a:t>
                      </a:r>
                      <a:endParaRPr lang="ko-KR" altLang="en-US" sz="140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Seq1 w/ PR3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8.7850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7.2822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8.7519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8.7519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7.2822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Seq2 w/ PR1</a:t>
                      </a:r>
                      <a:endParaRPr lang="ko-KR" altLang="en-US" sz="14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8.6308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7.3275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9.8804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8.8014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9.8535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Seq2 w/ PR3</a:t>
                      </a:r>
                      <a:endParaRPr lang="ko-KR" altLang="en-US" sz="14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8.8404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7.3273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8.8070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8.8070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7.3273</a:t>
                      </a:r>
                      <a:endParaRPr lang="ko-KR" alt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3629091"/>
              </p:ext>
            </p:extLst>
          </p:nvPr>
        </p:nvGraphicFramePr>
        <p:xfrm>
          <a:off x="1143000" y="4191000"/>
          <a:ext cx="6896178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9363"/>
                <a:gridCol w="1149363"/>
                <a:gridCol w="1149363"/>
                <a:gridCol w="1149363"/>
                <a:gridCol w="1149363"/>
                <a:gridCol w="1149363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Case</a:t>
                      </a:r>
                      <a:r>
                        <a:rPr lang="en-US" altLang="ko-KR" sz="1400" baseline="0" dirty="0" smtClean="0"/>
                        <a:t> 5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Case</a:t>
                      </a:r>
                      <a:r>
                        <a:rPr lang="en-US" altLang="ko-KR" sz="1400" baseline="0" dirty="0" smtClean="0"/>
                        <a:t> 6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Case 7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Case 8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Case 9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Case 10</a:t>
                      </a:r>
                      <a:endParaRPr lang="ko-KR" altLang="en-US" sz="140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8.0228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8.0739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8.0228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8.0803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8.0803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8.0803</a:t>
                      </a:r>
                      <a:endParaRPr lang="ko-KR" altLang="en-US" sz="140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8.0228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8.0739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8.0803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8.0803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8.0739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8.0228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8.1195</a:t>
                      </a:r>
                      <a:endParaRPr lang="ko-KR" altLang="en-US" sz="14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8.1194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8.1195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8.0928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8.1190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8.0928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8.1179</a:t>
                      </a:r>
                      <a:endParaRPr lang="ko-KR" altLang="en-US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8.1190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8.1188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8.1204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8.1190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8.1179</a:t>
                      </a:r>
                      <a:endParaRPr lang="ko-KR" alt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2094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Phase Rotation for Legacy Portion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The current Wi-Fi system employs the phase rotation to reduce the PAPR as follows [2]</a:t>
            </a:r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r>
              <a:rPr lang="en-US" altLang="ko-KR" sz="2000" dirty="0" smtClean="0"/>
              <a:t>For the legacy portion including the BPSK-Mark, we</a:t>
            </a:r>
            <a:r>
              <a:rPr lang="ko-KR" altLang="en-US" sz="2000" smtClean="0"/>
              <a:t> </a:t>
            </a:r>
            <a:r>
              <a:rPr lang="en-US" altLang="ko-KR" sz="2000" dirty="0" smtClean="0"/>
              <a:t>propose to use the phase rotation above</a:t>
            </a:r>
          </a:p>
          <a:p>
            <a:pPr lvl="1"/>
            <a:r>
              <a:rPr lang="en-US" altLang="ko-KR" sz="1600" dirty="0" smtClean="0"/>
              <a:t>By doing so, the PAPR for the L-SIG which may</a:t>
            </a:r>
            <a:r>
              <a:rPr lang="ko-KR" altLang="en-US" sz="1600" smtClean="0"/>
              <a:t> </a:t>
            </a:r>
            <a:r>
              <a:rPr lang="en-US" altLang="ko-KR" sz="1600" dirty="0" smtClean="0"/>
              <a:t>be the worst in </a:t>
            </a:r>
            <a:r>
              <a:rPr lang="en-US" altLang="ko-KR" sz="1600" dirty="0" smtClean="0"/>
              <a:t>WUR </a:t>
            </a:r>
            <a:r>
              <a:rPr lang="en-US" altLang="ko-KR" sz="1600" dirty="0" smtClean="0"/>
              <a:t>PPDU can be less than 12 dB in the wide bandwidths</a:t>
            </a:r>
          </a:p>
          <a:p>
            <a:pPr lvl="1"/>
            <a:r>
              <a:rPr lang="en-US" altLang="ko-KR" sz="1600" dirty="0" smtClean="0"/>
              <a:t>PAPRs for the legacy portion are shown in Appendix A</a:t>
            </a:r>
            <a:endParaRPr lang="ko-KR" altLang="en-US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3368" y="2438400"/>
            <a:ext cx="2060464" cy="260032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743200" y="3581400"/>
            <a:ext cx="28527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Simply denoted as [1 j]</a:t>
            </a:r>
            <a:endParaRPr lang="ko-KR" altLang="en-US" sz="1400"/>
          </a:p>
        </p:txBody>
      </p:sp>
      <p:sp>
        <p:nvSpPr>
          <p:cNvPr id="9" name="TextBox 8"/>
          <p:cNvSpPr txBox="1"/>
          <p:nvPr/>
        </p:nvSpPr>
        <p:spPr>
          <a:xfrm>
            <a:off x="2743200" y="4569023"/>
            <a:ext cx="28527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Simply denoted as [1 -1 -1 -1]</a:t>
            </a:r>
            <a:endParaRPr lang="ko-KR" altLang="en-US" sz="1400"/>
          </a:p>
        </p:txBody>
      </p:sp>
    </p:spTree>
    <p:extLst>
      <p:ext uri="{BB962C8B-B14F-4D97-AF65-F5344CB8AC3E}">
        <p14:creationId xmlns:p14="http://schemas.microsoft.com/office/powerpoint/2010/main" val="229787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Phase Rotation for WUR Portion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/>
              <a:t>W</a:t>
            </a:r>
            <a:r>
              <a:rPr lang="en-US" altLang="ko-KR" sz="1600" dirty="0" smtClean="0"/>
              <a:t>e assume that OOK waveform for the WUR portion is generated as follows [3]</a:t>
            </a:r>
          </a:p>
          <a:p>
            <a:pPr lvl="1"/>
            <a:r>
              <a:rPr lang="en-US" altLang="ko-KR" sz="1400" dirty="0"/>
              <a:t>2/4us </a:t>
            </a:r>
            <a:r>
              <a:rPr lang="en-US" altLang="ko-KR" sz="1400" dirty="0" smtClean="0"/>
              <a:t>waveforms are generated </a:t>
            </a:r>
            <a:r>
              <a:rPr lang="en-US" altLang="ko-KR" sz="1400" dirty="0"/>
              <a:t>by applying 7/13 length </a:t>
            </a:r>
            <a:r>
              <a:rPr lang="en-US" altLang="ko-KR" sz="1400" dirty="0" smtClean="0"/>
              <a:t>sequences </a:t>
            </a:r>
            <a:r>
              <a:rPr lang="en-US" altLang="ko-KR" sz="1400" dirty="0"/>
              <a:t>to all sub-bands corresponding to the ‘ON’ </a:t>
            </a:r>
            <a:r>
              <a:rPr lang="en-US" altLang="ko-KR" sz="1400" dirty="0" smtClean="0"/>
              <a:t>part</a:t>
            </a:r>
          </a:p>
          <a:p>
            <a:r>
              <a:rPr lang="en-US" altLang="ko-KR" sz="1600" dirty="0" smtClean="0"/>
              <a:t>We consider full allocation, i.e., all sub-bands are used to transmit WUR PPDU</a:t>
            </a:r>
          </a:p>
          <a:p>
            <a:pPr lvl="1"/>
            <a:r>
              <a:rPr lang="en-US" altLang="ko-KR" sz="1400" dirty="0" smtClean="0"/>
              <a:t>In Appendix C, we additionally </a:t>
            </a:r>
            <a:r>
              <a:rPr lang="en-US" altLang="ko-KR" sz="1400" dirty="0" smtClean="0"/>
              <a:t>consider </a:t>
            </a:r>
            <a:r>
              <a:rPr lang="en-US" altLang="ko-KR" sz="1400" dirty="0" smtClean="0"/>
              <a:t>various partial allocation cases for 80MHz</a:t>
            </a:r>
            <a:endParaRPr lang="en-US" altLang="ko-KR" sz="1400" dirty="0"/>
          </a:p>
          <a:p>
            <a:r>
              <a:rPr lang="en-US" altLang="ko-KR" sz="1600" dirty="0" smtClean="0"/>
              <a:t>To investigate </a:t>
            </a:r>
            <a:r>
              <a:rPr lang="en-US" altLang="ko-KR" sz="1600" dirty="0"/>
              <a:t>the PAPR of the WUR portion, we need to consider various combinations of ‘ON’ and ‘OFF’ among all sub-bands</a:t>
            </a:r>
          </a:p>
          <a:p>
            <a:pPr lvl="1"/>
            <a:r>
              <a:rPr lang="en-US" altLang="ko-KR" sz="1400" dirty="0"/>
              <a:t>For </a:t>
            </a:r>
            <a:r>
              <a:rPr lang="en-US" altLang="ko-KR" sz="1400" dirty="0" smtClean="0"/>
              <a:t>40MHz and 80MHz, </a:t>
            </a:r>
            <a:r>
              <a:rPr lang="en-US" altLang="ko-KR" sz="1400" dirty="0"/>
              <a:t>there are </a:t>
            </a:r>
            <a:r>
              <a:rPr lang="en-US" altLang="ko-KR" sz="1400" dirty="0" smtClean="0"/>
              <a:t>4 and 16 combinations, respectively</a:t>
            </a:r>
            <a:endParaRPr lang="en-US" altLang="ko-KR" sz="1400" dirty="0"/>
          </a:p>
          <a:p>
            <a:pPr lvl="1"/>
            <a:r>
              <a:rPr lang="en-US" altLang="ko-KR" sz="1400" dirty="0"/>
              <a:t>By considering all the combinations, we compute WUR PPDU and calculate PAPR</a:t>
            </a:r>
          </a:p>
          <a:p>
            <a:pPr lvl="2"/>
            <a:r>
              <a:rPr lang="en-US" altLang="ko-KR" sz="1200" dirty="0"/>
              <a:t>The WUR PPDU structure used for the PAPR calculation is shown in Appendix B</a:t>
            </a:r>
          </a:p>
          <a:p>
            <a:r>
              <a:rPr lang="en-US" altLang="ko-KR" sz="1600" dirty="0" smtClean="0"/>
              <a:t>PAPR is investigated by applying the following phase rotation</a:t>
            </a:r>
          </a:p>
          <a:p>
            <a:pPr lvl="1"/>
            <a:r>
              <a:rPr lang="en-US" altLang="ko-KR" sz="1400" dirty="0" smtClean="0"/>
              <a:t>No phase rotation (no PR) [1,1], [1,1,1,1]</a:t>
            </a:r>
          </a:p>
          <a:p>
            <a:pPr lvl="1"/>
            <a:r>
              <a:rPr lang="en-US" altLang="ko-KR" sz="1400" dirty="0" smtClean="0"/>
              <a:t>Phase rotation used in the current Wi-Fi (PR1) [1,j], [1,-1,-1,-1]</a:t>
            </a:r>
          </a:p>
          <a:p>
            <a:pPr lvl="1"/>
            <a:r>
              <a:rPr lang="en-US" altLang="ko-KR" sz="1400" dirty="0" smtClean="0"/>
              <a:t>New phase rotation (PR2) [1,-1], [1,j,j,1] </a:t>
            </a:r>
            <a:r>
              <a:rPr lang="en-US" altLang="ko-KR" sz="1400" dirty="0" smtClean="0">
                <a:sym typeface="Wingdings" panose="05000000000000000000" pitchFamily="2" charset="2"/>
              </a:rPr>
              <a:t> When considering various 7/13 length sequences, the majority of sequences select these values in terms of the PAPR</a:t>
            </a:r>
          </a:p>
          <a:p>
            <a:pPr lvl="1"/>
            <a:endParaRPr lang="en-US" altLang="ko-KR" sz="1400" dirty="0" smtClean="0">
              <a:sym typeface="Wingdings" panose="05000000000000000000" pitchFamily="2" charset="2"/>
            </a:endParaRPr>
          </a:p>
          <a:p>
            <a:pPr lvl="1"/>
            <a:endParaRPr lang="en-US" altLang="ko-KR" sz="1400" dirty="0" smtClean="0">
              <a:sym typeface="Wingdings" panose="05000000000000000000" pitchFamily="2" charset="2"/>
            </a:endParaRPr>
          </a:p>
          <a:p>
            <a:r>
              <a:rPr lang="en-US" altLang="ko-KR" sz="1600" dirty="0" smtClean="0"/>
              <a:t>For the investigation, we assume 7/13 sequences with random BPSK coefficients</a:t>
            </a:r>
            <a:endParaRPr lang="ko-KR" altLang="en-US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47800" y="5615321"/>
            <a:ext cx="678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ym typeface="Wingdings" panose="05000000000000000000" pitchFamily="2" charset="2"/>
              </a:rPr>
              <a:t> For 80MHz, </a:t>
            </a:r>
            <a:r>
              <a:rPr lang="en-US" altLang="ko-KR" sz="1400" dirty="0" smtClean="0">
                <a:sym typeface="Wingdings" panose="05000000000000000000" pitchFamily="2" charset="2"/>
              </a:rPr>
              <a:t>[1,j,j,1] comes from considering only full </a:t>
            </a:r>
            <a:r>
              <a:rPr lang="en-US" altLang="ko-KR" sz="1400" dirty="0">
                <a:sym typeface="Wingdings" panose="05000000000000000000" pitchFamily="2" charset="2"/>
              </a:rPr>
              <a:t>allocation </a:t>
            </a:r>
            <a:r>
              <a:rPr lang="en-US" altLang="ko-KR" sz="1400" dirty="0" smtClean="0">
                <a:sym typeface="Wingdings" panose="05000000000000000000" pitchFamily="2" charset="2"/>
              </a:rPr>
              <a:t>and </a:t>
            </a:r>
            <a:r>
              <a:rPr lang="en-US" altLang="ko-KR" sz="1400" dirty="0">
                <a:sym typeface="Wingdings" panose="05000000000000000000" pitchFamily="2" charset="2"/>
              </a:rPr>
              <a:t>if we </a:t>
            </a:r>
            <a:r>
              <a:rPr lang="en-US" altLang="ko-KR" sz="1400" dirty="0" smtClean="0">
                <a:sym typeface="Wingdings" panose="05000000000000000000" pitchFamily="2" charset="2"/>
              </a:rPr>
              <a:t>consider both full and partial allocation, </a:t>
            </a:r>
            <a:r>
              <a:rPr lang="en-US" altLang="ko-KR" sz="1400" dirty="0">
                <a:sym typeface="Wingdings" panose="05000000000000000000" pitchFamily="2" charset="2"/>
              </a:rPr>
              <a:t>phase rotation values can be different as shown in </a:t>
            </a:r>
            <a:r>
              <a:rPr lang="en-US" altLang="ko-KR" sz="1400" dirty="0" smtClean="0">
                <a:sym typeface="Wingdings" panose="05000000000000000000" pitchFamily="2" charset="2"/>
              </a:rPr>
              <a:t>Appendix C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200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PAPR for 40MHz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684523" y="5118073"/>
            <a:ext cx="13634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7 length sequence</a:t>
            </a:r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5962154" y="5118073"/>
            <a:ext cx="13634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13 length sequence</a:t>
            </a:r>
            <a:endParaRPr lang="ko-KR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685800" y="5562600"/>
            <a:ext cx="7772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Each randomly generated sequence has different PAPR, and thus we plot the CDF of the PAPR</a:t>
            </a:r>
          </a:p>
          <a:p>
            <a:r>
              <a:rPr lang="en-US" altLang="ko-KR" sz="1400" dirty="0" smtClean="0"/>
              <a:t>In 40MHz, the phase rotation does not guarantee </a:t>
            </a:r>
            <a:r>
              <a:rPr lang="en-US" altLang="ko-KR" sz="1400" dirty="0"/>
              <a:t>a</a:t>
            </a:r>
            <a:r>
              <a:rPr lang="en-US" altLang="ko-KR" sz="1400" dirty="0" smtClean="0"/>
              <a:t> PAPR reduction</a:t>
            </a:r>
          </a:p>
          <a:p>
            <a:r>
              <a:rPr lang="en-US" altLang="ko-KR" sz="1400" dirty="0" smtClean="0"/>
              <a:t>PAPR of the WUR portion can be worse than that of the L-SIG</a:t>
            </a:r>
            <a:endParaRPr lang="ko-KR" altLang="en-US" sz="140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220" y="1904999"/>
            <a:ext cx="4271455" cy="3213073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1988" y="1904999"/>
            <a:ext cx="4271455" cy="3213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21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PAPR for 80MHz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684523" y="5118073"/>
            <a:ext cx="13634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7 length sequence</a:t>
            </a:r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5962154" y="5118073"/>
            <a:ext cx="13634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13 length sequence</a:t>
            </a:r>
            <a:endParaRPr lang="ko-KR" altLang="en-US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884" y="1904998"/>
            <a:ext cx="4271455" cy="3213073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6188" y="1902482"/>
            <a:ext cx="4271455" cy="321307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85800" y="5585936"/>
            <a:ext cx="7315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These are only for the full allocation case</a:t>
            </a:r>
          </a:p>
          <a:p>
            <a:r>
              <a:rPr lang="en-US" altLang="ko-KR" sz="1400" dirty="0" smtClean="0"/>
              <a:t>In 80MHz, PAPR is enhanced by the phase rotation</a:t>
            </a:r>
          </a:p>
          <a:p>
            <a:r>
              <a:rPr lang="en-US" altLang="ko-KR" sz="1400" dirty="0" smtClean="0"/>
              <a:t>PAPR of the WUR portion can be </a:t>
            </a:r>
            <a:r>
              <a:rPr lang="en-US" altLang="ko-KR" sz="1400" dirty="0"/>
              <a:t>worse than that of the </a:t>
            </a:r>
            <a:r>
              <a:rPr lang="en-US" altLang="ko-KR" sz="1400" dirty="0" smtClean="0"/>
              <a:t>L-SIG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76750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7/13 Length Sequences Minimizing PAPR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 smtClean="0"/>
              <a:t>In both wide bandwidths, PAPR of the WUR portion can be too high according to the 7/13 length sequences used for the OOK waveform generation</a:t>
            </a:r>
          </a:p>
          <a:p>
            <a:pPr lvl="1"/>
            <a:r>
              <a:rPr lang="en-US" altLang="ko-KR" sz="1400" dirty="0" smtClean="0"/>
              <a:t>PAPR can be even worse than the worst PAPR of the L-SIG shown in Appendix A</a:t>
            </a:r>
          </a:p>
          <a:p>
            <a:r>
              <a:rPr lang="en-US" altLang="ko-KR" sz="1600" dirty="0" smtClean="0"/>
              <a:t>Also, the PAPR reduction gain by the phase rotation </a:t>
            </a:r>
            <a:r>
              <a:rPr lang="en-US" altLang="ko-KR" sz="1600" dirty="0"/>
              <a:t>is </a:t>
            </a:r>
            <a:r>
              <a:rPr lang="en-US" altLang="ko-KR" sz="1600" dirty="0" smtClean="0"/>
              <a:t>marginal especially for 40MHz</a:t>
            </a:r>
            <a:endParaRPr lang="en-US" altLang="ko-KR" sz="1600" dirty="0" smtClean="0"/>
          </a:p>
          <a:p>
            <a:r>
              <a:rPr lang="en-US" altLang="ko-KR" sz="1600" dirty="0" smtClean="0"/>
              <a:t>Thus, to guarantee a good PAPR of the WUR portion for the WUR FDMA transmission, we need to use </a:t>
            </a:r>
            <a:r>
              <a:rPr lang="en-US" altLang="ko-KR" sz="1600" dirty="0"/>
              <a:t>a </a:t>
            </a:r>
            <a:r>
              <a:rPr lang="en-US" altLang="ko-KR" sz="1600" dirty="0" smtClean="0"/>
              <a:t>proper sequence for the OOK waveform generation</a:t>
            </a:r>
          </a:p>
          <a:p>
            <a:r>
              <a:rPr lang="en-US" altLang="ko-KR" sz="1600" dirty="0" smtClean="0"/>
              <a:t>By the minimax approach, we can obtain the following sequences (Seq1)</a:t>
            </a:r>
          </a:p>
          <a:p>
            <a:pPr lvl="1"/>
            <a:r>
              <a:rPr lang="en-US" altLang="ko-KR" sz="1400" dirty="0" smtClean="0"/>
              <a:t>[1 </a:t>
            </a:r>
            <a:r>
              <a:rPr lang="en-US" altLang="ko-KR" sz="1400" dirty="0"/>
              <a:t>1 1 0 -1 1 -1</a:t>
            </a:r>
            <a:r>
              <a:rPr lang="en-US" altLang="ko-KR" sz="1400" dirty="0" smtClean="0"/>
              <a:t>], [1 </a:t>
            </a:r>
            <a:r>
              <a:rPr lang="en-US" altLang="ko-KR" sz="1400" dirty="0"/>
              <a:t>1 1 -1 -1 -1 0 -1 1 -1 -1 1 -</a:t>
            </a:r>
            <a:r>
              <a:rPr lang="en-US" altLang="ko-KR" sz="1400" dirty="0" smtClean="0"/>
              <a:t>1]</a:t>
            </a:r>
          </a:p>
          <a:p>
            <a:pPr lvl="1"/>
            <a:r>
              <a:rPr lang="en-US" altLang="ko-KR" sz="1400" dirty="0" smtClean="0"/>
              <a:t>Note that these sequences also minimize the PAPR for the single-band transmission</a:t>
            </a:r>
          </a:p>
          <a:p>
            <a:pPr lvl="1"/>
            <a:r>
              <a:rPr lang="en-US" altLang="ko-KR" sz="1400" dirty="0" smtClean="0"/>
              <a:t>The minimax approach selects </a:t>
            </a:r>
            <a:r>
              <a:rPr lang="en-US" altLang="ko-KR" sz="1400" dirty="0"/>
              <a:t>a sequence which minimizes the maximum PAPR among PAPRs </a:t>
            </a:r>
            <a:r>
              <a:rPr lang="en-US" altLang="ko-KR" sz="1400" dirty="0" smtClean="0"/>
              <a:t>of the WUR PPDU in 20MHz, 40MHz and 80MHz</a:t>
            </a:r>
          </a:p>
          <a:p>
            <a:r>
              <a:rPr lang="en-US" altLang="ko-KR" sz="1600" dirty="0" smtClean="0"/>
              <a:t>For the WUR FDMA transmission, we don’t need to consider DC, and thus we can alternatively apply the following sequences which are also obtained by the minimax approach (Seq2)</a:t>
            </a:r>
          </a:p>
          <a:p>
            <a:pPr lvl="1"/>
            <a:r>
              <a:rPr lang="en-US" altLang="ko-KR" sz="1400" dirty="0" smtClean="0"/>
              <a:t>[1 1 1 -1 -1 1 -1], [</a:t>
            </a:r>
            <a:r>
              <a:rPr lang="en-US" altLang="ko-KR" sz="1400" dirty="0"/>
              <a:t>1 1 1 -1 -1 -1 1 1 -1 1 1 -1 1</a:t>
            </a:r>
            <a:r>
              <a:rPr lang="en-US" altLang="ko-KR" sz="1400" dirty="0" smtClean="0"/>
              <a:t>]</a:t>
            </a:r>
          </a:p>
          <a:p>
            <a:r>
              <a:rPr lang="en-US" altLang="ko-KR" sz="1600" dirty="0" smtClean="0"/>
              <a:t>Note that these four sequences are optimal even for the partial allocation cases in 80MHz</a:t>
            </a:r>
          </a:p>
          <a:p>
            <a:endParaRPr lang="en-US" altLang="ko-KR" dirty="0"/>
          </a:p>
          <a:p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35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PAPR for 40MHz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684523" y="5118073"/>
            <a:ext cx="13634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7 length sequence</a:t>
            </a:r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5962154" y="5118073"/>
            <a:ext cx="13634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13 length sequence</a:t>
            </a:r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685800" y="5562600"/>
            <a:ext cx="7772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Low</a:t>
            </a:r>
            <a:r>
              <a:rPr lang="en-US" altLang="ko-KR" sz="1400" dirty="0" smtClean="0"/>
              <a:t> PAPR </a:t>
            </a:r>
            <a:r>
              <a:rPr lang="en-US" altLang="ko-KR" sz="1400" dirty="0" smtClean="0"/>
              <a:t>can be </a:t>
            </a:r>
            <a:r>
              <a:rPr lang="en-US" altLang="ko-KR" sz="1400" dirty="0" smtClean="0"/>
              <a:t>guaranteed </a:t>
            </a:r>
            <a:r>
              <a:rPr lang="en-US" altLang="ko-KR" sz="1400" dirty="0" smtClean="0"/>
              <a:t>by using Seq1 or Seq2</a:t>
            </a:r>
          </a:p>
          <a:p>
            <a:r>
              <a:rPr lang="en-US" altLang="ko-KR" sz="1400" dirty="0" smtClean="0"/>
              <a:t>For </a:t>
            </a:r>
            <a:r>
              <a:rPr lang="en-US" altLang="ko-KR" sz="1400" dirty="0"/>
              <a:t>the 7 length </a:t>
            </a:r>
            <a:r>
              <a:rPr lang="en-US" altLang="ko-KR" sz="1400" dirty="0" smtClean="0"/>
              <a:t>sequence, </a:t>
            </a:r>
            <a:r>
              <a:rPr lang="en-US" altLang="ko-KR" sz="1400" dirty="0"/>
              <a:t>Seq</a:t>
            </a:r>
            <a:r>
              <a:rPr lang="en-US" altLang="ko-KR" sz="1400" dirty="0" smtClean="0"/>
              <a:t>2, i.e., the sequence </a:t>
            </a:r>
            <a:r>
              <a:rPr lang="en-US" altLang="ko-KR" sz="1400" dirty="0"/>
              <a:t>with </a:t>
            </a:r>
            <a:r>
              <a:rPr lang="en-US" altLang="ko-KR" sz="1400" dirty="0" smtClean="0"/>
              <a:t>non-zero center tone is better (1dB gain)</a:t>
            </a:r>
          </a:p>
          <a:p>
            <a:r>
              <a:rPr lang="en-US" altLang="ko-KR" sz="1400" dirty="0" smtClean="0"/>
              <a:t>For 40MHz, there is no PAPR reduction gain by the phase rotation</a:t>
            </a:r>
            <a:endParaRPr lang="ko-KR" altLang="en-US" sz="1400"/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907" y="1905000"/>
            <a:ext cx="4271455" cy="3213073"/>
          </a:xfrm>
          <a:prstGeom prst="rect">
            <a:avLst/>
          </a:prstGeom>
        </p:spPr>
      </p:pic>
      <p:pic>
        <p:nvPicPr>
          <p:cNvPr id="16" name="그림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3675" y="1904999"/>
            <a:ext cx="4271455" cy="3213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38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PAPR for 80MHz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684523" y="5118073"/>
            <a:ext cx="13634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7 length sequence</a:t>
            </a:r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5962154" y="5118073"/>
            <a:ext cx="13634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13 length sequence</a:t>
            </a:r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685799" y="5342313"/>
            <a:ext cx="808764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These are only for the full allocation case and PAPRs for the partial allocation cases are shown in Appendix C</a:t>
            </a:r>
          </a:p>
          <a:p>
            <a:r>
              <a:rPr lang="en-US" altLang="ko-KR" sz="1400" dirty="0"/>
              <a:t>Low PAPR can be guaranteed by using Seq1 or Seq2</a:t>
            </a:r>
          </a:p>
          <a:p>
            <a:r>
              <a:rPr lang="en-US" altLang="ko-KR" sz="1400" dirty="0" smtClean="0"/>
              <a:t>For </a:t>
            </a:r>
            <a:r>
              <a:rPr lang="en-US" altLang="ko-KR" sz="1400" dirty="0"/>
              <a:t>the 7 length </a:t>
            </a:r>
            <a:r>
              <a:rPr lang="en-US" altLang="ko-KR" sz="1400" dirty="0" smtClean="0"/>
              <a:t>sequence, Seq2, i.e., the sequence with </a:t>
            </a:r>
            <a:r>
              <a:rPr lang="en-US" altLang="ko-KR" sz="1400" dirty="0"/>
              <a:t> non-zero center </a:t>
            </a:r>
            <a:r>
              <a:rPr lang="en-US" altLang="ko-KR" sz="1400" dirty="0" smtClean="0"/>
              <a:t>tone is better (1dB gain)</a:t>
            </a:r>
          </a:p>
          <a:p>
            <a:r>
              <a:rPr lang="en-US" altLang="ko-KR" sz="1400" dirty="0" smtClean="0"/>
              <a:t>For 80MHz, PAPR can be further decreased by the phase rotation (max 3dB gain)</a:t>
            </a:r>
          </a:p>
          <a:p>
            <a:r>
              <a:rPr lang="en-US" altLang="ko-KR" sz="1400" dirty="0" smtClean="0"/>
              <a:t>Performance difference between </a:t>
            </a:r>
            <a:r>
              <a:rPr lang="en-US" altLang="ko-KR" sz="1400" dirty="0" smtClean="0"/>
              <a:t>PR1 </a:t>
            </a:r>
            <a:r>
              <a:rPr lang="en-US" altLang="ko-KR" sz="1400" dirty="0" smtClean="0"/>
              <a:t>and PR2 </a:t>
            </a:r>
            <a:r>
              <a:rPr lang="en-US" altLang="ko-KR" sz="1400" dirty="0" smtClean="0"/>
              <a:t>is not big</a:t>
            </a:r>
            <a:endParaRPr lang="ko-KR" altLang="en-US" sz="1400"/>
          </a:p>
        </p:txBody>
      </p:sp>
      <p:pic>
        <p:nvPicPr>
          <p:cNvPr id="18" name="그림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220" y="1903513"/>
            <a:ext cx="4271455" cy="3213073"/>
          </a:xfrm>
          <a:prstGeom prst="rect">
            <a:avLst/>
          </a:prstGeom>
        </p:spPr>
      </p:pic>
      <p:pic>
        <p:nvPicPr>
          <p:cNvPr id="19" name="그림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1988" y="1905000"/>
            <a:ext cx="4271455" cy="3213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78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215096</TotalTime>
  <Words>2448</Words>
  <Application>Microsoft Office PowerPoint</Application>
  <PresentationFormat>화면 슬라이드 쇼(4:3)</PresentationFormat>
  <Paragraphs>467</Paragraphs>
  <Slides>23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23</vt:i4>
      </vt:variant>
    </vt:vector>
  </HeadingPairs>
  <TitlesOfParts>
    <vt:vector size="29" baseType="lpstr">
      <vt:lpstr>굴림</vt:lpstr>
      <vt:lpstr>맑은 고딕</vt:lpstr>
      <vt:lpstr>Arial</vt:lpstr>
      <vt:lpstr>Times New Roman</vt:lpstr>
      <vt:lpstr>Wingdings</vt:lpstr>
      <vt:lpstr>802-11-Submission</vt:lpstr>
      <vt:lpstr>PAPR Investigation on FDMA Transmission</vt:lpstr>
      <vt:lpstr>Introduction</vt:lpstr>
      <vt:lpstr>Phase Rotation for Legacy Portion</vt:lpstr>
      <vt:lpstr>Phase Rotation for WUR Portion</vt:lpstr>
      <vt:lpstr>PAPR for 40MHz</vt:lpstr>
      <vt:lpstr>PAPR for 80MHz</vt:lpstr>
      <vt:lpstr>7/13 Length Sequences Minimizing PAPR</vt:lpstr>
      <vt:lpstr>PAPR for 40MHz</vt:lpstr>
      <vt:lpstr>PAPR for 80MHz</vt:lpstr>
      <vt:lpstr>Conclusion</vt:lpstr>
      <vt:lpstr>Straw Poll #1</vt:lpstr>
      <vt:lpstr>Straw Poll #2</vt:lpstr>
      <vt:lpstr>Straw Poll #3</vt:lpstr>
      <vt:lpstr>Straw Poll #4</vt:lpstr>
      <vt:lpstr>References</vt:lpstr>
      <vt:lpstr>Appendix A – PAPR for Legacy Preamble</vt:lpstr>
      <vt:lpstr>Appendix A – PAPR for Legacy Preamble</vt:lpstr>
      <vt:lpstr>Appendix A – PAPR for Legacy Preamble</vt:lpstr>
      <vt:lpstr>Appendix B – PAPR for WUR Portion</vt:lpstr>
      <vt:lpstr>Appendix C – PAPR for WUR Portion with Partial Allocation in 80MHz</vt:lpstr>
      <vt:lpstr>Appendix C – PAPR for WUR Portion with Partial Allocation in 80MHz</vt:lpstr>
      <vt:lpstr>Appendix C – PAPR for WUR Portion with Partial Allocation in 80MHz</vt:lpstr>
      <vt:lpstr>Appendix C – PAPR for WUR Portion with Partial Allocation in 80MHz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박은성/선임연구원/차세대표준(연)ICS팀(esung.park@lge.com)</cp:lastModifiedBy>
  <cp:revision>4080</cp:revision>
  <cp:lastPrinted>2017-07-07T02:11:09Z</cp:lastPrinted>
  <dcterms:created xsi:type="dcterms:W3CDTF">2007-05-21T21:00:37Z</dcterms:created>
  <dcterms:modified xsi:type="dcterms:W3CDTF">2018-05-04T00:27:28Z</dcterms:modified>
</cp:coreProperties>
</file>