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815" r:id="rId3"/>
    <p:sldId id="817" r:id="rId4"/>
    <p:sldId id="818" r:id="rId5"/>
    <p:sldId id="820" r:id="rId6"/>
    <p:sldId id="821" r:id="rId7"/>
    <p:sldId id="819" r:id="rId8"/>
    <p:sldId id="829" r:id="rId9"/>
    <p:sldId id="830" r:id="rId10"/>
    <p:sldId id="824" r:id="rId11"/>
    <p:sldId id="831" r:id="rId12"/>
    <p:sldId id="827" r:id="rId13"/>
    <p:sldId id="828" r:id="rId14"/>
    <p:sldId id="816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90" d="100"/>
          <a:sy n="90" d="100"/>
        </p:scale>
        <p:origin x="11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5210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802.11-18/0801r4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OOK Waveform Generation for FDMA Transmission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the following?</a:t>
            </a:r>
            <a:endParaRPr lang="en-US" altLang="ko-KR" dirty="0"/>
          </a:p>
          <a:p>
            <a:pPr lvl="1"/>
            <a:r>
              <a:rPr lang="en-US" altLang="ko-KR" dirty="0"/>
              <a:t>For </a:t>
            </a:r>
            <a:r>
              <a:rPr lang="en-US" altLang="ko-KR" dirty="0" smtClean="0"/>
              <a:t>the WUR FDMA transmission, the 4us On symbol for WUR LDR can be constructed by two concatenated 2us On symbols used for WUR HDR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r>
              <a:rPr lang="en-US" altLang="ko-KR" dirty="0" smtClean="0"/>
              <a:t>8/6/9</a:t>
            </a:r>
            <a:endParaRPr lang="ko-KR" altLang="en-US"/>
          </a:p>
          <a:p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2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the </a:t>
            </a:r>
            <a:r>
              <a:rPr lang="en-US" altLang="ko-KR" dirty="0" smtClean="0"/>
              <a:t>WUR-Data field where LDR </a:t>
            </a:r>
            <a:r>
              <a:rPr lang="en-US" altLang="ko-KR" dirty="0"/>
              <a:t>is applied to all sub-bands </a:t>
            </a:r>
            <a:r>
              <a:rPr lang="en-US" altLang="ko-KR" dirty="0" smtClean="0"/>
              <a:t>used </a:t>
            </a:r>
            <a:r>
              <a:rPr lang="en-US" altLang="ko-KR" dirty="0"/>
              <a:t>for </a:t>
            </a:r>
            <a:r>
              <a:rPr lang="en-US" altLang="ko-KR" dirty="0" smtClean="0"/>
              <a:t>a WUR </a:t>
            </a:r>
            <a:r>
              <a:rPr lang="en-US" altLang="ko-KR" dirty="0"/>
              <a:t>PPDU transmission, </a:t>
            </a:r>
            <a:r>
              <a:rPr lang="en-US" altLang="ko-KR" dirty="0" smtClean="0"/>
              <a:t>the </a:t>
            </a:r>
            <a:r>
              <a:rPr lang="en-US" altLang="ko-KR" dirty="0"/>
              <a:t>waveform </a:t>
            </a:r>
            <a:r>
              <a:rPr lang="en-US" altLang="ko-KR" dirty="0" smtClean="0"/>
              <a:t>is generated </a:t>
            </a:r>
            <a:r>
              <a:rPr lang="en-US" altLang="ko-KR" dirty="0"/>
              <a:t>every </a:t>
            </a:r>
            <a:r>
              <a:rPr lang="en-US" altLang="ko-KR" dirty="0" smtClean="0"/>
              <a:t>2us or 4us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3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WUR FDMA transmission, the following approach can be applied to </a:t>
            </a:r>
            <a:r>
              <a:rPr lang="en-US" altLang="ko-KR" dirty="0"/>
              <a:t>generate each 2us OOK waveform</a:t>
            </a:r>
          </a:p>
          <a:p>
            <a:pPr lvl="2"/>
            <a:r>
              <a:rPr lang="en-US" altLang="ko-KR" dirty="0"/>
              <a:t>7 length sequence </a:t>
            </a:r>
            <a:r>
              <a:rPr lang="en-US" altLang="ko-KR" dirty="0" smtClean="0"/>
              <a:t>is </a:t>
            </a:r>
            <a:r>
              <a:rPr lang="en-US" altLang="ko-KR" dirty="0"/>
              <a:t>applied to every other </a:t>
            </a:r>
            <a:r>
              <a:rPr lang="en-US" altLang="ko-KR" dirty="0" smtClean="0"/>
              <a:t>subcarrier </a:t>
            </a:r>
            <a:r>
              <a:rPr lang="en-US" altLang="ko-KR" dirty="0"/>
              <a:t>in </a:t>
            </a:r>
            <a:r>
              <a:rPr lang="en-US" altLang="ko-KR" dirty="0" smtClean="0"/>
              <a:t>all sub-bands corresponding to the ‘ON</a:t>
            </a:r>
            <a:r>
              <a:rPr lang="en-US" altLang="ko-KR" dirty="0"/>
              <a:t>’ part</a:t>
            </a:r>
          </a:p>
          <a:p>
            <a:pPr lvl="2"/>
            <a:r>
              <a:rPr lang="en-US" altLang="ko-KR" dirty="0"/>
              <a:t>Perform 128-point IFFT and 256-point IFFT for 40MHz and 80MHz, respectively</a:t>
            </a:r>
          </a:p>
          <a:p>
            <a:pPr lvl="2"/>
            <a:r>
              <a:rPr lang="en-US" altLang="ko-KR" dirty="0"/>
              <a:t>Choose either the first or second 1.6us signal in a 3.2us signal with 1.6us periodicity and finally prepend 0.4us GI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 smtClean="0"/>
              <a:t>For the WUR FDMA transmission, the following approach can be applied to </a:t>
            </a:r>
            <a:r>
              <a:rPr lang="en-US" altLang="ko-KR" dirty="0"/>
              <a:t>generate each 4us OOK waveform for WUR-Data field where LDR is applied to all sub-bands used for WUR PPDU transmission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13 length sequence is applied to all sub-bands corresponding to the ‘ON’ part</a:t>
            </a:r>
          </a:p>
          <a:p>
            <a:pPr lvl="2"/>
            <a:r>
              <a:rPr lang="en-US" altLang="ko-KR" dirty="0" smtClean="0"/>
              <a:t>Perform </a:t>
            </a:r>
            <a:r>
              <a:rPr lang="en-US" altLang="ko-KR" dirty="0"/>
              <a:t>128-point IFFT and 256-point IFFT for 40MHz and 80MHz, </a:t>
            </a:r>
            <a:r>
              <a:rPr lang="en-US" altLang="ko-KR" dirty="0" smtClean="0"/>
              <a:t>respectively, </a:t>
            </a:r>
            <a:r>
              <a:rPr lang="en-US" altLang="ko-KR" dirty="0"/>
              <a:t>and finally prepend 0.8us GI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94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802.11-17/1625r6 </a:t>
            </a:r>
            <a:r>
              <a:rPr lang="en-US" altLang="zh-TW" dirty="0"/>
              <a:t>Efficient FDMA MU Transmission Schemes for WUR WLAN 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agreed to allow FDMA transmission in wide bandwidths such as 40MHz and 80MHz as depicted in [1]</a:t>
            </a:r>
          </a:p>
          <a:p>
            <a:pPr lvl="1"/>
            <a:r>
              <a:rPr lang="en-US" altLang="ko-KR" sz="1800" dirty="0" smtClean="0"/>
              <a:t>Each 20MHz bandwidth only contains one 4MHz sub-band for WUR</a:t>
            </a:r>
          </a:p>
          <a:p>
            <a:pPr lvl="1"/>
            <a:r>
              <a:rPr lang="en-US" altLang="ko-KR" sz="1800" dirty="0" smtClean="0"/>
              <a:t>One wake-up receiver can stay in one of the sub-bands in wide bandwidth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deal with OOK waveform generation for the WUR FDMA transmission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2895600" cy="1276008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498" y="3206054"/>
            <a:ext cx="3190192" cy="167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OOK Waveform Generation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generate OOK waveform, we consider the following</a:t>
            </a:r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4MHz sub-band </a:t>
            </a:r>
            <a:r>
              <a:rPr lang="en-US" altLang="ko-KR" dirty="0" smtClean="0"/>
              <a:t>is located </a:t>
            </a:r>
            <a:r>
              <a:rPr lang="en-US" altLang="ko-KR" dirty="0"/>
              <a:t>at the center of 20MHz bandwidth to reduce </a:t>
            </a:r>
            <a:r>
              <a:rPr lang="en-US" altLang="ko-KR" dirty="0" smtClean="0"/>
              <a:t>interference with each other</a:t>
            </a:r>
          </a:p>
          <a:p>
            <a:pPr lvl="1"/>
            <a:r>
              <a:rPr lang="en-US" altLang="ko-KR" dirty="0" smtClean="0"/>
              <a:t>The conventional Wi-Fi transmitter is reused</a:t>
            </a:r>
          </a:p>
          <a:p>
            <a:pPr lvl="2"/>
            <a:r>
              <a:rPr lang="en-US" altLang="ko-KR" dirty="0" smtClean="0"/>
              <a:t>For each sub-band, subcarriers from -6 </a:t>
            </a:r>
            <a:r>
              <a:rPr lang="en-US" altLang="ko-KR" dirty="0"/>
              <a:t>to </a:t>
            </a:r>
            <a:r>
              <a:rPr lang="en-US" altLang="ko-KR" dirty="0" smtClean="0"/>
              <a:t>6 </a:t>
            </a:r>
            <a:r>
              <a:rPr lang="en-US" altLang="ko-KR" dirty="0"/>
              <a:t>in each 20MHz bandwidth with the subcarrier spacing of </a:t>
            </a:r>
            <a:r>
              <a:rPr lang="en-US" altLang="ko-KR" dirty="0" smtClean="0"/>
              <a:t>312.5KHz are used </a:t>
            </a:r>
          </a:p>
          <a:p>
            <a:pPr lvl="2"/>
            <a:r>
              <a:rPr lang="en-US" altLang="ko-KR" dirty="0" smtClean="0"/>
              <a:t>7 </a:t>
            </a:r>
            <a:r>
              <a:rPr lang="en-US" altLang="ko-KR" dirty="0"/>
              <a:t>length </a:t>
            </a:r>
            <a:r>
              <a:rPr lang="en-US" altLang="ko-KR" dirty="0" smtClean="0"/>
              <a:t>sequence or 13 length sequence </a:t>
            </a:r>
            <a:r>
              <a:rPr lang="en-US" altLang="ko-KR" dirty="0"/>
              <a:t>is </a:t>
            </a:r>
            <a:r>
              <a:rPr lang="en-US" altLang="ko-KR" dirty="0" smtClean="0"/>
              <a:t>applied to each sub-band for the ‘ON</a:t>
            </a:r>
            <a:r>
              <a:rPr lang="en-US" altLang="ko-KR" dirty="0"/>
              <a:t>’ </a:t>
            </a:r>
            <a:r>
              <a:rPr lang="en-US" altLang="ko-KR" dirty="0" smtClean="0"/>
              <a:t>part</a:t>
            </a:r>
          </a:p>
          <a:p>
            <a:pPr lvl="2"/>
            <a:r>
              <a:rPr lang="en-US" altLang="ko-KR" dirty="0" smtClean="0"/>
              <a:t>128- and 256-point IFFTs are performed in 40MHz and 80MHz, respectively</a:t>
            </a:r>
          </a:p>
          <a:p>
            <a:pPr lvl="1"/>
            <a:r>
              <a:rPr lang="en-US" altLang="ko-KR" dirty="0"/>
              <a:t>D</a:t>
            </a:r>
            <a:r>
              <a:rPr lang="en-US" altLang="ko-KR" dirty="0" smtClean="0"/>
              <a:t>ata rate in each sub-band can be different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(2/4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example, consider the following case</a:t>
            </a:r>
          </a:p>
          <a:p>
            <a:pPr lvl="1"/>
            <a:r>
              <a:rPr lang="en-US" altLang="ko-KR" sz="1600" dirty="0" smtClean="0"/>
              <a:t>40MHz bandwidth is used for the FDMA transmission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ata rate for STA 1 assigned to sub-band 1 is low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ata rate for STA 2 assigned to sub-band 2 is high</a:t>
            </a:r>
          </a:p>
          <a:p>
            <a:pPr lvl="1"/>
            <a:r>
              <a:rPr lang="en-US" altLang="ko-KR" sz="1600" dirty="0" smtClean="0"/>
              <a:t>In the figure below, WUR-Sync 1, WUR-Sync 2 and WUR-Data 2 are composed of 2us ‘ON’ and ‘OFF’ parts while WUR-Data 1 consists of 4us ‘ON’ and ‘OFF’ parts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In Region A, both sub-bands are based on the 2us signal</a:t>
            </a:r>
          </a:p>
          <a:p>
            <a:pPr lvl="1"/>
            <a:r>
              <a:rPr lang="en-US" altLang="ko-KR" sz="1600" dirty="0" smtClean="0"/>
              <a:t>In Region B, although sub-band 1 consists of 4us ‘ON’ and ‘OFF’ parts, we can consider both sub-bands are based on the 2us signal to easily generate the FDMA OOK waveform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29" name="그룹 28"/>
          <p:cNvGrpSpPr/>
          <p:nvPr/>
        </p:nvGrpSpPr>
        <p:grpSpPr>
          <a:xfrm>
            <a:off x="1176864" y="3581400"/>
            <a:ext cx="7696199" cy="1419999"/>
            <a:chOff x="1176864" y="4191000"/>
            <a:chExt cx="7696199" cy="1419999"/>
          </a:xfrm>
        </p:grpSpPr>
        <p:cxnSp>
          <p:nvCxnSpPr>
            <p:cNvPr id="24" name="직선 화살표 연결선 23"/>
            <p:cNvCxnSpPr/>
            <p:nvPr/>
          </p:nvCxnSpPr>
          <p:spPr bwMode="auto">
            <a:xfrm>
              <a:off x="5223936" y="5334000"/>
              <a:ext cx="75352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28" name="그룹 27"/>
            <p:cNvGrpSpPr/>
            <p:nvPr/>
          </p:nvGrpSpPr>
          <p:grpSpPr>
            <a:xfrm>
              <a:off x="1176864" y="4191000"/>
              <a:ext cx="7696199" cy="1419999"/>
              <a:chOff x="1176864" y="4191000"/>
              <a:chExt cx="7696199" cy="1419999"/>
            </a:xfrm>
          </p:grpSpPr>
          <p:grpSp>
            <p:nvGrpSpPr>
              <p:cNvPr id="23" name="그룹 22"/>
              <p:cNvGrpSpPr/>
              <p:nvPr/>
            </p:nvGrpSpPr>
            <p:grpSpPr>
              <a:xfrm>
                <a:off x="1176864" y="4191000"/>
                <a:ext cx="7696199" cy="1295400"/>
                <a:chOff x="1176864" y="4005348"/>
                <a:chExt cx="7696199" cy="1295400"/>
              </a:xfrm>
            </p:grpSpPr>
            <p:grpSp>
              <p:nvGrpSpPr>
                <p:cNvPr id="7" name="그룹 6"/>
                <p:cNvGrpSpPr/>
                <p:nvPr/>
              </p:nvGrpSpPr>
              <p:grpSpPr>
                <a:xfrm>
                  <a:off x="1176864" y="4114800"/>
                  <a:ext cx="7696199" cy="1066800"/>
                  <a:chOff x="609600" y="2590800"/>
                  <a:chExt cx="7696199" cy="1066800"/>
                </a:xfrm>
              </p:grpSpPr>
              <p:sp>
                <p:nvSpPr>
                  <p:cNvPr id="8" name="직사각형 7"/>
                  <p:cNvSpPr/>
                  <p:nvPr/>
                </p:nvSpPr>
                <p:spPr bwMode="auto">
                  <a:xfrm>
                    <a:off x="609600" y="2590800"/>
                    <a:ext cx="11430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Legacy preamble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" name="직사각형 8"/>
                  <p:cNvSpPr/>
                  <p:nvPr/>
                </p:nvSpPr>
                <p:spPr bwMode="auto">
                  <a:xfrm>
                    <a:off x="1752600" y="2590800"/>
                    <a:ext cx="5334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Mark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" name="직사각형 9"/>
                  <p:cNvSpPr/>
                  <p:nvPr/>
                </p:nvSpPr>
                <p:spPr bwMode="auto">
                  <a:xfrm>
                    <a:off x="2286000" y="2743201"/>
                    <a:ext cx="23622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WUR-Sync 1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" name="직사각형 10"/>
                  <p:cNvSpPr/>
                  <p:nvPr/>
                </p:nvSpPr>
                <p:spPr bwMode="auto">
                  <a:xfrm>
                    <a:off x="4648200" y="2743201"/>
                    <a:ext cx="2578331" cy="228600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WUR-Data 1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" name="직사각형 11"/>
                  <p:cNvSpPr/>
                  <p:nvPr/>
                </p:nvSpPr>
                <p:spPr bwMode="auto">
                  <a:xfrm>
                    <a:off x="609600" y="3124200"/>
                    <a:ext cx="11430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Legacy preamble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" name="직사각형 12"/>
                  <p:cNvSpPr/>
                  <p:nvPr/>
                </p:nvSpPr>
                <p:spPr bwMode="auto">
                  <a:xfrm>
                    <a:off x="1752600" y="3124200"/>
                    <a:ext cx="5334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Mark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" name="직사각형 13"/>
                  <p:cNvSpPr/>
                  <p:nvPr/>
                </p:nvSpPr>
                <p:spPr bwMode="auto">
                  <a:xfrm>
                    <a:off x="2286000" y="3276601"/>
                    <a:ext cx="11430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WUR-Sync 2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" name="직사각형 14"/>
                  <p:cNvSpPr/>
                  <p:nvPr/>
                </p:nvSpPr>
                <p:spPr bwMode="auto">
                  <a:xfrm>
                    <a:off x="3429000" y="3276601"/>
                    <a:ext cx="19812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WUR-Data 2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7362824" y="2719000"/>
                    <a:ext cx="94297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Sub-band 1</a:t>
                    </a:r>
                    <a:endParaRPr lang="ko-KR" altLang="en-US"/>
                  </a:p>
                </p:txBody>
              </p: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519737" y="3252400"/>
                    <a:ext cx="94297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Sub-band 2</a:t>
                    </a:r>
                    <a:endParaRPr lang="ko-KR" altLang="en-US"/>
                  </a:p>
                </p:txBody>
              </p:sp>
            </p:grpSp>
            <p:cxnSp>
              <p:nvCxnSpPr>
                <p:cNvPr id="19" name="직선 연결선 18"/>
                <p:cNvCxnSpPr/>
                <p:nvPr/>
              </p:nvCxnSpPr>
              <p:spPr bwMode="auto">
                <a:xfrm>
                  <a:off x="5215464" y="4005348"/>
                  <a:ext cx="0" cy="12954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1" name="직선 화살표 연결선 20"/>
                <p:cNvCxnSpPr/>
                <p:nvPr/>
              </p:nvCxnSpPr>
              <p:spPr bwMode="auto">
                <a:xfrm>
                  <a:off x="2870661" y="5148348"/>
                  <a:ext cx="2319864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22" name="직선 연결선 21"/>
                <p:cNvCxnSpPr/>
                <p:nvPr/>
              </p:nvCxnSpPr>
              <p:spPr bwMode="auto">
                <a:xfrm>
                  <a:off x="5978235" y="4005348"/>
                  <a:ext cx="0" cy="12954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26" name="TextBox 25"/>
              <p:cNvSpPr txBox="1"/>
              <p:nvPr/>
            </p:nvSpPr>
            <p:spPr>
              <a:xfrm>
                <a:off x="3579812" y="5334000"/>
                <a:ext cx="8397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Region A</a:t>
                </a:r>
                <a:endParaRPr lang="ko-KR" alt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223165" y="5334000"/>
                <a:ext cx="8397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Region B</a:t>
                </a:r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52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(3/4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Assume, in Region B, Sub-band 1 and Sub-band 2 have data as shown below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500" dirty="0" smtClean="0"/>
          </a:p>
          <a:p>
            <a:pPr lvl="1"/>
            <a:r>
              <a:rPr lang="en-US" altLang="ko-KR" sz="1500" dirty="0" smtClean="0"/>
              <a:t>We can generate OOK waveform every 2us by applying 7 length sequence to every other subcarrier in all sub-bands corresponding to the ‘ON’ part</a:t>
            </a:r>
          </a:p>
          <a:p>
            <a:pPr lvl="2"/>
            <a:r>
              <a:rPr lang="en-US" altLang="ko-KR" sz="1400" dirty="0" smtClean="0"/>
              <a:t>For the second and sixth 2us waveforms (2~4us, 10~12us), 7 length sequence is applied only to sub-band 2</a:t>
            </a:r>
          </a:p>
          <a:p>
            <a:pPr lvl="2"/>
            <a:r>
              <a:rPr lang="en-US" altLang="ko-KR" sz="1400" dirty="0"/>
              <a:t>For the </a:t>
            </a:r>
            <a:r>
              <a:rPr lang="en-US" altLang="ko-KR" sz="1400" dirty="0" smtClean="0"/>
              <a:t>third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seventh </a:t>
            </a:r>
            <a:r>
              <a:rPr lang="en-US" altLang="ko-KR" sz="1400" dirty="0"/>
              <a:t>2us waveforms </a:t>
            </a:r>
            <a:r>
              <a:rPr lang="en-US" altLang="ko-KR" sz="1400" dirty="0" smtClean="0"/>
              <a:t>(4~6us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12~14us), 7 </a:t>
            </a:r>
            <a:r>
              <a:rPr lang="en-US" altLang="ko-KR" sz="1400" dirty="0"/>
              <a:t>length sequence is </a:t>
            </a:r>
            <a:r>
              <a:rPr lang="en-US" altLang="ko-KR" sz="1400" dirty="0" smtClean="0"/>
              <a:t>applied to both </a:t>
            </a:r>
            <a:r>
              <a:rPr lang="en-US" altLang="ko-KR" sz="1400" dirty="0"/>
              <a:t>sub-band </a:t>
            </a:r>
            <a:r>
              <a:rPr lang="en-US" altLang="ko-KR" sz="1400" dirty="0" smtClean="0"/>
              <a:t>1 and </a:t>
            </a:r>
            <a:r>
              <a:rPr lang="en-US" altLang="ko-KR" sz="1400" dirty="0"/>
              <a:t>sub-band </a:t>
            </a:r>
            <a:r>
              <a:rPr lang="en-US" altLang="ko-KR" sz="1400" dirty="0" smtClean="0"/>
              <a:t>2</a:t>
            </a:r>
          </a:p>
          <a:p>
            <a:pPr lvl="2"/>
            <a:r>
              <a:rPr lang="en-US" altLang="ko-KR" sz="1400" dirty="0"/>
              <a:t>For the </a:t>
            </a:r>
            <a:r>
              <a:rPr lang="en-US" altLang="ko-KR" sz="1400" dirty="0" smtClean="0"/>
              <a:t>forth and eighth </a:t>
            </a:r>
            <a:r>
              <a:rPr lang="en-US" altLang="ko-KR" sz="1400" dirty="0"/>
              <a:t>2us waveforms </a:t>
            </a:r>
            <a:r>
              <a:rPr lang="en-US" altLang="ko-KR" sz="1400" dirty="0" smtClean="0"/>
              <a:t>(6~8us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14~16us</a:t>
            </a:r>
            <a:r>
              <a:rPr lang="en-US" altLang="ko-KR" sz="1400" dirty="0"/>
              <a:t>), </a:t>
            </a:r>
            <a:r>
              <a:rPr lang="en-US" altLang="ko-KR" sz="1400" dirty="0" smtClean="0"/>
              <a:t>7 </a:t>
            </a:r>
            <a:r>
              <a:rPr lang="en-US" altLang="ko-KR" sz="1400" dirty="0"/>
              <a:t>length sequence is applied </a:t>
            </a:r>
            <a:r>
              <a:rPr lang="en-US" altLang="ko-KR" sz="1400" dirty="0" smtClean="0"/>
              <a:t>only to sub-band 1</a:t>
            </a:r>
          </a:p>
          <a:p>
            <a:pPr lvl="1"/>
            <a:r>
              <a:rPr lang="en-US" altLang="ko-KR" sz="1500" dirty="0" smtClean="0"/>
              <a:t>Then, </a:t>
            </a:r>
            <a:r>
              <a:rPr lang="en-US" altLang="ko-KR" sz="1500" dirty="0"/>
              <a:t>Perform </a:t>
            </a:r>
            <a:r>
              <a:rPr lang="en-US" altLang="ko-KR" sz="1500" dirty="0" smtClean="0"/>
              <a:t>128-point </a:t>
            </a:r>
            <a:r>
              <a:rPr lang="en-US" altLang="ko-KR" sz="1500" dirty="0"/>
              <a:t>IFFT and choose either the first or second 1.6us signal in a 3.2us signal with 1.6us periodicity</a:t>
            </a:r>
          </a:p>
          <a:p>
            <a:pPr lvl="1"/>
            <a:r>
              <a:rPr lang="en-US" altLang="ko-KR" sz="1500" dirty="0" smtClean="0"/>
              <a:t>Finally, prepend </a:t>
            </a:r>
            <a:r>
              <a:rPr lang="en-US" altLang="ko-KR" sz="1500" dirty="0"/>
              <a:t>0.4us </a:t>
            </a:r>
            <a:r>
              <a:rPr lang="en-US" altLang="ko-KR" sz="1500" dirty="0" smtClean="0"/>
              <a:t>GI</a:t>
            </a:r>
          </a:p>
          <a:p>
            <a:r>
              <a:rPr lang="en-US" altLang="ko-KR" sz="1600" dirty="0" smtClean="0"/>
              <a:t>In Region A, the same approach can be employed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55" name="그룹 54"/>
          <p:cNvGrpSpPr/>
          <p:nvPr/>
        </p:nvGrpSpPr>
        <p:grpSpPr>
          <a:xfrm>
            <a:off x="1676400" y="2133600"/>
            <a:ext cx="6108903" cy="1368738"/>
            <a:chOff x="977697" y="2438400"/>
            <a:chExt cx="6108903" cy="1368738"/>
          </a:xfrm>
        </p:grpSpPr>
        <p:sp>
          <p:nvSpPr>
            <p:cNvPr id="25" name="직사각형 24"/>
            <p:cNvSpPr/>
            <p:nvPr/>
          </p:nvSpPr>
          <p:spPr bwMode="auto">
            <a:xfrm>
              <a:off x="2362200" y="3124200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2819400" y="2514600"/>
              <a:ext cx="9144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4646815" y="2514600"/>
              <a:ext cx="9144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819400" y="3124200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4191000" y="3125585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4646613" y="3125585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직선 연결선 38"/>
            <p:cNvCxnSpPr/>
            <p:nvPr/>
          </p:nvCxnSpPr>
          <p:spPr bwMode="auto">
            <a:xfrm>
              <a:off x="1905000" y="2743200"/>
              <a:ext cx="365601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직선 연결선 39"/>
            <p:cNvCxnSpPr/>
            <p:nvPr/>
          </p:nvCxnSpPr>
          <p:spPr bwMode="auto">
            <a:xfrm>
              <a:off x="1906587" y="3352800"/>
              <a:ext cx="365601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직선 연결선 41"/>
            <p:cNvCxnSpPr/>
            <p:nvPr/>
          </p:nvCxnSpPr>
          <p:spPr bwMode="auto">
            <a:xfrm flipV="1">
              <a:off x="23622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977697" y="2466201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Sub-band 1</a:t>
              </a:r>
              <a:endParaRPr lang="ko-KR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77697" y="3075801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Sub-band 2</a:t>
              </a:r>
              <a:endParaRPr lang="ko-KR" altLang="en-US"/>
            </a:p>
          </p:txBody>
        </p:sp>
        <p:cxnSp>
          <p:nvCxnSpPr>
            <p:cNvPr id="45" name="직선 연결선 44"/>
            <p:cNvCxnSpPr/>
            <p:nvPr/>
          </p:nvCxnSpPr>
          <p:spPr bwMode="auto">
            <a:xfrm flipV="1">
              <a:off x="28194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 flipV="1">
              <a:off x="32766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직선 연결선 46"/>
            <p:cNvCxnSpPr/>
            <p:nvPr/>
          </p:nvCxnSpPr>
          <p:spPr bwMode="auto">
            <a:xfrm flipV="1">
              <a:off x="37338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직선 연결선 47"/>
            <p:cNvCxnSpPr/>
            <p:nvPr/>
          </p:nvCxnSpPr>
          <p:spPr bwMode="auto">
            <a:xfrm flipV="1">
              <a:off x="41910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 flipV="1">
              <a:off x="46482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 flipV="1">
              <a:off x="51054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직선 연결선 50"/>
            <p:cNvCxnSpPr/>
            <p:nvPr/>
          </p:nvCxnSpPr>
          <p:spPr bwMode="auto">
            <a:xfrm flipV="1">
              <a:off x="55626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5789612" y="2490400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Information 1</a:t>
              </a:r>
              <a:endParaRPr lang="ko-KR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89612" y="3100000"/>
              <a:ext cx="12969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Information 1010</a:t>
              </a:r>
              <a:endParaRPr lang="ko-KR" alt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905000" y="3530139"/>
              <a:ext cx="3962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      2us       4us      6us       8us     10us     12us    14us     16us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39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For the case where all of the data rates are </a:t>
            </a:r>
            <a:r>
              <a:rPr lang="en-US" altLang="ko-KR" sz="1600" dirty="0" smtClean="0"/>
              <a:t>high in </a:t>
            </a:r>
            <a:r>
              <a:rPr lang="en-US" altLang="ko-KR" sz="1600" dirty="0"/>
              <a:t>all sub-bands, we can use the 2us waveform generation approach as in the previous slide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case where all of the data rates are low in all sub-bands, </a:t>
            </a:r>
            <a:r>
              <a:rPr lang="en-US" altLang="ko-KR" sz="1600" dirty="0" smtClean="0"/>
              <a:t>we can also use the same approach or alternatively apply the following approach</a:t>
            </a:r>
          </a:p>
          <a:p>
            <a:pPr lvl="1"/>
            <a:r>
              <a:rPr lang="en-US" altLang="ko-KR" sz="1400" dirty="0" smtClean="0"/>
              <a:t>In Region A, the approach based on 2us waveform generation as in the previous slide can be applied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In Region B, although we can employ the 2us waveform generation approach, we can use the following approach based on 4us waveform generation </a:t>
            </a:r>
            <a:r>
              <a:rPr lang="en-US" altLang="ko-KR" sz="1400" dirty="0"/>
              <a:t>since both sub-bands are based on 4us signal</a:t>
            </a:r>
            <a:endParaRPr lang="en-US" altLang="ko-KR" sz="1400" dirty="0" smtClean="0"/>
          </a:p>
          <a:p>
            <a:pPr lvl="2"/>
            <a:r>
              <a:rPr lang="en-US" altLang="ko-KR" sz="1200" dirty="0"/>
              <a:t>To generate each </a:t>
            </a:r>
            <a:r>
              <a:rPr lang="en-US" altLang="ko-KR" sz="1200" dirty="0" smtClean="0"/>
              <a:t>4us </a:t>
            </a:r>
            <a:r>
              <a:rPr lang="en-US" altLang="ko-KR" sz="1200" dirty="0"/>
              <a:t>OOK waveform, </a:t>
            </a:r>
            <a:r>
              <a:rPr lang="en-US" altLang="ko-KR" sz="1200" dirty="0" smtClean="0"/>
              <a:t>13 </a:t>
            </a:r>
            <a:r>
              <a:rPr lang="en-US" altLang="ko-KR" sz="1200" dirty="0"/>
              <a:t>length sequence is applied to </a:t>
            </a:r>
            <a:r>
              <a:rPr lang="en-US" altLang="ko-KR" sz="1200" dirty="0" smtClean="0"/>
              <a:t>all sub-bands corresponding to the </a:t>
            </a:r>
            <a:r>
              <a:rPr lang="en-US" altLang="ko-KR" sz="1200" dirty="0"/>
              <a:t>‘ON’ </a:t>
            </a:r>
            <a:r>
              <a:rPr lang="en-US" altLang="ko-KR" sz="1200" dirty="0" smtClean="0"/>
              <a:t>part</a:t>
            </a:r>
          </a:p>
          <a:p>
            <a:pPr lvl="2"/>
            <a:r>
              <a:rPr lang="en-US" altLang="ko-KR" sz="1200" dirty="0"/>
              <a:t>Then, Perform 128-point </a:t>
            </a:r>
            <a:r>
              <a:rPr lang="en-US" altLang="ko-KR" sz="1200" dirty="0" smtClean="0"/>
              <a:t>IFFT and finally </a:t>
            </a:r>
            <a:r>
              <a:rPr lang="en-US" altLang="ko-KR" sz="1200" dirty="0"/>
              <a:t>prepend </a:t>
            </a:r>
            <a:r>
              <a:rPr lang="en-US" altLang="ko-KR" sz="1200" dirty="0" smtClean="0"/>
              <a:t>0.8us GI</a:t>
            </a:r>
          </a:p>
          <a:p>
            <a:r>
              <a:rPr lang="en-US" altLang="ko-KR" sz="1600" dirty="0" smtClean="0"/>
              <a:t>For the unification and simple implementation, we prefer to employ the 2us waveform generation based approach in all cases for the FDMA transmission</a:t>
            </a:r>
            <a:endParaRPr lang="en-US" altLang="ko-KR" sz="16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29" name="그룹 28"/>
          <p:cNvGrpSpPr/>
          <p:nvPr/>
        </p:nvGrpSpPr>
        <p:grpSpPr>
          <a:xfrm>
            <a:off x="1126986" y="3228201"/>
            <a:ext cx="7717628" cy="1419999"/>
            <a:chOff x="1176864" y="3581400"/>
            <a:chExt cx="7717628" cy="1419999"/>
          </a:xfrm>
        </p:grpSpPr>
        <p:grpSp>
          <p:nvGrpSpPr>
            <p:cNvPr id="7" name="그룹 6"/>
            <p:cNvGrpSpPr/>
            <p:nvPr/>
          </p:nvGrpSpPr>
          <p:grpSpPr>
            <a:xfrm>
              <a:off x="1176864" y="3581400"/>
              <a:ext cx="7717628" cy="1419999"/>
              <a:chOff x="1176864" y="4191000"/>
              <a:chExt cx="7717628" cy="1419999"/>
            </a:xfrm>
          </p:grpSpPr>
          <p:cxnSp>
            <p:nvCxnSpPr>
              <p:cNvPr id="8" name="직선 화살표 연결선 7"/>
              <p:cNvCxnSpPr/>
              <p:nvPr/>
            </p:nvCxnSpPr>
            <p:spPr bwMode="auto">
              <a:xfrm>
                <a:off x="5223936" y="5334000"/>
                <a:ext cx="2569859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grpSp>
            <p:nvGrpSpPr>
              <p:cNvPr id="9" name="그룹 8"/>
              <p:cNvGrpSpPr/>
              <p:nvPr/>
            </p:nvGrpSpPr>
            <p:grpSpPr>
              <a:xfrm>
                <a:off x="1176864" y="4191000"/>
                <a:ext cx="7717628" cy="1419999"/>
                <a:chOff x="1176864" y="4191000"/>
                <a:chExt cx="7717628" cy="1419999"/>
              </a:xfrm>
            </p:grpSpPr>
            <p:grpSp>
              <p:nvGrpSpPr>
                <p:cNvPr id="10" name="그룹 9"/>
                <p:cNvGrpSpPr/>
                <p:nvPr/>
              </p:nvGrpSpPr>
              <p:grpSpPr>
                <a:xfrm>
                  <a:off x="1176864" y="4191000"/>
                  <a:ext cx="7717628" cy="1295400"/>
                  <a:chOff x="1176864" y="4005348"/>
                  <a:chExt cx="7717628" cy="1295400"/>
                </a:xfrm>
              </p:grpSpPr>
              <p:grpSp>
                <p:nvGrpSpPr>
                  <p:cNvPr id="13" name="그룹 12"/>
                  <p:cNvGrpSpPr/>
                  <p:nvPr/>
                </p:nvGrpSpPr>
                <p:grpSpPr>
                  <a:xfrm>
                    <a:off x="1176864" y="4114800"/>
                    <a:ext cx="7717628" cy="1066800"/>
                    <a:chOff x="609600" y="2590800"/>
                    <a:chExt cx="7717628" cy="1066800"/>
                  </a:xfrm>
                </p:grpSpPr>
                <p:sp>
                  <p:nvSpPr>
                    <p:cNvPr id="17" name="직사각형 16"/>
                    <p:cNvSpPr/>
                    <p:nvPr/>
                  </p:nvSpPr>
                  <p:spPr bwMode="auto">
                    <a:xfrm>
                      <a:off x="609600" y="2590800"/>
                      <a:ext cx="11430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Legacy preamble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직사각형 17"/>
                    <p:cNvSpPr/>
                    <p:nvPr/>
                  </p:nvSpPr>
                  <p:spPr bwMode="auto">
                    <a:xfrm>
                      <a:off x="1752600" y="2590800"/>
                      <a:ext cx="5334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9" name="직사각형 18"/>
                    <p:cNvSpPr/>
                    <p:nvPr/>
                  </p:nvSpPr>
                  <p:spPr bwMode="auto">
                    <a:xfrm>
                      <a:off x="2286000" y="2743201"/>
                      <a:ext cx="2362200" cy="2286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WUR-Sync 1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0" name="직사각형 19"/>
                    <p:cNvSpPr/>
                    <p:nvPr/>
                  </p:nvSpPr>
                  <p:spPr bwMode="auto">
                    <a:xfrm>
                      <a:off x="4648200" y="2743201"/>
                      <a:ext cx="2578331" cy="228600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WUR-Data 1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" name="직사각형 20"/>
                    <p:cNvSpPr/>
                    <p:nvPr/>
                  </p:nvSpPr>
                  <p:spPr bwMode="auto">
                    <a:xfrm>
                      <a:off x="609600" y="3124200"/>
                      <a:ext cx="11430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Legacy preamble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" name="직사각형 21"/>
                    <p:cNvSpPr/>
                    <p:nvPr/>
                  </p:nvSpPr>
                  <p:spPr bwMode="auto">
                    <a:xfrm>
                      <a:off x="1752600" y="3124200"/>
                      <a:ext cx="5334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3" name="직사각형 22"/>
                    <p:cNvSpPr/>
                    <p:nvPr/>
                  </p:nvSpPr>
                  <p:spPr bwMode="auto">
                    <a:xfrm>
                      <a:off x="2285999" y="3276601"/>
                      <a:ext cx="2365745" cy="2286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WUR-Sync 2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7362824" y="2719000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1</a:t>
                      </a:r>
                      <a:endParaRPr lang="ko-KR" altLang="en-US"/>
                    </a:p>
                  </p:txBody>
                </p:sp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7384253" y="3257299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2</a:t>
                      </a:r>
                      <a:endParaRPr lang="ko-KR" altLang="en-US"/>
                    </a:p>
                  </p:txBody>
                </p:sp>
              </p:grpSp>
              <p:cxnSp>
                <p:nvCxnSpPr>
                  <p:cNvPr id="14" name="직선 연결선 13"/>
                  <p:cNvCxnSpPr/>
                  <p:nvPr/>
                </p:nvCxnSpPr>
                <p:spPr bwMode="auto">
                  <a:xfrm>
                    <a:off x="5215464" y="4005348"/>
                    <a:ext cx="0" cy="12954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5" name="직선 화살표 연결선 14"/>
                  <p:cNvCxnSpPr/>
                  <p:nvPr/>
                </p:nvCxnSpPr>
                <p:spPr bwMode="auto">
                  <a:xfrm>
                    <a:off x="2870661" y="5148348"/>
                    <a:ext cx="2319864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6" name="직선 연결선 15"/>
                  <p:cNvCxnSpPr/>
                  <p:nvPr/>
                </p:nvCxnSpPr>
                <p:spPr bwMode="auto">
                  <a:xfrm>
                    <a:off x="7807035" y="4005348"/>
                    <a:ext cx="0" cy="12954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3579812" y="5334000"/>
                  <a:ext cx="83978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Region A</a:t>
                  </a:r>
                  <a:endParaRPr lang="ko-KR" altLang="en-US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094412" y="5334000"/>
                  <a:ext cx="83978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Region B</a:t>
                  </a:r>
                  <a:endParaRPr lang="ko-KR" altLang="en-US"/>
                </a:p>
              </p:txBody>
            </p:sp>
          </p:grpSp>
        </p:grpSp>
        <p:sp>
          <p:nvSpPr>
            <p:cNvPr id="27" name="직사각형 26"/>
            <p:cNvSpPr/>
            <p:nvPr/>
          </p:nvSpPr>
          <p:spPr bwMode="auto">
            <a:xfrm>
              <a:off x="5219008" y="4376652"/>
              <a:ext cx="2578331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WUR-Data 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90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the WUR FDMA transmission, center 13 subcarriers in </a:t>
            </a:r>
            <a:r>
              <a:rPr lang="en-US" altLang="ko-KR" sz="1800" dirty="0"/>
              <a:t>each 20MHz </a:t>
            </a:r>
            <a:r>
              <a:rPr lang="en-US" altLang="ko-KR" sz="1800" dirty="0" smtClean="0"/>
              <a:t>with </a:t>
            </a:r>
            <a:r>
              <a:rPr lang="en-US" altLang="ko-KR" sz="1800" dirty="0"/>
              <a:t>the subcarrier spacing of 312.5KHz </a:t>
            </a:r>
            <a:r>
              <a:rPr lang="en-US" altLang="ko-KR" sz="1800" dirty="0" smtClean="0"/>
              <a:t>are used for sub-band</a:t>
            </a:r>
          </a:p>
          <a:p>
            <a:r>
              <a:rPr lang="en-US" altLang="ko-KR" sz="1800" dirty="0"/>
              <a:t>T</a:t>
            </a:r>
            <a:r>
              <a:rPr lang="en-US" altLang="ko-KR" sz="1800" dirty="0" smtClean="0"/>
              <a:t>he waveform of the WUR portion is generated every </a:t>
            </a:r>
            <a:r>
              <a:rPr lang="en-US" altLang="ko-KR" sz="1800" dirty="0"/>
              <a:t>2us except for the </a:t>
            </a:r>
            <a:r>
              <a:rPr lang="en-US" altLang="ko-KR" sz="1800" dirty="0" smtClean="0"/>
              <a:t>WUR-Data field </a:t>
            </a:r>
            <a:r>
              <a:rPr lang="en-US" altLang="ko-KR" sz="1800" dirty="0"/>
              <a:t>with all </a:t>
            </a:r>
            <a:r>
              <a:rPr lang="en-US" altLang="ko-KR" sz="1800" dirty="0" smtClean="0"/>
              <a:t>assigned sub-bands using </a:t>
            </a:r>
            <a:r>
              <a:rPr lang="en-US" altLang="ko-KR" sz="1800" dirty="0"/>
              <a:t>low data rate</a:t>
            </a:r>
            <a:endParaRPr lang="ko-KR" altLang="en-US" sz="1800"/>
          </a:p>
          <a:p>
            <a:r>
              <a:rPr lang="en-US" altLang="ko-KR" sz="1800" dirty="0" smtClean="0"/>
              <a:t>To generate each 2us OOK waveform</a:t>
            </a:r>
          </a:p>
          <a:p>
            <a:pPr lvl="1"/>
            <a:r>
              <a:rPr lang="en-US" altLang="ko-KR" sz="1600" dirty="0" smtClean="0"/>
              <a:t>7 </a:t>
            </a:r>
            <a:r>
              <a:rPr lang="en-US" altLang="ko-KR" sz="1600" dirty="0"/>
              <a:t>length sequence is applied to every other </a:t>
            </a:r>
            <a:r>
              <a:rPr lang="en-US" altLang="ko-KR" sz="1600" dirty="0" smtClean="0"/>
              <a:t>subcarrier in all sub-bands corresponding to the ‘ON’ part</a:t>
            </a:r>
          </a:p>
          <a:p>
            <a:pPr lvl="1"/>
            <a:r>
              <a:rPr lang="en-US" altLang="ko-KR" sz="1600" dirty="0" smtClean="0"/>
              <a:t>Perform </a:t>
            </a:r>
            <a:r>
              <a:rPr lang="en-US" altLang="ko-KR" sz="1600" dirty="0"/>
              <a:t>128-point </a:t>
            </a:r>
            <a:r>
              <a:rPr lang="en-US" altLang="ko-KR" sz="1600" dirty="0" smtClean="0"/>
              <a:t>IFFT and 256-point IFFT for 40MHz and 80MHz, respectively</a:t>
            </a:r>
          </a:p>
          <a:p>
            <a:pPr lvl="1"/>
            <a:r>
              <a:rPr lang="en-US" altLang="ko-KR" sz="1600" dirty="0" smtClean="0"/>
              <a:t>Choose </a:t>
            </a:r>
            <a:r>
              <a:rPr lang="en-US" altLang="ko-KR" sz="1600" dirty="0"/>
              <a:t>either the first or second 1.6us signal in a 3.2us signal with 1.6us </a:t>
            </a:r>
            <a:r>
              <a:rPr lang="en-US" altLang="ko-KR" sz="1600" dirty="0" smtClean="0"/>
              <a:t>periodicity and finally </a:t>
            </a:r>
            <a:r>
              <a:rPr lang="en-US" altLang="ko-KR" sz="1600" dirty="0"/>
              <a:t>prepend 0.4us </a:t>
            </a:r>
            <a:r>
              <a:rPr lang="en-US" altLang="ko-KR" sz="1600" dirty="0" smtClean="0"/>
              <a:t>GI</a:t>
            </a:r>
          </a:p>
          <a:p>
            <a:r>
              <a:rPr lang="en-US" altLang="ko-KR" sz="1800" dirty="0"/>
              <a:t>F</a:t>
            </a:r>
            <a:r>
              <a:rPr lang="en-US" altLang="ko-KR" sz="1800" dirty="0" smtClean="0"/>
              <a:t>or the WUR-Data field </a:t>
            </a:r>
            <a:r>
              <a:rPr lang="en-US" altLang="ko-KR" sz="1800" dirty="0"/>
              <a:t>with all </a:t>
            </a:r>
            <a:r>
              <a:rPr lang="en-US" altLang="ko-KR" sz="1800" dirty="0" smtClean="0"/>
              <a:t>assigned sub-bands </a:t>
            </a:r>
            <a:r>
              <a:rPr lang="en-US" altLang="ko-KR" sz="1800" dirty="0"/>
              <a:t>using low data </a:t>
            </a:r>
            <a:r>
              <a:rPr lang="en-US" altLang="ko-KR" sz="1800" dirty="0" smtClean="0"/>
              <a:t>rate, the waveform is generated every 2us or 4us</a:t>
            </a:r>
          </a:p>
          <a:p>
            <a:r>
              <a:rPr lang="en-US" altLang="ko-KR" sz="1800" dirty="0"/>
              <a:t>To generate each </a:t>
            </a:r>
            <a:r>
              <a:rPr lang="en-US" altLang="ko-KR" sz="1800" dirty="0" smtClean="0"/>
              <a:t>4us </a:t>
            </a:r>
            <a:r>
              <a:rPr lang="en-US" altLang="ko-KR" sz="1800" dirty="0"/>
              <a:t>OOK </a:t>
            </a:r>
            <a:r>
              <a:rPr lang="en-US" altLang="ko-KR" sz="1800" dirty="0" smtClean="0"/>
              <a:t>waveform</a:t>
            </a:r>
          </a:p>
          <a:p>
            <a:pPr lvl="1"/>
            <a:r>
              <a:rPr lang="en-US" altLang="ko-KR" sz="1600" dirty="0" smtClean="0"/>
              <a:t>13 length sequence is applied to all sub-bands corresponding to the ‘ON’ part</a:t>
            </a:r>
          </a:p>
          <a:p>
            <a:pPr lvl="1"/>
            <a:r>
              <a:rPr lang="en-US" altLang="ko-KR" sz="1600" dirty="0" smtClean="0"/>
              <a:t>Perform </a:t>
            </a:r>
            <a:r>
              <a:rPr lang="en-US" altLang="ko-KR" sz="1600" dirty="0"/>
              <a:t>128-point IFFT and 256-point IFFT for 40MHz and 80MHz, </a:t>
            </a:r>
            <a:r>
              <a:rPr lang="en-US" altLang="ko-KR" sz="1600" dirty="0" smtClean="0"/>
              <a:t>respectively, and finally </a:t>
            </a:r>
            <a:r>
              <a:rPr lang="en-US" altLang="ko-KR" sz="1600" dirty="0"/>
              <a:t>prepend </a:t>
            </a:r>
            <a:r>
              <a:rPr lang="en-US" altLang="ko-KR" sz="1600" dirty="0" smtClean="0"/>
              <a:t>0.8us </a:t>
            </a:r>
            <a:r>
              <a:rPr lang="en-US" altLang="ko-KR" sz="1600" dirty="0"/>
              <a:t>GI</a:t>
            </a:r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96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the data rates in the WUR FDMA transmission?</a:t>
            </a:r>
          </a:p>
          <a:p>
            <a:pPr lvl="1"/>
            <a:r>
              <a:rPr lang="en-US" altLang="ko-KR" dirty="0" smtClean="0"/>
              <a:t>Option 1 : all </a:t>
            </a:r>
            <a:r>
              <a:rPr lang="en-US" altLang="ko-KR" dirty="0"/>
              <a:t>sub-bands </a:t>
            </a:r>
            <a:r>
              <a:rPr lang="en-US" altLang="ko-KR" dirty="0" smtClean="0"/>
              <a:t>used for WUR PPDU transmission use the same data rate</a:t>
            </a:r>
          </a:p>
          <a:p>
            <a:pPr lvl="1"/>
            <a:r>
              <a:rPr lang="en-US" altLang="ko-KR" dirty="0" smtClean="0"/>
              <a:t>Option 2 : each sub-band can use a different data rate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OP1/OP2/A : 0/7/7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WUR FDMA transmission, center 13 subcarriers in </a:t>
            </a:r>
            <a:r>
              <a:rPr lang="en-US" altLang="ko-KR" dirty="0"/>
              <a:t>each 20MHz bandwidth with the subcarrier spacing of 312.5KHz </a:t>
            </a:r>
            <a:r>
              <a:rPr lang="en-US" altLang="ko-KR" dirty="0" smtClean="0"/>
              <a:t>can be </a:t>
            </a:r>
            <a:r>
              <a:rPr lang="en-US" altLang="ko-KR" dirty="0"/>
              <a:t>used </a:t>
            </a:r>
            <a:r>
              <a:rPr lang="en-US" altLang="ko-KR" dirty="0" smtClean="0"/>
              <a:t>for sub-band</a:t>
            </a:r>
          </a:p>
          <a:p>
            <a:pPr lvl="2"/>
            <a:r>
              <a:rPr lang="en-US" altLang="ko-KR" dirty="0" smtClean="0"/>
              <a:t>For 40MHz, subcarriers with indices from -38 to -26 and indices from 26 to 38 is used for sub-band 1 and sub-band 2, respectively</a:t>
            </a:r>
          </a:p>
          <a:p>
            <a:pPr lvl="2"/>
            <a:r>
              <a:rPr lang="en-US" altLang="ko-KR" dirty="0" smtClean="0"/>
              <a:t>For </a:t>
            </a:r>
            <a:r>
              <a:rPr lang="en-US" altLang="ko-KR" dirty="0"/>
              <a:t>80MHz, subcarriers with indices from -</a:t>
            </a:r>
            <a:r>
              <a:rPr lang="en-US" altLang="ko-KR" dirty="0" smtClean="0"/>
              <a:t>102 to -90, </a:t>
            </a:r>
            <a:r>
              <a:rPr lang="en-US" altLang="ko-KR" dirty="0"/>
              <a:t>indices from </a:t>
            </a:r>
            <a:r>
              <a:rPr lang="en-US" altLang="ko-KR" dirty="0" smtClean="0"/>
              <a:t>-38 to -26, </a:t>
            </a:r>
            <a:r>
              <a:rPr lang="en-US" altLang="ko-KR" dirty="0"/>
              <a:t>indices from </a:t>
            </a:r>
            <a:r>
              <a:rPr lang="en-US" altLang="ko-KR" dirty="0" smtClean="0"/>
              <a:t>26 to 38 and </a:t>
            </a:r>
            <a:r>
              <a:rPr lang="en-US" altLang="ko-KR" dirty="0"/>
              <a:t>indices from 90 </a:t>
            </a:r>
            <a:r>
              <a:rPr lang="en-US" altLang="ko-KR" dirty="0" smtClean="0"/>
              <a:t>to 102 is </a:t>
            </a:r>
            <a:r>
              <a:rPr lang="en-US" altLang="ko-KR" dirty="0"/>
              <a:t>used for sub-band </a:t>
            </a:r>
            <a:r>
              <a:rPr lang="en-US" altLang="ko-KR" dirty="0" smtClean="0"/>
              <a:t>1, sub-band 2, sub-band 3 and </a:t>
            </a:r>
            <a:r>
              <a:rPr lang="en-US" altLang="ko-KR" dirty="0"/>
              <a:t>sub-band </a:t>
            </a:r>
            <a:r>
              <a:rPr lang="en-US" altLang="ko-KR" dirty="0" smtClean="0"/>
              <a:t>4, respectively</a:t>
            </a:r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210093</TotalTime>
  <Words>1456</Words>
  <Application>Microsoft Office PowerPoint</Application>
  <PresentationFormat>화면 슬라이드 쇼(4:3)</PresentationFormat>
  <Paragraphs>209</Paragraphs>
  <Slides>14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OOK Waveform Generation for FDMA Transmission</vt:lpstr>
      <vt:lpstr>Introduction</vt:lpstr>
      <vt:lpstr>OOK Waveform Generation (1/4)</vt:lpstr>
      <vt:lpstr>OOK Waveform Generation (2/4)</vt:lpstr>
      <vt:lpstr>OOK Waveform Generation (3/4)</vt:lpstr>
      <vt:lpstr>OOK Waveform Generation (4/4)</vt:lpstr>
      <vt:lpstr>Proposal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3938</cp:revision>
  <cp:lastPrinted>2017-07-07T02:11:09Z</cp:lastPrinted>
  <dcterms:created xsi:type="dcterms:W3CDTF">2007-05-21T21:00:37Z</dcterms:created>
  <dcterms:modified xsi:type="dcterms:W3CDTF">2018-05-10T08:05:04Z</dcterms:modified>
</cp:coreProperties>
</file>