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83" r:id="rId2"/>
    <p:sldId id="815" r:id="rId3"/>
    <p:sldId id="817" r:id="rId4"/>
    <p:sldId id="818" r:id="rId5"/>
    <p:sldId id="820" r:id="rId6"/>
    <p:sldId id="821" r:id="rId7"/>
    <p:sldId id="819" r:id="rId8"/>
    <p:sldId id="829" r:id="rId9"/>
    <p:sldId id="830" r:id="rId10"/>
    <p:sldId id="824" r:id="rId11"/>
    <p:sldId id="831" r:id="rId12"/>
    <p:sldId id="827" r:id="rId13"/>
    <p:sldId id="828" r:id="rId14"/>
    <p:sldId id="816" r:id="rId15"/>
  </p:sldIdLst>
  <p:sldSz cx="9144000" cy="6858000" type="screen4x3"/>
  <p:notesSz cx="9939338" cy="6807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5pPr>
    <a:lvl6pPr marL="22860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6pPr>
    <a:lvl7pPr marL="27432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7pPr>
    <a:lvl8pPr marL="32004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8pPr>
    <a:lvl9pPr marL="36576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4">
          <p15:clr>
            <a:srgbClr val="A4A3A4"/>
          </p15:clr>
        </p15:guide>
        <p15:guide id="2" pos="313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CC"/>
    <a:srgbClr val="0000FF"/>
    <a:srgbClr val="006C31"/>
    <a:srgbClr val="00863D"/>
    <a:srgbClr val="1684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92" autoAdjust="0"/>
    <p:restoredTop sz="95034" autoAdjust="0"/>
  </p:normalViewPr>
  <p:slideViewPr>
    <p:cSldViewPr>
      <p:cViewPr varScale="1">
        <p:scale>
          <a:sx n="115" d="100"/>
          <a:sy n="115" d="100"/>
        </p:scale>
        <p:origin x="1476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80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99" d="100"/>
          <a:sy n="99" d="100"/>
        </p:scale>
        <p:origin x="1464" y="84"/>
      </p:cViewPr>
      <p:guideLst>
        <p:guide orient="horz" pos="2144"/>
        <p:guide pos="313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746875" y="698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996950" y="6985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7405688" y="6588125"/>
            <a:ext cx="1651000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598988" y="6588125"/>
            <a:ext cx="517525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7C77D250-BF2B-474F-8F3A-CA096EC7180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993775" y="284163"/>
            <a:ext cx="7951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993775" y="6588125"/>
            <a:ext cx="719138" cy="185738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993775" y="6580188"/>
            <a:ext cx="81708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84548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808788" y="12700"/>
            <a:ext cx="21971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936625" y="1270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73425" y="514350"/>
            <a:ext cx="3392488" cy="25447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3975" y="3233738"/>
            <a:ext cx="7291388" cy="306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892925" y="6591300"/>
            <a:ext cx="2112963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837113" y="6591300"/>
            <a:ext cx="5175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1038225" y="6591300"/>
            <a:ext cx="719138" cy="184150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1038225" y="6589713"/>
            <a:ext cx="78628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930275" y="217488"/>
            <a:ext cx="8078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7667200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938713" y="6591300"/>
            <a:ext cx="415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ko-KR" smtClean="0">
                <a:cs typeface="Arial" panose="020B0604020202020204" pitchFamily="34" charset="0"/>
              </a:rPr>
              <a:t>Page </a:t>
            </a:r>
            <a:fld id="{D16F94EA-742D-44CD-9688-170CD9FE9804}" type="slidenum">
              <a:rPr lang="en-US" altLang="ko-KR" smtClean="0">
                <a:cs typeface="Arial" panose="020B0604020202020204" pitchFamily="34" charset="0"/>
              </a:rPr>
              <a:pPr>
                <a:spcBef>
                  <a:spcPct val="0"/>
                </a:spcBef>
              </a:pPr>
              <a:t>1</a:t>
            </a:fld>
            <a:endParaRPr lang="en-US" altLang="ko-KR" smtClean="0">
              <a:cs typeface="Arial" panose="020B0604020202020204" pitchFamily="34" charset="0"/>
            </a:endParaRPr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ko-KR" smtClean="0"/>
          </a:p>
        </p:txBody>
      </p:sp>
    </p:spTree>
    <p:extLst>
      <p:ext uri="{BB962C8B-B14F-4D97-AF65-F5344CB8AC3E}">
        <p14:creationId xmlns:p14="http://schemas.microsoft.com/office/powerpoint/2010/main" val="16469561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6152103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Eunsung Park, LG Electronics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344F568-301E-46A9-87B7-B3D2507D325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May 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09152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Eunsung Park, LG Electronics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May 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19190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 smtClean="0"/>
              <a:t>Click to edit Master text styles</a:t>
            </a:r>
          </a:p>
          <a:p>
            <a:pPr lvl="1"/>
            <a:r>
              <a:rPr lang="en-US" altLang="ko-KR" dirty="0" smtClean="0"/>
              <a:t>Second level</a:t>
            </a:r>
          </a:p>
          <a:p>
            <a:pPr lvl="2"/>
            <a:r>
              <a:rPr lang="en-US" altLang="ko-KR" dirty="0" smtClean="0"/>
              <a:t>Third level</a:t>
            </a:r>
          </a:p>
          <a:p>
            <a:pPr lvl="3"/>
            <a:r>
              <a:rPr lang="en-US" altLang="ko-KR" dirty="0" smtClean="0"/>
              <a:t>Fourth level</a:t>
            </a:r>
          </a:p>
          <a:p>
            <a:pPr lvl="4"/>
            <a:r>
              <a:rPr lang="en-US" altLang="ko-KR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May 2018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329363" y="6475413"/>
            <a:ext cx="2214562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Eunsung Park et. al, LG Electronics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vl="4" algn="r">
              <a:defRPr/>
            </a:pPr>
            <a:r>
              <a:rPr kumimoji="0" lang="en-US" altLang="ko-KR" sz="1800" b="1" dirty="0" smtClean="0">
                <a:cs typeface="Arial" charset="0"/>
              </a:rPr>
              <a:t>doc.: IEEE 802.11-18/0801r0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5" r:id="rId1"/>
    <p:sldLayoutId id="2147484046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jiny.chun@lge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js.choi@lge.com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2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May 2018</a:t>
            </a:r>
            <a:endParaRPr lang="en-US" altLang="ko-KR" dirty="0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err="1"/>
              <a:t>Eunsung</a:t>
            </a:r>
            <a:r>
              <a:rPr lang="en-US" altLang="ko-KR" dirty="0"/>
              <a:t> Park, LG Electronics</a:t>
            </a:r>
          </a:p>
        </p:txBody>
      </p:sp>
      <p:sp>
        <p:nvSpPr>
          <p:cNvPr id="614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 smtClean="0">
                <a:cs typeface="Arial" panose="020B0604020202020204" pitchFamily="34" charset="0"/>
              </a:rPr>
              <a:t>Slide </a:t>
            </a:r>
            <a:fld id="{EEF3827E-182F-493C-A013-CDEF1F4810CB}" type="slidenum">
              <a:rPr lang="en-US" altLang="ko-KR" sz="1200" b="0" smtClean="0">
                <a:cs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ko-KR" sz="1200" b="0" smtClean="0">
              <a:cs typeface="Arial" panose="020B0604020202020204" pitchFamily="34" charset="0"/>
            </a:endParaRPr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143000"/>
          </a:xfrm>
        </p:spPr>
        <p:txBody>
          <a:bodyPr/>
          <a:lstStyle/>
          <a:p>
            <a:r>
              <a:rPr lang="en-US" altLang="ko-KR" dirty="0" smtClean="0">
                <a:solidFill>
                  <a:schemeClr val="tx1"/>
                </a:solidFill>
                <a:ea typeface="굴림" panose="020B0600000101010101" pitchFamily="50" charset="-127"/>
              </a:rPr>
              <a:t>OOK Waveform Generation for FDMA Transmission</a:t>
            </a:r>
            <a:endParaRPr lang="en-US" altLang="ko-KR" dirty="0" smtClean="0">
              <a:ea typeface="굴림" panose="020B0600000101010101" pitchFamily="50" charset="-127"/>
            </a:endParaRP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ko-KR" sz="2000" dirty="0" smtClean="0">
                <a:ea typeface="굴림" panose="020B0600000101010101" pitchFamily="50" charset="-127"/>
              </a:rPr>
              <a:t>Date:</a:t>
            </a:r>
            <a:r>
              <a:rPr lang="en-US" altLang="ko-KR" sz="2000" b="0" dirty="0" smtClean="0">
                <a:ea typeface="굴림" panose="020B0600000101010101" pitchFamily="50" charset="-127"/>
              </a:rPr>
              <a:t> 2018-05-07</a:t>
            </a:r>
          </a:p>
        </p:txBody>
      </p:sp>
      <p:sp>
        <p:nvSpPr>
          <p:cNvPr id="6151" name="Rectangle 12"/>
          <p:cNvSpPr>
            <a:spLocks noChangeArrowheads="1"/>
          </p:cNvSpPr>
          <p:nvPr/>
        </p:nvSpPr>
        <p:spPr bwMode="auto">
          <a:xfrm>
            <a:off x="533400" y="23622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kumimoji="0" lang="en-US" altLang="ko-KR" sz="2000">
                <a:cs typeface="Arial" panose="020B0604020202020204" pitchFamily="34" charset="0"/>
              </a:rPr>
              <a:t>Authors:</a:t>
            </a:r>
            <a:endParaRPr kumimoji="0" lang="en-US" altLang="ko-KR" sz="2000" b="0">
              <a:cs typeface="Arial" panose="020B0604020202020204" pitchFamily="34" charset="0"/>
            </a:endParaRPr>
          </a:p>
        </p:txBody>
      </p:sp>
      <p:graphicFrame>
        <p:nvGraphicFramePr>
          <p:cNvPr id="11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20920244"/>
              </p:ext>
            </p:extLst>
          </p:nvPr>
        </p:nvGraphicFramePr>
        <p:xfrm>
          <a:off x="762000" y="2895601"/>
          <a:ext cx="7620000" cy="2590798"/>
        </p:xfrm>
        <a:graphic>
          <a:graphicData uri="http://schemas.openxmlformats.org/drawingml/2006/table">
            <a:tbl>
              <a:tblPr/>
              <a:tblGrid>
                <a:gridCol w="1524000"/>
                <a:gridCol w="1203325"/>
                <a:gridCol w="1684338"/>
                <a:gridCol w="1363662"/>
                <a:gridCol w="1844675"/>
              </a:tblGrid>
              <a:tr h="677594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8301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Eunsung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Park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4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LG Electronics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4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19,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Yangjae-daero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11gil,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Seocho-gu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, Seoul 137-130, Korea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esung.park@lge.com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830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Dongguk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Lim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dongguk.lim@lge.com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830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Jinyoung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Chun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3"/>
                        </a:rPr>
                        <a:t>jiny.chun@lge.com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830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Jinsoo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Choi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4"/>
                        </a:rPr>
                        <a:t>js.choi@lge.com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#3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Do you agree to add the following to the </a:t>
            </a:r>
            <a:r>
              <a:rPr lang="en-US" altLang="ko-KR" dirty="0" err="1"/>
              <a:t>TGba</a:t>
            </a:r>
            <a:r>
              <a:rPr lang="en-US" altLang="ko-KR" dirty="0"/>
              <a:t> SFD?</a:t>
            </a:r>
          </a:p>
          <a:p>
            <a:pPr lvl="1"/>
            <a:r>
              <a:rPr lang="en-US" altLang="ko-KR" dirty="0"/>
              <a:t>For </a:t>
            </a:r>
            <a:r>
              <a:rPr lang="en-US" altLang="ko-KR" dirty="0" smtClean="0"/>
              <a:t>the WUR FDMA transmission, the </a:t>
            </a:r>
            <a:r>
              <a:rPr lang="en-US" altLang="ko-KR" dirty="0"/>
              <a:t>waveform of </a:t>
            </a:r>
            <a:r>
              <a:rPr lang="en-US" altLang="ko-KR" dirty="0" smtClean="0"/>
              <a:t>the WUR portion, i.e., the WUR-Sync and WUR-Data fields </a:t>
            </a:r>
            <a:r>
              <a:rPr lang="en-US" altLang="ko-KR" dirty="0"/>
              <a:t>is generated every 2us except for </a:t>
            </a:r>
            <a:r>
              <a:rPr lang="en-US" altLang="ko-KR" dirty="0" smtClean="0"/>
              <a:t>the WUR-Data field where LDR is applied to all sub-bands used for a WUR PPDU transmission</a:t>
            </a:r>
          </a:p>
          <a:p>
            <a:endParaRPr lang="en-US" altLang="ko-KR" dirty="0"/>
          </a:p>
          <a:p>
            <a:endParaRPr lang="en-US" altLang="ko-KR" dirty="0" smtClean="0"/>
          </a:p>
          <a:p>
            <a:r>
              <a:rPr lang="en-US" altLang="ko-KR" dirty="0"/>
              <a:t>Y/N/A : </a:t>
            </a:r>
            <a:endParaRPr lang="ko-KR" altLang="en-US"/>
          </a:p>
          <a:p>
            <a:endParaRPr lang="ko-KR" altLang="en-US" dirty="0"/>
          </a:p>
          <a:p>
            <a:pPr lvl="1"/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832902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#4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Do you agree to add the following to the </a:t>
            </a:r>
            <a:r>
              <a:rPr lang="en-US" altLang="ko-KR" dirty="0" err="1"/>
              <a:t>TGba</a:t>
            </a:r>
            <a:r>
              <a:rPr lang="en-US" altLang="ko-KR" dirty="0"/>
              <a:t> SFD?</a:t>
            </a:r>
          </a:p>
          <a:p>
            <a:pPr lvl="1"/>
            <a:r>
              <a:rPr lang="en-US" altLang="ko-KR" dirty="0" smtClean="0"/>
              <a:t>For </a:t>
            </a:r>
            <a:r>
              <a:rPr lang="en-US" altLang="ko-KR" dirty="0"/>
              <a:t>the </a:t>
            </a:r>
            <a:r>
              <a:rPr lang="en-US" altLang="ko-KR" dirty="0" smtClean="0"/>
              <a:t>WUR-Data field where LDR </a:t>
            </a:r>
            <a:r>
              <a:rPr lang="en-US" altLang="ko-KR" dirty="0"/>
              <a:t>is applied to all sub-bands </a:t>
            </a:r>
            <a:r>
              <a:rPr lang="en-US" altLang="ko-KR" dirty="0" smtClean="0"/>
              <a:t>used </a:t>
            </a:r>
            <a:r>
              <a:rPr lang="en-US" altLang="ko-KR"/>
              <a:t>for </a:t>
            </a:r>
            <a:r>
              <a:rPr lang="en-US" altLang="ko-KR" smtClean="0"/>
              <a:t>a WUR </a:t>
            </a:r>
            <a:r>
              <a:rPr lang="en-US" altLang="ko-KR" dirty="0"/>
              <a:t>PPDU transmission, </a:t>
            </a:r>
            <a:r>
              <a:rPr lang="en-US" altLang="ko-KR" dirty="0" smtClean="0"/>
              <a:t>the </a:t>
            </a:r>
            <a:r>
              <a:rPr lang="en-US" altLang="ko-KR" dirty="0"/>
              <a:t>waveform </a:t>
            </a:r>
            <a:r>
              <a:rPr lang="en-US" altLang="ko-KR" dirty="0" smtClean="0"/>
              <a:t>is generated </a:t>
            </a:r>
            <a:r>
              <a:rPr lang="en-US" altLang="ko-KR" dirty="0"/>
              <a:t>every </a:t>
            </a:r>
            <a:r>
              <a:rPr lang="en-US" altLang="ko-KR" dirty="0" smtClean="0"/>
              <a:t>2us or 4us</a:t>
            </a:r>
          </a:p>
          <a:p>
            <a:endParaRPr lang="en-US" altLang="ko-KR" dirty="0"/>
          </a:p>
          <a:p>
            <a:endParaRPr lang="en-US" altLang="ko-KR" dirty="0" smtClean="0"/>
          </a:p>
          <a:p>
            <a:r>
              <a:rPr lang="en-US" altLang="ko-KR" dirty="0"/>
              <a:t>Y/N/A : </a:t>
            </a:r>
            <a:endParaRPr lang="ko-KR" altLang="en-US"/>
          </a:p>
          <a:p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11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403197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#5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Do you agree to add the following to the </a:t>
            </a:r>
            <a:r>
              <a:rPr lang="en-US" altLang="ko-KR" dirty="0" err="1"/>
              <a:t>TGba</a:t>
            </a:r>
            <a:r>
              <a:rPr lang="en-US" altLang="ko-KR" dirty="0"/>
              <a:t> SFD?</a:t>
            </a:r>
          </a:p>
          <a:p>
            <a:pPr lvl="1"/>
            <a:r>
              <a:rPr lang="en-US" altLang="ko-KR" dirty="0"/>
              <a:t>For the </a:t>
            </a:r>
            <a:r>
              <a:rPr lang="en-US" altLang="ko-KR" dirty="0" smtClean="0"/>
              <a:t>WUR FDMA transmission, the following approach can be applied to </a:t>
            </a:r>
            <a:r>
              <a:rPr lang="en-US" altLang="ko-KR" dirty="0"/>
              <a:t>generate each 2us OOK waveform</a:t>
            </a:r>
          </a:p>
          <a:p>
            <a:pPr lvl="2"/>
            <a:r>
              <a:rPr lang="en-US" altLang="ko-KR" dirty="0"/>
              <a:t>7 length sequence </a:t>
            </a:r>
            <a:r>
              <a:rPr lang="en-US" altLang="ko-KR" dirty="0" smtClean="0"/>
              <a:t>is </a:t>
            </a:r>
            <a:r>
              <a:rPr lang="en-US" altLang="ko-KR" dirty="0"/>
              <a:t>applied to every other </a:t>
            </a:r>
            <a:r>
              <a:rPr lang="en-US" altLang="ko-KR" dirty="0" smtClean="0"/>
              <a:t>subcarrier </a:t>
            </a:r>
            <a:r>
              <a:rPr lang="en-US" altLang="ko-KR" dirty="0"/>
              <a:t>in </a:t>
            </a:r>
            <a:r>
              <a:rPr lang="en-US" altLang="ko-KR" dirty="0" smtClean="0"/>
              <a:t>all sub-bands corresponding to the ‘ON</a:t>
            </a:r>
            <a:r>
              <a:rPr lang="en-US" altLang="ko-KR" dirty="0"/>
              <a:t>’ part</a:t>
            </a:r>
          </a:p>
          <a:p>
            <a:pPr lvl="2"/>
            <a:r>
              <a:rPr lang="en-US" altLang="ko-KR" dirty="0"/>
              <a:t>Perform 128-point IFFT and 256-point IFFT for 40MHz and 80MHz, respectively</a:t>
            </a:r>
          </a:p>
          <a:p>
            <a:pPr lvl="2"/>
            <a:r>
              <a:rPr lang="en-US" altLang="ko-KR" dirty="0"/>
              <a:t>Choose either the first or second 1.6us signal in a 3.2us signal with 1.6us periodicity and finally prepend 0.4us GI</a:t>
            </a:r>
          </a:p>
          <a:p>
            <a:pPr lvl="1"/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12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682243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#6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Do you agree to add the following to the </a:t>
            </a:r>
            <a:r>
              <a:rPr lang="en-US" altLang="ko-KR" dirty="0" err="1"/>
              <a:t>TGba</a:t>
            </a:r>
            <a:r>
              <a:rPr lang="en-US" altLang="ko-KR" dirty="0"/>
              <a:t> SFD?</a:t>
            </a:r>
          </a:p>
          <a:p>
            <a:pPr lvl="1"/>
            <a:r>
              <a:rPr lang="en-US" altLang="ko-KR" dirty="0" smtClean="0"/>
              <a:t>For the WUR FDMA transmission, the following approach can be applied to </a:t>
            </a:r>
            <a:r>
              <a:rPr lang="en-US" altLang="ko-KR" dirty="0"/>
              <a:t>generate each 4us OOK waveform for WUR-Data field where LDR is applied to all sub-bands used for WUR PPDU transmission</a:t>
            </a:r>
            <a:endParaRPr lang="en-US" altLang="ko-KR" dirty="0" smtClean="0"/>
          </a:p>
          <a:p>
            <a:pPr lvl="2"/>
            <a:r>
              <a:rPr lang="en-US" altLang="ko-KR" dirty="0" smtClean="0"/>
              <a:t>13 length sequence is applied to all sub-bands corresponding to the ‘ON’ part</a:t>
            </a:r>
          </a:p>
          <a:p>
            <a:pPr lvl="2"/>
            <a:r>
              <a:rPr lang="en-US" altLang="ko-KR" dirty="0" smtClean="0"/>
              <a:t>Perform </a:t>
            </a:r>
            <a:r>
              <a:rPr lang="en-US" altLang="ko-KR" dirty="0"/>
              <a:t>128-point IFFT and 256-point IFFT for 40MHz and 80MHz, </a:t>
            </a:r>
            <a:r>
              <a:rPr lang="en-US" altLang="ko-KR" dirty="0" smtClean="0"/>
              <a:t>respectively, </a:t>
            </a:r>
            <a:r>
              <a:rPr lang="en-US" altLang="ko-KR" dirty="0"/>
              <a:t>and finally prepend 0.8us GI</a:t>
            </a:r>
          </a:p>
          <a:p>
            <a:pPr lvl="1"/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13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479455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References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ko-KR" dirty="0"/>
              <a:t>[1] IEEE </a:t>
            </a:r>
            <a:r>
              <a:rPr lang="en-US" altLang="ko-KR" dirty="0" smtClean="0"/>
              <a:t>802.11-17/1625r6 </a:t>
            </a:r>
            <a:r>
              <a:rPr lang="en-US" altLang="zh-TW" dirty="0"/>
              <a:t>Efficient FDMA MU Transmission Schemes for WUR WLAN </a:t>
            </a:r>
            <a:endParaRPr lang="en-US" altLang="ko-KR" dirty="0"/>
          </a:p>
          <a:p>
            <a:pPr marL="0" indent="0">
              <a:buNone/>
            </a:pP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14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40168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Introduction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We have agreed to allow FDMA transmission in wide bandwidths such as 40MHz and 80MHz as depicted in [1]</a:t>
            </a:r>
          </a:p>
          <a:p>
            <a:pPr lvl="1"/>
            <a:r>
              <a:rPr lang="en-US" altLang="ko-KR" sz="1800" dirty="0" smtClean="0"/>
              <a:t>Each 20MHz bandwidth only contains one 4MHz sub-band for WUR</a:t>
            </a:r>
          </a:p>
          <a:p>
            <a:pPr lvl="1"/>
            <a:r>
              <a:rPr lang="en-US" altLang="ko-KR" sz="1800" dirty="0" smtClean="0"/>
              <a:t>One wake-up receiver can stay in one of the sub-bands in wide bandwidth</a:t>
            </a:r>
          </a:p>
          <a:p>
            <a:endParaRPr lang="en-US" altLang="ko-KR" sz="2000" dirty="0"/>
          </a:p>
          <a:p>
            <a:endParaRPr lang="en-US" altLang="ko-KR" sz="2000" dirty="0" smtClean="0"/>
          </a:p>
          <a:p>
            <a:endParaRPr lang="en-US" altLang="ko-KR" sz="2000" dirty="0"/>
          </a:p>
          <a:p>
            <a:endParaRPr lang="en-US" altLang="ko-KR" sz="2000" dirty="0" smtClean="0"/>
          </a:p>
          <a:p>
            <a:endParaRPr lang="en-US" altLang="ko-KR" sz="2000" dirty="0" smtClean="0"/>
          </a:p>
          <a:p>
            <a:r>
              <a:rPr lang="en-US" altLang="ko-KR" sz="2000" dirty="0" smtClean="0"/>
              <a:t>In this contribution, we deal with OOK waveform generation for the WUR FDMA transmission</a:t>
            </a:r>
            <a:endParaRPr lang="ko-KR" altLang="en-US" sz="20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2018</a:t>
            </a:r>
            <a:endParaRPr lang="en-US" dirty="0"/>
          </a:p>
        </p:txBody>
      </p:sp>
      <p:pic>
        <p:nvPicPr>
          <p:cNvPr id="7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71600" y="3429000"/>
            <a:ext cx="2895600" cy="1276008"/>
          </a:xfrm>
          <a:prstGeom prst="rect">
            <a:avLst/>
          </a:prstGeom>
        </p:spPr>
      </p:pic>
      <p:pic>
        <p:nvPicPr>
          <p:cNvPr id="8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06498" y="3206054"/>
            <a:ext cx="3190192" cy="16773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72960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OOK Waveform Generation (1/4)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To generate OOK waveform, we consider the following</a:t>
            </a:r>
          </a:p>
          <a:p>
            <a:pPr lvl="1"/>
            <a:r>
              <a:rPr lang="en-US" altLang="ko-KR" dirty="0" smtClean="0"/>
              <a:t>Each </a:t>
            </a:r>
            <a:r>
              <a:rPr lang="en-US" altLang="ko-KR" dirty="0"/>
              <a:t>4MHz sub-band </a:t>
            </a:r>
            <a:r>
              <a:rPr lang="en-US" altLang="ko-KR" dirty="0" smtClean="0"/>
              <a:t>is located </a:t>
            </a:r>
            <a:r>
              <a:rPr lang="en-US" altLang="ko-KR" dirty="0"/>
              <a:t>at the center of 20MHz bandwidth to reduce </a:t>
            </a:r>
            <a:r>
              <a:rPr lang="en-US" altLang="ko-KR" dirty="0" smtClean="0"/>
              <a:t>interference with each other</a:t>
            </a:r>
          </a:p>
          <a:p>
            <a:pPr lvl="1"/>
            <a:r>
              <a:rPr lang="en-US" altLang="ko-KR" dirty="0" smtClean="0"/>
              <a:t>The conventional Wi-Fi transmitter is reused</a:t>
            </a:r>
          </a:p>
          <a:p>
            <a:pPr lvl="2"/>
            <a:r>
              <a:rPr lang="en-US" altLang="ko-KR" dirty="0" smtClean="0"/>
              <a:t>For each sub-band, subcarriers from -6 </a:t>
            </a:r>
            <a:r>
              <a:rPr lang="en-US" altLang="ko-KR" dirty="0"/>
              <a:t>to </a:t>
            </a:r>
            <a:r>
              <a:rPr lang="en-US" altLang="ko-KR" dirty="0" smtClean="0"/>
              <a:t>6 </a:t>
            </a:r>
            <a:r>
              <a:rPr lang="en-US" altLang="ko-KR" dirty="0"/>
              <a:t>in each 20MHz bandwidth with the subcarrier spacing of </a:t>
            </a:r>
            <a:r>
              <a:rPr lang="en-US" altLang="ko-KR" dirty="0" smtClean="0"/>
              <a:t>312.5KHz are used </a:t>
            </a:r>
          </a:p>
          <a:p>
            <a:pPr lvl="2"/>
            <a:r>
              <a:rPr lang="en-US" altLang="ko-KR" dirty="0" smtClean="0"/>
              <a:t>7 </a:t>
            </a:r>
            <a:r>
              <a:rPr lang="en-US" altLang="ko-KR" dirty="0"/>
              <a:t>length </a:t>
            </a:r>
            <a:r>
              <a:rPr lang="en-US" altLang="ko-KR" dirty="0" smtClean="0"/>
              <a:t>sequence or 13 length sequence </a:t>
            </a:r>
            <a:r>
              <a:rPr lang="en-US" altLang="ko-KR" dirty="0"/>
              <a:t>is </a:t>
            </a:r>
            <a:r>
              <a:rPr lang="en-US" altLang="ko-KR" dirty="0" smtClean="0"/>
              <a:t>applied to each sub-band for the ‘ON</a:t>
            </a:r>
            <a:r>
              <a:rPr lang="en-US" altLang="ko-KR" dirty="0"/>
              <a:t>’ </a:t>
            </a:r>
            <a:r>
              <a:rPr lang="en-US" altLang="ko-KR" dirty="0" smtClean="0"/>
              <a:t>part</a:t>
            </a:r>
          </a:p>
          <a:p>
            <a:pPr lvl="2"/>
            <a:r>
              <a:rPr lang="en-US" altLang="ko-KR" dirty="0" smtClean="0"/>
              <a:t>128- and 256-point IFFTs are performed in 40MHz and 80MHz, respectively</a:t>
            </a:r>
          </a:p>
          <a:p>
            <a:pPr lvl="1"/>
            <a:r>
              <a:rPr lang="en-US" altLang="ko-KR" dirty="0"/>
              <a:t>D</a:t>
            </a:r>
            <a:r>
              <a:rPr lang="en-US" altLang="ko-KR" dirty="0" smtClean="0"/>
              <a:t>ata rate in each sub-band can be different</a:t>
            </a:r>
          </a:p>
          <a:p>
            <a:pPr lvl="1"/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86124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OOK Waveform </a:t>
            </a:r>
            <a:r>
              <a:rPr lang="en-US" altLang="ko-KR" dirty="0" smtClean="0"/>
              <a:t>Generation</a:t>
            </a:r>
            <a:r>
              <a:rPr lang="en-US" altLang="ko-KR" dirty="0"/>
              <a:t> </a:t>
            </a:r>
            <a:r>
              <a:rPr lang="en-US" altLang="ko-KR" dirty="0" smtClean="0"/>
              <a:t>(2/4</a:t>
            </a:r>
            <a:r>
              <a:rPr lang="en-US" altLang="ko-KR" dirty="0"/>
              <a:t>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800" dirty="0" smtClean="0"/>
              <a:t>For example, consider the following case</a:t>
            </a:r>
          </a:p>
          <a:p>
            <a:pPr lvl="1"/>
            <a:r>
              <a:rPr lang="en-US" altLang="ko-KR" sz="1600" dirty="0" smtClean="0"/>
              <a:t>40MHz bandwidth is used for the FDMA transmission</a:t>
            </a:r>
          </a:p>
          <a:p>
            <a:pPr lvl="1"/>
            <a:r>
              <a:rPr lang="en-US" altLang="ko-KR" sz="1600" dirty="0"/>
              <a:t>D</a:t>
            </a:r>
            <a:r>
              <a:rPr lang="en-US" altLang="ko-KR" sz="1600" dirty="0" smtClean="0"/>
              <a:t>ata rate for STA 1 assigned to sub-band 1 is low</a:t>
            </a:r>
          </a:p>
          <a:p>
            <a:pPr lvl="1"/>
            <a:r>
              <a:rPr lang="en-US" altLang="ko-KR" sz="1600" dirty="0"/>
              <a:t>D</a:t>
            </a:r>
            <a:r>
              <a:rPr lang="en-US" altLang="ko-KR" sz="1600" dirty="0" smtClean="0"/>
              <a:t>ata rate for STA 2 assigned to sub-band 2 is high</a:t>
            </a:r>
          </a:p>
          <a:p>
            <a:pPr lvl="1"/>
            <a:r>
              <a:rPr lang="en-US" altLang="ko-KR" sz="1600" dirty="0" smtClean="0"/>
              <a:t>In the figure below, WUR-Sync 1, WUR-Sync 2 and WUR-Data 2 are composed of 2us ‘ON’ and ‘OFF’ parts while WUR-Data 1 consists of 4us ‘ON’ and ‘OFF’ parts</a:t>
            </a:r>
          </a:p>
          <a:p>
            <a:pPr lvl="1"/>
            <a:endParaRPr lang="en-US" altLang="ko-KR" sz="1600" dirty="0"/>
          </a:p>
          <a:p>
            <a:pPr lvl="1"/>
            <a:endParaRPr lang="en-US" altLang="ko-KR" sz="1600" dirty="0" smtClean="0"/>
          </a:p>
          <a:p>
            <a:pPr lvl="1"/>
            <a:endParaRPr lang="en-US" altLang="ko-KR" sz="1600" dirty="0"/>
          </a:p>
          <a:p>
            <a:pPr lvl="1"/>
            <a:endParaRPr lang="en-US" altLang="ko-KR" sz="1600" dirty="0" smtClean="0"/>
          </a:p>
          <a:p>
            <a:pPr lvl="1"/>
            <a:endParaRPr lang="en-US" altLang="ko-KR" sz="1600" dirty="0" smtClean="0"/>
          </a:p>
          <a:p>
            <a:pPr lvl="1"/>
            <a:r>
              <a:rPr lang="en-US" altLang="ko-KR" sz="1600" dirty="0" smtClean="0"/>
              <a:t>In Region A, both sub-bands are based on the 2us signal</a:t>
            </a:r>
          </a:p>
          <a:p>
            <a:pPr lvl="1"/>
            <a:r>
              <a:rPr lang="en-US" altLang="ko-KR" sz="1600" dirty="0" smtClean="0"/>
              <a:t>In Region B, although sub-band 1 consists of 4us ‘ON’ and ‘OFF’ parts, we can consider both sub-bands are based on the 2us signal to easily generate the FDMA OOK waveform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2018</a:t>
            </a:r>
            <a:endParaRPr lang="en-US" dirty="0"/>
          </a:p>
        </p:txBody>
      </p:sp>
      <p:grpSp>
        <p:nvGrpSpPr>
          <p:cNvPr id="29" name="그룹 28"/>
          <p:cNvGrpSpPr/>
          <p:nvPr/>
        </p:nvGrpSpPr>
        <p:grpSpPr>
          <a:xfrm>
            <a:off x="1176864" y="3581400"/>
            <a:ext cx="7696199" cy="1419999"/>
            <a:chOff x="1176864" y="4191000"/>
            <a:chExt cx="7696199" cy="1419999"/>
          </a:xfrm>
        </p:grpSpPr>
        <p:cxnSp>
          <p:nvCxnSpPr>
            <p:cNvPr id="24" name="직선 화살표 연결선 23"/>
            <p:cNvCxnSpPr/>
            <p:nvPr/>
          </p:nvCxnSpPr>
          <p:spPr bwMode="auto">
            <a:xfrm>
              <a:off x="5223936" y="5334000"/>
              <a:ext cx="753528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  <a:effectLst/>
          </p:spPr>
        </p:cxnSp>
        <p:grpSp>
          <p:nvGrpSpPr>
            <p:cNvPr id="28" name="그룹 27"/>
            <p:cNvGrpSpPr/>
            <p:nvPr/>
          </p:nvGrpSpPr>
          <p:grpSpPr>
            <a:xfrm>
              <a:off x="1176864" y="4191000"/>
              <a:ext cx="7696199" cy="1419999"/>
              <a:chOff x="1176864" y="4191000"/>
              <a:chExt cx="7696199" cy="1419999"/>
            </a:xfrm>
          </p:grpSpPr>
          <p:grpSp>
            <p:nvGrpSpPr>
              <p:cNvPr id="23" name="그룹 22"/>
              <p:cNvGrpSpPr/>
              <p:nvPr/>
            </p:nvGrpSpPr>
            <p:grpSpPr>
              <a:xfrm>
                <a:off x="1176864" y="4191000"/>
                <a:ext cx="7696199" cy="1295400"/>
                <a:chOff x="1176864" y="4005348"/>
                <a:chExt cx="7696199" cy="1295400"/>
              </a:xfrm>
            </p:grpSpPr>
            <p:grpSp>
              <p:nvGrpSpPr>
                <p:cNvPr id="7" name="그룹 6"/>
                <p:cNvGrpSpPr/>
                <p:nvPr/>
              </p:nvGrpSpPr>
              <p:grpSpPr>
                <a:xfrm>
                  <a:off x="1176864" y="4114800"/>
                  <a:ext cx="7696199" cy="1066800"/>
                  <a:chOff x="609600" y="2590800"/>
                  <a:chExt cx="7696199" cy="1066800"/>
                </a:xfrm>
              </p:grpSpPr>
              <p:sp>
                <p:nvSpPr>
                  <p:cNvPr id="8" name="직사각형 7"/>
                  <p:cNvSpPr/>
                  <p:nvPr/>
                </p:nvSpPr>
                <p:spPr bwMode="auto">
                  <a:xfrm>
                    <a:off x="609600" y="2590800"/>
                    <a:ext cx="1143000" cy="533400"/>
                  </a:xfrm>
                  <a:prstGeom prst="rect">
                    <a:avLst/>
                  </a:prstGeom>
                  <a:solidFill>
                    <a:srgbClr val="92D050"/>
                  </a:solidFill>
                  <a:ln w="12700" cap="flat" cmpd="sng" algn="ctr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 vert="horz" wrap="square" lIns="91440" tIns="45720" rIns="91440" bIns="45720" numCol="1" rtlCol="0" anchor="ctr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rPr>
                      <a:t>Legacy preamble</a:t>
                    </a:r>
                    <a:endParaRPr kumimoji="0" lang="ko-KR" altLang="en-US" sz="1200" b="0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9" name="직사각형 8"/>
                  <p:cNvSpPr/>
                  <p:nvPr/>
                </p:nvSpPr>
                <p:spPr bwMode="auto">
                  <a:xfrm>
                    <a:off x="1752600" y="2590800"/>
                    <a:ext cx="533400" cy="533400"/>
                  </a:xfrm>
                  <a:prstGeom prst="rect">
                    <a:avLst/>
                  </a:prstGeom>
                  <a:solidFill>
                    <a:srgbClr val="92D050"/>
                  </a:solidFill>
                  <a:ln w="12700" cap="flat" cmpd="sng" algn="ctr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 vert="horz" wrap="square" lIns="91440" tIns="45720" rIns="91440" bIns="45720" numCol="1" rtlCol="0" anchor="ctr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rPr>
                      <a:t>Mark</a:t>
                    </a:r>
                    <a:endParaRPr kumimoji="0" lang="ko-KR" altLang="en-US" sz="1200" b="0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10" name="직사각형 9"/>
                  <p:cNvSpPr/>
                  <p:nvPr/>
                </p:nvSpPr>
                <p:spPr bwMode="auto">
                  <a:xfrm>
                    <a:off x="2286000" y="2743201"/>
                    <a:ext cx="2362200" cy="228600"/>
                  </a:xfrm>
                  <a:prstGeom prst="rect">
                    <a:avLst/>
                  </a:prstGeom>
                  <a:solidFill>
                    <a:srgbClr val="00B0F0"/>
                  </a:solidFill>
                  <a:ln w="12700" cap="flat" cmpd="sng" algn="ctr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 vert="horz" wrap="square" lIns="91440" tIns="45720" rIns="91440" bIns="45720" numCol="1" rtlCol="0" anchor="ctr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rPr>
                      <a:t>WUR-Sync 1</a:t>
                    </a:r>
                    <a:endParaRPr kumimoji="0" lang="ko-KR" altLang="en-US" sz="1200" b="0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11" name="직사각형 10"/>
                  <p:cNvSpPr/>
                  <p:nvPr/>
                </p:nvSpPr>
                <p:spPr bwMode="auto">
                  <a:xfrm>
                    <a:off x="4648200" y="2743201"/>
                    <a:ext cx="2578331" cy="228600"/>
                  </a:xfrm>
                  <a:prstGeom prst="rect">
                    <a:avLst/>
                  </a:prstGeom>
                  <a:solidFill>
                    <a:srgbClr val="FF0000"/>
                  </a:solidFill>
                  <a:ln w="12700" cap="flat" cmpd="sng" algn="ctr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 vert="horz" wrap="square" lIns="91440" tIns="45720" rIns="91440" bIns="45720" numCol="1" rtlCol="0" anchor="ctr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rPr>
                      <a:t>WUR-Data 1</a:t>
                    </a:r>
                    <a:endParaRPr kumimoji="0" lang="ko-KR" altLang="en-US" sz="1200" b="0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12" name="직사각형 11"/>
                  <p:cNvSpPr/>
                  <p:nvPr/>
                </p:nvSpPr>
                <p:spPr bwMode="auto">
                  <a:xfrm>
                    <a:off x="609600" y="3124200"/>
                    <a:ext cx="1143000" cy="533400"/>
                  </a:xfrm>
                  <a:prstGeom prst="rect">
                    <a:avLst/>
                  </a:prstGeom>
                  <a:solidFill>
                    <a:srgbClr val="92D050"/>
                  </a:solidFill>
                  <a:ln w="12700" cap="flat" cmpd="sng" algn="ctr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 vert="horz" wrap="square" lIns="91440" tIns="45720" rIns="91440" bIns="45720" numCol="1" rtlCol="0" anchor="ctr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rPr>
                      <a:t>Legacy preamble</a:t>
                    </a:r>
                    <a:endParaRPr kumimoji="0" lang="ko-KR" altLang="en-US" sz="1200" b="0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13" name="직사각형 12"/>
                  <p:cNvSpPr/>
                  <p:nvPr/>
                </p:nvSpPr>
                <p:spPr bwMode="auto">
                  <a:xfrm>
                    <a:off x="1752600" y="3124200"/>
                    <a:ext cx="533400" cy="533400"/>
                  </a:xfrm>
                  <a:prstGeom prst="rect">
                    <a:avLst/>
                  </a:prstGeom>
                  <a:solidFill>
                    <a:srgbClr val="92D050"/>
                  </a:solidFill>
                  <a:ln w="12700" cap="flat" cmpd="sng" algn="ctr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 vert="horz" wrap="square" lIns="91440" tIns="45720" rIns="91440" bIns="45720" numCol="1" rtlCol="0" anchor="ctr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rPr>
                      <a:t>Mark</a:t>
                    </a:r>
                    <a:endParaRPr kumimoji="0" lang="ko-KR" altLang="en-US" sz="1200" b="0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14" name="직사각형 13"/>
                  <p:cNvSpPr/>
                  <p:nvPr/>
                </p:nvSpPr>
                <p:spPr bwMode="auto">
                  <a:xfrm>
                    <a:off x="2286000" y="3276601"/>
                    <a:ext cx="1143000" cy="228600"/>
                  </a:xfrm>
                  <a:prstGeom prst="rect">
                    <a:avLst/>
                  </a:prstGeom>
                  <a:solidFill>
                    <a:srgbClr val="00B0F0"/>
                  </a:solidFill>
                  <a:ln w="12700" cap="flat" cmpd="sng" algn="ctr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 vert="horz" wrap="square" lIns="91440" tIns="45720" rIns="91440" bIns="45720" numCol="1" rtlCol="0" anchor="ctr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rPr>
                      <a:t>WUR-Sync 2</a:t>
                    </a:r>
                    <a:endParaRPr kumimoji="0" lang="ko-KR" altLang="en-US" sz="1200" b="0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15" name="직사각형 14"/>
                  <p:cNvSpPr/>
                  <p:nvPr/>
                </p:nvSpPr>
                <p:spPr bwMode="auto">
                  <a:xfrm>
                    <a:off x="3429000" y="3276601"/>
                    <a:ext cx="1981200" cy="228600"/>
                  </a:xfrm>
                  <a:prstGeom prst="rect">
                    <a:avLst/>
                  </a:prstGeom>
                  <a:solidFill>
                    <a:srgbClr val="00B0F0"/>
                  </a:solidFill>
                  <a:ln w="12700" cap="flat" cmpd="sng" algn="ctr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 vert="horz" wrap="square" lIns="91440" tIns="45720" rIns="91440" bIns="45720" numCol="1" rtlCol="0" anchor="ctr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rPr>
                      <a:t>WUR-Data 2</a:t>
                    </a:r>
                    <a:endParaRPr kumimoji="0" lang="ko-KR" altLang="en-US" sz="1200" b="0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16" name="TextBox 15"/>
                  <p:cNvSpPr txBox="1"/>
                  <p:nvPr/>
                </p:nvSpPr>
                <p:spPr>
                  <a:xfrm>
                    <a:off x="7362824" y="2719000"/>
                    <a:ext cx="942975" cy="276999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altLang="ko-KR" dirty="0" smtClean="0"/>
                      <a:t>Sub-band 1</a:t>
                    </a:r>
                    <a:endParaRPr lang="ko-KR" altLang="en-US"/>
                  </a:p>
                </p:txBody>
              </p:sp>
              <p:sp>
                <p:nvSpPr>
                  <p:cNvPr id="17" name="TextBox 16"/>
                  <p:cNvSpPr txBox="1"/>
                  <p:nvPr/>
                </p:nvSpPr>
                <p:spPr>
                  <a:xfrm>
                    <a:off x="5519737" y="3252400"/>
                    <a:ext cx="942975" cy="276999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altLang="ko-KR" dirty="0" smtClean="0"/>
                      <a:t>Sub-band 2</a:t>
                    </a:r>
                    <a:endParaRPr lang="ko-KR" altLang="en-US"/>
                  </a:p>
                </p:txBody>
              </p:sp>
            </p:grpSp>
            <p:cxnSp>
              <p:nvCxnSpPr>
                <p:cNvPr id="19" name="직선 연결선 18"/>
                <p:cNvCxnSpPr/>
                <p:nvPr/>
              </p:nvCxnSpPr>
              <p:spPr bwMode="auto">
                <a:xfrm>
                  <a:off x="5215464" y="4005348"/>
                  <a:ext cx="0" cy="1295400"/>
                </a:xfrm>
                <a:prstGeom prst="line">
                  <a:avLst/>
                </a:prstGeom>
                <a:solidFill>
                  <a:schemeClr val="accent1"/>
                </a:solidFill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</p:cxnSp>
            <p:cxnSp>
              <p:nvCxnSpPr>
                <p:cNvPr id="21" name="직선 화살표 연결선 20"/>
                <p:cNvCxnSpPr/>
                <p:nvPr/>
              </p:nvCxnSpPr>
              <p:spPr bwMode="auto">
                <a:xfrm>
                  <a:off x="2870661" y="5148348"/>
                  <a:ext cx="2319864" cy="0"/>
                </a:xfrm>
                <a:prstGeom prst="straightConnector1">
                  <a:avLst/>
                </a:prstGeom>
                <a:solidFill>
                  <a:schemeClr val="accent1"/>
                </a:solidFill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triangle"/>
                  <a:tailEnd type="triangle"/>
                </a:ln>
                <a:effectLst/>
              </p:spPr>
            </p:cxnSp>
            <p:cxnSp>
              <p:nvCxnSpPr>
                <p:cNvPr id="22" name="직선 연결선 21"/>
                <p:cNvCxnSpPr/>
                <p:nvPr/>
              </p:nvCxnSpPr>
              <p:spPr bwMode="auto">
                <a:xfrm>
                  <a:off x="5978235" y="4005348"/>
                  <a:ext cx="0" cy="1295400"/>
                </a:xfrm>
                <a:prstGeom prst="line">
                  <a:avLst/>
                </a:prstGeom>
                <a:solidFill>
                  <a:schemeClr val="accent1"/>
                </a:solidFill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</p:cxnSp>
          </p:grpSp>
          <p:sp>
            <p:nvSpPr>
              <p:cNvPr id="26" name="TextBox 25"/>
              <p:cNvSpPr txBox="1"/>
              <p:nvPr/>
            </p:nvSpPr>
            <p:spPr>
              <a:xfrm>
                <a:off x="3579812" y="5334000"/>
                <a:ext cx="839788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ko-KR" dirty="0" smtClean="0"/>
                  <a:t>Region A</a:t>
                </a:r>
                <a:endParaRPr lang="ko-KR" altLang="en-US"/>
              </a:p>
            </p:txBody>
          </p:sp>
          <p:sp>
            <p:nvSpPr>
              <p:cNvPr id="27" name="TextBox 26"/>
              <p:cNvSpPr txBox="1"/>
              <p:nvPr/>
            </p:nvSpPr>
            <p:spPr>
              <a:xfrm>
                <a:off x="5223165" y="5334000"/>
                <a:ext cx="839788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ko-KR" dirty="0" smtClean="0"/>
                  <a:t>Region B</a:t>
                </a:r>
                <a:endParaRPr lang="ko-KR" alt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875214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OOK Waveform </a:t>
            </a:r>
            <a:r>
              <a:rPr lang="en-US" altLang="ko-KR" dirty="0" smtClean="0"/>
              <a:t>Generation</a:t>
            </a:r>
            <a:r>
              <a:rPr lang="en-US" altLang="ko-KR" dirty="0"/>
              <a:t> </a:t>
            </a:r>
            <a:r>
              <a:rPr lang="en-US" altLang="ko-KR" dirty="0" smtClean="0"/>
              <a:t>(3/4</a:t>
            </a:r>
            <a:r>
              <a:rPr lang="en-US" altLang="ko-KR" dirty="0"/>
              <a:t>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600" dirty="0" smtClean="0"/>
              <a:t>Assume, in Region B, Sub-band 1 and Sub-band 2 have data as shown below</a:t>
            </a:r>
          </a:p>
          <a:p>
            <a:pPr lvl="1"/>
            <a:endParaRPr lang="en-US" altLang="ko-KR" sz="1600" dirty="0"/>
          </a:p>
          <a:p>
            <a:pPr lvl="1"/>
            <a:endParaRPr lang="en-US" altLang="ko-KR" sz="1600" dirty="0" smtClean="0"/>
          </a:p>
          <a:p>
            <a:pPr lvl="1"/>
            <a:endParaRPr lang="en-US" altLang="ko-KR" sz="1600" dirty="0"/>
          </a:p>
          <a:p>
            <a:pPr lvl="1"/>
            <a:endParaRPr lang="en-US" altLang="ko-KR" sz="1600" dirty="0" smtClean="0"/>
          </a:p>
          <a:p>
            <a:pPr lvl="1"/>
            <a:endParaRPr lang="en-US" altLang="ko-KR" sz="1500" dirty="0" smtClean="0"/>
          </a:p>
          <a:p>
            <a:pPr lvl="1"/>
            <a:r>
              <a:rPr lang="en-US" altLang="ko-KR" sz="1500" dirty="0" smtClean="0"/>
              <a:t>We can generate OOK waveform every 2us by applying 7 length sequence to every other subcarrier in all sub-bands corresponding to the ‘ON’ part</a:t>
            </a:r>
          </a:p>
          <a:p>
            <a:pPr lvl="2"/>
            <a:r>
              <a:rPr lang="en-US" altLang="ko-KR" sz="1400" dirty="0" smtClean="0"/>
              <a:t>For the second and sixth 2us waveforms (2~4us, 10~12us), 7 length sequence is applied only to sub-band 2</a:t>
            </a:r>
          </a:p>
          <a:p>
            <a:pPr lvl="2"/>
            <a:r>
              <a:rPr lang="en-US" altLang="ko-KR" sz="1400" dirty="0"/>
              <a:t>For the </a:t>
            </a:r>
            <a:r>
              <a:rPr lang="en-US" altLang="ko-KR" sz="1400" dirty="0" smtClean="0"/>
              <a:t>third </a:t>
            </a:r>
            <a:r>
              <a:rPr lang="en-US" altLang="ko-KR" sz="1400" dirty="0"/>
              <a:t>and </a:t>
            </a:r>
            <a:r>
              <a:rPr lang="en-US" altLang="ko-KR" sz="1400" dirty="0" smtClean="0"/>
              <a:t>seventh </a:t>
            </a:r>
            <a:r>
              <a:rPr lang="en-US" altLang="ko-KR" sz="1400" dirty="0"/>
              <a:t>2us waveforms </a:t>
            </a:r>
            <a:r>
              <a:rPr lang="en-US" altLang="ko-KR" sz="1400" dirty="0" smtClean="0"/>
              <a:t>(4~6us</a:t>
            </a:r>
            <a:r>
              <a:rPr lang="en-US" altLang="ko-KR" sz="1400" dirty="0"/>
              <a:t>, </a:t>
            </a:r>
            <a:r>
              <a:rPr lang="en-US" altLang="ko-KR" sz="1400" dirty="0" smtClean="0"/>
              <a:t>12~14us), 7 </a:t>
            </a:r>
            <a:r>
              <a:rPr lang="en-US" altLang="ko-KR" sz="1400" dirty="0"/>
              <a:t>length sequence is </a:t>
            </a:r>
            <a:r>
              <a:rPr lang="en-US" altLang="ko-KR" sz="1400" dirty="0" smtClean="0"/>
              <a:t>applied to both </a:t>
            </a:r>
            <a:r>
              <a:rPr lang="en-US" altLang="ko-KR" sz="1400" dirty="0"/>
              <a:t>sub-band </a:t>
            </a:r>
            <a:r>
              <a:rPr lang="en-US" altLang="ko-KR" sz="1400" dirty="0" smtClean="0"/>
              <a:t>1 and </a:t>
            </a:r>
            <a:r>
              <a:rPr lang="en-US" altLang="ko-KR" sz="1400" dirty="0"/>
              <a:t>sub-band </a:t>
            </a:r>
            <a:r>
              <a:rPr lang="en-US" altLang="ko-KR" sz="1400" dirty="0" smtClean="0"/>
              <a:t>2</a:t>
            </a:r>
          </a:p>
          <a:p>
            <a:pPr lvl="2"/>
            <a:r>
              <a:rPr lang="en-US" altLang="ko-KR" sz="1400" dirty="0"/>
              <a:t>For the </a:t>
            </a:r>
            <a:r>
              <a:rPr lang="en-US" altLang="ko-KR" sz="1400" dirty="0" smtClean="0"/>
              <a:t>forth and eighth </a:t>
            </a:r>
            <a:r>
              <a:rPr lang="en-US" altLang="ko-KR" sz="1400" dirty="0"/>
              <a:t>2us waveforms </a:t>
            </a:r>
            <a:r>
              <a:rPr lang="en-US" altLang="ko-KR" sz="1400" dirty="0" smtClean="0"/>
              <a:t>(6~8us</a:t>
            </a:r>
            <a:r>
              <a:rPr lang="en-US" altLang="ko-KR" sz="1400" dirty="0"/>
              <a:t>, </a:t>
            </a:r>
            <a:r>
              <a:rPr lang="en-US" altLang="ko-KR" sz="1400" dirty="0" smtClean="0"/>
              <a:t>14~16us</a:t>
            </a:r>
            <a:r>
              <a:rPr lang="en-US" altLang="ko-KR" sz="1400" dirty="0"/>
              <a:t>), </a:t>
            </a:r>
            <a:r>
              <a:rPr lang="en-US" altLang="ko-KR" sz="1400" dirty="0" smtClean="0"/>
              <a:t>7 </a:t>
            </a:r>
            <a:r>
              <a:rPr lang="en-US" altLang="ko-KR" sz="1400" dirty="0"/>
              <a:t>length sequence is applied </a:t>
            </a:r>
            <a:r>
              <a:rPr lang="en-US" altLang="ko-KR" sz="1400" dirty="0" smtClean="0"/>
              <a:t>only to sub-band 1</a:t>
            </a:r>
          </a:p>
          <a:p>
            <a:pPr lvl="1"/>
            <a:r>
              <a:rPr lang="en-US" altLang="ko-KR" sz="1500" dirty="0" smtClean="0"/>
              <a:t>Then, </a:t>
            </a:r>
            <a:r>
              <a:rPr lang="en-US" altLang="ko-KR" sz="1500" dirty="0"/>
              <a:t>Perform </a:t>
            </a:r>
            <a:r>
              <a:rPr lang="en-US" altLang="ko-KR" sz="1500" dirty="0" smtClean="0"/>
              <a:t>128-point </a:t>
            </a:r>
            <a:r>
              <a:rPr lang="en-US" altLang="ko-KR" sz="1500" dirty="0"/>
              <a:t>IFFT and choose either the first or second 1.6us signal in a 3.2us signal with 1.6us periodicity</a:t>
            </a:r>
          </a:p>
          <a:p>
            <a:pPr lvl="1"/>
            <a:r>
              <a:rPr lang="en-US" altLang="ko-KR" sz="1500" dirty="0" smtClean="0"/>
              <a:t>Finally, prepend </a:t>
            </a:r>
            <a:r>
              <a:rPr lang="en-US" altLang="ko-KR" sz="1500" dirty="0"/>
              <a:t>0.4us </a:t>
            </a:r>
            <a:r>
              <a:rPr lang="en-US" altLang="ko-KR" sz="1500" dirty="0" smtClean="0"/>
              <a:t>GI</a:t>
            </a:r>
          </a:p>
          <a:p>
            <a:r>
              <a:rPr lang="en-US" altLang="ko-KR" sz="1600" dirty="0" smtClean="0"/>
              <a:t>In Region A, the same approach can be employed</a:t>
            </a:r>
            <a:endParaRPr lang="ko-KR" altLang="en-US" sz="16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2018</a:t>
            </a:r>
            <a:endParaRPr lang="en-US" dirty="0"/>
          </a:p>
        </p:txBody>
      </p:sp>
      <p:grpSp>
        <p:nvGrpSpPr>
          <p:cNvPr id="55" name="그룹 54"/>
          <p:cNvGrpSpPr/>
          <p:nvPr/>
        </p:nvGrpSpPr>
        <p:grpSpPr>
          <a:xfrm>
            <a:off x="1676400" y="2133600"/>
            <a:ext cx="6108903" cy="1368738"/>
            <a:chOff x="977697" y="2438400"/>
            <a:chExt cx="6108903" cy="1368738"/>
          </a:xfrm>
        </p:grpSpPr>
        <p:sp>
          <p:nvSpPr>
            <p:cNvPr id="25" name="직사각형 24"/>
            <p:cNvSpPr/>
            <p:nvPr/>
          </p:nvSpPr>
          <p:spPr bwMode="auto">
            <a:xfrm>
              <a:off x="2362200" y="3124200"/>
              <a:ext cx="457200" cy="22860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6" name="직사각형 25"/>
            <p:cNvSpPr/>
            <p:nvPr/>
          </p:nvSpPr>
          <p:spPr bwMode="auto">
            <a:xfrm>
              <a:off x="2819400" y="2514600"/>
              <a:ext cx="914400" cy="22860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31" name="직사각형 30"/>
            <p:cNvSpPr/>
            <p:nvPr/>
          </p:nvSpPr>
          <p:spPr bwMode="auto">
            <a:xfrm>
              <a:off x="4646815" y="2514600"/>
              <a:ext cx="914400" cy="22860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32" name="직사각형 31"/>
            <p:cNvSpPr/>
            <p:nvPr/>
          </p:nvSpPr>
          <p:spPr bwMode="auto">
            <a:xfrm>
              <a:off x="2819400" y="3124200"/>
              <a:ext cx="457200" cy="22860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35" name="직사각형 34"/>
            <p:cNvSpPr/>
            <p:nvPr/>
          </p:nvSpPr>
          <p:spPr bwMode="auto">
            <a:xfrm>
              <a:off x="4191000" y="3125585"/>
              <a:ext cx="457200" cy="22860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36" name="직사각형 35"/>
            <p:cNvSpPr/>
            <p:nvPr/>
          </p:nvSpPr>
          <p:spPr bwMode="auto">
            <a:xfrm>
              <a:off x="4646613" y="3125585"/>
              <a:ext cx="457200" cy="22860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39" name="직선 연결선 38"/>
            <p:cNvCxnSpPr/>
            <p:nvPr/>
          </p:nvCxnSpPr>
          <p:spPr bwMode="auto">
            <a:xfrm>
              <a:off x="1905000" y="2743200"/>
              <a:ext cx="3656013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40" name="직선 연결선 39"/>
            <p:cNvCxnSpPr/>
            <p:nvPr/>
          </p:nvCxnSpPr>
          <p:spPr bwMode="auto">
            <a:xfrm>
              <a:off x="1906587" y="3352800"/>
              <a:ext cx="3656013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42" name="직선 연결선 41"/>
            <p:cNvCxnSpPr/>
            <p:nvPr/>
          </p:nvCxnSpPr>
          <p:spPr bwMode="auto">
            <a:xfrm flipV="1">
              <a:off x="2362200" y="2438400"/>
              <a:ext cx="0" cy="1066800"/>
            </a:xfrm>
            <a:prstGeom prst="line">
              <a:avLst/>
            </a:prstGeom>
            <a:solidFill>
              <a:schemeClr val="accent1"/>
            </a:solidFill>
            <a:ln w="6350" cap="flat" cmpd="sng" algn="ctr">
              <a:solidFill>
                <a:schemeClr val="tx1"/>
              </a:solidFill>
              <a:prstDash val="sysDot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43" name="TextBox 42"/>
            <p:cNvSpPr txBox="1"/>
            <p:nvPr/>
          </p:nvSpPr>
          <p:spPr>
            <a:xfrm>
              <a:off x="977697" y="2466201"/>
              <a:ext cx="94297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dirty="0" smtClean="0"/>
                <a:t>Sub-band 1</a:t>
              </a:r>
              <a:endParaRPr lang="ko-KR" altLang="en-US"/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977697" y="3075801"/>
              <a:ext cx="94297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dirty="0" smtClean="0"/>
                <a:t>Sub-band 2</a:t>
              </a:r>
              <a:endParaRPr lang="ko-KR" altLang="en-US"/>
            </a:p>
          </p:txBody>
        </p:sp>
        <p:cxnSp>
          <p:nvCxnSpPr>
            <p:cNvPr id="45" name="직선 연결선 44"/>
            <p:cNvCxnSpPr/>
            <p:nvPr/>
          </p:nvCxnSpPr>
          <p:spPr bwMode="auto">
            <a:xfrm flipV="1">
              <a:off x="2819400" y="2438400"/>
              <a:ext cx="0" cy="1066800"/>
            </a:xfrm>
            <a:prstGeom prst="line">
              <a:avLst/>
            </a:prstGeom>
            <a:solidFill>
              <a:schemeClr val="accent1"/>
            </a:solidFill>
            <a:ln w="6350" cap="flat" cmpd="sng" algn="ctr">
              <a:solidFill>
                <a:schemeClr val="tx1"/>
              </a:solidFill>
              <a:prstDash val="sysDot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46" name="직선 연결선 45"/>
            <p:cNvCxnSpPr/>
            <p:nvPr/>
          </p:nvCxnSpPr>
          <p:spPr bwMode="auto">
            <a:xfrm flipV="1">
              <a:off x="3276600" y="2438400"/>
              <a:ext cx="0" cy="1066800"/>
            </a:xfrm>
            <a:prstGeom prst="line">
              <a:avLst/>
            </a:prstGeom>
            <a:solidFill>
              <a:schemeClr val="accent1"/>
            </a:solidFill>
            <a:ln w="6350" cap="flat" cmpd="sng" algn="ctr">
              <a:solidFill>
                <a:schemeClr val="tx1"/>
              </a:solidFill>
              <a:prstDash val="sysDot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47" name="직선 연결선 46"/>
            <p:cNvCxnSpPr/>
            <p:nvPr/>
          </p:nvCxnSpPr>
          <p:spPr bwMode="auto">
            <a:xfrm flipV="1">
              <a:off x="3733800" y="2438400"/>
              <a:ext cx="0" cy="1066800"/>
            </a:xfrm>
            <a:prstGeom prst="line">
              <a:avLst/>
            </a:prstGeom>
            <a:solidFill>
              <a:schemeClr val="accent1"/>
            </a:solidFill>
            <a:ln w="6350" cap="flat" cmpd="sng" algn="ctr">
              <a:solidFill>
                <a:schemeClr val="tx1"/>
              </a:solidFill>
              <a:prstDash val="sysDot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48" name="직선 연결선 47"/>
            <p:cNvCxnSpPr/>
            <p:nvPr/>
          </p:nvCxnSpPr>
          <p:spPr bwMode="auto">
            <a:xfrm flipV="1">
              <a:off x="4191000" y="2438400"/>
              <a:ext cx="0" cy="1066800"/>
            </a:xfrm>
            <a:prstGeom prst="line">
              <a:avLst/>
            </a:prstGeom>
            <a:solidFill>
              <a:schemeClr val="accent1"/>
            </a:solidFill>
            <a:ln w="6350" cap="flat" cmpd="sng" algn="ctr">
              <a:solidFill>
                <a:schemeClr val="tx1"/>
              </a:solidFill>
              <a:prstDash val="sysDot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49" name="직선 연결선 48"/>
            <p:cNvCxnSpPr/>
            <p:nvPr/>
          </p:nvCxnSpPr>
          <p:spPr bwMode="auto">
            <a:xfrm flipV="1">
              <a:off x="4648200" y="2438400"/>
              <a:ext cx="0" cy="1066800"/>
            </a:xfrm>
            <a:prstGeom prst="line">
              <a:avLst/>
            </a:prstGeom>
            <a:solidFill>
              <a:schemeClr val="accent1"/>
            </a:solidFill>
            <a:ln w="6350" cap="flat" cmpd="sng" algn="ctr">
              <a:solidFill>
                <a:schemeClr val="tx1"/>
              </a:solidFill>
              <a:prstDash val="sysDot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50" name="직선 연결선 49"/>
            <p:cNvCxnSpPr/>
            <p:nvPr/>
          </p:nvCxnSpPr>
          <p:spPr bwMode="auto">
            <a:xfrm flipV="1">
              <a:off x="5105400" y="2438400"/>
              <a:ext cx="0" cy="1066800"/>
            </a:xfrm>
            <a:prstGeom prst="line">
              <a:avLst/>
            </a:prstGeom>
            <a:solidFill>
              <a:schemeClr val="accent1"/>
            </a:solidFill>
            <a:ln w="6350" cap="flat" cmpd="sng" algn="ctr">
              <a:solidFill>
                <a:schemeClr val="tx1"/>
              </a:solidFill>
              <a:prstDash val="sysDot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51" name="직선 연결선 50"/>
            <p:cNvCxnSpPr/>
            <p:nvPr/>
          </p:nvCxnSpPr>
          <p:spPr bwMode="auto">
            <a:xfrm flipV="1">
              <a:off x="5562600" y="2438400"/>
              <a:ext cx="0" cy="1066800"/>
            </a:xfrm>
            <a:prstGeom prst="line">
              <a:avLst/>
            </a:prstGeom>
            <a:solidFill>
              <a:schemeClr val="accent1"/>
            </a:solidFill>
            <a:ln w="6350" cap="flat" cmpd="sng" algn="ctr">
              <a:solidFill>
                <a:schemeClr val="tx1"/>
              </a:solidFill>
              <a:prstDash val="sysDot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52" name="TextBox 51"/>
            <p:cNvSpPr txBox="1"/>
            <p:nvPr/>
          </p:nvSpPr>
          <p:spPr>
            <a:xfrm>
              <a:off x="5789612" y="2490400"/>
              <a:ext cx="12192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dirty="0" smtClean="0"/>
                <a:t>Information 1</a:t>
              </a:r>
              <a:endParaRPr lang="ko-KR" altLang="en-US"/>
            </a:p>
          </p:txBody>
        </p:sp>
        <p:sp>
          <p:nvSpPr>
            <p:cNvPr id="53" name="TextBox 52"/>
            <p:cNvSpPr txBox="1"/>
            <p:nvPr/>
          </p:nvSpPr>
          <p:spPr>
            <a:xfrm>
              <a:off x="5789612" y="3100000"/>
              <a:ext cx="1296988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dirty="0" smtClean="0"/>
                <a:t>Information 1010</a:t>
              </a:r>
              <a:endParaRPr lang="ko-KR" altLang="en-US"/>
            </a:p>
          </p:txBody>
        </p:sp>
        <p:sp>
          <p:nvSpPr>
            <p:cNvPr id="54" name="TextBox 53"/>
            <p:cNvSpPr txBox="1"/>
            <p:nvPr/>
          </p:nvSpPr>
          <p:spPr>
            <a:xfrm>
              <a:off x="1905000" y="3530139"/>
              <a:ext cx="39624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dirty="0" smtClean="0"/>
                <a:t>      2us       4us      6us       8us     10us     12us    14us     16us</a:t>
              </a:r>
              <a:endParaRPr lang="ko-KR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19539590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OOK Waveform </a:t>
            </a:r>
            <a:r>
              <a:rPr lang="en-US" altLang="ko-KR" dirty="0" smtClean="0"/>
              <a:t>Generation</a:t>
            </a:r>
            <a:r>
              <a:rPr lang="en-US" altLang="ko-KR" dirty="0"/>
              <a:t> </a:t>
            </a:r>
            <a:r>
              <a:rPr lang="en-US" altLang="ko-KR" dirty="0" smtClean="0"/>
              <a:t>(4/4</a:t>
            </a:r>
            <a:r>
              <a:rPr lang="en-US" altLang="ko-KR" dirty="0"/>
              <a:t>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600" dirty="0"/>
              <a:t>For the case where all of the data rates are </a:t>
            </a:r>
            <a:r>
              <a:rPr lang="en-US" altLang="ko-KR" sz="1600" dirty="0" smtClean="0"/>
              <a:t>high in </a:t>
            </a:r>
            <a:r>
              <a:rPr lang="en-US" altLang="ko-KR" sz="1600" dirty="0"/>
              <a:t>all sub-bands, we can use the 2us waveform generation approach as in the previous slide</a:t>
            </a:r>
          </a:p>
          <a:p>
            <a:r>
              <a:rPr lang="en-US" altLang="ko-KR" sz="1600" dirty="0" smtClean="0"/>
              <a:t>For </a:t>
            </a:r>
            <a:r>
              <a:rPr lang="en-US" altLang="ko-KR" sz="1600" dirty="0"/>
              <a:t>the case where all of the data rates are low in all sub-bands, </a:t>
            </a:r>
            <a:r>
              <a:rPr lang="en-US" altLang="ko-KR" sz="1600" dirty="0" smtClean="0"/>
              <a:t>we can also use the same approach or alternatively apply the following approach</a:t>
            </a:r>
          </a:p>
          <a:p>
            <a:pPr lvl="1"/>
            <a:r>
              <a:rPr lang="en-US" altLang="ko-KR" sz="1400" dirty="0" smtClean="0"/>
              <a:t>In Region A, the approach based on 2us waveform generation as in the previous slide can be applied</a:t>
            </a:r>
          </a:p>
          <a:p>
            <a:pPr lvl="1"/>
            <a:endParaRPr lang="en-US" altLang="ko-KR" sz="1400" dirty="0" smtClean="0"/>
          </a:p>
          <a:p>
            <a:pPr lvl="1"/>
            <a:endParaRPr lang="en-US" altLang="ko-KR" sz="1400" dirty="0"/>
          </a:p>
          <a:p>
            <a:pPr lvl="1"/>
            <a:endParaRPr lang="en-US" altLang="ko-KR" sz="1400" dirty="0" smtClean="0"/>
          </a:p>
          <a:p>
            <a:pPr lvl="1"/>
            <a:endParaRPr lang="en-US" altLang="ko-KR" sz="1400" dirty="0"/>
          </a:p>
          <a:p>
            <a:pPr lvl="1"/>
            <a:endParaRPr lang="en-US" altLang="ko-KR" sz="1400" dirty="0" smtClean="0"/>
          </a:p>
          <a:p>
            <a:pPr lvl="1"/>
            <a:r>
              <a:rPr lang="en-US" altLang="ko-KR" sz="1400" dirty="0" smtClean="0"/>
              <a:t>In Region B, although we can employ the 2us waveform generation approach, we can use the following approach based on 4us waveform generation </a:t>
            </a:r>
            <a:r>
              <a:rPr lang="en-US" altLang="ko-KR" sz="1400" dirty="0"/>
              <a:t>since both sub-bands are based on 4us signal</a:t>
            </a:r>
            <a:endParaRPr lang="en-US" altLang="ko-KR" sz="1400" dirty="0" smtClean="0"/>
          </a:p>
          <a:p>
            <a:pPr lvl="2"/>
            <a:r>
              <a:rPr lang="en-US" altLang="ko-KR" sz="1200" dirty="0"/>
              <a:t>To generate each </a:t>
            </a:r>
            <a:r>
              <a:rPr lang="en-US" altLang="ko-KR" sz="1200" dirty="0" smtClean="0"/>
              <a:t>4us </a:t>
            </a:r>
            <a:r>
              <a:rPr lang="en-US" altLang="ko-KR" sz="1200" dirty="0"/>
              <a:t>OOK waveform, </a:t>
            </a:r>
            <a:r>
              <a:rPr lang="en-US" altLang="ko-KR" sz="1200" dirty="0" smtClean="0"/>
              <a:t>13 </a:t>
            </a:r>
            <a:r>
              <a:rPr lang="en-US" altLang="ko-KR" sz="1200" dirty="0"/>
              <a:t>length sequence is applied to </a:t>
            </a:r>
            <a:r>
              <a:rPr lang="en-US" altLang="ko-KR" sz="1200" dirty="0" smtClean="0"/>
              <a:t>all sub-bands corresponding to the </a:t>
            </a:r>
            <a:r>
              <a:rPr lang="en-US" altLang="ko-KR" sz="1200" dirty="0"/>
              <a:t>‘ON’ </a:t>
            </a:r>
            <a:r>
              <a:rPr lang="en-US" altLang="ko-KR" sz="1200" dirty="0" smtClean="0"/>
              <a:t>part</a:t>
            </a:r>
          </a:p>
          <a:p>
            <a:pPr lvl="2"/>
            <a:r>
              <a:rPr lang="en-US" altLang="ko-KR" sz="1200" dirty="0"/>
              <a:t>Then, Perform 128-point </a:t>
            </a:r>
            <a:r>
              <a:rPr lang="en-US" altLang="ko-KR" sz="1200" dirty="0" smtClean="0"/>
              <a:t>IFFT and finally </a:t>
            </a:r>
            <a:r>
              <a:rPr lang="en-US" altLang="ko-KR" sz="1200" dirty="0"/>
              <a:t>prepend </a:t>
            </a:r>
            <a:r>
              <a:rPr lang="en-US" altLang="ko-KR" sz="1200" dirty="0" smtClean="0"/>
              <a:t>0.8us GI</a:t>
            </a:r>
          </a:p>
          <a:p>
            <a:r>
              <a:rPr lang="en-US" altLang="ko-KR" sz="1600" dirty="0" smtClean="0"/>
              <a:t>For the unification and simple implementation, we prefer to employ the 2us waveform generation based approach in all cases for the FDMA transmission</a:t>
            </a:r>
            <a:endParaRPr lang="en-US" altLang="ko-KR" sz="1600" dirty="0"/>
          </a:p>
          <a:p>
            <a:pPr lvl="2"/>
            <a:endParaRPr lang="en-US" altLang="ko-KR" sz="1400" dirty="0"/>
          </a:p>
          <a:p>
            <a:pPr lvl="2"/>
            <a:endParaRPr lang="en-US" altLang="ko-KR" sz="1400" dirty="0" smtClean="0"/>
          </a:p>
          <a:p>
            <a:pPr lvl="1"/>
            <a:endParaRPr lang="ko-KR" altLang="en-US" sz="16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2018</a:t>
            </a:r>
            <a:endParaRPr lang="en-US" dirty="0"/>
          </a:p>
        </p:txBody>
      </p:sp>
      <p:grpSp>
        <p:nvGrpSpPr>
          <p:cNvPr id="29" name="그룹 28"/>
          <p:cNvGrpSpPr/>
          <p:nvPr/>
        </p:nvGrpSpPr>
        <p:grpSpPr>
          <a:xfrm>
            <a:off x="1126986" y="3228201"/>
            <a:ext cx="7717628" cy="1419999"/>
            <a:chOff x="1176864" y="3581400"/>
            <a:chExt cx="7717628" cy="1419999"/>
          </a:xfrm>
        </p:grpSpPr>
        <p:grpSp>
          <p:nvGrpSpPr>
            <p:cNvPr id="7" name="그룹 6"/>
            <p:cNvGrpSpPr/>
            <p:nvPr/>
          </p:nvGrpSpPr>
          <p:grpSpPr>
            <a:xfrm>
              <a:off x="1176864" y="3581400"/>
              <a:ext cx="7717628" cy="1419999"/>
              <a:chOff x="1176864" y="4191000"/>
              <a:chExt cx="7717628" cy="1419999"/>
            </a:xfrm>
          </p:grpSpPr>
          <p:cxnSp>
            <p:nvCxnSpPr>
              <p:cNvPr id="8" name="직선 화살표 연결선 7"/>
              <p:cNvCxnSpPr/>
              <p:nvPr/>
            </p:nvCxnSpPr>
            <p:spPr bwMode="auto">
              <a:xfrm>
                <a:off x="5223936" y="5334000"/>
                <a:ext cx="2569859" cy="0"/>
              </a:xfrm>
              <a:prstGeom prst="straightConnector1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triangle"/>
                <a:tailEnd type="triangle"/>
              </a:ln>
              <a:effectLst/>
            </p:spPr>
          </p:cxnSp>
          <p:grpSp>
            <p:nvGrpSpPr>
              <p:cNvPr id="9" name="그룹 8"/>
              <p:cNvGrpSpPr/>
              <p:nvPr/>
            </p:nvGrpSpPr>
            <p:grpSpPr>
              <a:xfrm>
                <a:off x="1176864" y="4191000"/>
                <a:ext cx="7717628" cy="1419999"/>
                <a:chOff x="1176864" y="4191000"/>
                <a:chExt cx="7717628" cy="1419999"/>
              </a:xfrm>
            </p:grpSpPr>
            <p:grpSp>
              <p:nvGrpSpPr>
                <p:cNvPr id="10" name="그룹 9"/>
                <p:cNvGrpSpPr/>
                <p:nvPr/>
              </p:nvGrpSpPr>
              <p:grpSpPr>
                <a:xfrm>
                  <a:off x="1176864" y="4191000"/>
                  <a:ext cx="7717628" cy="1295400"/>
                  <a:chOff x="1176864" y="4005348"/>
                  <a:chExt cx="7717628" cy="1295400"/>
                </a:xfrm>
              </p:grpSpPr>
              <p:grpSp>
                <p:nvGrpSpPr>
                  <p:cNvPr id="13" name="그룹 12"/>
                  <p:cNvGrpSpPr/>
                  <p:nvPr/>
                </p:nvGrpSpPr>
                <p:grpSpPr>
                  <a:xfrm>
                    <a:off x="1176864" y="4114800"/>
                    <a:ext cx="7717628" cy="1066800"/>
                    <a:chOff x="609600" y="2590800"/>
                    <a:chExt cx="7717628" cy="1066800"/>
                  </a:xfrm>
                </p:grpSpPr>
                <p:sp>
                  <p:nvSpPr>
                    <p:cNvPr id="17" name="직사각형 16"/>
                    <p:cNvSpPr/>
                    <p:nvPr/>
                  </p:nvSpPr>
                  <p:spPr bwMode="auto">
                    <a:xfrm>
                      <a:off x="609600" y="2590800"/>
                      <a:ext cx="1143000" cy="533400"/>
                    </a:xfrm>
                    <a:prstGeom prst="rect">
                      <a:avLst/>
                    </a:prstGeom>
                    <a:solidFill>
                      <a:srgbClr val="92D050"/>
                    </a:solidFill>
                    <a:ln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vert="horz" wrap="square" lIns="91440" tIns="45720" rIns="91440" bIns="45720" numCol="1" rtlCol="0" anchor="ctr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Legacy preamble</a:t>
                      </a:r>
                      <a:endParaRPr kumimoji="0" lang="ko-KR" alt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p:txBody>
                </p:sp>
                <p:sp>
                  <p:nvSpPr>
                    <p:cNvPr id="18" name="직사각형 17"/>
                    <p:cNvSpPr/>
                    <p:nvPr/>
                  </p:nvSpPr>
                  <p:spPr bwMode="auto">
                    <a:xfrm>
                      <a:off x="1752600" y="2590800"/>
                      <a:ext cx="533400" cy="533400"/>
                    </a:xfrm>
                    <a:prstGeom prst="rect">
                      <a:avLst/>
                    </a:prstGeom>
                    <a:solidFill>
                      <a:srgbClr val="92D050"/>
                    </a:solidFill>
                    <a:ln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vert="horz" wrap="square" lIns="91440" tIns="45720" rIns="91440" bIns="45720" numCol="1" rtlCol="0" anchor="ctr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Mark</a:t>
                      </a:r>
                      <a:endParaRPr kumimoji="0" lang="ko-KR" alt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p:txBody>
                </p:sp>
                <p:sp>
                  <p:nvSpPr>
                    <p:cNvPr id="19" name="직사각형 18"/>
                    <p:cNvSpPr/>
                    <p:nvPr/>
                  </p:nvSpPr>
                  <p:spPr bwMode="auto">
                    <a:xfrm>
                      <a:off x="2286000" y="2743201"/>
                      <a:ext cx="2362200" cy="228600"/>
                    </a:xfrm>
                    <a:prstGeom prst="rect">
                      <a:avLst/>
                    </a:prstGeom>
                    <a:solidFill>
                      <a:srgbClr val="00B0F0"/>
                    </a:solidFill>
                    <a:ln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vert="horz" wrap="square" lIns="91440" tIns="45720" rIns="91440" bIns="45720" numCol="1" rtlCol="0" anchor="ctr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WUR-Sync 1</a:t>
                      </a:r>
                      <a:endParaRPr kumimoji="0" lang="ko-KR" alt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p:txBody>
                </p:sp>
                <p:sp>
                  <p:nvSpPr>
                    <p:cNvPr id="20" name="직사각형 19"/>
                    <p:cNvSpPr/>
                    <p:nvPr/>
                  </p:nvSpPr>
                  <p:spPr bwMode="auto">
                    <a:xfrm>
                      <a:off x="4648200" y="2743201"/>
                      <a:ext cx="2578331" cy="228600"/>
                    </a:xfrm>
                    <a:prstGeom prst="rect">
                      <a:avLst/>
                    </a:prstGeom>
                    <a:solidFill>
                      <a:srgbClr val="FF0000"/>
                    </a:solidFill>
                    <a:ln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vert="horz" wrap="square" lIns="91440" tIns="45720" rIns="91440" bIns="45720" numCol="1" rtlCol="0" anchor="ctr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WUR-Data 1</a:t>
                      </a:r>
                      <a:endParaRPr kumimoji="0" lang="ko-KR" alt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p:txBody>
                </p:sp>
                <p:sp>
                  <p:nvSpPr>
                    <p:cNvPr id="21" name="직사각형 20"/>
                    <p:cNvSpPr/>
                    <p:nvPr/>
                  </p:nvSpPr>
                  <p:spPr bwMode="auto">
                    <a:xfrm>
                      <a:off x="609600" y="3124200"/>
                      <a:ext cx="1143000" cy="533400"/>
                    </a:xfrm>
                    <a:prstGeom prst="rect">
                      <a:avLst/>
                    </a:prstGeom>
                    <a:solidFill>
                      <a:srgbClr val="92D050"/>
                    </a:solidFill>
                    <a:ln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vert="horz" wrap="square" lIns="91440" tIns="45720" rIns="91440" bIns="45720" numCol="1" rtlCol="0" anchor="ctr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Legacy preamble</a:t>
                      </a:r>
                      <a:endParaRPr kumimoji="0" lang="ko-KR" alt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p:txBody>
                </p:sp>
                <p:sp>
                  <p:nvSpPr>
                    <p:cNvPr id="22" name="직사각형 21"/>
                    <p:cNvSpPr/>
                    <p:nvPr/>
                  </p:nvSpPr>
                  <p:spPr bwMode="auto">
                    <a:xfrm>
                      <a:off x="1752600" y="3124200"/>
                      <a:ext cx="533400" cy="533400"/>
                    </a:xfrm>
                    <a:prstGeom prst="rect">
                      <a:avLst/>
                    </a:prstGeom>
                    <a:solidFill>
                      <a:srgbClr val="92D050"/>
                    </a:solidFill>
                    <a:ln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vert="horz" wrap="square" lIns="91440" tIns="45720" rIns="91440" bIns="45720" numCol="1" rtlCol="0" anchor="ctr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Mark</a:t>
                      </a:r>
                      <a:endParaRPr kumimoji="0" lang="ko-KR" alt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p:txBody>
                </p:sp>
                <p:sp>
                  <p:nvSpPr>
                    <p:cNvPr id="23" name="직사각형 22"/>
                    <p:cNvSpPr/>
                    <p:nvPr/>
                  </p:nvSpPr>
                  <p:spPr bwMode="auto">
                    <a:xfrm>
                      <a:off x="2285999" y="3276601"/>
                      <a:ext cx="2365745" cy="228600"/>
                    </a:xfrm>
                    <a:prstGeom prst="rect">
                      <a:avLst/>
                    </a:prstGeom>
                    <a:solidFill>
                      <a:srgbClr val="00B0F0"/>
                    </a:solidFill>
                    <a:ln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vert="horz" wrap="square" lIns="91440" tIns="45720" rIns="91440" bIns="45720" numCol="1" rtlCol="0" anchor="ctr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WUR-Sync 2</a:t>
                      </a:r>
                      <a:endParaRPr kumimoji="0" lang="ko-KR" alt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p:txBody>
                </p:sp>
                <p:sp>
                  <p:nvSpPr>
                    <p:cNvPr id="25" name="TextBox 24"/>
                    <p:cNvSpPr txBox="1"/>
                    <p:nvPr/>
                  </p:nvSpPr>
                  <p:spPr>
                    <a:xfrm>
                      <a:off x="7362824" y="2719000"/>
                      <a:ext cx="942975" cy="276999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r>
                        <a:rPr lang="en-US" altLang="ko-KR" dirty="0" smtClean="0"/>
                        <a:t>Sub-band 1</a:t>
                      </a:r>
                      <a:endParaRPr lang="ko-KR" altLang="en-US"/>
                    </a:p>
                  </p:txBody>
                </p:sp>
                <p:sp>
                  <p:nvSpPr>
                    <p:cNvPr id="26" name="TextBox 25"/>
                    <p:cNvSpPr txBox="1"/>
                    <p:nvPr/>
                  </p:nvSpPr>
                  <p:spPr>
                    <a:xfrm>
                      <a:off x="7384253" y="3257299"/>
                      <a:ext cx="942975" cy="276999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r>
                        <a:rPr lang="en-US" altLang="ko-KR" dirty="0" smtClean="0"/>
                        <a:t>Sub-band 2</a:t>
                      </a:r>
                      <a:endParaRPr lang="ko-KR" altLang="en-US"/>
                    </a:p>
                  </p:txBody>
                </p:sp>
              </p:grpSp>
              <p:cxnSp>
                <p:nvCxnSpPr>
                  <p:cNvPr id="14" name="직선 연결선 13"/>
                  <p:cNvCxnSpPr/>
                  <p:nvPr/>
                </p:nvCxnSpPr>
                <p:spPr bwMode="auto">
                  <a:xfrm>
                    <a:off x="5215464" y="4005348"/>
                    <a:ext cx="0" cy="1295400"/>
                  </a:xfrm>
                  <a:prstGeom prst="line">
                    <a:avLst/>
                  </a:prstGeom>
                  <a:solidFill>
                    <a:schemeClr val="accent1"/>
                  </a:solidFill>
                  <a:ln w="12700" cap="flat" cmpd="sng" algn="ctr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</p:cxnSp>
              <p:cxnSp>
                <p:nvCxnSpPr>
                  <p:cNvPr id="15" name="직선 화살표 연결선 14"/>
                  <p:cNvCxnSpPr/>
                  <p:nvPr/>
                </p:nvCxnSpPr>
                <p:spPr bwMode="auto">
                  <a:xfrm>
                    <a:off x="2870661" y="5148348"/>
                    <a:ext cx="2319864" cy="0"/>
                  </a:xfrm>
                  <a:prstGeom prst="straightConnector1">
                    <a:avLst/>
                  </a:prstGeom>
                  <a:solidFill>
                    <a:schemeClr val="accent1"/>
                  </a:solidFill>
                  <a:ln w="12700" cap="flat" cmpd="sng" algn="ctr">
                    <a:solidFill>
                      <a:schemeClr val="tx1"/>
                    </a:solidFill>
                    <a:prstDash val="solid"/>
                    <a:round/>
                    <a:headEnd type="triangle"/>
                    <a:tailEnd type="triangle"/>
                  </a:ln>
                  <a:effectLst/>
                </p:spPr>
              </p:cxnSp>
              <p:cxnSp>
                <p:nvCxnSpPr>
                  <p:cNvPr id="16" name="직선 연결선 15"/>
                  <p:cNvCxnSpPr/>
                  <p:nvPr/>
                </p:nvCxnSpPr>
                <p:spPr bwMode="auto">
                  <a:xfrm>
                    <a:off x="7807035" y="4005348"/>
                    <a:ext cx="0" cy="1295400"/>
                  </a:xfrm>
                  <a:prstGeom prst="line">
                    <a:avLst/>
                  </a:prstGeom>
                  <a:solidFill>
                    <a:schemeClr val="accent1"/>
                  </a:solidFill>
                  <a:ln w="12700" cap="flat" cmpd="sng" algn="ctr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</p:cxnSp>
            </p:grpSp>
            <p:sp>
              <p:nvSpPr>
                <p:cNvPr id="11" name="TextBox 10"/>
                <p:cNvSpPr txBox="1"/>
                <p:nvPr/>
              </p:nvSpPr>
              <p:spPr>
                <a:xfrm>
                  <a:off x="3579812" y="5334000"/>
                  <a:ext cx="839788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altLang="ko-KR" dirty="0" smtClean="0"/>
                    <a:t>Region A</a:t>
                  </a:r>
                  <a:endParaRPr lang="ko-KR" altLang="en-US"/>
                </a:p>
              </p:txBody>
            </p:sp>
            <p:sp>
              <p:nvSpPr>
                <p:cNvPr id="12" name="TextBox 11"/>
                <p:cNvSpPr txBox="1"/>
                <p:nvPr/>
              </p:nvSpPr>
              <p:spPr>
                <a:xfrm>
                  <a:off x="6094412" y="5334000"/>
                  <a:ext cx="839788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altLang="ko-KR" dirty="0" smtClean="0"/>
                    <a:t>Region B</a:t>
                  </a:r>
                  <a:endParaRPr lang="ko-KR" altLang="en-US"/>
                </a:p>
              </p:txBody>
            </p:sp>
          </p:grpSp>
        </p:grpSp>
        <p:sp>
          <p:nvSpPr>
            <p:cNvPr id="27" name="직사각형 26"/>
            <p:cNvSpPr/>
            <p:nvPr/>
          </p:nvSpPr>
          <p:spPr bwMode="auto">
            <a:xfrm>
              <a:off x="5219008" y="4376652"/>
              <a:ext cx="2578331" cy="228600"/>
            </a:xfrm>
            <a:prstGeom prst="rect">
              <a:avLst/>
            </a:prstGeom>
            <a:solidFill>
              <a:srgbClr val="FF000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ko-KR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WUR-Data 2</a:t>
              </a: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8849022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Proposal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800" dirty="0" smtClean="0"/>
              <a:t>For the WUR FDMA transmission, center 13 subcarriers in </a:t>
            </a:r>
            <a:r>
              <a:rPr lang="en-US" altLang="ko-KR" sz="1800" dirty="0"/>
              <a:t>each 20MHz </a:t>
            </a:r>
            <a:r>
              <a:rPr lang="en-US" altLang="ko-KR" sz="1800" dirty="0" smtClean="0"/>
              <a:t>with </a:t>
            </a:r>
            <a:r>
              <a:rPr lang="en-US" altLang="ko-KR" sz="1800" dirty="0"/>
              <a:t>the subcarrier spacing of 312.5KHz </a:t>
            </a:r>
            <a:r>
              <a:rPr lang="en-US" altLang="ko-KR" sz="1800" dirty="0" smtClean="0"/>
              <a:t>are used for sub-band</a:t>
            </a:r>
          </a:p>
          <a:p>
            <a:r>
              <a:rPr lang="en-US" altLang="ko-KR" sz="1800" dirty="0"/>
              <a:t>T</a:t>
            </a:r>
            <a:r>
              <a:rPr lang="en-US" altLang="ko-KR" sz="1800" dirty="0" smtClean="0"/>
              <a:t>he waveform of the WUR portion is generated every </a:t>
            </a:r>
            <a:r>
              <a:rPr lang="en-US" altLang="ko-KR" sz="1800" dirty="0"/>
              <a:t>2us except for the </a:t>
            </a:r>
            <a:r>
              <a:rPr lang="en-US" altLang="ko-KR" sz="1800" dirty="0" smtClean="0"/>
              <a:t>WUR-Data field </a:t>
            </a:r>
            <a:r>
              <a:rPr lang="en-US" altLang="ko-KR" sz="1800" dirty="0"/>
              <a:t>with all </a:t>
            </a:r>
            <a:r>
              <a:rPr lang="en-US" altLang="ko-KR" sz="1800" dirty="0" smtClean="0"/>
              <a:t>assigned sub-bands using </a:t>
            </a:r>
            <a:r>
              <a:rPr lang="en-US" altLang="ko-KR" sz="1800" dirty="0"/>
              <a:t>low data rate</a:t>
            </a:r>
            <a:endParaRPr lang="ko-KR" altLang="en-US" sz="1800"/>
          </a:p>
          <a:p>
            <a:r>
              <a:rPr lang="en-US" altLang="ko-KR" sz="1800" dirty="0" smtClean="0"/>
              <a:t>To generate each 2us OOK waveform</a:t>
            </a:r>
          </a:p>
          <a:p>
            <a:pPr lvl="1"/>
            <a:r>
              <a:rPr lang="en-US" altLang="ko-KR" sz="1600" dirty="0" smtClean="0"/>
              <a:t>7 </a:t>
            </a:r>
            <a:r>
              <a:rPr lang="en-US" altLang="ko-KR" sz="1600" dirty="0"/>
              <a:t>length sequence is applied to every other </a:t>
            </a:r>
            <a:r>
              <a:rPr lang="en-US" altLang="ko-KR" sz="1600" dirty="0" smtClean="0"/>
              <a:t>subcarrier in all sub-bands corresponding to the ‘ON’ part</a:t>
            </a:r>
          </a:p>
          <a:p>
            <a:pPr lvl="1"/>
            <a:r>
              <a:rPr lang="en-US" altLang="ko-KR" sz="1600" dirty="0" smtClean="0"/>
              <a:t>Perform </a:t>
            </a:r>
            <a:r>
              <a:rPr lang="en-US" altLang="ko-KR" sz="1600" dirty="0"/>
              <a:t>128-point </a:t>
            </a:r>
            <a:r>
              <a:rPr lang="en-US" altLang="ko-KR" sz="1600" dirty="0" smtClean="0"/>
              <a:t>IFFT and 256-point IFFT for 40MHz and 80MHz, respectively</a:t>
            </a:r>
          </a:p>
          <a:p>
            <a:pPr lvl="1"/>
            <a:r>
              <a:rPr lang="en-US" altLang="ko-KR" sz="1600" dirty="0" smtClean="0"/>
              <a:t>Choose </a:t>
            </a:r>
            <a:r>
              <a:rPr lang="en-US" altLang="ko-KR" sz="1600" dirty="0"/>
              <a:t>either the first or second 1.6us signal in a 3.2us signal with 1.6us </a:t>
            </a:r>
            <a:r>
              <a:rPr lang="en-US" altLang="ko-KR" sz="1600" dirty="0" smtClean="0"/>
              <a:t>periodicity and finally </a:t>
            </a:r>
            <a:r>
              <a:rPr lang="en-US" altLang="ko-KR" sz="1600" dirty="0"/>
              <a:t>prepend 0.4us </a:t>
            </a:r>
            <a:r>
              <a:rPr lang="en-US" altLang="ko-KR" sz="1600" dirty="0" smtClean="0"/>
              <a:t>GI</a:t>
            </a:r>
          </a:p>
          <a:p>
            <a:r>
              <a:rPr lang="en-US" altLang="ko-KR" sz="1800" dirty="0"/>
              <a:t>F</a:t>
            </a:r>
            <a:r>
              <a:rPr lang="en-US" altLang="ko-KR" sz="1800" dirty="0" smtClean="0"/>
              <a:t>or the WUR-Data field </a:t>
            </a:r>
            <a:r>
              <a:rPr lang="en-US" altLang="ko-KR" sz="1800" dirty="0"/>
              <a:t>with all </a:t>
            </a:r>
            <a:r>
              <a:rPr lang="en-US" altLang="ko-KR" sz="1800" dirty="0" smtClean="0"/>
              <a:t>assigned sub-bands </a:t>
            </a:r>
            <a:r>
              <a:rPr lang="en-US" altLang="ko-KR" sz="1800" dirty="0"/>
              <a:t>using low data </a:t>
            </a:r>
            <a:r>
              <a:rPr lang="en-US" altLang="ko-KR" sz="1800" dirty="0" smtClean="0"/>
              <a:t>rate, the waveform is generated every 2us or 4us</a:t>
            </a:r>
          </a:p>
          <a:p>
            <a:r>
              <a:rPr lang="en-US" altLang="ko-KR" sz="1800" dirty="0"/>
              <a:t>To generate each </a:t>
            </a:r>
            <a:r>
              <a:rPr lang="en-US" altLang="ko-KR" sz="1800" dirty="0" smtClean="0"/>
              <a:t>4us </a:t>
            </a:r>
            <a:r>
              <a:rPr lang="en-US" altLang="ko-KR" sz="1800" dirty="0"/>
              <a:t>OOK </a:t>
            </a:r>
            <a:r>
              <a:rPr lang="en-US" altLang="ko-KR" sz="1800" dirty="0" smtClean="0"/>
              <a:t>waveform</a:t>
            </a:r>
          </a:p>
          <a:p>
            <a:pPr lvl="1"/>
            <a:r>
              <a:rPr lang="en-US" altLang="ko-KR" sz="1600" dirty="0" smtClean="0"/>
              <a:t>13 length sequence is applied to all sub-bands corresponding to the ‘ON’ part</a:t>
            </a:r>
          </a:p>
          <a:p>
            <a:pPr lvl="1"/>
            <a:r>
              <a:rPr lang="en-US" altLang="ko-KR" sz="1600" dirty="0" smtClean="0"/>
              <a:t>Perform </a:t>
            </a:r>
            <a:r>
              <a:rPr lang="en-US" altLang="ko-KR" sz="1600" dirty="0"/>
              <a:t>128-point IFFT and 256-point IFFT for 40MHz and 80MHz, </a:t>
            </a:r>
            <a:r>
              <a:rPr lang="en-US" altLang="ko-KR" sz="1600" dirty="0" smtClean="0"/>
              <a:t>respectively, and finally </a:t>
            </a:r>
            <a:r>
              <a:rPr lang="en-US" altLang="ko-KR" sz="1600" dirty="0"/>
              <a:t>prepend </a:t>
            </a:r>
            <a:r>
              <a:rPr lang="en-US" altLang="ko-KR" sz="1600" dirty="0" smtClean="0"/>
              <a:t>0.8us </a:t>
            </a:r>
            <a:r>
              <a:rPr lang="en-US" altLang="ko-KR" sz="1600" dirty="0"/>
              <a:t>GI</a:t>
            </a:r>
          </a:p>
          <a:p>
            <a:endParaRPr lang="en-US" altLang="ko-KR" sz="18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59617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Straw Poll </a:t>
            </a:r>
            <a:r>
              <a:rPr lang="en-US" altLang="ko-KR" dirty="0" smtClean="0"/>
              <a:t>#1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Which option do you prefer for the data rates in the WUR FDMA transmission?</a:t>
            </a:r>
          </a:p>
          <a:p>
            <a:pPr lvl="1"/>
            <a:r>
              <a:rPr lang="en-US" altLang="ko-KR" dirty="0" smtClean="0"/>
              <a:t>Option 1 : </a:t>
            </a:r>
            <a:r>
              <a:rPr lang="en-US" altLang="ko-KR" dirty="0" smtClean="0"/>
              <a:t>all </a:t>
            </a:r>
            <a:r>
              <a:rPr lang="en-US" altLang="ko-KR" dirty="0"/>
              <a:t>sub-bands </a:t>
            </a:r>
            <a:r>
              <a:rPr lang="en-US" altLang="ko-KR" dirty="0" smtClean="0"/>
              <a:t>used for WUR PPDU transmission </a:t>
            </a:r>
            <a:r>
              <a:rPr lang="en-US" altLang="ko-KR" dirty="0" smtClean="0"/>
              <a:t>use </a:t>
            </a:r>
            <a:r>
              <a:rPr lang="en-US" altLang="ko-KR" dirty="0" smtClean="0"/>
              <a:t>the </a:t>
            </a:r>
            <a:r>
              <a:rPr lang="en-US" altLang="ko-KR" dirty="0" smtClean="0"/>
              <a:t>same data rate</a:t>
            </a:r>
            <a:endParaRPr lang="en-US" altLang="ko-KR" dirty="0" smtClean="0"/>
          </a:p>
          <a:p>
            <a:pPr lvl="1"/>
            <a:r>
              <a:rPr lang="en-US" altLang="ko-KR" dirty="0" smtClean="0"/>
              <a:t>Option 2 : </a:t>
            </a:r>
            <a:r>
              <a:rPr lang="en-US" altLang="ko-KR" dirty="0" smtClean="0"/>
              <a:t>each </a:t>
            </a:r>
            <a:r>
              <a:rPr lang="en-US" altLang="ko-KR" dirty="0" smtClean="0"/>
              <a:t>sub-band can </a:t>
            </a:r>
            <a:r>
              <a:rPr lang="en-US" altLang="ko-KR" dirty="0" smtClean="0"/>
              <a:t>use a different data rate</a:t>
            </a:r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  <a:p>
            <a:r>
              <a:rPr lang="en-US" altLang="ko-KR" dirty="0" smtClean="0"/>
              <a:t>OP1/OP2/A : </a:t>
            </a:r>
            <a:endParaRPr lang="en-US" altLang="ko-KR" dirty="0"/>
          </a:p>
          <a:p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29219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#2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Do you agree to add the following to the </a:t>
            </a:r>
            <a:r>
              <a:rPr lang="en-US" altLang="ko-KR" dirty="0" err="1"/>
              <a:t>TGba</a:t>
            </a:r>
            <a:r>
              <a:rPr lang="en-US" altLang="ko-KR" dirty="0"/>
              <a:t> SFD?</a:t>
            </a:r>
          </a:p>
          <a:p>
            <a:pPr lvl="1"/>
            <a:r>
              <a:rPr lang="en-US" altLang="ko-KR" dirty="0"/>
              <a:t>For the </a:t>
            </a:r>
            <a:r>
              <a:rPr lang="en-US" altLang="ko-KR" dirty="0" smtClean="0"/>
              <a:t>WUR FDMA transmission, center 13 subcarriers in </a:t>
            </a:r>
            <a:r>
              <a:rPr lang="en-US" altLang="ko-KR" dirty="0"/>
              <a:t>each 20MHz bandwidth with the subcarrier spacing of 312.5KHz </a:t>
            </a:r>
            <a:r>
              <a:rPr lang="en-US" altLang="ko-KR" dirty="0" smtClean="0"/>
              <a:t>can be </a:t>
            </a:r>
            <a:r>
              <a:rPr lang="en-US" altLang="ko-KR" dirty="0"/>
              <a:t>used </a:t>
            </a:r>
            <a:r>
              <a:rPr lang="en-US" altLang="ko-KR" dirty="0" smtClean="0"/>
              <a:t>for sub-band</a:t>
            </a:r>
          </a:p>
          <a:p>
            <a:pPr lvl="2"/>
            <a:r>
              <a:rPr lang="en-US" altLang="ko-KR" dirty="0" smtClean="0"/>
              <a:t>For 40MHz, subcarriers with indices from -38 to -26 and indices from 26 to 38 is used for sub-band 1 and sub-band 2, respectively</a:t>
            </a:r>
          </a:p>
          <a:p>
            <a:pPr lvl="2"/>
            <a:r>
              <a:rPr lang="en-US" altLang="ko-KR" dirty="0" smtClean="0"/>
              <a:t>For </a:t>
            </a:r>
            <a:r>
              <a:rPr lang="en-US" altLang="ko-KR" dirty="0"/>
              <a:t>80MHz, subcarriers with indices from -</a:t>
            </a:r>
            <a:r>
              <a:rPr lang="en-US" altLang="ko-KR" dirty="0" smtClean="0"/>
              <a:t>102 to -90, </a:t>
            </a:r>
            <a:r>
              <a:rPr lang="en-US" altLang="ko-KR" dirty="0"/>
              <a:t>indices from </a:t>
            </a:r>
            <a:r>
              <a:rPr lang="en-US" altLang="ko-KR" dirty="0" smtClean="0"/>
              <a:t>-38 to -26, </a:t>
            </a:r>
            <a:r>
              <a:rPr lang="en-US" altLang="ko-KR" dirty="0"/>
              <a:t>indices from </a:t>
            </a:r>
            <a:r>
              <a:rPr lang="en-US" altLang="ko-KR" dirty="0" smtClean="0"/>
              <a:t>26 to 38 and </a:t>
            </a:r>
            <a:r>
              <a:rPr lang="en-US" altLang="ko-KR" dirty="0"/>
              <a:t>indices from 90 </a:t>
            </a:r>
            <a:r>
              <a:rPr lang="en-US" altLang="ko-KR" dirty="0" smtClean="0"/>
              <a:t>to 102 is </a:t>
            </a:r>
            <a:r>
              <a:rPr lang="en-US" altLang="ko-KR" dirty="0"/>
              <a:t>used for sub-band </a:t>
            </a:r>
            <a:r>
              <a:rPr lang="en-US" altLang="ko-KR" dirty="0" smtClean="0"/>
              <a:t>1, sub-band 2, sub-band 3 and </a:t>
            </a:r>
            <a:r>
              <a:rPr lang="en-US" altLang="ko-KR" dirty="0"/>
              <a:t>sub-band </a:t>
            </a:r>
            <a:r>
              <a:rPr lang="en-US" altLang="ko-KR" dirty="0" smtClean="0"/>
              <a:t>4, respectively</a:t>
            </a:r>
          </a:p>
          <a:p>
            <a:endParaRPr lang="en-US" altLang="ko-KR" dirty="0" smtClean="0"/>
          </a:p>
          <a:p>
            <a:r>
              <a:rPr lang="en-US" altLang="ko-KR" dirty="0"/>
              <a:t>Y/N/A : </a:t>
            </a:r>
            <a:endParaRPr lang="ko-KR" altLang="en-US"/>
          </a:p>
          <a:p>
            <a:endParaRPr lang="en-US" altLang="ko-KR" dirty="0"/>
          </a:p>
          <a:p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6550441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208761</TotalTime>
  <Words>1476</Words>
  <Application>Microsoft Office PowerPoint</Application>
  <PresentationFormat>화면 슬라이드 쇼(4:3)</PresentationFormat>
  <Paragraphs>209</Paragraphs>
  <Slides>14</Slides>
  <Notes>2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14</vt:i4>
      </vt:variant>
    </vt:vector>
  </HeadingPairs>
  <TitlesOfParts>
    <vt:vector size="19" baseType="lpstr">
      <vt:lpstr>굴림</vt:lpstr>
      <vt:lpstr>맑은 고딕</vt:lpstr>
      <vt:lpstr>Arial</vt:lpstr>
      <vt:lpstr>Times New Roman</vt:lpstr>
      <vt:lpstr>802-11-Submission</vt:lpstr>
      <vt:lpstr>OOK Waveform Generation for FDMA Transmission</vt:lpstr>
      <vt:lpstr>Introduction</vt:lpstr>
      <vt:lpstr>OOK Waveform Generation (1/4)</vt:lpstr>
      <vt:lpstr>OOK Waveform Generation (2/4)</vt:lpstr>
      <vt:lpstr>OOK Waveform Generation (3/4)</vt:lpstr>
      <vt:lpstr>OOK Waveform Generation (4/4)</vt:lpstr>
      <vt:lpstr>Proposal</vt:lpstr>
      <vt:lpstr>Straw Poll #1</vt:lpstr>
      <vt:lpstr>Straw Poll #2</vt:lpstr>
      <vt:lpstr>Straw Poll #3</vt:lpstr>
      <vt:lpstr>Straw Poll #4</vt:lpstr>
      <vt:lpstr>Straw Poll #5</vt:lpstr>
      <vt:lpstr>Straw Poll #6</vt:lpstr>
      <vt:lpstr>References</vt:lpstr>
    </vt:vector>
  </TitlesOfParts>
  <Company>LG Electronics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 Information update procedure</dc:title>
  <dc:creator>Giwon Park</dc:creator>
  <cp:lastModifiedBy>박은성/선임연구원/차세대표준(연)ICS팀(esung.park@lge.com)</cp:lastModifiedBy>
  <cp:revision>3923</cp:revision>
  <cp:lastPrinted>2017-07-07T02:11:09Z</cp:lastPrinted>
  <dcterms:created xsi:type="dcterms:W3CDTF">2007-05-21T21:00:37Z</dcterms:created>
  <dcterms:modified xsi:type="dcterms:W3CDTF">2018-05-04T00:43:12Z</dcterms:modified>
</cp:coreProperties>
</file>