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69" r:id="rId5"/>
    <p:sldId id="363" r:id="rId6"/>
    <p:sldId id="372" r:id="rId7"/>
    <p:sldId id="373" r:id="rId8"/>
    <p:sldId id="311" r:id="rId9"/>
    <p:sldId id="379" r:id="rId10"/>
    <p:sldId id="312" r:id="rId11"/>
    <p:sldId id="374" r:id="rId12"/>
    <p:sldId id="380" r:id="rId13"/>
    <p:sldId id="378" r:id="rId14"/>
    <p:sldId id="313" r:id="rId15"/>
    <p:sldId id="314" r:id="rId16"/>
    <p:sldId id="321" r:id="rId17"/>
    <p:sldId id="322" r:id="rId18"/>
    <p:sldId id="382" r:id="rId19"/>
    <p:sldId id="381" r:id="rId20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Venkatesan, Ganesh" initials="VG" lastIdx="16" clrIdx="2">
    <p:extLst>
      <p:ext uri="{19B8F6BF-5375-455C-9EA6-DF929625EA0E}">
        <p15:presenceInfo xmlns:p15="http://schemas.microsoft.com/office/powerpoint/2012/main" userId="S-1-5-21-725345543-602162358-527237240-17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620"/>
    <p:restoredTop sz="91575" autoAdjust="0"/>
  </p:normalViewPr>
  <p:slideViewPr>
    <p:cSldViewPr>
      <p:cViewPr varScale="1">
        <p:scale>
          <a:sx n="67" d="100"/>
          <a:sy n="67" d="100"/>
        </p:scale>
        <p:origin x="57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13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497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71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23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D7BBE521-9050-4CCC-AD4E-E8F28ADB7B94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4936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688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29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6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802.11-18/0787r0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11az Negotiation Protocol Update</a:t>
            </a:r>
            <a:br>
              <a:rPr lang="en-US" dirty="0"/>
            </a:br>
            <a:r>
              <a:rPr lang="en-US" dirty="0"/>
              <a:t>(overview)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2018-07-09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DE806F25-32C6-463F-8EFC-532B7DCFD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175533"/>
              </p:ext>
            </p:extLst>
          </p:nvPr>
        </p:nvGraphicFramePr>
        <p:xfrm>
          <a:off x="660400" y="2636912"/>
          <a:ext cx="7742238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2" name="Document" r:id="rId4" imgW="9153041" imgH="4164535" progId="Word.Document.8">
                  <p:embed/>
                </p:oleObj>
              </mc:Choice>
              <mc:Fallback>
                <p:oleObj name="Document" r:id="rId4" imgW="9153041" imgH="4164535" progId="Word.Document.8">
                  <p:embed/>
                  <p:pic>
                    <p:nvPicPr>
                      <p:cNvPr id="307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636912"/>
                        <a:ext cx="7742238" cy="352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DAB2-EBC4-4569-ABA0-C8D901CA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8C67C-7CF3-4F0D-AE1D-D74534AE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IEEE802.11-2016 specifies the Status field with a value of 1 to indicate “Successful (some requested parameters might have been overridden). Measurement exchanges are about to begin”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976C64C-D049-4CAD-A8D3-E24F4C50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1A5EBB-2905-42B3-BDEE-7F009CFA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E1C0E52-B14A-4192-9309-13EEE8C7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036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err="1"/>
              <a:t>VHTz</a:t>
            </a:r>
            <a:r>
              <a:rPr lang="en-US" dirty="0"/>
              <a:t> Specific subelement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568952" cy="4896544"/>
          </a:xfrm>
        </p:spPr>
        <p:txBody>
          <a:bodyPr/>
          <a:lstStyle/>
          <a:p>
            <a:r>
              <a:rPr lang="en-US" sz="2000" dirty="0"/>
              <a:t>Fields included in IFTMR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None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2000" dirty="0"/>
              <a:t>Fields included in the IFTM frame</a:t>
            </a:r>
          </a:p>
          <a:p>
            <a:pPr lvl="1"/>
            <a:r>
              <a:rPr lang="en-US" sz="1600" dirty="0" err="1"/>
              <a:t>MinToABetweenMeasurements</a:t>
            </a:r>
            <a:r>
              <a:rPr lang="en-US" sz="1600" dirty="0"/>
              <a:t> (expressed in units of 100us)</a:t>
            </a:r>
          </a:p>
          <a:p>
            <a:pPr lvl="2"/>
            <a:r>
              <a:rPr lang="en-US" sz="1400" dirty="0"/>
              <a:t>Minimum time between measurements</a:t>
            </a:r>
          </a:p>
          <a:p>
            <a:pPr lvl="2"/>
            <a:r>
              <a:rPr lang="en-US" sz="1400" dirty="0"/>
              <a:t>Same as </a:t>
            </a:r>
            <a:r>
              <a:rPr lang="en-US" sz="1400" dirty="0" err="1"/>
              <a:t>MinToaReady</a:t>
            </a:r>
            <a:r>
              <a:rPr lang="en-US" sz="1400" dirty="0"/>
              <a:t> if </a:t>
            </a:r>
            <a:r>
              <a:rPr lang="en-US" sz="1400" dirty="0" err="1"/>
              <a:t>MinToaReady</a:t>
            </a:r>
            <a:r>
              <a:rPr lang="en-US" sz="1400" dirty="0"/>
              <a:t> != 0</a:t>
            </a:r>
          </a:p>
          <a:p>
            <a:pPr lvl="1"/>
            <a:r>
              <a:rPr lang="en-US" sz="1800" dirty="0" err="1"/>
              <a:t>MinToaReady</a:t>
            </a:r>
            <a:r>
              <a:rPr lang="en-US" sz="1800" dirty="0"/>
              <a:t> (expressed in units of 100us)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r>
              <a:rPr lang="en-US" sz="1600" dirty="0"/>
              <a:t>the results (</a:t>
            </a:r>
            <a:r>
              <a:rPr lang="en-US" sz="1600" dirty="0" err="1"/>
              <a:t>ToA</a:t>
            </a:r>
            <a:r>
              <a:rPr lang="en-US" sz="1600" dirty="0"/>
              <a:t>/</a:t>
            </a:r>
            <a:r>
              <a:rPr lang="en-US" sz="1600" dirty="0" err="1"/>
              <a:t>ToD</a:t>
            </a:r>
            <a:r>
              <a:rPr lang="en-US" sz="1600" dirty="0"/>
              <a:t>) are available after </a:t>
            </a:r>
            <a:r>
              <a:rPr lang="en-US" sz="1600" dirty="0" err="1"/>
              <a:t>MinToaReady</a:t>
            </a:r>
            <a:r>
              <a:rPr lang="en-US" sz="1600" dirty="0"/>
              <a:t> and can be obtained by initiating a ranging exchange after </a:t>
            </a:r>
            <a:r>
              <a:rPr lang="en-US" sz="1600" dirty="0" err="1"/>
              <a:t>MinToaReady</a:t>
            </a:r>
            <a:r>
              <a:rPr lang="en-US" sz="1600" dirty="0"/>
              <a:t> 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If IFTMR included a Ranging Period value, then Ranging Period shall be greater than </a:t>
            </a:r>
            <a:r>
              <a:rPr lang="en-US" sz="1600" dirty="0" err="1">
                <a:solidFill>
                  <a:srgbClr val="FF0000"/>
                </a:solidFill>
              </a:rPr>
              <a:t>MinToaReady</a:t>
            </a:r>
            <a:r>
              <a:rPr lang="en-US" sz="1600" dirty="0">
                <a:solidFill>
                  <a:srgbClr val="FF0000"/>
                </a:solidFill>
              </a:rPr>
              <a:t>; otherwise the negotiation fails</a:t>
            </a:r>
          </a:p>
          <a:p>
            <a:pPr lvl="1"/>
            <a:r>
              <a:rPr lang="en-US" sz="1800" dirty="0" err="1"/>
              <a:t>MaxToaAvailableExp</a:t>
            </a:r>
            <a:endParaRPr lang="en-US" sz="1800" dirty="0"/>
          </a:p>
          <a:p>
            <a:pPr lvl="2"/>
            <a:r>
              <a:rPr lang="en-US" sz="1600" dirty="0"/>
              <a:t>If the next ranging exchange is initiated before the expiry of </a:t>
            </a:r>
            <a:r>
              <a:rPr lang="en-US" sz="1600" dirty="0" err="1"/>
              <a:t>MaxToaAvailableExp</a:t>
            </a:r>
            <a:r>
              <a:rPr lang="en-US" sz="1600" dirty="0"/>
              <a:t>, the measurements (</a:t>
            </a:r>
            <a:r>
              <a:rPr lang="en-US" sz="1600" dirty="0" err="1"/>
              <a:t>ToA</a:t>
            </a:r>
            <a:r>
              <a:rPr lang="en-US" sz="1600" dirty="0"/>
              <a:t>/</a:t>
            </a:r>
            <a:r>
              <a:rPr lang="en-US" sz="1600" dirty="0" err="1"/>
              <a:t>ToD</a:t>
            </a:r>
            <a:r>
              <a:rPr lang="en-US" sz="1600" dirty="0"/>
              <a:t>) from the last ranging exchange are delivered in the Location Measurement Report (LMR)</a:t>
            </a:r>
          </a:p>
          <a:p>
            <a:pPr lvl="2"/>
            <a:r>
              <a:rPr lang="en-US" sz="1600" dirty="0"/>
              <a:t>If the next ranging exchange is not initiated before the expiry of </a:t>
            </a:r>
            <a:r>
              <a:rPr lang="en-US" sz="1600" dirty="0" err="1"/>
              <a:t>MaxToaAvaialableExp</a:t>
            </a:r>
            <a:r>
              <a:rPr lang="en-US" sz="1600" dirty="0"/>
              <a:t>, the session terminates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2AE49-1371-47D7-9982-FBDDE01A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25145-47C8-4ED8-A0F5-73128F3A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3275AEB-762E-4706-9C12-6D234BDD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533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err="1"/>
              <a:t>HEz</a:t>
            </a:r>
            <a:r>
              <a:rPr lang="en-US" dirty="0"/>
              <a:t> Specific Subelement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251176"/>
          </a:xfrm>
        </p:spPr>
        <p:txBody>
          <a:bodyPr/>
          <a:lstStyle/>
          <a:p>
            <a:r>
              <a:rPr lang="en-US" sz="2000" dirty="0"/>
              <a:t>Fields included in IFTMR frames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Bit map of ISTA’s Availability/Unavailability in units of 10msec intervals for a 3-second period</a:t>
            </a:r>
          </a:p>
          <a:p>
            <a:r>
              <a:rPr lang="en-US" sz="2000" dirty="0"/>
              <a:t>Fields included in IFTM frame when Status is Successful: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Ranging ID</a:t>
            </a:r>
          </a:p>
          <a:p>
            <a:pPr lvl="2"/>
            <a:r>
              <a:rPr lang="en-US" sz="1600" dirty="0"/>
              <a:t>Ranging ID assigned to the initiator (463r1) – only to unassociated STA; Associated STAs use AID instead of Ranging ID.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Response: Immediate or Delayed</a:t>
            </a:r>
          </a:p>
          <a:p>
            <a:pPr lvl="1"/>
            <a:r>
              <a:rPr lang="en-US" sz="1800" dirty="0" err="1">
                <a:solidFill>
                  <a:srgbClr val="FF0000"/>
                </a:solidFill>
              </a:rPr>
              <a:t>MaxToAAvailableExp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BSS Color*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Ranging Window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Ranging Window assigned to the ISTA for executing the 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00"/>
                </a:highlight>
              </a:rPr>
              <a:t>HEz</a:t>
            </a: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Ranging exchange</a:t>
            </a:r>
            <a:endParaRPr lang="en-US" sz="1600" dirty="0">
              <a:highlight>
                <a:srgbClr val="FFFF00"/>
              </a:highlight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Fields included in IFTM frame when Status is not Successful: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RSTA’s Availability Window for Ranging IE – needs discussion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47F8F1-5E47-44E1-B7EA-1F52586571F1}"/>
              </a:ext>
            </a:extLst>
          </p:cNvPr>
          <p:cNvSpPr txBox="1"/>
          <p:nvPr/>
        </p:nvSpPr>
        <p:spPr>
          <a:xfrm>
            <a:off x="539552" y="6172200"/>
            <a:ext cx="8004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Note that IFTMR/IFTM are public access frames and hence are not colored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CC9C4C-8BCD-404A-BDF1-C02251F2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3A2D0-6FBE-480D-8EBF-FAC3730C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3B91AC7-EEA7-4A60-BE7E-DDAE8CFBD3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03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/>
              <a:t>.11az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1268760"/>
            <a:ext cx="4752528" cy="4968552"/>
          </a:xfrm>
        </p:spPr>
        <p:txBody>
          <a:bodyPr/>
          <a:lstStyle/>
          <a:p>
            <a:r>
              <a:rPr lang="en-US" sz="2000" dirty="0"/>
              <a:t>Performed with one of more discovered Responders</a:t>
            </a:r>
          </a:p>
          <a:p>
            <a:r>
              <a:rPr lang="en-US" sz="2000" dirty="0"/>
              <a:t>Initial FTM Request contains: </a:t>
            </a:r>
          </a:p>
          <a:p>
            <a:pPr lvl="1"/>
            <a:r>
              <a:rPr lang="en-US" sz="1600" b="1" dirty="0"/>
              <a:t>Trigger</a:t>
            </a:r>
            <a:endParaRPr lang="en-US" sz="1600" dirty="0"/>
          </a:p>
          <a:p>
            <a:pPr lvl="1"/>
            <a:r>
              <a:rPr lang="en-US" sz="1600" b="1" dirty="0"/>
              <a:t>[FTM, Ranging Parameters element </a:t>
            </a:r>
            <a:r>
              <a:rPr lang="en-US" sz="1600" dirty="0"/>
              <a:t>contain proposed parameters to execute </a:t>
            </a:r>
            <a:r>
              <a:rPr lang="en-US" sz="1600" b="1" i="1" dirty="0"/>
              <a:t>FTM</a:t>
            </a:r>
            <a:r>
              <a:rPr lang="en-US" sz="1600" dirty="0"/>
              <a:t>, </a:t>
            </a:r>
            <a:r>
              <a:rPr lang="en-US" sz="1600" b="1" i="1" dirty="0" err="1"/>
              <a:t>VHTz</a:t>
            </a:r>
            <a:r>
              <a:rPr lang="en-US" sz="1600" b="1" i="1" dirty="0"/>
              <a:t>, </a:t>
            </a:r>
            <a:r>
              <a:rPr lang="en-US" sz="1600" b="1" i="1" dirty="0" err="1"/>
              <a:t>HEz</a:t>
            </a:r>
            <a:r>
              <a:rPr lang="en-US" sz="1600" dirty="0"/>
              <a:t> Ranging protocols</a:t>
            </a:r>
          </a:p>
          <a:p>
            <a:pPr lvl="1"/>
            <a:r>
              <a:rPr lang="en-US" sz="1600" dirty="0"/>
              <a:t>Location Civic and/or LCI Request elements</a:t>
            </a:r>
          </a:p>
          <a:p>
            <a:r>
              <a:rPr lang="en-US" sz="2000" dirty="0"/>
              <a:t>Initial FTM frame contains</a:t>
            </a:r>
          </a:p>
          <a:p>
            <a:pPr lvl="1"/>
            <a:r>
              <a:rPr lang="en-US" sz="1600" dirty="0"/>
              <a:t>Responder’s LCI, location civic if IFTMR included corresponding request elements</a:t>
            </a:r>
          </a:p>
          <a:p>
            <a:pPr lvl="1"/>
            <a:r>
              <a:rPr lang="en-US" sz="1600" dirty="0"/>
              <a:t>A Neighbor List if IFTMR included a Neighbor Report Request element</a:t>
            </a:r>
          </a:p>
          <a:p>
            <a:pPr lvl="1"/>
            <a:r>
              <a:rPr lang="en-US" sz="1600" dirty="0"/>
              <a:t>One of </a:t>
            </a:r>
            <a:r>
              <a:rPr lang="en-US" sz="1600" b="1" i="1" dirty="0"/>
              <a:t>FTM or Ranging</a:t>
            </a:r>
            <a:r>
              <a:rPr lang="en-US" sz="1600" dirty="0"/>
              <a:t> Parameters to execute the Ranging protocol chosen by the responder</a:t>
            </a:r>
          </a:p>
          <a:p>
            <a:pPr lvl="2"/>
            <a:r>
              <a:rPr lang="en-US" sz="1050" dirty="0"/>
              <a:t>The Ranging Parameters element, if present, includes either the </a:t>
            </a:r>
            <a:r>
              <a:rPr lang="en-US" sz="1050" dirty="0" err="1"/>
              <a:t>VHTz</a:t>
            </a:r>
            <a:r>
              <a:rPr lang="en-US" sz="1050" dirty="0"/>
              <a:t>-Specific or </a:t>
            </a:r>
            <a:r>
              <a:rPr lang="en-US" sz="1050" dirty="0" err="1"/>
              <a:t>HEz</a:t>
            </a:r>
            <a:r>
              <a:rPr lang="en-US" sz="1050" dirty="0"/>
              <a:t>-Specific parameters </a:t>
            </a:r>
            <a:r>
              <a:rPr lang="en-US" sz="1050" dirty="0" err="1"/>
              <a:t>subelement</a:t>
            </a:r>
            <a:endParaRPr lang="en-US" sz="1050" dirty="0"/>
          </a:p>
          <a:p>
            <a:pPr marL="457200" lvl="1" indent="0">
              <a:buNone/>
            </a:pPr>
            <a:endParaRPr lang="en-US" sz="105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3921600" cy="34225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21E76-4B2A-4C08-8F20-79344F6B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7A9A7-1516-4E91-8B63-F4D0368E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7981AF9-7A6E-43A9-B7C4-F21E2436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7658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/>
              <a:t>How does all this work? --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3699167"/>
          </a:xfrm>
        </p:spPr>
        <p:txBody>
          <a:bodyPr/>
          <a:lstStyle/>
          <a:p>
            <a:r>
              <a:rPr lang="en-US" sz="1800" dirty="0"/>
              <a:t>STA discovers ranging capability of the environment</a:t>
            </a:r>
          </a:p>
          <a:p>
            <a:pPr lvl="1"/>
            <a:r>
              <a:rPr lang="en-US" sz="1600" dirty="0"/>
              <a:t>STA listens to Beacons from a set of Responders</a:t>
            </a:r>
          </a:p>
          <a:p>
            <a:pPr lvl="1"/>
            <a:r>
              <a:rPr lang="en-US" sz="1600" dirty="0"/>
              <a:t>STA selects a subset based on the ranging capabilities supported by each of the Responders</a:t>
            </a:r>
          </a:p>
          <a:p>
            <a:r>
              <a:rPr lang="en-US" sz="1800" dirty="0"/>
              <a:t>STA initiates Negotiation with one or more of the discovered responders</a:t>
            </a:r>
            <a:endParaRPr lang="en-US" sz="1400" dirty="0"/>
          </a:p>
          <a:p>
            <a:r>
              <a:rPr lang="en-US" sz="1800" dirty="0"/>
              <a:t>STA executes the negotiated Ranging protocol with one or more of the responders with which it successfully completed the negotiation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12295"/>
            <a:ext cx="3592650" cy="36991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57332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NGPv</a:t>
            </a:r>
            <a:r>
              <a:rPr lang="en-US" dirty="0"/>
              <a:t> refers to Ranging Parameters element with a </a:t>
            </a:r>
            <a:r>
              <a:rPr lang="en-US" dirty="0" err="1"/>
              <a:t>VHTz</a:t>
            </a:r>
            <a:r>
              <a:rPr lang="en-US" dirty="0"/>
              <a:t>-Specific sub-element</a:t>
            </a:r>
          </a:p>
          <a:p>
            <a:r>
              <a:rPr lang="en-US" b="1" dirty="0" err="1"/>
              <a:t>NGPh</a:t>
            </a:r>
            <a:r>
              <a:rPr lang="en-US" dirty="0"/>
              <a:t> refers to Ranging Parameters element with a </a:t>
            </a:r>
            <a:r>
              <a:rPr lang="en-US" dirty="0" err="1"/>
              <a:t>HEz</a:t>
            </a:r>
            <a:r>
              <a:rPr lang="en-US" dirty="0"/>
              <a:t>-Specific sub-element</a:t>
            </a:r>
          </a:p>
          <a:p>
            <a:r>
              <a:rPr lang="en-US" b="1" dirty="0" err="1"/>
              <a:t>NGPv,h</a:t>
            </a:r>
            <a:r>
              <a:rPr lang="en-US" dirty="0"/>
              <a:t> refers to Ranging Parameters element with a </a:t>
            </a:r>
            <a:r>
              <a:rPr lang="en-US" dirty="0" err="1"/>
              <a:t>VHTz</a:t>
            </a:r>
            <a:r>
              <a:rPr lang="en-US" dirty="0"/>
              <a:t>-Specific sub-element and a </a:t>
            </a:r>
            <a:r>
              <a:rPr lang="en-US" dirty="0" err="1"/>
              <a:t>HEz</a:t>
            </a:r>
            <a:r>
              <a:rPr lang="en-US" dirty="0"/>
              <a:t>-Specific sub-element</a:t>
            </a:r>
          </a:p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438B05A-3546-4D3D-A1CA-028AF46B5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339752" y="6475413"/>
            <a:ext cx="240873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98DD381-AA22-4B42-BADF-6E35330D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7720" y="6525344"/>
            <a:ext cx="2408736" cy="184666"/>
          </a:xfrm>
        </p:spPr>
        <p:txBody>
          <a:bodyPr/>
          <a:lstStyle/>
          <a:p>
            <a:r>
              <a:rPr lang="en-CA" dirty="0"/>
              <a:t>Ganesh Venkatesan (Intel Corporation)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C724E54-A658-46A0-9CE1-984B6841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9261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225F-8A3A-483B-B750-20DD44DA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Amendment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8ABEB-4B53-405F-90CE-3A67066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document 18-788r0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84A0C-E352-4F6D-A6A7-9598C5ED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0A764-B35D-4460-B02B-179B8B6A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02CEE-7680-4321-A3D2-AF92E2B0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65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4045-B315-423B-AB6D-A4C2D9B0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4BE1-2C17-4B50-B439-F0A419B4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 lvl="1"/>
            <a:r>
              <a:rPr lang="en-US" dirty="0"/>
              <a:t>approve document 18-788r0 for inclusion in the 802.11az draft</a:t>
            </a:r>
          </a:p>
          <a:p>
            <a:pPr lvl="1"/>
            <a:r>
              <a:rPr lang="en-US" dirty="0"/>
              <a:t>Instruct the </a:t>
            </a:r>
            <a:r>
              <a:rPr lang="en-US" dirty="0" err="1"/>
              <a:t>TGaz</a:t>
            </a:r>
            <a:r>
              <a:rPr lang="en-US" dirty="0"/>
              <a:t> Editor to apply editorial instructions as described in submission 18-788r0 in the next 802.11az draft</a:t>
            </a:r>
          </a:p>
          <a:p>
            <a:pPr lvl="1"/>
            <a:r>
              <a:rPr lang="en-US" dirty="0"/>
              <a:t>Grant </a:t>
            </a:r>
            <a:r>
              <a:rPr lang="en-US" dirty="0" err="1"/>
              <a:t>TGaz</a:t>
            </a:r>
            <a:r>
              <a:rPr lang="en-US" dirty="0"/>
              <a:t> Editor, editorial license</a:t>
            </a:r>
          </a:p>
          <a:p>
            <a:r>
              <a:rPr lang="en-US" dirty="0"/>
              <a:t>Mover:</a:t>
            </a:r>
          </a:p>
          <a:p>
            <a:r>
              <a:rPr lang="en-US" dirty="0"/>
              <a:t>Seconder: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F8547-8934-49E6-B8F0-B6AEC9DE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353A9-2806-4273-A051-D5F7B57A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980F-F11E-408E-93CA-19824537E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79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Submission 17-1473r2 discussed 802.11az Negotiation Protocol and had several aspects designated as &lt;TBD&gt;</a:t>
            </a:r>
          </a:p>
          <a:p>
            <a:r>
              <a:rPr lang="en-US" dirty="0"/>
              <a:t>Proposals discussing details of the Ranging Protocols have resulted in further refinements to the 802.11az Negotiation Protocol</a:t>
            </a:r>
          </a:p>
          <a:p>
            <a:r>
              <a:rPr lang="en-US" dirty="0"/>
              <a:t>In this presentation, we summarize the developments since the last discussion and provide an update to the 802.11az Negotiation protocol.</a:t>
            </a:r>
          </a:p>
          <a:p>
            <a:r>
              <a:rPr lang="en-US" dirty="0"/>
              <a:t>The companion submission document 18/788 has the corresponding amendment text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4D1D-ABC3-4C17-B7BF-BB23CC03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5151-D979-4184-BA16-80255349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C1FDFA3-490B-477A-B6AC-F31620CE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9242-476A-45D7-A068-0392A103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FTM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EFF4F-69DB-4D6A-83C3-819991C88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3392016"/>
          </a:xfrm>
        </p:spPr>
        <p:txBody>
          <a:bodyPr/>
          <a:lstStyle/>
          <a:p>
            <a:r>
              <a:rPr lang="en-US" dirty="0"/>
              <a:t>IEEE802.11-2016 Fine Timing Measurement protocol is supported over 2.4/5/60 GHz bands</a:t>
            </a:r>
          </a:p>
          <a:p>
            <a:r>
              <a:rPr lang="en-US" dirty="0"/>
              <a:t>The Fine Timing Measurement Parameters element includes fields to describe parameters relevant to FTM ranging over 60 GHz band</a:t>
            </a:r>
          </a:p>
          <a:p>
            <a:pPr lvl="1"/>
            <a:r>
              <a:rPr lang="en-US" dirty="0"/>
              <a:t>Additional parameters resulting from 802.11az ranging over 60GHz band could be added by extending the FTM Parameters element</a:t>
            </a:r>
          </a:p>
          <a:p>
            <a:pPr lvl="2"/>
            <a:r>
              <a:rPr lang="en-US" dirty="0"/>
              <a:t>Table 9-77 shows FTM Parameters element as extensible (</a:t>
            </a:r>
            <a:r>
              <a:rPr lang="en-US" dirty="0">
                <a:solidFill>
                  <a:srgbClr val="FF0000"/>
                </a:solidFill>
              </a:rPr>
              <a:t>change this to </a:t>
            </a:r>
            <a:r>
              <a:rPr lang="en-US" dirty="0" err="1">
                <a:solidFill>
                  <a:srgbClr val="FF0000"/>
                </a:solidFill>
              </a:rPr>
              <a:t>subelements</a:t>
            </a:r>
            <a:r>
              <a:rPr lang="en-US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CACF1D-D6F2-443F-9480-45A32683FA5E}"/>
              </a:ext>
            </a:extLst>
          </p:cNvPr>
          <p:cNvSpPr txBox="1"/>
          <p:nvPr/>
        </p:nvSpPr>
        <p:spPr>
          <a:xfrm>
            <a:off x="685799" y="5478323"/>
            <a:ext cx="7858125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Extend FTM Parameters element with </a:t>
            </a:r>
            <a:r>
              <a:rPr lang="en-US" sz="2400" b="1" dirty="0" err="1">
                <a:solidFill>
                  <a:schemeClr val="bg1"/>
                </a:solidFill>
              </a:rPr>
              <a:t>DMGz</a:t>
            </a:r>
            <a:r>
              <a:rPr lang="en-US" sz="2400" b="1" dirty="0">
                <a:solidFill>
                  <a:schemeClr val="bg1"/>
                </a:solidFill>
              </a:rPr>
              <a:t>/</a:t>
            </a:r>
            <a:r>
              <a:rPr lang="en-US" sz="2400" b="1" dirty="0" err="1">
                <a:solidFill>
                  <a:schemeClr val="bg1"/>
                </a:solidFill>
              </a:rPr>
              <a:t>EDMGz</a:t>
            </a:r>
            <a:r>
              <a:rPr lang="en-US" sz="2400" b="1" dirty="0">
                <a:solidFill>
                  <a:schemeClr val="bg1"/>
                </a:solidFill>
              </a:rPr>
              <a:t>  Specific Parameters as needed using Optional </a:t>
            </a:r>
            <a:r>
              <a:rPr lang="en-US" sz="2400" b="1" dirty="0" err="1">
                <a:solidFill>
                  <a:schemeClr val="bg1"/>
                </a:solidFill>
              </a:rPr>
              <a:t>subelements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A1DEC-94B0-4526-8235-ACA104AB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E82D3-82F2-4DB3-B1D6-2BFF72FC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6AEF04F-0CCF-4D92-A17A-D9EBF6E0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499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E77C-4AC4-4970-9DCA-1C1AC249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Rename NGP Parameters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C6EFF-AD71-4645-BDA4-B728D95DF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NGP was a place holder name. A more apt name that is allowed in the IEEE802.11az amendment is needed</a:t>
            </a:r>
          </a:p>
          <a:p>
            <a:r>
              <a:rPr lang="en-US" dirty="0"/>
              <a:t>Proposed Name: </a:t>
            </a:r>
            <a:r>
              <a:rPr lang="en-US" b="0" dirty="0">
                <a:solidFill>
                  <a:srgbClr val="FF0000"/>
                </a:solidFill>
              </a:rPr>
              <a:t>Ranging Parameters – already applied to some parts Draft 0.3.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5C162E4-9E21-402A-B756-12AA0BAC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C005DF-9D1E-4318-BD2F-0CC96033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6CBF1BC-5641-4B3B-B832-54AAF786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947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467544" y="3702174"/>
            <a:ext cx="842493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FTM Request/Initial FTM Exchange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52162"/>
              </p:ext>
            </p:extLst>
          </p:nvPr>
        </p:nvGraphicFramePr>
        <p:xfrm>
          <a:off x="179512" y="1772816"/>
          <a:ext cx="7872875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8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Public 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Ranging Parameters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Octets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17515"/>
              </p:ext>
            </p:extLst>
          </p:nvPr>
        </p:nvGraphicFramePr>
        <p:xfrm>
          <a:off x="1115616" y="3789040"/>
          <a:ext cx="7704856" cy="2204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36474107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Status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Burst 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ASAP Capable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ASAP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Optional </a:t>
                      </a:r>
                      <a:r>
                        <a:rPr lang="en-US" sz="1200" b="0" dirty="0" err="1">
                          <a:solidFill>
                            <a:srgbClr val="FF0000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>
            <a:cxnSpLocks/>
          </p:cNvCxnSpPr>
          <p:nvPr/>
        </p:nvCxnSpPr>
        <p:spPr bwMode="auto">
          <a:xfrm>
            <a:off x="5940152" y="2924944"/>
            <a:ext cx="360040" cy="7772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85800" y="6191726"/>
            <a:ext cx="8134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To be extended from the description in IEEE802.11-2016 to include new fields required to support </a:t>
            </a:r>
            <a:r>
              <a:rPr lang="en-US" sz="1100" dirty="0" err="1"/>
              <a:t>DMGz</a:t>
            </a:r>
            <a:r>
              <a:rPr lang="en-US" sz="1100" dirty="0"/>
              <a:t>/</a:t>
            </a:r>
            <a:r>
              <a:rPr lang="en-US" sz="1100" dirty="0" err="1"/>
              <a:t>EDMGz</a:t>
            </a:r>
            <a:r>
              <a:rPr lang="en-US" sz="1100" dirty="0"/>
              <a:t> ranging protocols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1DDB9-6B9E-4E62-B6CB-492AE902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AF5A42-8E10-4115-983D-5A5F7B0A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C3B2387-438B-4A72-BD23-2DAFFD13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0E03EB0-B8C6-4A06-86EE-9783B52BEEBB}"/>
              </a:ext>
            </a:extLst>
          </p:cNvPr>
          <p:cNvCxnSpPr>
            <a:stCxn id="10" idx="1"/>
            <a:endCxn id="7" idx="1"/>
          </p:cNvCxnSpPr>
          <p:nvPr/>
        </p:nvCxnSpPr>
        <p:spPr bwMode="auto">
          <a:xfrm>
            <a:off x="467544" y="4890306"/>
            <a:ext cx="648072" cy="10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5A61554-A164-4E29-8FC3-90F26B6C36D0}"/>
              </a:ext>
            </a:extLst>
          </p:cNvPr>
          <p:cNvSpPr txBox="1"/>
          <p:nvPr/>
        </p:nvSpPr>
        <p:spPr>
          <a:xfrm>
            <a:off x="458090" y="4119463"/>
            <a:ext cx="801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Element 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C7FF87-83E7-4EED-9307-BF56B4FA062E}"/>
              </a:ext>
            </a:extLst>
          </p:cNvPr>
          <p:cNvSpPr txBox="1"/>
          <p:nvPr/>
        </p:nvSpPr>
        <p:spPr>
          <a:xfrm>
            <a:off x="467544" y="5271591"/>
            <a:ext cx="801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51160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334A-1516-4053-9FC8-F6EDAB083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in FTM Parameters element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9ADD3-0D84-4109-8D81-2FAB2392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7554F-7AD5-46AB-8C05-5AE9A6B2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ECE0CE-640D-4415-80AB-5D1B4F42E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864499"/>
              </p:ext>
            </p:extLst>
          </p:nvPr>
        </p:nvGraphicFramePr>
        <p:xfrm>
          <a:off x="899592" y="1916832"/>
          <a:ext cx="7416825" cy="360040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1528613246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72131941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476089816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Subelement</a:t>
                      </a:r>
                      <a:r>
                        <a:rPr lang="en-GB" sz="1800" dirty="0">
                          <a:effectLst/>
                        </a:rPr>
                        <a:t> ID*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Name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Extensible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1228663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DMG Direction Measurement Parameters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0708019"/>
                  </a:ext>
                </a:extLst>
              </a:tr>
              <a:tr h="9001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EDMG Direction Measurement Parameters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943451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2-220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Reserved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35975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Vendor Specific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73029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222-255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Reserved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865266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3D38B36-665B-4042-951F-1781AD14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44C413-A0A0-4F68-ACCB-319D9188C272}"/>
              </a:ext>
            </a:extLst>
          </p:cNvPr>
          <p:cNvSpPr txBox="1"/>
          <p:nvPr/>
        </p:nvSpPr>
        <p:spPr>
          <a:xfrm>
            <a:off x="685800" y="5949280"/>
            <a:ext cx="763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Submission 18-1274 adds more optional </a:t>
            </a:r>
            <a:r>
              <a:rPr lang="en-US" dirty="0" err="1"/>
              <a:t>subelements</a:t>
            </a:r>
            <a:r>
              <a:rPr lang="en-US" dirty="0"/>
              <a:t> to this list. </a:t>
            </a:r>
            <a:r>
              <a:rPr lang="en-US" dirty="0" err="1"/>
              <a:t>Subelement</a:t>
            </a:r>
            <a:r>
              <a:rPr lang="en-US" dirty="0"/>
              <a:t> ID assignment may change as a result</a:t>
            </a:r>
          </a:p>
        </p:txBody>
      </p:sp>
    </p:spTree>
    <p:extLst>
      <p:ext uri="{BB962C8B-B14F-4D97-AF65-F5344CB8AC3E}">
        <p14:creationId xmlns:p14="http://schemas.microsoft.com/office/powerpoint/2010/main" val="173042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76" y="778024"/>
            <a:ext cx="8278688" cy="1066800"/>
          </a:xfrm>
        </p:spPr>
        <p:txBody>
          <a:bodyPr/>
          <a:lstStyle/>
          <a:p>
            <a:r>
              <a:rPr lang="en-US" dirty="0"/>
              <a:t>Ranging Parameters Element (in IFTMR)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35403"/>
              </p:ext>
            </p:extLst>
          </p:nvPr>
        </p:nvGraphicFramePr>
        <p:xfrm>
          <a:off x="575556" y="1844824"/>
          <a:ext cx="6588732" cy="889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(255)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</a:t>
                      </a:r>
                      <a:r>
                        <a:rPr lang="en-US" sz="1400" baseline="0" dirty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baseline="0" dirty="0"/>
                        <a:t>Pa</a:t>
                      </a:r>
                      <a:r>
                        <a:rPr lang="en-US" sz="1400" dirty="0"/>
                        <a:t>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dirty="0" err="1"/>
                        <a:t>subelements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611560" y="4005064"/>
            <a:ext cx="7932365" cy="136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668012"/>
              </p:ext>
            </p:extLst>
          </p:nvPr>
        </p:nvGraphicFramePr>
        <p:xfrm>
          <a:off x="1403647" y="4149080"/>
          <a:ext cx="7128793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741403592"/>
                    </a:ext>
                  </a:extLst>
                </a:gridCol>
                <a:gridCol w="1000917">
                  <a:extLst>
                    <a:ext uri="{9D8B030D-6E8A-4147-A177-3AD203B41FA5}">
                      <a16:colId xmlns:a16="http://schemas.microsoft.com/office/drawing/2014/main" val="3254135236"/>
                    </a:ext>
                  </a:extLst>
                </a:gridCol>
                <a:gridCol w="871295">
                  <a:extLst>
                    <a:ext uri="{9D8B030D-6E8A-4147-A177-3AD203B41FA5}">
                      <a16:colId xmlns:a16="http://schemas.microsoft.com/office/drawing/2014/main" val="29090716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Supported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ISTA2RSTA LMR 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Format and 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Number of Antennas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>
            <a:off x="3995936" y="2733824"/>
            <a:ext cx="1152128" cy="11992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02509-52A0-494F-AA7B-6E6688BB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564FF-E96E-4E20-9331-B2E83D0A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B2DEBE-4488-449C-AE27-A5961B03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132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76" y="778024"/>
            <a:ext cx="8278688" cy="1066800"/>
          </a:xfrm>
        </p:spPr>
        <p:txBody>
          <a:bodyPr/>
          <a:lstStyle/>
          <a:p>
            <a:r>
              <a:rPr lang="en-US" dirty="0"/>
              <a:t>Ranging Parameters Element (in IFTM)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92505"/>
              </p:ext>
            </p:extLst>
          </p:nvPr>
        </p:nvGraphicFramePr>
        <p:xfrm>
          <a:off x="503548" y="1897256"/>
          <a:ext cx="6588732" cy="889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(255)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</a:t>
                      </a:r>
                      <a:r>
                        <a:rPr lang="en-US" sz="1400" baseline="0" dirty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baseline="0" dirty="0"/>
                        <a:t>Pa</a:t>
                      </a:r>
                      <a:r>
                        <a:rPr lang="en-US" sz="1400" dirty="0"/>
                        <a:t>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</a:t>
                      </a:r>
                      <a:r>
                        <a:rPr lang="en-US" sz="1400" dirty="0" err="1"/>
                        <a:t>subelements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>
            <a:off x="3995936" y="2786256"/>
            <a:ext cx="1080120" cy="114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AC180-8524-4515-8586-6612F327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86DA5-7F8B-4BDF-93A4-C6989EE0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04914-780C-4AA4-9BBF-A6F3433280FD}"/>
              </a:ext>
            </a:extLst>
          </p:cNvPr>
          <p:cNvSpPr/>
          <p:nvPr/>
        </p:nvSpPr>
        <p:spPr bwMode="auto">
          <a:xfrm>
            <a:off x="827584" y="4005064"/>
            <a:ext cx="7344816" cy="136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F329400-AFC1-4342-B556-44E3463BF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87276"/>
              </p:ext>
            </p:extLst>
          </p:nvPr>
        </p:nvGraphicFramePr>
        <p:xfrm>
          <a:off x="971600" y="4149080"/>
          <a:ext cx="7128793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val="2741403592"/>
                    </a:ext>
                  </a:extLst>
                </a:gridCol>
                <a:gridCol w="1000917">
                  <a:extLst>
                    <a:ext uri="{9D8B030D-6E8A-4147-A177-3AD203B41FA5}">
                      <a16:colId xmlns:a16="http://schemas.microsoft.com/office/drawing/2014/main" val="3254135236"/>
                    </a:ext>
                  </a:extLst>
                </a:gridCol>
                <a:gridCol w="871295">
                  <a:extLst>
                    <a:ext uri="{9D8B030D-6E8A-4147-A177-3AD203B41FA5}">
                      <a16:colId xmlns:a16="http://schemas.microsoft.com/office/drawing/2014/main" val="29090716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Required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Secure LTF Supported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ISTA2RSTA LMR 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Format and 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Number of Antennas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7A9455A-FC43-482A-B6A9-277350B0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42566" cy="276999"/>
          </a:xfrm>
        </p:spPr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455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0AE0A-420E-4D82-9656-EB71D7718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Ranging </a:t>
            </a:r>
            <a:r>
              <a:rPr lang="en-US" dirty="0" err="1"/>
              <a:t>subelements</a:t>
            </a:r>
            <a:r>
              <a:rPr lang="en-US" dirty="0"/>
              <a:t> in the Ranging Parameters element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B90C4-2668-447C-843B-0D254C85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A2BA6-E9B2-4F5E-9619-485E980A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F511-63E1-4D68-ABD6-9340BB5B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917D2F-B7D3-4266-B187-6CF8F5DCA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52910"/>
              </p:ext>
            </p:extLst>
          </p:nvPr>
        </p:nvGraphicFramePr>
        <p:xfrm>
          <a:off x="899592" y="1916832"/>
          <a:ext cx="7416825" cy="410445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310812295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1292292992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3803001264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Subelement ID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Name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Extensible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62694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VHTz-specific subelement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19937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HEz-specific subelement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50396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2-220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Reserved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91816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221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Vendor Specific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5876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222-255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Reserved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318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1126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83142</TotalTime>
  <Words>1328</Words>
  <Application>Microsoft Office PowerPoint</Application>
  <PresentationFormat>On-screen Show (4:3)</PresentationFormat>
  <Paragraphs>308</Paragraphs>
  <Slides>16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802-11-Submission</vt:lpstr>
      <vt:lpstr>Document</vt:lpstr>
      <vt:lpstr>11az Negotiation Protocol Update (overview)</vt:lpstr>
      <vt:lpstr>Motivation/Background</vt:lpstr>
      <vt:lpstr>802.11-2016 FTM</vt:lpstr>
      <vt:lpstr>Rename NGP Parameters Element</vt:lpstr>
      <vt:lpstr>Initial FTM Request/Initial FTM Exchange</vt:lpstr>
      <vt:lpstr>Optional subelements in FTM Parameters element</vt:lpstr>
      <vt:lpstr>Ranging Parameters Element (in IFTMR)</vt:lpstr>
      <vt:lpstr>Ranging Parameters Element (in IFTM)</vt:lpstr>
      <vt:lpstr>Ranging subelements in the Ranging Parameters element</vt:lpstr>
      <vt:lpstr>Status field</vt:lpstr>
      <vt:lpstr>VHTz Specific subelement</vt:lpstr>
      <vt:lpstr>HEz Specific Subelement</vt:lpstr>
      <vt:lpstr>.11az Negotiation</vt:lpstr>
      <vt:lpstr>How does all this work? -- an example</vt:lpstr>
      <vt:lpstr>Review Amendment Text</vt:lpstr>
      <vt:lpstr>Motion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CTPClassification=CTP_PUBLIC:VisualMarkings=, CTPClassification=CTP_NT</cp:keywords>
  <cp:lastModifiedBy>Venkatesan, Ganesh</cp:lastModifiedBy>
  <cp:revision>383</cp:revision>
  <cp:lastPrinted>1998-02-10T13:28:06Z</cp:lastPrinted>
  <dcterms:created xsi:type="dcterms:W3CDTF">2013-01-06T12:40:29Z</dcterms:created>
  <dcterms:modified xsi:type="dcterms:W3CDTF">2018-07-10T17:53:04Z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2018-07-10 17:53:04Z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CTP_NT</vt:lpwstr>
  </property>
</Properties>
</file>