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83" r:id="rId2"/>
    <p:sldId id="554" r:id="rId3"/>
    <p:sldId id="579" r:id="rId4"/>
    <p:sldId id="646" r:id="rId5"/>
    <p:sldId id="638" r:id="rId6"/>
    <p:sldId id="647" r:id="rId7"/>
    <p:sldId id="644" r:id="rId8"/>
    <p:sldId id="645" r:id="rId9"/>
    <p:sldId id="640" r:id="rId10"/>
    <p:sldId id="648" r:id="rId11"/>
    <p:sldId id="650" r:id="rId12"/>
    <p:sldId id="641" r:id="rId13"/>
    <p:sldId id="575" r:id="rId14"/>
    <p:sldId id="649" r:id="rId15"/>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863D"/>
    <a:srgbClr val="006C31"/>
    <a:srgbClr val="168420"/>
    <a:srgbClr val="9900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59" autoAdjust="0"/>
    <p:restoredTop sz="95034" autoAdjust="0"/>
  </p:normalViewPr>
  <p:slideViewPr>
    <p:cSldViewPr>
      <p:cViewPr varScale="1">
        <p:scale>
          <a:sx n="115" d="100"/>
          <a:sy n="115" d="100"/>
        </p:scale>
        <p:origin x="1584" y="114"/>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5.wmf"/><Relationship Id="rId7" Type="http://schemas.openxmlformats.org/officeDocument/2006/relationships/image" Target="../media/image9.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8.wmf"/><Relationship Id="rId5" Type="http://schemas.openxmlformats.org/officeDocument/2006/relationships/image" Target="../media/image7.wmf"/><Relationship Id="rId10" Type="http://schemas.openxmlformats.org/officeDocument/2006/relationships/image" Target="../media/image12.wmf"/><Relationship Id="rId4" Type="http://schemas.openxmlformats.org/officeDocument/2006/relationships/image" Target="../media/image6.wmf"/><Relationship Id="rId9"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285473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zh-CN" smtClean="0"/>
              <a:t>May 2018</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smtClean="0"/>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smtClean="0"/>
              <a:t>May 2018</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smtClean="0"/>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smtClean="0"/>
              <a:t>May 2018</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Junghoon Suh, et. al, Huawei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802.11-18/0784r0</a:t>
            </a:r>
            <a:endPar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8.xml.rels><?xml version="1.0" encoding="UTF-8" standalone="yes"?>
<Relationships xmlns="http://schemas.openxmlformats.org/package/2006/relationships"><Relationship Id="rId8" Type="http://schemas.openxmlformats.org/officeDocument/2006/relationships/image" Target="../media/image5.wmf"/><Relationship Id="rId13" Type="http://schemas.openxmlformats.org/officeDocument/2006/relationships/oleObject" Target="../embeddings/oleObject8.bin"/><Relationship Id="rId18" Type="http://schemas.openxmlformats.org/officeDocument/2006/relationships/image" Target="../media/image10.wmf"/><Relationship Id="rId3" Type="http://schemas.openxmlformats.org/officeDocument/2006/relationships/oleObject" Target="../embeddings/oleObject3.bin"/><Relationship Id="rId21" Type="http://schemas.openxmlformats.org/officeDocument/2006/relationships/oleObject" Target="../embeddings/oleObject12.bin"/><Relationship Id="rId7" Type="http://schemas.openxmlformats.org/officeDocument/2006/relationships/oleObject" Target="../embeddings/oleObject5.bin"/><Relationship Id="rId12" Type="http://schemas.openxmlformats.org/officeDocument/2006/relationships/image" Target="../media/image7.wmf"/><Relationship Id="rId17" Type="http://schemas.openxmlformats.org/officeDocument/2006/relationships/oleObject" Target="../embeddings/oleObject10.bin"/><Relationship Id="rId2" Type="http://schemas.openxmlformats.org/officeDocument/2006/relationships/slideLayout" Target="../slideLayouts/slideLayout2.xml"/><Relationship Id="rId16" Type="http://schemas.openxmlformats.org/officeDocument/2006/relationships/image" Target="../media/image9.wmf"/><Relationship Id="rId20" Type="http://schemas.openxmlformats.org/officeDocument/2006/relationships/image" Target="../media/image11.wmf"/><Relationship Id="rId1" Type="http://schemas.openxmlformats.org/officeDocument/2006/relationships/vmlDrawing" Target="../drawings/vmlDrawing2.vml"/><Relationship Id="rId6" Type="http://schemas.openxmlformats.org/officeDocument/2006/relationships/image" Target="../media/image4.wmf"/><Relationship Id="rId11" Type="http://schemas.openxmlformats.org/officeDocument/2006/relationships/oleObject" Target="../embeddings/oleObject7.bin"/><Relationship Id="rId5" Type="http://schemas.openxmlformats.org/officeDocument/2006/relationships/oleObject" Target="../embeddings/oleObject4.bin"/><Relationship Id="rId15" Type="http://schemas.openxmlformats.org/officeDocument/2006/relationships/oleObject" Target="../embeddings/oleObject9.bin"/><Relationship Id="rId10" Type="http://schemas.openxmlformats.org/officeDocument/2006/relationships/image" Target="../media/image6.wmf"/><Relationship Id="rId19" Type="http://schemas.openxmlformats.org/officeDocument/2006/relationships/oleObject" Target="../embeddings/oleObject11.bin"/><Relationship Id="rId4" Type="http://schemas.openxmlformats.org/officeDocument/2006/relationships/image" Target="../media/image3.wmf"/><Relationship Id="rId9" Type="http://schemas.openxmlformats.org/officeDocument/2006/relationships/oleObject" Target="../embeddings/oleObject6.bin"/><Relationship Id="rId14" Type="http://schemas.openxmlformats.org/officeDocument/2006/relationships/image" Target="../media/image8.wmf"/><Relationship Id="rId22" Type="http://schemas.openxmlformats.org/officeDocument/2006/relationships/image" Target="../media/image12.wmf"/></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zh-CN" smtClean="0"/>
              <a:t>May 2018</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381000" y="685800"/>
            <a:ext cx="8305800" cy="1143000"/>
          </a:xfrm>
        </p:spPr>
        <p:txBody>
          <a:bodyPr/>
          <a:lstStyle/>
          <a:p>
            <a:r>
              <a:rPr lang="en-US" dirty="0" smtClean="0"/>
              <a:t>FDMA WUR Generation</a:t>
            </a:r>
            <a:endParaRPr lang="en-US" altLang="ko-KR" dirty="0" smtClean="0">
              <a:ea typeface="Gulim" panose="020B0600000101010101" pitchFamily="34" charset="-127"/>
            </a:endParaRPr>
          </a:p>
        </p:txBody>
      </p:sp>
      <p:sp>
        <p:nvSpPr>
          <p:cNvPr id="4102" name="Rectangle 6"/>
          <p:cNvSpPr>
            <a:spLocks noGrp="1" noChangeArrowheads="1"/>
          </p:cNvSpPr>
          <p:nvPr>
            <p:ph type="body" idx="1"/>
          </p:nvPr>
        </p:nvSpPr>
        <p:spPr>
          <a:xfrm>
            <a:off x="685800" y="2135185"/>
            <a:ext cx="7772400" cy="381000"/>
          </a:xfrm>
        </p:spPr>
        <p:txBody>
          <a:bodyPr/>
          <a:lstStyle/>
          <a:p>
            <a:pPr algn="ctr">
              <a:buFontTx/>
              <a:buNone/>
            </a:pPr>
            <a:r>
              <a:rPr lang="en-US" altLang="ko-KR" sz="2000" dirty="0" smtClean="0">
                <a:ea typeface="Gulim" panose="020B0600000101010101" pitchFamily="34" charset="-127"/>
              </a:rPr>
              <a:t>Date:</a:t>
            </a:r>
            <a:r>
              <a:rPr lang="en-US" altLang="ko-KR" sz="2000" b="0" dirty="0" smtClean="0">
                <a:ea typeface="Gulim" panose="020B0600000101010101" pitchFamily="34" charset="-127"/>
              </a:rPr>
              <a:t> 2018-05-08</a:t>
            </a:r>
          </a:p>
        </p:txBody>
      </p:sp>
      <p:sp>
        <p:nvSpPr>
          <p:cNvPr id="4103" name="Rectangle 12"/>
          <p:cNvSpPr>
            <a:spLocks noChangeArrowheads="1"/>
          </p:cNvSpPr>
          <p:nvPr/>
        </p:nvSpPr>
        <p:spPr bwMode="auto">
          <a:xfrm>
            <a:off x="533400" y="274478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a:t>Authors:</a:t>
            </a:r>
            <a:endParaRPr kumimoji="0" lang="en-US" altLang="ko-KR" sz="2000" b="0"/>
          </a:p>
        </p:txBody>
      </p:sp>
      <p:graphicFrame>
        <p:nvGraphicFramePr>
          <p:cNvPr id="11" name="Table 12"/>
          <p:cNvGraphicFramePr>
            <a:graphicFrameLocks noGrp="1"/>
          </p:cNvGraphicFramePr>
          <p:nvPr>
            <p:extLst>
              <p:ext uri="{D42A27DB-BD31-4B8C-83A1-F6EECF244321}">
                <p14:modId xmlns:p14="http://schemas.microsoft.com/office/powerpoint/2010/main" val="2404847114"/>
              </p:ext>
            </p:extLst>
          </p:nvPr>
        </p:nvGraphicFramePr>
        <p:xfrm>
          <a:off x="762000" y="3278185"/>
          <a:ext cx="7620000" cy="1803403"/>
        </p:xfrm>
        <a:graphic>
          <a:graphicData uri="http://schemas.openxmlformats.org/drawingml/2006/table">
            <a:tbl>
              <a:tblPr/>
              <a:tblGrid>
                <a:gridCol w="1524000"/>
                <a:gridCol w="1203325"/>
                <a:gridCol w="1684338"/>
                <a:gridCol w="1363662"/>
                <a:gridCol w="1844675"/>
              </a:tblGrid>
              <a:tr h="3984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Jia </a:t>
                      </a: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Jia</a:t>
                      </a: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justin.jia@huawei.com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바닥글 개체 틀 4"/>
          <p:cNvSpPr>
            <a:spLocks noGrp="1"/>
          </p:cNvSpPr>
          <p:nvPr>
            <p:ph type="ftr" sz="quarter" idx="11"/>
          </p:nvPr>
        </p:nvSpPr>
        <p:spPr>
          <a:xfrm>
            <a:off x="6859489" y="6475413"/>
            <a:ext cx="1684436" cy="184666"/>
          </a:xfrm>
        </p:spPr>
        <p:txBody>
          <a:bodyPr/>
          <a:lstStyle/>
          <a:p>
            <a:pPr>
              <a:defRPr/>
            </a:pPr>
            <a:r>
              <a:rPr lang="en-US" altLang="ko-KR" smtClean="0"/>
              <a:t>Junghoon Suh, et. al, Huawei</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28650"/>
            <a:ext cx="8534400" cy="381000"/>
          </a:xfrm>
        </p:spPr>
        <p:txBody>
          <a:bodyPr/>
          <a:lstStyle/>
          <a:p>
            <a:r>
              <a:rPr lang="en-US" altLang="zh-CN" sz="1800" dirty="0" smtClean="0"/>
              <a:t>Performance </a:t>
            </a:r>
            <a:r>
              <a:rPr lang="en-US" altLang="zh-CN" sz="1800" dirty="0"/>
              <a:t>of a single WUR frame </a:t>
            </a:r>
            <a:r>
              <a:rPr lang="en-US" altLang="zh-CN" sz="1800" dirty="0" smtClean="0"/>
              <a:t>when it is transmitted in 80 MHz WUR PPDU</a:t>
            </a:r>
            <a:endParaRPr lang="zh-CN" altLang="en-US" sz="1800" dirty="0"/>
          </a:p>
        </p:txBody>
      </p:sp>
      <p:sp>
        <p:nvSpPr>
          <p:cNvPr id="4" name="Date Placeholder 3"/>
          <p:cNvSpPr>
            <a:spLocks noGrp="1"/>
          </p:cNvSpPr>
          <p:nvPr>
            <p:ph type="dt" sz="half" idx="10"/>
          </p:nvPr>
        </p:nvSpPr>
        <p:spPr/>
        <p:txBody>
          <a:bodyPr/>
          <a:lstStyle/>
          <a:p>
            <a:pPr>
              <a:defRPr/>
            </a:pPr>
            <a:r>
              <a:rPr lang="en-US" altLang="zh-CN" smtClean="0"/>
              <a:t>May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10</a:t>
            </a:fld>
            <a:endParaRPr lang="en-US" altLang="ko-KR"/>
          </a:p>
        </p:txBody>
      </p:sp>
      <p:grpSp>
        <p:nvGrpSpPr>
          <p:cNvPr id="71" name="Group 70"/>
          <p:cNvGrpSpPr/>
          <p:nvPr/>
        </p:nvGrpSpPr>
        <p:grpSpPr>
          <a:xfrm>
            <a:off x="84909" y="2589212"/>
            <a:ext cx="3724935" cy="2135188"/>
            <a:chOff x="304800" y="1371600"/>
            <a:chExt cx="3724935" cy="2135188"/>
          </a:xfrm>
        </p:grpSpPr>
        <p:sp>
          <p:nvSpPr>
            <p:cNvPr id="12" name="Rectangle 12"/>
            <p:cNvSpPr>
              <a:spLocks noChangeArrowheads="1"/>
            </p:cNvSpPr>
            <p:nvPr/>
          </p:nvSpPr>
          <p:spPr bwMode="auto">
            <a:xfrm>
              <a:off x="1514951" y="1371600"/>
              <a:ext cx="348701" cy="536575"/>
            </a:xfrm>
            <a:prstGeom prst="rect">
              <a:avLst/>
            </a:prstGeom>
            <a:solidFill>
              <a:srgbClr val="F8B5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 name="Rectangle 13"/>
            <p:cNvSpPr>
              <a:spLocks noChangeArrowheads="1"/>
            </p:cNvSpPr>
            <p:nvPr/>
          </p:nvSpPr>
          <p:spPr bwMode="auto">
            <a:xfrm>
              <a:off x="1514951" y="1371600"/>
              <a:ext cx="348701" cy="536575"/>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grpSp>
          <p:nvGrpSpPr>
            <p:cNvPr id="14" name="Group 13"/>
            <p:cNvGrpSpPr/>
            <p:nvPr/>
          </p:nvGrpSpPr>
          <p:grpSpPr>
            <a:xfrm>
              <a:off x="1523899" y="1517472"/>
              <a:ext cx="319283" cy="225438"/>
              <a:chOff x="5881821" y="1219200"/>
              <a:chExt cx="343043" cy="225438"/>
            </a:xfrm>
          </p:grpSpPr>
          <p:sp>
            <p:nvSpPr>
              <p:cNvPr id="68" name="Rectangle 14"/>
              <p:cNvSpPr>
                <a:spLocks noChangeArrowheads="1"/>
              </p:cNvSpPr>
              <p:nvPr/>
            </p:nvSpPr>
            <p:spPr bwMode="auto">
              <a:xfrm>
                <a:off x="5902236" y="1219200"/>
                <a:ext cx="2709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800" b="0" i="0" u="none" strike="noStrike" cap="none" normalizeH="0" baseline="0" dirty="0" smtClean="0">
                    <a:ln>
                      <a:noFill/>
                    </a:ln>
                    <a:solidFill>
                      <a:srgbClr val="000000"/>
                    </a:solidFill>
                    <a:effectLst/>
                    <a:latin typeface="Arial" panose="020B0604020202020204" pitchFamily="34" charset="0"/>
                  </a:rPr>
                  <a:t>Spoof</a:t>
                </a:r>
                <a:endParaRPr kumimoji="0" lang="zh-CN" altLang="zh-CN" sz="800" b="0" i="0" u="none" strike="noStrike" cap="none" normalizeH="0" baseline="0" dirty="0" smtClean="0">
                  <a:ln>
                    <a:noFill/>
                  </a:ln>
                  <a:solidFill>
                    <a:schemeClr val="tx1"/>
                  </a:solidFill>
                  <a:effectLst/>
                  <a:latin typeface="Arial" panose="020B0604020202020204" pitchFamily="34" charset="0"/>
                </a:endParaRPr>
              </a:p>
            </p:txBody>
          </p:sp>
          <p:sp>
            <p:nvSpPr>
              <p:cNvPr id="69" name="Rectangle 15"/>
              <p:cNvSpPr>
                <a:spLocks noChangeArrowheads="1"/>
              </p:cNvSpPr>
              <p:nvPr/>
            </p:nvSpPr>
            <p:spPr bwMode="auto">
              <a:xfrm>
                <a:off x="5881821" y="1321527"/>
                <a:ext cx="343043"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800" b="0" i="0" u="none" strike="noStrike" cap="none" normalizeH="0" baseline="0" dirty="0" smtClean="0">
                    <a:ln>
                      <a:noFill/>
                    </a:ln>
                    <a:solidFill>
                      <a:srgbClr val="000000"/>
                    </a:solidFill>
                    <a:effectLst/>
                    <a:latin typeface="Arial" panose="020B0604020202020204" pitchFamily="34" charset="0"/>
                  </a:rPr>
                  <a:t>Symbol</a:t>
                </a:r>
                <a:endParaRPr kumimoji="0" lang="zh-CN" altLang="zh-CN" sz="800" b="0" i="0" u="none" strike="noStrike" cap="none" normalizeH="0" baseline="0" dirty="0" smtClean="0">
                  <a:ln>
                    <a:noFill/>
                  </a:ln>
                  <a:solidFill>
                    <a:schemeClr val="tx1"/>
                  </a:solidFill>
                  <a:effectLst/>
                  <a:latin typeface="Arial" panose="020B0604020202020204" pitchFamily="34" charset="0"/>
                </a:endParaRPr>
              </a:p>
            </p:txBody>
          </p:sp>
        </p:grpSp>
        <p:sp>
          <p:nvSpPr>
            <p:cNvPr id="15" name="Rectangle 16"/>
            <p:cNvSpPr>
              <a:spLocks noChangeArrowheads="1"/>
            </p:cNvSpPr>
            <p:nvPr/>
          </p:nvSpPr>
          <p:spPr bwMode="auto">
            <a:xfrm>
              <a:off x="681616" y="1371600"/>
              <a:ext cx="840724" cy="536575"/>
            </a:xfrm>
            <a:prstGeom prst="rect">
              <a:avLst/>
            </a:prstGeom>
            <a:solidFill>
              <a:srgbClr val="B5CB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 name="Rectangle 17"/>
            <p:cNvSpPr>
              <a:spLocks noChangeArrowheads="1"/>
            </p:cNvSpPr>
            <p:nvPr/>
          </p:nvSpPr>
          <p:spPr bwMode="auto">
            <a:xfrm>
              <a:off x="681616" y="1371600"/>
              <a:ext cx="840724" cy="536575"/>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7" name="Rectangle 18"/>
            <p:cNvSpPr>
              <a:spLocks noChangeArrowheads="1"/>
            </p:cNvSpPr>
            <p:nvPr/>
          </p:nvSpPr>
          <p:spPr bwMode="auto">
            <a:xfrm>
              <a:off x="915068" y="1538287"/>
              <a:ext cx="484635"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Legacy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8" name="Rectangle 19"/>
            <p:cNvSpPr>
              <a:spLocks noChangeArrowheads="1"/>
            </p:cNvSpPr>
            <p:nvPr/>
          </p:nvSpPr>
          <p:spPr bwMode="auto">
            <a:xfrm>
              <a:off x="850056" y="1638300"/>
              <a:ext cx="577721"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Preamble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9" name="Rectangle 20"/>
            <p:cNvSpPr>
              <a:spLocks noChangeArrowheads="1"/>
            </p:cNvSpPr>
            <p:nvPr/>
          </p:nvSpPr>
          <p:spPr bwMode="auto">
            <a:xfrm>
              <a:off x="1865130" y="2112962"/>
              <a:ext cx="2164605" cy="101600"/>
            </a:xfrm>
            <a:prstGeom prst="rect">
              <a:avLst/>
            </a:prstGeom>
            <a:solidFill>
              <a:srgbClr val="729F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 name="Rectangle 21"/>
            <p:cNvSpPr>
              <a:spLocks noChangeArrowheads="1"/>
            </p:cNvSpPr>
            <p:nvPr/>
          </p:nvSpPr>
          <p:spPr bwMode="auto">
            <a:xfrm>
              <a:off x="1865130" y="2112962"/>
              <a:ext cx="2164605" cy="101600"/>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Rectangle 27"/>
            <p:cNvSpPr>
              <a:spLocks noChangeArrowheads="1"/>
            </p:cNvSpPr>
            <p:nvPr/>
          </p:nvSpPr>
          <p:spPr bwMode="auto">
            <a:xfrm>
              <a:off x="1516429" y="1908175"/>
              <a:ext cx="348701" cy="536575"/>
            </a:xfrm>
            <a:prstGeom prst="rect">
              <a:avLst/>
            </a:prstGeom>
            <a:solidFill>
              <a:srgbClr val="F8B5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 name="Rectangle 28"/>
            <p:cNvSpPr>
              <a:spLocks noChangeArrowheads="1"/>
            </p:cNvSpPr>
            <p:nvPr/>
          </p:nvSpPr>
          <p:spPr bwMode="auto">
            <a:xfrm>
              <a:off x="1516429" y="1908175"/>
              <a:ext cx="348701" cy="536575"/>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3" name="Rectangle 31"/>
            <p:cNvSpPr>
              <a:spLocks noChangeArrowheads="1"/>
            </p:cNvSpPr>
            <p:nvPr/>
          </p:nvSpPr>
          <p:spPr bwMode="auto">
            <a:xfrm>
              <a:off x="683094" y="1908175"/>
              <a:ext cx="840724" cy="536575"/>
            </a:xfrm>
            <a:prstGeom prst="rect">
              <a:avLst/>
            </a:prstGeom>
            <a:solidFill>
              <a:srgbClr val="B5CB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 name="Rectangle 32"/>
            <p:cNvSpPr>
              <a:spLocks noChangeArrowheads="1"/>
            </p:cNvSpPr>
            <p:nvPr/>
          </p:nvSpPr>
          <p:spPr bwMode="auto">
            <a:xfrm>
              <a:off x="683094" y="1908175"/>
              <a:ext cx="840724" cy="536575"/>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5" name="Rectangle 33"/>
            <p:cNvSpPr>
              <a:spLocks noChangeArrowheads="1"/>
            </p:cNvSpPr>
            <p:nvPr/>
          </p:nvSpPr>
          <p:spPr bwMode="auto">
            <a:xfrm>
              <a:off x="915068" y="2076450"/>
              <a:ext cx="484635"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Legacy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6" name="Rectangle 34"/>
            <p:cNvSpPr>
              <a:spLocks noChangeArrowheads="1"/>
            </p:cNvSpPr>
            <p:nvPr/>
          </p:nvSpPr>
          <p:spPr bwMode="auto">
            <a:xfrm>
              <a:off x="855966" y="2174875"/>
              <a:ext cx="577721"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Preamble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9" name="Rectangle 42"/>
            <p:cNvSpPr>
              <a:spLocks noChangeArrowheads="1"/>
            </p:cNvSpPr>
            <p:nvPr/>
          </p:nvSpPr>
          <p:spPr bwMode="auto">
            <a:xfrm>
              <a:off x="1525295" y="2444750"/>
              <a:ext cx="348701" cy="536575"/>
            </a:xfrm>
            <a:prstGeom prst="rect">
              <a:avLst/>
            </a:prstGeom>
            <a:solidFill>
              <a:srgbClr val="F8B5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 name="Rectangle 43"/>
            <p:cNvSpPr>
              <a:spLocks noChangeArrowheads="1"/>
            </p:cNvSpPr>
            <p:nvPr/>
          </p:nvSpPr>
          <p:spPr bwMode="auto">
            <a:xfrm>
              <a:off x="1525295" y="2444750"/>
              <a:ext cx="348701" cy="536575"/>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Rectangle 46"/>
            <p:cNvSpPr>
              <a:spLocks noChangeArrowheads="1"/>
            </p:cNvSpPr>
            <p:nvPr/>
          </p:nvSpPr>
          <p:spPr bwMode="auto">
            <a:xfrm>
              <a:off x="684571" y="2444750"/>
              <a:ext cx="840724" cy="536575"/>
            </a:xfrm>
            <a:prstGeom prst="rect">
              <a:avLst/>
            </a:prstGeom>
            <a:solidFill>
              <a:srgbClr val="B5CB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 name="Rectangle 47"/>
            <p:cNvSpPr>
              <a:spLocks noChangeArrowheads="1"/>
            </p:cNvSpPr>
            <p:nvPr/>
          </p:nvSpPr>
          <p:spPr bwMode="auto">
            <a:xfrm>
              <a:off x="684571" y="2444750"/>
              <a:ext cx="840724" cy="536575"/>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3" name="Rectangle 48"/>
            <p:cNvSpPr>
              <a:spLocks noChangeArrowheads="1"/>
            </p:cNvSpPr>
            <p:nvPr/>
          </p:nvSpPr>
          <p:spPr bwMode="auto">
            <a:xfrm>
              <a:off x="915068" y="2614612"/>
              <a:ext cx="484635"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Legacy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4" name="Rectangle 49"/>
            <p:cNvSpPr>
              <a:spLocks noChangeArrowheads="1"/>
            </p:cNvSpPr>
            <p:nvPr/>
          </p:nvSpPr>
          <p:spPr bwMode="auto">
            <a:xfrm>
              <a:off x="855966" y="2713037"/>
              <a:ext cx="577721"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Preamble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7" name="Rectangle 57"/>
            <p:cNvSpPr>
              <a:spLocks noChangeArrowheads="1"/>
            </p:cNvSpPr>
            <p:nvPr/>
          </p:nvSpPr>
          <p:spPr bwMode="auto">
            <a:xfrm>
              <a:off x="1525295" y="2968625"/>
              <a:ext cx="348701" cy="538163"/>
            </a:xfrm>
            <a:prstGeom prst="rect">
              <a:avLst/>
            </a:prstGeom>
            <a:solidFill>
              <a:srgbClr val="F8B5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 name="Rectangle 58"/>
            <p:cNvSpPr>
              <a:spLocks noChangeArrowheads="1"/>
            </p:cNvSpPr>
            <p:nvPr/>
          </p:nvSpPr>
          <p:spPr bwMode="auto">
            <a:xfrm>
              <a:off x="1525295" y="2968625"/>
              <a:ext cx="348701" cy="538163"/>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9" name="Rectangle 61"/>
            <p:cNvSpPr>
              <a:spLocks noChangeArrowheads="1"/>
            </p:cNvSpPr>
            <p:nvPr/>
          </p:nvSpPr>
          <p:spPr bwMode="auto">
            <a:xfrm>
              <a:off x="684571" y="2968625"/>
              <a:ext cx="840724" cy="538163"/>
            </a:xfrm>
            <a:prstGeom prst="rect">
              <a:avLst/>
            </a:prstGeom>
            <a:solidFill>
              <a:srgbClr val="B5CB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 name="Rectangle 62"/>
            <p:cNvSpPr>
              <a:spLocks noChangeArrowheads="1"/>
            </p:cNvSpPr>
            <p:nvPr/>
          </p:nvSpPr>
          <p:spPr bwMode="auto">
            <a:xfrm>
              <a:off x="684571" y="2968625"/>
              <a:ext cx="840724" cy="538163"/>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1" name="Rectangle 63"/>
            <p:cNvSpPr>
              <a:spLocks noChangeArrowheads="1"/>
            </p:cNvSpPr>
            <p:nvPr/>
          </p:nvSpPr>
          <p:spPr bwMode="auto">
            <a:xfrm>
              <a:off x="915068" y="3140075"/>
              <a:ext cx="484635"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Legacy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2" name="Rectangle 64"/>
            <p:cNvSpPr>
              <a:spLocks noChangeArrowheads="1"/>
            </p:cNvSpPr>
            <p:nvPr/>
          </p:nvSpPr>
          <p:spPr bwMode="auto">
            <a:xfrm>
              <a:off x="855966" y="3238500"/>
              <a:ext cx="577721"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Preamble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grpSp>
          <p:nvGrpSpPr>
            <p:cNvPr id="43" name="Group 42"/>
            <p:cNvGrpSpPr/>
            <p:nvPr/>
          </p:nvGrpSpPr>
          <p:grpSpPr>
            <a:xfrm>
              <a:off x="309868" y="1589087"/>
              <a:ext cx="437353" cy="115888"/>
              <a:chOff x="4481513" y="2012950"/>
              <a:chExt cx="469900" cy="115888"/>
            </a:xfrm>
          </p:grpSpPr>
          <p:sp>
            <p:nvSpPr>
              <p:cNvPr id="66" name="Rectangle 65"/>
              <p:cNvSpPr>
                <a:spLocks noChangeArrowheads="1"/>
              </p:cNvSpPr>
              <p:nvPr/>
            </p:nvSpPr>
            <p:spPr bwMode="auto">
              <a:xfrm>
                <a:off x="4481513" y="2012950"/>
                <a:ext cx="200025"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20</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67" name="Rectangle 66"/>
              <p:cNvSpPr>
                <a:spLocks noChangeArrowheads="1"/>
              </p:cNvSpPr>
              <p:nvPr/>
            </p:nvSpPr>
            <p:spPr bwMode="auto">
              <a:xfrm>
                <a:off x="4625975" y="2012950"/>
                <a:ext cx="325438"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MHz</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grpSp>
          <p:nvGrpSpPr>
            <p:cNvPr id="44" name="Group 43"/>
            <p:cNvGrpSpPr/>
            <p:nvPr/>
          </p:nvGrpSpPr>
          <p:grpSpPr>
            <a:xfrm>
              <a:off x="304800" y="2114549"/>
              <a:ext cx="437353" cy="115888"/>
              <a:chOff x="4481513" y="2012950"/>
              <a:chExt cx="469900" cy="115888"/>
            </a:xfrm>
          </p:grpSpPr>
          <p:sp>
            <p:nvSpPr>
              <p:cNvPr id="64" name="Rectangle 65"/>
              <p:cNvSpPr>
                <a:spLocks noChangeArrowheads="1"/>
              </p:cNvSpPr>
              <p:nvPr/>
            </p:nvSpPr>
            <p:spPr bwMode="auto">
              <a:xfrm>
                <a:off x="4481513" y="2012950"/>
                <a:ext cx="200025"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20</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65" name="Rectangle 66"/>
              <p:cNvSpPr>
                <a:spLocks noChangeArrowheads="1"/>
              </p:cNvSpPr>
              <p:nvPr/>
            </p:nvSpPr>
            <p:spPr bwMode="auto">
              <a:xfrm>
                <a:off x="4625975" y="2012950"/>
                <a:ext cx="325438"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MHz</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grpSp>
          <p:nvGrpSpPr>
            <p:cNvPr id="45" name="Group 44"/>
            <p:cNvGrpSpPr/>
            <p:nvPr/>
          </p:nvGrpSpPr>
          <p:grpSpPr>
            <a:xfrm>
              <a:off x="324050" y="2642326"/>
              <a:ext cx="437353" cy="115888"/>
              <a:chOff x="4481513" y="2012950"/>
              <a:chExt cx="469900" cy="115888"/>
            </a:xfrm>
          </p:grpSpPr>
          <p:sp>
            <p:nvSpPr>
              <p:cNvPr id="62" name="Rectangle 65"/>
              <p:cNvSpPr>
                <a:spLocks noChangeArrowheads="1"/>
              </p:cNvSpPr>
              <p:nvPr/>
            </p:nvSpPr>
            <p:spPr bwMode="auto">
              <a:xfrm>
                <a:off x="4481513" y="2012950"/>
                <a:ext cx="200025"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20</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63" name="Rectangle 66"/>
              <p:cNvSpPr>
                <a:spLocks noChangeArrowheads="1"/>
              </p:cNvSpPr>
              <p:nvPr/>
            </p:nvSpPr>
            <p:spPr bwMode="auto">
              <a:xfrm>
                <a:off x="4625975" y="2012950"/>
                <a:ext cx="325438"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MHz</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grpSp>
          <p:nvGrpSpPr>
            <p:cNvPr id="46" name="Group 45"/>
            <p:cNvGrpSpPr/>
            <p:nvPr/>
          </p:nvGrpSpPr>
          <p:grpSpPr>
            <a:xfrm>
              <a:off x="312229" y="3190963"/>
              <a:ext cx="437353" cy="115888"/>
              <a:chOff x="4481513" y="2012950"/>
              <a:chExt cx="469900" cy="115888"/>
            </a:xfrm>
          </p:grpSpPr>
          <p:sp>
            <p:nvSpPr>
              <p:cNvPr id="60" name="Rectangle 65"/>
              <p:cNvSpPr>
                <a:spLocks noChangeArrowheads="1"/>
              </p:cNvSpPr>
              <p:nvPr/>
            </p:nvSpPr>
            <p:spPr bwMode="auto">
              <a:xfrm>
                <a:off x="4481513" y="2012950"/>
                <a:ext cx="200025"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20</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61" name="Rectangle 66"/>
              <p:cNvSpPr>
                <a:spLocks noChangeArrowheads="1"/>
              </p:cNvSpPr>
              <p:nvPr/>
            </p:nvSpPr>
            <p:spPr bwMode="auto">
              <a:xfrm>
                <a:off x="4625975" y="2012950"/>
                <a:ext cx="325438"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MHz</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sp>
          <p:nvSpPr>
            <p:cNvPr id="49" name="Rectangle 85"/>
            <p:cNvSpPr>
              <a:spLocks noChangeArrowheads="1"/>
            </p:cNvSpPr>
            <p:nvPr/>
          </p:nvSpPr>
          <p:spPr bwMode="auto">
            <a:xfrm>
              <a:off x="2458345" y="2113859"/>
              <a:ext cx="120706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Arial" panose="020B0604020202020204" pitchFamily="34" charset="0"/>
                </a:rPr>
                <a:t>WUR</a:t>
              </a:r>
              <a:r>
                <a:rPr kumimoji="0" lang="en-US" altLang="zh-CN" sz="800" b="0" i="0" u="none" strike="noStrike" cap="none" normalizeH="0" dirty="0" smtClean="0">
                  <a:ln>
                    <a:noFill/>
                  </a:ln>
                  <a:solidFill>
                    <a:srgbClr val="000000"/>
                  </a:solidFill>
                  <a:effectLst/>
                  <a:latin typeface="Arial" panose="020B0604020202020204" pitchFamily="34" charset="0"/>
                </a:rPr>
                <a:t> PPDU for Channel 1</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nvGrpSpPr>
            <p:cNvPr id="51" name="Group 50"/>
            <p:cNvGrpSpPr/>
            <p:nvPr/>
          </p:nvGrpSpPr>
          <p:grpSpPr>
            <a:xfrm>
              <a:off x="1530420" y="2061770"/>
              <a:ext cx="319283" cy="225438"/>
              <a:chOff x="5881821" y="1219200"/>
              <a:chExt cx="343043" cy="225438"/>
            </a:xfrm>
          </p:grpSpPr>
          <p:sp>
            <p:nvSpPr>
              <p:cNvPr id="58" name="Rectangle 14"/>
              <p:cNvSpPr>
                <a:spLocks noChangeArrowheads="1"/>
              </p:cNvSpPr>
              <p:nvPr/>
            </p:nvSpPr>
            <p:spPr bwMode="auto">
              <a:xfrm>
                <a:off x="5902236" y="1219200"/>
                <a:ext cx="2709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800" b="0" i="0" u="none" strike="noStrike" cap="none" normalizeH="0" baseline="0" dirty="0" smtClean="0">
                    <a:ln>
                      <a:noFill/>
                    </a:ln>
                    <a:solidFill>
                      <a:srgbClr val="000000"/>
                    </a:solidFill>
                    <a:effectLst/>
                    <a:latin typeface="Arial" panose="020B0604020202020204" pitchFamily="34" charset="0"/>
                  </a:rPr>
                  <a:t>Spoof</a:t>
                </a:r>
                <a:endParaRPr kumimoji="0" lang="zh-CN" altLang="zh-CN" sz="800" b="0" i="0" u="none" strike="noStrike" cap="none" normalizeH="0" baseline="0" dirty="0" smtClean="0">
                  <a:ln>
                    <a:noFill/>
                  </a:ln>
                  <a:solidFill>
                    <a:schemeClr val="tx1"/>
                  </a:solidFill>
                  <a:effectLst/>
                  <a:latin typeface="Arial" panose="020B0604020202020204" pitchFamily="34" charset="0"/>
                </a:endParaRPr>
              </a:p>
            </p:txBody>
          </p:sp>
          <p:sp>
            <p:nvSpPr>
              <p:cNvPr id="59" name="Rectangle 15"/>
              <p:cNvSpPr>
                <a:spLocks noChangeArrowheads="1"/>
              </p:cNvSpPr>
              <p:nvPr/>
            </p:nvSpPr>
            <p:spPr bwMode="auto">
              <a:xfrm>
                <a:off x="5881821" y="1321527"/>
                <a:ext cx="343043"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800" b="0" i="0" u="none" strike="noStrike" cap="none" normalizeH="0" baseline="0" dirty="0" smtClean="0">
                    <a:ln>
                      <a:noFill/>
                    </a:ln>
                    <a:solidFill>
                      <a:srgbClr val="000000"/>
                    </a:solidFill>
                    <a:effectLst/>
                    <a:latin typeface="Arial" panose="020B0604020202020204" pitchFamily="34" charset="0"/>
                  </a:rPr>
                  <a:t>Symbol</a:t>
                </a:r>
                <a:endParaRPr kumimoji="0" lang="zh-CN" altLang="zh-CN" sz="800" b="0" i="0" u="none" strike="noStrike" cap="none" normalizeH="0" baseline="0" dirty="0" smtClean="0">
                  <a:ln>
                    <a:noFill/>
                  </a:ln>
                  <a:solidFill>
                    <a:schemeClr val="tx1"/>
                  </a:solidFill>
                  <a:effectLst/>
                  <a:latin typeface="Arial" panose="020B0604020202020204" pitchFamily="34" charset="0"/>
                </a:endParaRPr>
              </a:p>
            </p:txBody>
          </p:sp>
        </p:grpSp>
        <p:grpSp>
          <p:nvGrpSpPr>
            <p:cNvPr id="52" name="Group 51"/>
            <p:cNvGrpSpPr/>
            <p:nvPr/>
          </p:nvGrpSpPr>
          <p:grpSpPr>
            <a:xfrm>
              <a:off x="1537048" y="2593255"/>
              <a:ext cx="319283" cy="225438"/>
              <a:chOff x="5881821" y="1219200"/>
              <a:chExt cx="343043" cy="225438"/>
            </a:xfrm>
          </p:grpSpPr>
          <p:sp>
            <p:nvSpPr>
              <p:cNvPr id="56" name="Rectangle 14"/>
              <p:cNvSpPr>
                <a:spLocks noChangeArrowheads="1"/>
              </p:cNvSpPr>
              <p:nvPr/>
            </p:nvSpPr>
            <p:spPr bwMode="auto">
              <a:xfrm>
                <a:off x="5902236" y="1219200"/>
                <a:ext cx="2709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800" b="0" i="0" u="none" strike="noStrike" cap="none" normalizeH="0" baseline="0" dirty="0" smtClean="0">
                    <a:ln>
                      <a:noFill/>
                    </a:ln>
                    <a:solidFill>
                      <a:srgbClr val="000000"/>
                    </a:solidFill>
                    <a:effectLst/>
                    <a:latin typeface="Arial" panose="020B0604020202020204" pitchFamily="34" charset="0"/>
                  </a:rPr>
                  <a:t>Spoof</a:t>
                </a:r>
                <a:endParaRPr kumimoji="0" lang="zh-CN" altLang="zh-CN" sz="800" b="0" i="0" u="none" strike="noStrike" cap="none" normalizeH="0" baseline="0" dirty="0" smtClean="0">
                  <a:ln>
                    <a:noFill/>
                  </a:ln>
                  <a:solidFill>
                    <a:schemeClr val="tx1"/>
                  </a:solidFill>
                  <a:effectLst/>
                  <a:latin typeface="Arial" panose="020B0604020202020204" pitchFamily="34" charset="0"/>
                </a:endParaRPr>
              </a:p>
            </p:txBody>
          </p:sp>
          <p:sp>
            <p:nvSpPr>
              <p:cNvPr id="57" name="Rectangle 15"/>
              <p:cNvSpPr>
                <a:spLocks noChangeArrowheads="1"/>
              </p:cNvSpPr>
              <p:nvPr/>
            </p:nvSpPr>
            <p:spPr bwMode="auto">
              <a:xfrm>
                <a:off x="5881821" y="1321527"/>
                <a:ext cx="343043"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800" b="0" i="0" u="none" strike="noStrike" cap="none" normalizeH="0" baseline="0" dirty="0" smtClean="0">
                    <a:ln>
                      <a:noFill/>
                    </a:ln>
                    <a:solidFill>
                      <a:srgbClr val="000000"/>
                    </a:solidFill>
                    <a:effectLst/>
                    <a:latin typeface="Arial" panose="020B0604020202020204" pitchFamily="34" charset="0"/>
                  </a:rPr>
                  <a:t>Symbol</a:t>
                </a:r>
                <a:endParaRPr kumimoji="0" lang="zh-CN" altLang="zh-CN" sz="800" b="0" i="0" u="none" strike="noStrike" cap="none" normalizeH="0" baseline="0" dirty="0" smtClean="0">
                  <a:ln>
                    <a:noFill/>
                  </a:ln>
                  <a:solidFill>
                    <a:schemeClr val="tx1"/>
                  </a:solidFill>
                  <a:effectLst/>
                  <a:latin typeface="Arial" panose="020B0604020202020204" pitchFamily="34" charset="0"/>
                </a:endParaRPr>
              </a:p>
            </p:txBody>
          </p:sp>
        </p:grpSp>
        <p:grpSp>
          <p:nvGrpSpPr>
            <p:cNvPr id="53" name="Group 52"/>
            <p:cNvGrpSpPr/>
            <p:nvPr/>
          </p:nvGrpSpPr>
          <p:grpSpPr>
            <a:xfrm>
              <a:off x="1537047" y="3107435"/>
              <a:ext cx="319283" cy="225438"/>
              <a:chOff x="5881821" y="1219200"/>
              <a:chExt cx="343043" cy="225438"/>
            </a:xfrm>
          </p:grpSpPr>
          <p:sp>
            <p:nvSpPr>
              <p:cNvPr id="54" name="Rectangle 14"/>
              <p:cNvSpPr>
                <a:spLocks noChangeArrowheads="1"/>
              </p:cNvSpPr>
              <p:nvPr/>
            </p:nvSpPr>
            <p:spPr bwMode="auto">
              <a:xfrm>
                <a:off x="5902236" y="1219200"/>
                <a:ext cx="2709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800" b="0" i="0" u="none" strike="noStrike" cap="none" normalizeH="0" baseline="0" dirty="0" smtClean="0">
                    <a:ln>
                      <a:noFill/>
                    </a:ln>
                    <a:solidFill>
                      <a:srgbClr val="000000"/>
                    </a:solidFill>
                    <a:effectLst/>
                    <a:latin typeface="Arial" panose="020B0604020202020204" pitchFamily="34" charset="0"/>
                  </a:rPr>
                  <a:t>Spoof</a:t>
                </a:r>
                <a:endParaRPr kumimoji="0" lang="zh-CN" altLang="zh-CN" sz="800" b="0" i="0" u="none" strike="noStrike" cap="none" normalizeH="0" baseline="0" dirty="0" smtClean="0">
                  <a:ln>
                    <a:noFill/>
                  </a:ln>
                  <a:solidFill>
                    <a:schemeClr val="tx1"/>
                  </a:solidFill>
                  <a:effectLst/>
                  <a:latin typeface="Arial" panose="020B0604020202020204" pitchFamily="34" charset="0"/>
                </a:endParaRPr>
              </a:p>
            </p:txBody>
          </p:sp>
          <p:sp>
            <p:nvSpPr>
              <p:cNvPr id="55" name="Rectangle 15"/>
              <p:cNvSpPr>
                <a:spLocks noChangeArrowheads="1"/>
              </p:cNvSpPr>
              <p:nvPr/>
            </p:nvSpPr>
            <p:spPr bwMode="auto">
              <a:xfrm>
                <a:off x="5881821" y="1321527"/>
                <a:ext cx="343043"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800" b="0" i="0" u="none" strike="noStrike" cap="none" normalizeH="0" baseline="0" dirty="0" smtClean="0">
                    <a:ln>
                      <a:noFill/>
                    </a:ln>
                    <a:solidFill>
                      <a:srgbClr val="000000"/>
                    </a:solidFill>
                    <a:effectLst/>
                    <a:latin typeface="Arial" panose="020B0604020202020204" pitchFamily="34" charset="0"/>
                  </a:rPr>
                  <a:t>Symbol</a:t>
                </a:r>
                <a:endParaRPr kumimoji="0" lang="zh-CN" altLang="zh-CN" sz="800" b="0" i="0" u="none" strike="noStrike" cap="none" normalizeH="0" baseline="0" dirty="0" smtClean="0">
                  <a:ln>
                    <a:noFill/>
                  </a:ln>
                  <a:solidFill>
                    <a:schemeClr val="tx1"/>
                  </a:solidFill>
                  <a:effectLst/>
                  <a:latin typeface="Arial" panose="020B0604020202020204" pitchFamily="34" charset="0"/>
                </a:endParaRPr>
              </a:p>
            </p:txBody>
          </p:sp>
        </p:grpSp>
      </p:grpSp>
      <p:pic>
        <p:nvPicPr>
          <p:cNvPr id="73" name="Picture 72"/>
          <p:cNvPicPr>
            <a:picLocks noChangeAspect="1"/>
          </p:cNvPicPr>
          <p:nvPr/>
        </p:nvPicPr>
        <p:blipFill>
          <a:blip r:embed="rId2"/>
          <a:stretch>
            <a:fillRect/>
          </a:stretch>
        </p:blipFill>
        <p:spPr>
          <a:xfrm>
            <a:off x="3942932" y="1566069"/>
            <a:ext cx="5105269" cy="4352925"/>
          </a:xfrm>
          <a:prstGeom prst="rect">
            <a:avLst/>
          </a:prstGeom>
        </p:spPr>
      </p:pic>
      <p:sp>
        <p:nvSpPr>
          <p:cNvPr id="74" name="TextBox 73"/>
          <p:cNvSpPr txBox="1"/>
          <p:nvPr/>
        </p:nvSpPr>
        <p:spPr>
          <a:xfrm>
            <a:off x="1066800" y="5936360"/>
            <a:ext cx="6879704" cy="461665"/>
          </a:xfrm>
          <a:prstGeom prst="rect">
            <a:avLst/>
          </a:prstGeom>
          <a:noFill/>
        </p:spPr>
        <p:txBody>
          <a:bodyPr wrap="none" rtlCol="0">
            <a:spAutoFit/>
          </a:bodyPr>
          <a:lstStyle/>
          <a:p>
            <a:pPr marL="171450" indent="-171450">
              <a:buFont typeface="Arial" panose="020B0604020202020204" pitchFamily="34" charset="0"/>
              <a:buChar char="•"/>
            </a:pPr>
            <a:r>
              <a:rPr lang="en-US" altLang="zh-CN" dirty="0" smtClean="0"/>
              <a:t>TX power is not boosted for a single WUR frame, that is,</a:t>
            </a:r>
          </a:p>
          <a:p>
            <a:r>
              <a:rPr lang="en-US" altLang="zh-CN" dirty="0"/>
              <a:t>t</a:t>
            </a:r>
            <a:r>
              <a:rPr lang="en-US" altLang="zh-CN" dirty="0" smtClean="0"/>
              <a:t>he same TX power applied to each 20 MHz Channel in the previous slide is kept for this single WUR frame</a:t>
            </a:r>
            <a:endParaRPr lang="zh-CN" altLang="en-US" dirty="0"/>
          </a:p>
        </p:txBody>
      </p:sp>
    </p:spTree>
    <p:extLst>
      <p:ext uri="{BB962C8B-B14F-4D97-AF65-F5344CB8AC3E}">
        <p14:creationId xmlns:p14="http://schemas.microsoft.com/office/powerpoint/2010/main" val="9667773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914400"/>
          </a:xfrm>
        </p:spPr>
        <p:txBody>
          <a:bodyPr/>
          <a:lstStyle/>
          <a:p>
            <a:r>
              <a:rPr lang="en-US" altLang="zh-CN" sz="2400" dirty="0" smtClean="0"/>
              <a:t>Performance of 80 MHz Mixed Rate based FDMA WUR PPDU over AWGN with 4 MHz RX sampling rate</a:t>
            </a:r>
            <a:endParaRPr lang="zh-CN" altLang="en-US" sz="2400" dirty="0"/>
          </a:p>
        </p:txBody>
      </p:sp>
      <p:sp>
        <p:nvSpPr>
          <p:cNvPr id="4" name="Date Placeholder 3"/>
          <p:cNvSpPr>
            <a:spLocks noGrp="1"/>
          </p:cNvSpPr>
          <p:nvPr>
            <p:ph type="dt" sz="half" idx="10"/>
          </p:nvPr>
        </p:nvSpPr>
        <p:spPr/>
        <p:txBody>
          <a:bodyPr/>
          <a:lstStyle/>
          <a:p>
            <a:pPr>
              <a:defRPr/>
            </a:pPr>
            <a:r>
              <a:rPr lang="en-US" altLang="zh-CN" smtClean="0"/>
              <a:t>May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11</a:t>
            </a:fld>
            <a:endParaRPr lang="en-US" altLang="ko-KR"/>
          </a:p>
        </p:txBody>
      </p:sp>
      <p:grpSp>
        <p:nvGrpSpPr>
          <p:cNvPr id="7" name="Group 6"/>
          <p:cNvGrpSpPr/>
          <p:nvPr/>
        </p:nvGrpSpPr>
        <p:grpSpPr>
          <a:xfrm>
            <a:off x="102327" y="3122612"/>
            <a:ext cx="3733800" cy="2135188"/>
            <a:chOff x="4572000" y="1143000"/>
            <a:chExt cx="4011658" cy="2135188"/>
          </a:xfrm>
        </p:grpSpPr>
        <p:sp>
          <p:nvSpPr>
            <p:cNvPr id="8" name="Rectangle 5"/>
            <p:cNvSpPr>
              <a:spLocks noChangeArrowheads="1"/>
            </p:cNvSpPr>
            <p:nvPr/>
          </p:nvSpPr>
          <p:spPr bwMode="auto">
            <a:xfrm>
              <a:off x="6246857" y="1346200"/>
              <a:ext cx="2324100" cy="103188"/>
            </a:xfrm>
            <a:prstGeom prst="rect">
              <a:avLst/>
            </a:prstGeom>
            <a:solidFill>
              <a:srgbClr val="729F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 name="Rectangle 6"/>
            <p:cNvSpPr>
              <a:spLocks noChangeArrowheads="1"/>
            </p:cNvSpPr>
            <p:nvPr/>
          </p:nvSpPr>
          <p:spPr bwMode="auto">
            <a:xfrm>
              <a:off x="6246857" y="1346200"/>
              <a:ext cx="2324100" cy="103188"/>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0" name="Rectangle 12"/>
            <p:cNvSpPr>
              <a:spLocks noChangeArrowheads="1"/>
            </p:cNvSpPr>
            <p:nvPr/>
          </p:nvSpPr>
          <p:spPr bwMode="auto">
            <a:xfrm>
              <a:off x="5872207" y="1143000"/>
              <a:ext cx="374650" cy="536575"/>
            </a:xfrm>
            <a:prstGeom prst="rect">
              <a:avLst/>
            </a:prstGeom>
            <a:solidFill>
              <a:srgbClr val="F8B5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 name="Rectangle 13"/>
            <p:cNvSpPr>
              <a:spLocks noChangeArrowheads="1"/>
            </p:cNvSpPr>
            <p:nvPr/>
          </p:nvSpPr>
          <p:spPr bwMode="auto">
            <a:xfrm>
              <a:off x="5872207" y="1143000"/>
              <a:ext cx="374650" cy="536575"/>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grpSp>
          <p:nvGrpSpPr>
            <p:cNvPr id="12" name="Group 11"/>
            <p:cNvGrpSpPr/>
            <p:nvPr/>
          </p:nvGrpSpPr>
          <p:grpSpPr>
            <a:xfrm>
              <a:off x="5881821" y="1288872"/>
              <a:ext cx="343043" cy="225438"/>
              <a:chOff x="5881821" y="1219200"/>
              <a:chExt cx="343043" cy="225438"/>
            </a:xfrm>
          </p:grpSpPr>
          <p:sp>
            <p:nvSpPr>
              <p:cNvPr id="66" name="Rectangle 14"/>
              <p:cNvSpPr>
                <a:spLocks noChangeArrowheads="1"/>
              </p:cNvSpPr>
              <p:nvPr/>
            </p:nvSpPr>
            <p:spPr bwMode="auto">
              <a:xfrm>
                <a:off x="5902236" y="1219200"/>
                <a:ext cx="2709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800" b="0" i="0" u="none" strike="noStrike" cap="none" normalizeH="0" baseline="0" dirty="0" smtClean="0">
                    <a:ln>
                      <a:noFill/>
                    </a:ln>
                    <a:solidFill>
                      <a:srgbClr val="000000"/>
                    </a:solidFill>
                    <a:effectLst/>
                    <a:latin typeface="Arial" panose="020B0604020202020204" pitchFamily="34" charset="0"/>
                  </a:rPr>
                  <a:t>Spoof</a:t>
                </a:r>
                <a:endParaRPr kumimoji="0" lang="zh-CN" altLang="zh-CN" sz="800" b="0" i="0" u="none" strike="noStrike" cap="none" normalizeH="0" baseline="0" dirty="0" smtClean="0">
                  <a:ln>
                    <a:noFill/>
                  </a:ln>
                  <a:solidFill>
                    <a:schemeClr val="tx1"/>
                  </a:solidFill>
                  <a:effectLst/>
                  <a:latin typeface="Arial" panose="020B0604020202020204" pitchFamily="34" charset="0"/>
                </a:endParaRPr>
              </a:p>
            </p:txBody>
          </p:sp>
          <p:sp>
            <p:nvSpPr>
              <p:cNvPr id="67" name="Rectangle 15"/>
              <p:cNvSpPr>
                <a:spLocks noChangeArrowheads="1"/>
              </p:cNvSpPr>
              <p:nvPr/>
            </p:nvSpPr>
            <p:spPr bwMode="auto">
              <a:xfrm>
                <a:off x="5881821" y="1321527"/>
                <a:ext cx="343043"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800" b="0" i="0" u="none" strike="noStrike" cap="none" normalizeH="0" baseline="0" dirty="0" smtClean="0">
                    <a:ln>
                      <a:noFill/>
                    </a:ln>
                    <a:solidFill>
                      <a:srgbClr val="000000"/>
                    </a:solidFill>
                    <a:effectLst/>
                    <a:latin typeface="Arial" panose="020B0604020202020204" pitchFamily="34" charset="0"/>
                  </a:rPr>
                  <a:t>Symbol</a:t>
                </a:r>
                <a:endParaRPr kumimoji="0" lang="zh-CN" altLang="zh-CN" sz="800" b="0" i="0" u="none" strike="noStrike" cap="none" normalizeH="0" baseline="0" dirty="0" smtClean="0">
                  <a:ln>
                    <a:noFill/>
                  </a:ln>
                  <a:solidFill>
                    <a:schemeClr val="tx1"/>
                  </a:solidFill>
                  <a:effectLst/>
                  <a:latin typeface="Arial" panose="020B0604020202020204" pitchFamily="34" charset="0"/>
                </a:endParaRPr>
              </a:p>
            </p:txBody>
          </p:sp>
        </p:grpSp>
        <p:sp>
          <p:nvSpPr>
            <p:cNvPr id="13" name="Rectangle 16"/>
            <p:cNvSpPr>
              <a:spLocks noChangeArrowheads="1"/>
            </p:cNvSpPr>
            <p:nvPr/>
          </p:nvSpPr>
          <p:spPr bwMode="auto">
            <a:xfrm>
              <a:off x="4976857" y="1143000"/>
              <a:ext cx="903288" cy="536575"/>
            </a:xfrm>
            <a:prstGeom prst="rect">
              <a:avLst/>
            </a:prstGeom>
            <a:solidFill>
              <a:srgbClr val="B5CB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 name="Rectangle 17"/>
            <p:cNvSpPr>
              <a:spLocks noChangeArrowheads="1"/>
            </p:cNvSpPr>
            <p:nvPr/>
          </p:nvSpPr>
          <p:spPr bwMode="auto">
            <a:xfrm>
              <a:off x="4976857" y="1143000"/>
              <a:ext cx="903288" cy="536575"/>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5" name="Rectangle 18"/>
            <p:cNvSpPr>
              <a:spLocks noChangeArrowheads="1"/>
            </p:cNvSpPr>
            <p:nvPr/>
          </p:nvSpPr>
          <p:spPr bwMode="auto">
            <a:xfrm>
              <a:off x="5227682" y="1309687"/>
              <a:ext cx="520700"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Legacy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6" name="Rectangle 19"/>
            <p:cNvSpPr>
              <a:spLocks noChangeArrowheads="1"/>
            </p:cNvSpPr>
            <p:nvPr/>
          </p:nvSpPr>
          <p:spPr bwMode="auto">
            <a:xfrm>
              <a:off x="5157832" y="1409700"/>
              <a:ext cx="620713"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Preamble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7" name="Rectangle 20"/>
            <p:cNvSpPr>
              <a:spLocks noChangeArrowheads="1"/>
            </p:cNvSpPr>
            <p:nvPr/>
          </p:nvSpPr>
          <p:spPr bwMode="auto">
            <a:xfrm>
              <a:off x="6248445" y="1884362"/>
              <a:ext cx="2325688" cy="101600"/>
            </a:xfrm>
            <a:prstGeom prst="rect">
              <a:avLst/>
            </a:prstGeom>
            <a:solidFill>
              <a:srgbClr val="729F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 name="Rectangle 21"/>
            <p:cNvSpPr>
              <a:spLocks noChangeArrowheads="1"/>
            </p:cNvSpPr>
            <p:nvPr/>
          </p:nvSpPr>
          <p:spPr bwMode="auto">
            <a:xfrm>
              <a:off x="6248445" y="1884362"/>
              <a:ext cx="2325688" cy="101600"/>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Rectangle 27"/>
            <p:cNvSpPr>
              <a:spLocks noChangeArrowheads="1"/>
            </p:cNvSpPr>
            <p:nvPr/>
          </p:nvSpPr>
          <p:spPr bwMode="auto">
            <a:xfrm>
              <a:off x="5873795" y="1679575"/>
              <a:ext cx="374650" cy="536575"/>
            </a:xfrm>
            <a:prstGeom prst="rect">
              <a:avLst/>
            </a:prstGeom>
            <a:solidFill>
              <a:srgbClr val="F8B5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 name="Rectangle 28"/>
            <p:cNvSpPr>
              <a:spLocks noChangeArrowheads="1"/>
            </p:cNvSpPr>
            <p:nvPr/>
          </p:nvSpPr>
          <p:spPr bwMode="auto">
            <a:xfrm>
              <a:off x="5873795" y="1679575"/>
              <a:ext cx="374650" cy="536575"/>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Rectangle 31"/>
            <p:cNvSpPr>
              <a:spLocks noChangeArrowheads="1"/>
            </p:cNvSpPr>
            <p:nvPr/>
          </p:nvSpPr>
          <p:spPr bwMode="auto">
            <a:xfrm>
              <a:off x="4978445" y="1679575"/>
              <a:ext cx="903288" cy="536575"/>
            </a:xfrm>
            <a:prstGeom prst="rect">
              <a:avLst/>
            </a:prstGeom>
            <a:solidFill>
              <a:srgbClr val="B5CB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 name="Rectangle 32"/>
            <p:cNvSpPr>
              <a:spLocks noChangeArrowheads="1"/>
            </p:cNvSpPr>
            <p:nvPr/>
          </p:nvSpPr>
          <p:spPr bwMode="auto">
            <a:xfrm>
              <a:off x="4978445" y="1679575"/>
              <a:ext cx="903288" cy="536575"/>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3" name="Rectangle 33"/>
            <p:cNvSpPr>
              <a:spLocks noChangeArrowheads="1"/>
            </p:cNvSpPr>
            <p:nvPr/>
          </p:nvSpPr>
          <p:spPr bwMode="auto">
            <a:xfrm>
              <a:off x="5227682" y="1847850"/>
              <a:ext cx="520700"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Legacy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4" name="Rectangle 34"/>
            <p:cNvSpPr>
              <a:spLocks noChangeArrowheads="1"/>
            </p:cNvSpPr>
            <p:nvPr/>
          </p:nvSpPr>
          <p:spPr bwMode="auto">
            <a:xfrm>
              <a:off x="5164182" y="1946275"/>
              <a:ext cx="620713"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Preamble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5" name="Rectangle 35"/>
            <p:cNvSpPr>
              <a:spLocks noChangeArrowheads="1"/>
            </p:cNvSpPr>
            <p:nvPr/>
          </p:nvSpPr>
          <p:spPr bwMode="auto">
            <a:xfrm>
              <a:off x="6257970" y="2420937"/>
              <a:ext cx="2325688" cy="101600"/>
            </a:xfrm>
            <a:prstGeom prst="rect">
              <a:avLst/>
            </a:prstGeom>
            <a:solidFill>
              <a:srgbClr val="729F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 name="Rectangle 36"/>
            <p:cNvSpPr>
              <a:spLocks noChangeArrowheads="1"/>
            </p:cNvSpPr>
            <p:nvPr/>
          </p:nvSpPr>
          <p:spPr bwMode="auto">
            <a:xfrm>
              <a:off x="6257970" y="2420937"/>
              <a:ext cx="2325688" cy="101600"/>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7" name="Rectangle 42"/>
            <p:cNvSpPr>
              <a:spLocks noChangeArrowheads="1"/>
            </p:cNvSpPr>
            <p:nvPr/>
          </p:nvSpPr>
          <p:spPr bwMode="auto">
            <a:xfrm>
              <a:off x="5883320" y="2216150"/>
              <a:ext cx="374650" cy="536575"/>
            </a:xfrm>
            <a:prstGeom prst="rect">
              <a:avLst/>
            </a:prstGeom>
            <a:solidFill>
              <a:srgbClr val="F8B5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 name="Rectangle 43"/>
            <p:cNvSpPr>
              <a:spLocks noChangeArrowheads="1"/>
            </p:cNvSpPr>
            <p:nvPr/>
          </p:nvSpPr>
          <p:spPr bwMode="auto">
            <a:xfrm>
              <a:off x="5883320" y="2216150"/>
              <a:ext cx="374650" cy="536575"/>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9" name="Rectangle 46"/>
            <p:cNvSpPr>
              <a:spLocks noChangeArrowheads="1"/>
            </p:cNvSpPr>
            <p:nvPr/>
          </p:nvSpPr>
          <p:spPr bwMode="auto">
            <a:xfrm>
              <a:off x="4980032" y="2216150"/>
              <a:ext cx="903288" cy="536575"/>
            </a:xfrm>
            <a:prstGeom prst="rect">
              <a:avLst/>
            </a:prstGeom>
            <a:solidFill>
              <a:srgbClr val="B5CB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 name="Rectangle 47"/>
            <p:cNvSpPr>
              <a:spLocks noChangeArrowheads="1"/>
            </p:cNvSpPr>
            <p:nvPr/>
          </p:nvSpPr>
          <p:spPr bwMode="auto">
            <a:xfrm>
              <a:off x="4980032" y="2216150"/>
              <a:ext cx="903288" cy="536575"/>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Rectangle 48"/>
            <p:cNvSpPr>
              <a:spLocks noChangeArrowheads="1"/>
            </p:cNvSpPr>
            <p:nvPr/>
          </p:nvSpPr>
          <p:spPr bwMode="auto">
            <a:xfrm>
              <a:off x="5227682" y="2386012"/>
              <a:ext cx="520700"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Legacy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2" name="Rectangle 49"/>
            <p:cNvSpPr>
              <a:spLocks noChangeArrowheads="1"/>
            </p:cNvSpPr>
            <p:nvPr/>
          </p:nvSpPr>
          <p:spPr bwMode="auto">
            <a:xfrm>
              <a:off x="5164182" y="2484437"/>
              <a:ext cx="620713"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Preamble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3" name="Rectangle 50"/>
            <p:cNvSpPr>
              <a:spLocks noChangeArrowheads="1"/>
            </p:cNvSpPr>
            <p:nvPr/>
          </p:nvSpPr>
          <p:spPr bwMode="auto">
            <a:xfrm>
              <a:off x="6257970" y="2944812"/>
              <a:ext cx="2325688" cy="103188"/>
            </a:xfrm>
            <a:prstGeom prst="rect">
              <a:avLst/>
            </a:prstGeom>
            <a:solidFill>
              <a:srgbClr val="729F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 name="Rectangle 51"/>
            <p:cNvSpPr>
              <a:spLocks noChangeArrowheads="1"/>
            </p:cNvSpPr>
            <p:nvPr/>
          </p:nvSpPr>
          <p:spPr bwMode="auto">
            <a:xfrm>
              <a:off x="6257970" y="2944812"/>
              <a:ext cx="2325688" cy="103188"/>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5" name="Rectangle 57"/>
            <p:cNvSpPr>
              <a:spLocks noChangeArrowheads="1"/>
            </p:cNvSpPr>
            <p:nvPr/>
          </p:nvSpPr>
          <p:spPr bwMode="auto">
            <a:xfrm>
              <a:off x="5883320" y="2740025"/>
              <a:ext cx="374650" cy="538163"/>
            </a:xfrm>
            <a:prstGeom prst="rect">
              <a:avLst/>
            </a:prstGeom>
            <a:solidFill>
              <a:srgbClr val="F8B5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 name="Rectangle 58"/>
            <p:cNvSpPr>
              <a:spLocks noChangeArrowheads="1"/>
            </p:cNvSpPr>
            <p:nvPr/>
          </p:nvSpPr>
          <p:spPr bwMode="auto">
            <a:xfrm>
              <a:off x="5883320" y="2740025"/>
              <a:ext cx="374650" cy="538163"/>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7" name="Rectangle 61"/>
            <p:cNvSpPr>
              <a:spLocks noChangeArrowheads="1"/>
            </p:cNvSpPr>
            <p:nvPr/>
          </p:nvSpPr>
          <p:spPr bwMode="auto">
            <a:xfrm>
              <a:off x="4980032" y="2740025"/>
              <a:ext cx="903288" cy="538163"/>
            </a:xfrm>
            <a:prstGeom prst="rect">
              <a:avLst/>
            </a:prstGeom>
            <a:solidFill>
              <a:srgbClr val="B5CB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 name="Rectangle 62"/>
            <p:cNvSpPr>
              <a:spLocks noChangeArrowheads="1"/>
            </p:cNvSpPr>
            <p:nvPr/>
          </p:nvSpPr>
          <p:spPr bwMode="auto">
            <a:xfrm>
              <a:off x="4980032" y="2740025"/>
              <a:ext cx="903288" cy="538163"/>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9" name="Rectangle 63"/>
            <p:cNvSpPr>
              <a:spLocks noChangeArrowheads="1"/>
            </p:cNvSpPr>
            <p:nvPr/>
          </p:nvSpPr>
          <p:spPr bwMode="auto">
            <a:xfrm>
              <a:off x="5227682" y="2911475"/>
              <a:ext cx="520700"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Legacy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0" name="Rectangle 64"/>
            <p:cNvSpPr>
              <a:spLocks noChangeArrowheads="1"/>
            </p:cNvSpPr>
            <p:nvPr/>
          </p:nvSpPr>
          <p:spPr bwMode="auto">
            <a:xfrm>
              <a:off x="5164182" y="3009900"/>
              <a:ext cx="620713"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Preamble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grpSp>
          <p:nvGrpSpPr>
            <p:cNvPr id="41" name="Group 40"/>
            <p:cNvGrpSpPr/>
            <p:nvPr/>
          </p:nvGrpSpPr>
          <p:grpSpPr>
            <a:xfrm>
              <a:off x="4577445" y="1360487"/>
              <a:ext cx="469900" cy="115888"/>
              <a:chOff x="4481513" y="2012950"/>
              <a:chExt cx="469900" cy="115888"/>
            </a:xfrm>
          </p:grpSpPr>
          <p:sp>
            <p:nvSpPr>
              <p:cNvPr id="64" name="Rectangle 65"/>
              <p:cNvSpPr>
                <a:spLocks noChangeArrowheads="1"/>
              </p:cNvSpPr>
              <p:nvPr/>
            </p:nvSpPr>
            <p:spPr bwMode="auto">
              <a:xfrm>
                <a:off x="4481513" y="2012950"/>
                <a:ext cx="200025"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20</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65" name="Rectangle 66"/>
              <p:cNvSpPr>
                <a:spLocks noChangeArrowheads="1"/>
              </p:cNvSpPr>
              <p:nvPr/>
            </p:nvSpPr>
            <p:spPr bwMode="auto">
              <a:xfrm>
                <a:off x="4625975" y="2012950"/>
                <a:ext cx="325438"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MHz</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grpSp>
          <p:nvGrpSpPr>
            <p:cNvPr id="42" name="Group 41"/>
            <p:cNvGrpSpPr/>
            <p:nvPr/>
          </p:nvGrpSpPr>
          <p:grpSpPr>
            <a:xfrm>
              <a:off x="4572000" y="1885949"/>
              <a:ext cx="469900" cy="115888"/>
              <a:chOff x="4481513" y="2012950"/>
              <a:chExt cx="469900" cy="115888"/>
            </a:xfrm>
          </p:grpSpPr>
          <p:sp>
            <p:nvSpPr>
              <p:cNvPr id="62" name="Rectangle 65"/>
              <p:cNvSpPr>
                <a:spLocks noChangeArrowheads="1"/>
              </p:cNvSpPr>
              <p:nvPr/>
            </p:nvSpPr>
            <p:spPr bwMode="auto">
              <a:xfrm>
                <a:off x="4481513" y="2012950"/>
                <a:ext cx="200025"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20</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63" name="Rectangle 66"/>
              <p:cNvSpPr>
                <a:spLocks noChangeArrowheads="1"/>
              </p:cNvSpPr>
              <p:nvPr/>
            </p:nvSpPr>
            <p:spPr bwMode="auto">
              <a:xfrm>
                <a:off x="4625975" y="2012950"/>
                <a:ext cx="325438"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MHz</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grpSp>
          <p:nvGrpSpPr>
            <p:cNvPr id="43" name="Group 42"/>
            <p:cNvGrpSpPr/>
            <p:nvPr/>
          </p:nvGrpSpPr>
          <p:grpSpPr>
            <a:xfrm>
              <a:off x="4592682" y="2413726"/>
              <a:ext cx="469900" cy="115888"/>
              <a:chOff x="4481513" y="2012950"/>
              <a:chExt cx="469900" cy="115888"/>
            </a:xfrm>
          </p:grpSpPr>
          <p:sp>
            <p:nvSpPr>
              <p:cNvPr id="60" name="Rectangle 65"/>
              <p:cNvSpPr>
                <a:spLocks noChangeArrowheads="1"/>
              </p:cNvSpPr>
              <p:nvPr/>
            </p:nvSpPr>
            <p:spPr bwMode="auto">
              <a:xfrm>
                <a:off x="4481513" y="2012950"/>
                <a:ext cx="200025"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20</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61" name="Rectangle 66"/>
              <p:cNvSpPr>
                <a:spLocks noChangeArrowheads="1"/>
              </p:cNvSpPr>
              <p:nvPr/>
            </p:nvSpPr>
            <p:spPr bwMode="auto">
              <a:xfrm>
                <a:off x="4625975" y="2012950"/>
                <a:ext cx="325438"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MHz</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grpSp>
          <p:nvGrpSpPr>
            <p:cNvPr id="44" name="Group 43"/>
            <p:cNvGrpSpPr/>
            <p:nvPr/>
          </p:nvGrpSpPr>
          <p:grpSpPr>
            <a:xfrm>
              <a:off x="4579982" y="2962363"/>
              <a:ext cx="469900" cy="115888"/>
              <a:chOff x="4481513" y="2012950"/>
              <a:chExt cx="469900" cy="115888"/>
            </a:xfrm>
          </p:grpSpPr>
          <p:sp>
            <p:nvSpPr>
              <p:cNvPr id="58" name="Rectangle 65"/>
              <p:cNvSpPr>
                <a:spLocks noChangeArrowheads="1"/>
              </p:cNvSpPr>
              <p:nvPr/>
            </p:nvSpPr>
            <p:spPr bwMode="auto">
              <a:xfrm>
                <a:off x="4481513" y="2012950"/>
                <a:ext cx="200025"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20</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59" name="Rectangle 66"/>
              <p:cNvSpPr>
                <a:spLocks noChangeArrowheads="1"/>
              </p:cNvSpPr>
              <p:nvPr/>
            </p:nvSpPr>
            <p:spPr bwMode="auto">
              <a:xfrm>
                <a:off x="4625975" y="2012950"/>
                <a:ext cx="325438"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MHz</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sp>
          <p:nvSpPr>
            <p:cNvPr id="45" name="Rectangle 85"/>
            <p:cNvSpPr>
              <a:spLocks noChangeArrowheads="1"/>
            </p:cNvSpPr>
            <p:nvPr/>
          </p:nvSpPr>
          <p:spPr bwMode="auto">
            <a:xfrm>
              <a:off x="6898914" y="1346200"/>
              <a:ext cx="159656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800" b="1" i="0" u="none" strike="noStrike" cap="none" normalizeH="0" baseline="0" dirty="0" smtClean="0">
                  <a:ln>
                    <a:noFill/>
                  </a:ln>
                  <a:effectLst/>
                  <a:latin typeface="Arial" panose="020B0604020202020204" pitchFamily="34" charset="0"/>
                </a:rPr>
                <a:t>HDR</a:t>
              </a:r>
              <a:r>
                <a:rPr kumimoji="0" lang="en-US" altLang="zh-CN" sz="800" b="0" i="0" u="none" strike="noStrike" cap="none" normalizeH="0" baseline="0" dirty="0" smtClean="0">
                  <a:ln>
                    <a:noFill/>
                  </a:ln>
                  <a:solidFill>
                    <a:srgbClr val="000000"/>
                  </a:solidFill>
                  <a:effectLst/>
                  <a:latin typeface="Arial" panose="020B0604020202020204" pitchFamily="34" charset="0"/>
                </a:rPr>
                <a:t>  WUR</a:t>
              </a:r>
              <a:r>
                <a:rPr kumimoji="0" lang="en-US" altLang="zh-CN" sz="800" b="0" i="0" u="none" strike="noStrike" cap="none" normalizeH="0" dirty="0" smtClean="0">
                  <a:ln>
                    <a:noFill/>
                  </a:ln>
                  <a:solidFill>
                    <a:srgbClr val="000000"/>
                  </a:solidFill>
                  <a:effectLst/>
                  <a:latin typeface="Arial" panose="020B0604020202020204" pitchFamily="34" charset="0"/>
                </a:rPr>
                <a:t> PPDU for Channel 0</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46" name="Rectangle 85"/>
            <p:cNvSpPr>
              <a:spLocks noChangeArrowheads="1"/>
            </p:cNvSpPr>
            <p:nvPr/>
          </p:nvSpPr>
          <p:spPr bwMode="auto">
            <a:xfrm>
              <a:off x="6898914" y="2408237"/>
              <a:ext cx="159656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800" b="1" i="0" u="none" strike="noStrike" cap="none" normalizeH="0" baseline="0" dirty="0" smtClean="0">
                  <a:ln>
                    <a:noFill/>
                  </a:ln>
                  <a:solidFill>
                    <a:srgbClr val="000000"/>
                  </a:solidFill>
                  <a:effectLst/>
                  <a:latin typeface="Arial" panose="020B0604020202020204" pitchFamily="34" charset="0"/>
                </a:rPr>
                <a:t>HDR </a:t>
              </a:r>
              <a:r>
                <a:rPr kumimoji="0" lang="en-US" altLang="zh-CN" sz="800" b="0" i="0" u="none" strike="noStrike" cap="none" normalizeH="0" baseline="0" dirty="0" smtClean="0">
                  <a:ln>
                    <a:noFill/>
                  </a:ln>
                  <a:solidFill>
                    <a:srgbClr val="000000"/>
                  </a:solidFill>
                  <a:effectLst/>
                  <a:latin typeface="Arial" panose="020B0604020202020204" pitchFamily="34" charset="0"/>
                </a:rPr>
                <a:t> WUR</a:t>
              </a:r>
              <a:r>
                <a:rPr kumimoji="0" lang="en-US" altLang="zh-CN" sz="800" b="0" i="0" u="none" strike="noStrike" cap="none" normalizeH="0" dirty="0" smtClean="0">
                  <a:ln>
                    <a:noFill/>
                  </a:ln>
                  <a:solidFill>
                    <a:srgbClr val="000000"/>
                  </a:solidFill>
                  <a:effectLst/>
                  <a:latin typeface="Arial" panose="020B0604020202020204" pitchFamily="34" charset="0"/>
                </a:rPr>
                <a:t> PPDU for Channel 2</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47" name="Rectangle 85"/>
            <p:cNvSpPr>
              <a:spLocks noChangeArrowheads="1"/>
            </p:cNvSpPr>
            <p:nvPr/>
          </p:nvSpPr>
          <p:spPr bwMode="auto">
            <a:xfrm>
              <a:off x="6885805" y="1885259"/>
              <a:ext cx="159656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800" b="1" i="0" u="none" strike="noStrike" cap="none" normalizeH="0" baseline="0" dirty="0" smtClean="0">
                  <a:ln>
                    <a:noFill/>
                  </a:ln>
                  <a:solidFill>
                    <a:srgbClr val="000000"/>
                  </a:solidFill>
                  <a:effectLst/>
                  <a:latin typeface="Arial" panose="020B0604020202020204" pitchFamily="34" charset="0"/>
                </a:rPr>
                <a:t>HDR </a:t>
              </a:r>
              <a:r>
                <a:rPr kumimoji="0" lang="en-US" altLang="zh-CN" sz="800" b="0" i="0" u="none" strike="noStrike" cap="none" normalizeH="0" baseline="0" dirty="0" smtClean="0">
                  <a:ln>
                    <a:noFill/>
                  </a:ln>
                  <a:solidFill>
                    <a:srgbClr val="000000"/>
                  </a:solidFill>
                  <a:effectLst/>
                  <a:latin typeface="Arial" panose="020B0604020202020204" pitchFamily="34" charset="0"/>
                </a:rPr>
                <a:t> WUR</a:t>
              </a:r>
              <a:r>
                <a:rPr kumimoji="0" lang="en-US" altLang="zh-CN" sz="800" b="0" i="0" u="none" strike="noStrike" cap="none" normalizeH="0" dirty="0" smtClean="0">
                  <a:ln>
                    <a:noFill/>
                  </a:ln>
                  <a:solidFill>
                    <a:srgbClr val="000000"/>
                  </a:solidFill>
                  <a:effectLst/>
                  <a:latin typeface="Arial" panose="020B0604020202020204" pitchFamily="34" charset="0"/>
                </a:rPr>
                <a:t> PPDU for Channel 1</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48" name="Rectangle 85"/>
            <p:cNvSpPr>
              <a:spLocks noChangeArrowheads="1"/>
            </p:cNvSpPr>
            <p:nvPr/>
          </p:nvSpPr>
          <p:spPr bwMode="auto">
            <a:xfrm>
              <a:off x="6898914" y="2939293"/>
              <a:ext cx="158451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800" b="1" i="0" u="none" strike="noStrike" cap="none" normalizeH="0" baseline="0" dirty="0" smtClean="0">
                  <a:ln>
                    <a:noFill/>
                  </a:ln>
                  <a:solidFill>
                    <a:srgbClr val="000000"/>
                  </a:solidFill>
                  <a:effectLst/>
                  <a:latin typeface="Arial" panose="020B0604020202020204" pitchFamily="34" charset="0"/>
                </a:rPr>
                <a:t>LDR </a:t>
              </a:r>
              <a:r>
                <a:rPr kumimoji="0" lang="en-US" altLang="zh-CN" sz="800" b="0" i="0" u="none" strike="noStrike" cap="none" normalizeH="0" baseline="0" dirty="0" smtClean="0">
                  <a:ln>
                    <a:noFill/>
                  </a:ln>
                  <a:solidFill>
                    <a:srgbClr val="000000"/>
                  </a:solidFill>
                  <a:effectLst/>
                  <a:latin typeface="Arial" panose="020B0604020202020204" pitchFamily="34" charset="0"/>
                </a:rPr>
                <a:t> WUR</a:t>
              </a:r>
              <a:r>
                <a:rPr kumimoji="0" lang="en-US" altLang="zh-CN" sz="800" b="0" i="0" u="none" strike="noStrike" cap="none" normalizeH="0" dirty="0" smtClean="0">
                  <a:ln>
                    <a:noFill/>
                  </a:ln>
                  <a:solidFill>
                    <a:srgbClr val="000000"/>
                  </a:solidFill>
                  <a:effectLst/>
                  <a:latin typeface="Arial" panose="020B0604020202020204" pitchFamily="34" charset="0"/>
                </a:rPr>
                <a:t> PPDU for Channel 3</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nvGrpSpPr>
            <p:cNvPr id="49" name="Group 48"/>
            <p:cNvGrpSpPr/>
            <p:nvPr/>
          </p:nvGrpSpPr>
          <p:grpSpPr>
            <a:xfrm>
              <a:off x="5888827" y="1833170"/>
              <a:ext cx="343043" cy="225438"/>
              <a:chOff x="5881821" y="1219200"/>
              <a:chExt cx="343043" cy="225438"/>
            </a:xfrm>
          </p:grpSpPr>
          <p:sp>
            <p:nvSpPr>
              <p:cNvPr id="56" name="Rectangle 14"/>
              <p:cNvSpPr>
                <a:spLocks noChangeArrowheads="1"/>
              </p:cNvSpPr>
              <p:nvPr/>
            </p:nvSpPr>
            <p:spPr bwMode="auto">
              <a:xfrm>
                <a:off x="5902236" y="1219200"/>
                <a:ext cx="2709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800" b="0" i="0" u="none" strike="noStrike" cap="none" normalizeH="0" baseline="0" dirty="0" smtClean="0">
                    <a:ln>
                      <a:noFill/>
                    </a:ln>
                    <a:solidFill>
                      <a:srgbClr val="000000"/>
                    </a:solidFill>
                    <a:effectLst/>
                    <a:latin typeface="Arial" panose="020B0604020202020204" pitchFamily="34" charset="0"/>
                  </a:rPr>
                  <a:t>Spoof</a:t>
                </a:r>
                <a:endParaRPr kumimoji="0" lang="zh-CN" altLang="zh-CN" sz="800" b="0" i="0" u="none" strike="noStrike" cap="none" normalizeH="0" baseline="0" dirty="0" smtClean="0">
                  <a:ln>
                    <a:noFill/>
                  </a:ln>
                  <a:solidFill>
                    <a:schemeClr val="tx1"/>
                  </a:solidFill>
                  <a:effectLst/>
                  <a:latin typeface="Arial" panose="020B0604020202020204" pitchFamily="34" charset="0"/>
                </a:endParaRPr>
              </a:p>
            </p:txBody>
          </p:sp>
          <p:sp>
            <p:nvSpPr>
              <p:cNvPr id="57" name="Rectangle 15"/>
              <p:cNvSpPr>
                <a:spLocks noChangeArrowheads="1"/>
              </p:cNvSpPr>
              <p:nvPr/>
            </p:nvSpPr>
            <p:spPr bwMode="auto">
              <a:xfrm>
                <a:off x="5881821" y="1321527"/>
                <a:ext cx="343043"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800" b="0" i="0" u="none" strike="noStrike" cap="none" normalizeH="0" baseline="0" dirty="0" smtClean="0">
                    <a:ln>
                      <a:noFill/>
                    </a:ln>
                    <a:solidFill>
                      <a:srgbClr val="000000"/>
                    </a:solidFill>
                    <a:effectLst/>
                    <a:latin typeface="Arial" panose="020B0604020202020204" pitchFamily="34" charset="0"/>
                  </a:rPr>
                  <a:t>Symbol</a:t>
                </a:r>
                <a:endParaRPr kumimoji="0" lang="zh-CN" altLang="zh-CN" sz="800" b="0" i="0" u="none" strike="noStrike" cap="none" normalizeH="0" baseline="0" dirty="0" smtClean="0">
                  <a:ln>
                    <a:noFill/>
                  </a:ln>
                  <a:solidFill>
                    <a:schemeClr val="tx1"/>
                  </a:solidFill>
                  <a:effectLst/>
                  <a:latin typeface="Arial" panose="020B0604020202020204" pitchFamily="34" charset="0"/>
                </a:endParaRPr>
              </a:p>
            </p:txBody>
          </p:sp>
        </p:grpSp>
        <p:grpSp>
          <p:nvGrpSpPr>
            <p:cNvPr id="50" name="Group 49"/>
            <p:cNvGrpSpPr/>
            <p:nvPr/>
          </p:nvGrpSpPr>
          <p:grpSpPr>
            <a:xfrm>
              <a:off x="5895948" y="2364655"/>
              <a:ext cx="343043" cy="225438"/>
              <a:chOff x="5881821" y="1219200"/>
              <a:chExt cx="343043" cy="225438"/>
            </a:xfrm>
          </p:grpSpPr>
          <p:sp>
            <p:nvSpPr>
              <p:cNvPr id="54" name="Rectangle 14"/>
              <p:cNvSpPr>
                <a:spLocks noChangeArrowheads="1"/>
              </p:cNvSpPr>
              <p:nvPr/>
            </p:nvSpPr>
            <p:spPr bwMode="auto">
              <a:xfrm>
                <a:off x="5902236" y="1219200"/>
                <a:ext cx="2709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800" b="0" i="0" u="none" strike="noStrike" cap="none" normalizeH="0" baseline="0" dirty="0" smtClean="0">
                    <a:ln>
                      <a:noFill/>
                    </a:ln>
                    <a:solidFill>
                      <a:srgbClr val="000000"/>
                    </a:solidFill>
                    <a:effectLst/>
                    <a:latin typeface="Arial" panose="020B0604020202020204" pitchFamily="34" charset="0"/>
                  </a:rPr>
                  <a:t>Spoof</a:t>
                </a:r>
                <a:endParaRPr kumimoji="0" lang="zh-CN" altLang="zh-CN" sz="800" b="0" i="0" u="none" strike="noStrike" cap="none" normalizeH="0" baseline="0" dirty="0" smtClean="0">
                  <a:ln>
                    <a:noFill/>
                  </a:ln>
                  <a:solidFill>
                    <a:schemeClr val="tx1"/>
                  </a:solidFill>
                  <a:effectLst/>
                  <a:latin typeface="Arial" panose="020B0604020202020204" pitchFamily="34" charset="0"/>
                </a:endParaRPr>
              </a:p>
            </p:txBody>
          </p:sp>
          <p:sp>
            <p:nvSpPr>
              <p:cNvPr id="55" name="Rectangle 15"/>
              <p:cNvSpPr>
                <a:spLocks noChangeArrowheads="1"/>
              </p:cNvSpPr>
              <p:nvPr/>
            </p:nvSpPr>
            <p:spPr bwMode="auto">
              <a:xfrm>
                <a:off x="5881821" y="1321527"/>
                <a:ext cx="343043"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800" b="0" i="0" u="none" strike="noStrike" cap="none" normalizeH="0" baseline="0" dirty="0" smtClean="0">
                    <a:ln>
                      <a:noFill/>
                    </a:ln>
                    <a:solidFill>
                      <a:srgbClr val="000000"/>
                    </a:solidFill>
                    <a:effectLst/>
                    <a:latin typeface="Arial" panose="020B0604020202020204" pitchFamily="34" charset="0"/>
                  </a:rPr>
                  <a:t>Symbol</a:t>
                </a:r>
                <a:endParaRPr kumimoji="0" lang="zh-CN" altLang="zh-CN" sz="800" b="0" i="0" u="none" strike="noStrike" cap="none" normalizeH="0" baseline="0" dirty="0" smtClean="0">
                  <a:ln>
                    <a:noFill/>
                  </a:ln>
                  <a:solidFill>
                    <a:schemeClr val="tx1"/>
                  </a:solidFill>
                  <a:effectLst/>
                  <a:latin typeface="Arial" panose="020B0604020202020204" pitchFamily="34" charset="0"/>
                </a:endParaRPr>
              </a:p>
            </p:txBody>
          </p:sp>
        </p:grpSp>
        <p:grpSp>
          <p:nvGrpSpPr>
            <p:cNvPr id="51" name="Group 50"/>
            <p:cNvGrpSpPr/>
            <p:nvPr/>
          </p:nvGrpSpPr>
          <p:grpSpPr>
            <a:xfrm>
              <a:off x="5895947" y="2878835"/>
              <a:ext cx="343043" cy="225438"/>
              <a:chOff x="5881821" y="1219200"/>
              <a:chExt cx="343043" cy="225438"/>
            </a:xfrm>
          </p:grpSpPr>
          <p:sp>
            <p:nvSpPr>
              <p:cNvPr id="52" name="Rectangle 14"/>
              <p:cNvSpPr>
                <a:spLocks noChangeArrowheads="1"/>
              </p:cNvSpPr>
              <p:nvPr/>
            </p:nvSpPr>
            <p:spPr bwMode="auto">
              <a:xfrm>
                <a:off x="5902236" y="1219200"/>
                <a:ext cx="2709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800" b="0" i="0" u="none" strike="noStrike" cap="none" normalizeH="0" baseline="0" dirty="0" smtClean="0">
                    <a:ln>
                      <a:noFill/>
                    </a:ln>
                    <a:solidFill>
                      <a:srgbClr val="000000"/>
                    </a:solidFill>
                    <a:effectLst/>
                    <a:latin typeface="Arial" panose="020B0604020202020204" pitchFamily="34" charset="0"/>
                  </a:rPr>
                  <a:t>Spoof</a:t>
                </a:r>
                <a:endParaRPr kumimoji="0" lang="zh-CN" altLang="zh-CN" sz="800" b="0" i="0" u="none" strike="noStrike" cap="none" normalizeH="0" baseline="0" dirty="0" smtClean="0">
                  <a:ln>
                    <a:noFill/>
                  </a:ln>
                  <a:solidFill>
                    <a:schemeClr val="tx1"/>
                  </a:solidFill>
                  <a:effectLst/>
                  <a:latin typeface="Arial" panose="020B0604020202020204" pitchFamily="34" charset="0"/>
                </a:endParaRPr>
              </a:p>
            </p:txBody>
          </p:sp>
          <p:sp>
            <p:nvSpPr>
              <p:cNvPr id="53" name="Rectangle 15"/>
              <p:cNvSpPr>
                <a:spLocks noChangeArrowheads="1"/>
              </p:cNvSpPr>
              <p:nvPr/>
            </p:nvSpPr>
            <p:spPr bwMode="auto">
              <a:xfrm>
                <a:off x="5881821" y="1321527"/>
                <a:ext cx="343043"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800" b="0" i="0" u="none" strike="noStrike" cap="none" normalizeH="0" baseline="0" dirty="0" smtClean="0">
                    <a:ln>
                      <a:noFill/>
                    </a:ln>
                    <a:solidFill>
                      <a:srgbClr val="000000"/>
                    </a:solidFill>
                    <a:effectLst/>
                    <a:latin typeface="Arial" panose="020B0604020202020204" pitchFamily="34" charset="0"/>
                  </a:rPr>
                  <a:t>Symbol</a:t>
                </a:r>
                <a:endParaRPr kumimoji="0" lang="zh-CN" altLang="zh-CN" sz="800" b="0" i="0" u="none" strike="noStrike" cap="none" normalizeH="0" baseline="0" dirty="0" smtClean="0">
                  <a:ln>
                    <a:noFill/>
                  </a:ln>
                  <a:solidFill>
                    <a:schemeClr val="tx1"/>
                  </a:solidFill>
                  <a:effectLst/>
                  <a:latin typeface="Arial" panose="020B0604020202020204" pitchFamily="34" charset="0"/>
                </a:endParaRPr>
              </a:p>
            </p:txBody>
          </p:sp>
        </p:grpSp>
      </p:grpSp>
      <p:sp>
        <p:nvSpPr>
          <p:cNvPr id="68" name="TextBox 67"/>
          <p:cNvSpPr txBox="1"/>
          <p:nvPr/>
        </p:nvSpPr>
        <p:spPr>
          <a:xfrm>
            <a:off x="395660" y="2355204"/>
            <a:ext cx="3312125" cy="461665"/>
          </a:xfrm>
          <a:prstGeom prst="rect">
            <a:avLst/>
          </a:prstGeom>
          <a:noFill/>
        </p:spPr>
        <p:txBody>
          <a:bodyPr wrap="none" rtlCol="0">
            <a:spAutoFit/>
          </a:bodyPr>
          <a:lstStyle/>
          <a:p>
            <a:r>
              <a:rPr lang="en-US" altLang="zh-CN" dirty="0" smtClean="0"/>
              <a:t>Data portion, 96 bits for HDR and 24 bits for LDR</a:t>
            </a:r>
          </a:p>
          <a:p>
            <a:r>
              <a:rPr lang="en-US" altLang="zh-CN" dirty="0" smtClean="0"/>
              <a:t>in order to align the packet length  </a:t>
            </a:r>
            <a:endParaRPr lang="zh-CN" altLang="en-US" dirty="0"/>
          </a:p>
        </p:txBody>
      </p:sp>
      <p:pic>
        <p:nvPicPr>
          <p:cNvPr id="70" name="Picture 69"/>
          <p:cNvPicPr>
            <a:picLocks noChangeAspect="1"/>
          </p:cNvPicPr>
          <p:nvPr/>
        </p:nvPicPr>
        <p:blipFill>
          <a:blip r:embed="rId2"/>
          <a:stretch>
            <a:fillRect/>
          </a:stretch>
        </p:blipFill>
        <p:spPr>
          <a:xfrm>
            <a:off x="3883278" y="1781085"/>
            <a:ext cx="5234596" cy="4162425"/>
          </a:xfrm>
          <a:prstGeom prst="rect">
            <a:avLst/>
          </a:prstGeom>
        </p:spPr>
      </p:pic>
    </p:spTree>
    <p:extLst>
      <p:ext uri="{BB962C8B-B14F-4D97-AF65-F5344CB8AC3E}">
        <p14:creationId xmlns:p14="http://schemas.microsoft.com/office/powerpoint/2010/main" val="12229580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altLang="zh-CN" dirty="0" smtClean="0">
                <a:solidFill>
                  <a:schemeClr val="tx1"/>
                </a:solidFill>
              </a:rPr>
              <a:t>Conclusions</a:t>
            </a:r>
            <a:endParaRPr lang="en-US" dirty="0">
              <a:solidFill>
                <a:schemeClr val="tx1"/>
              </a:solidFill>
            </a:endParaRPr>
          </a:p>
        </p:txBody>
      </p:sp>
      <p:sp>
        <p:nvSpPr>
          <p:cNvPr id="4" name="Date Placeholder 3"/>
          <p:cNvSpPr>
            <a:spLocks noGrp="1"/>
          </p:cNvSpPr>
          <p:nvPr>
            <p:ph type="dt" sz="half" idx="10"/>
          </p:nvPr>
        </p:nvSpPr>
        <p:spPr/>
        <p:txBody>
          <a:bodyPr/>
          <a:lstStyle/>
          <a:p>
            <a:pPr>
              <a:defRPr/>
            </a:pPr>
            <a:r>
              <a:rPr lang="en-US" altLang="zh-CN" smtClean="0"/>
              <a:t>May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12</a:t>
            </a:fld>
            <a:endParaRPr lang="en-US" altLang="ko-KR"/>
          </a:p>
        </p:txBody>
      </p:sp>
      <p:sp>
        <p:nvSpPr>
          <p:cNvPr id="7" name="TextBox 6"/>
          <p:cNvSpPr txBox="1"/>
          <p:nvPr/>
        </p:nvSpPr>
        <p:spPr>
          <a:xfrm>
            <a:off x="381000" y="1905000"/>
            <a:ext cx="8246861" cy="4093428"/>
          </a:xfrm>
          <a:prstGeom prst="rect">
            <a:avLst/>
          </a:prstGeom>
          <a:noFill/>
        </p:spPr>
        <p:txBody>
          <a:bodyPr wrap="square" rtlCol="0">
            <a:spAutoFit/>
          </a:bodyPr>
          <a:lstStyle/>
          <a:p>
            <a:pPr>
              <a:buFont typeface="Arial" pitchFamily="34" charset="0"/>
              <a:buChar char="•"/>
            </a:pPr>
            <a:r>
              <a:rPr lang="en-US" sz="2000" dirty="0" smtClean="0"/>
              <a:t> FDMA PPDU Waveform Generation is described</a:t>
            </a:r>
          </a:p>
          <a:p>
            <a:pPr lvl="1">
              <a:buFont typeface="Arial" pitchFamily="34" charset="0"/>
              <a:buChar char="•"/>
            </a:pPr>
            <a:r>
              <a:rPr lang="en-US" sz="2000" dirty="0"/>
              <a:t> </a:t>
            </a:r>
            <a:r>
              <a:rPr lang="en-US" altLang="zh-CN" sz="2000" dirty="0"/>
              <a:t>Each waveform of 4 MHz WUR frame in </a:t>
            </a:r>
            <a:r>
              <a:rPr lang="en-US" altLang="zh-CN" sz="2000" dirty="0" smtClean="0"/>
              <a:t>an 80 MHz </a:t>
            </a:r>
            <a:r>
              <a:rPr lang="en-US" altLang="zh-CN" sz="2000" dirty="0"/>
              <a:t>PPDU is generated by occupying its corresponding tones with certain </a:t>
            </a:r>
            <a:r>
              <a:rPr lang="en-US" altLang="zh-CN" sz="2000" dirty="0" smtClean="0"/>
              <a:t>sequences</a:t>
            </a:r>
          </a:p>
          <a:p>
            <a:pPr lvl="1">
              <a:buFont typeface="Arial" pitchFamily="34" charset="0"/>
              <a:buChar char="•"/>
            </a:pPr>
            <a:r>
              <a:rPr lang="en-US" sz="2000" dirty="0"/>
              <a:t> </a:t>
            </a:r>
            <a:r>
              <a:rPr lang="en-US" sz="2000" dirty="0" smtClean="0"/>
              <a:t>Each sample of each </a:t>
            </a:r>
            <a:r>
              <a:rPr lang="en-US" altLang="zh-CN" sz="2000" dirty="0"/>
              <a:t>4 MHz WUR </a:t>
            </a:r>
            <a:r>
              <a:rPr lang="en-US" altLang="zh-CN" sz="2000" dirty="0" smtClean="0"/>
              <a:t>signal is added with the </a:t>
            </a:r>
          </a:p>
          <a:p>
            <a:pPr lvl="1"/>
            <a:r>
              <a:rPr lang="en-US" altLang="zh-CN" sz="2000" dirty="0" smtClean="0"/>
              <a:t>corresponding sample of other 4 MHz WUR signals </a:t>
            </a:r>
          </a:p>
          <a:p>
            <a:pPr lvl="1">
              <a:buFont typeface="Arial" pitchFamily="34" charset="0"/>
              <a:buChar char="•"/>
            </a:pPr>
            <a:r>
              <a:rPr lang="en-US" altLang="zh-CN" sz="2000" dirty="0" smtClean="0"/>
              <a:t> Different data rate of each </a:t>
            </a:r>
            <a:r>
              <a:rPr lang="en-US" altLang="zh-CN" sz="2000" dirty="0"/>
              <a:t>4 MHz WUR </a:t>
            </a:r>
            <a:r>
              <a:rPr lang="en-US" altLang="zh-CN" sz="2000" dirty="0" smtClean="0"/>
              <a:t>frame in an 80 MHz PPDU can be mixed  </a:t>
            </a:r>
            <a:endParaRPr lang="en-US" altLang="zh-CN" sz="2000" dirty="0"/>
          </a:p>
          <a:p>
            <a:pPr lvl="1"/>
            <a:endParaRPr lang="en-US" sz="2000" dirty="0" smtClean="0"/>
          </a:p>
          <a:p>
            <a:pPr>
              <a:buFont typeface="Arial" pitchFamily="34" charset="0"/>
              <a:buChar char="•"/>
            </a:pPr>
            <a:r>
              <a:rPr lang="en-US" sz="2000" dirty="0" smtClean="0"/>
              <a:t> Receiving STA tunes its RX filter according to the corresponding 20 MHz </a:t>
            </a:r>
          </a:p>
          <a:p>
            <a:r>
              <a:rPr lang="en-US" sz="2000" dirty="0" smtClean="0"/>
              <a:t>Channel</a:t>
            </a:r>
          </a:p>
          <a:p>
            <a:pPr>
              <a:buFont typeface="Arial" pitchFamily="34" charset="0"/>
              <a:buChar char="•"/>
            </a:pPr>
            <a:endParaRPr lang="en-US" sz="2000" dirty="0"/>
          </a:p>
          <a:p>
            <a:pPr>
              <a:buFont typeface="Arial" pitchFamily="34" charset="0"/>
              <a:buChar char="•"/>
            </a:pPr>
            <a:r>
              <a:rPr lang="en-US" sz="2000" dirty="0" smtClean="0"/>
              <a:t> Chan D is more hostile to a certain 20 MHz Channel than the others, and it is required to apply a careful schedule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1800" dirty="0" smtClean="0"/>
              <a:t> </a:t>
            </a:r>
            <a:r>
              <a:rPr lang="en-US" sz="2000" dirty="0" smtClean="0"/>
              <a:t>[1] </a:t>
            </a:r>
            <a:r>
              <a:rPr lang="en-US" altLang="zh-CN" sz="2000" dirty="0">
                <a:solidFill>
                  <a:srgbClr val="000000"/>
                </a:solidFill>
              </a:rPr>
              <a:t>Mediatek “</a:t>
            </a:r>
            <a:r>
              <a:rPr lang="en-US" altLang="zh-CN" sz="2000" dirty="0" smtClean="0">
                <a:solidFill>
                  <a:srgbClr val="000000"/>
                </a:solidFill>
              </a:rPr>
              <a:t>17/1625r6 Efficient FDMA Transmission Schemes for WUR WLAN”, </a:t>
            </a:r>
            <a:r>
              <a:rPr lang="en-US" altLang="zh-CN" sz="2000" dirty="0">
                <a:solidFill>
                  <a:srgbClr val="000000"/>
                </a:solidFill>
              </a:rPr>
              <a:t>IEEE 802.11 TGba, </a:t>
            </a:r>
            <a:r>
              <a:rPr lang="en-US" altLang="zh-CN" sz="2000" dirty="0" smtClean="0">
                <a:solidFill>
                  <a:srgbClr val="000000"/>
                </a:solidFill>
              </a:rPr>
              <a:t>Mar 2018, Chicago IL, </a:t>
            </a:r>
            <a:r>
              <a:rPr lang="en-US" altLang="zh-CN" sz="2000" dirty="0">
                <a:solidFill>
                  <a:srgbClr val="000000"/>
                </a:solidFill>
              </a:rPr>
              <a:t>USA</a:t>
            </a:r>
          </a:p>
          <a:p>
            <a:pPr>
              <a:buFont typeface="Arial" pitchFamily="34" charset="0"/>
              <a:buChar char="•"/>
            </a:pPr>
            <a:r>
              <a:rPr lang="en-US" sz="2000" dirty="0" smtClean="0">
                <a:solidFill>
                  <a:srgbClr val="000000"/>
                </a:solidFill>
              </a:rPr>
              <a:t> [2] </a:t>
            </a:r>
            <a:r>
              <a:rPr lang="en-US" altLang="zh-CN" sz="2000" dirty="0">
                <a:solidFill>
                  <a:srgbClr val="000000"/>
                </a:solidFill>
              </a:rPr>
              <a:t>J. Abdoli, et. al., “Filtered OFDM: A New Waveform for Future Wireless Systems”, 2015 IEEE 16</a:t>
            </a:r>
            <a:r>
              <a:rPr lang="en-US" altLang="zh-CN" sz="2000" baseline="30000" dirty="0">
                <a:solidFill>
                  <a:srgbClr val="000000"/>
                </a:solidFill>
              </a:rPr>
              <a:t>th</a:t>
            </a:r>
            <a:r>
              <a:rPr lang="en-US" altLang="zh-CN" sz="2000" dirty="0">
                <a:solidFill>
                  <a:srgbClr val="000000"/>
                </a:solidFill>
              </a:rPr>
              <a:t> International Workshop on Signal Processing Advances in Wireless Communications (SPAWC)</a:t>
            </a:r>
            <a:endParaRPr lang="en-US" altLang="zh-CN" sz="2000" dirty="0"/>
          </a:p>
          <a:p>
            <a:pPr>
              <a:buFont typeface="Arial" pitchFamily="34" charset="0"/>
              <a:buChar char="•"/>
            </a:pPr>
            <a:endParaRPr lang="en-US" sz="2000" dirty="0" smtClean="0"/>
          </a:p>
        </p:txBody>
      </p:sp>
      <p:sp>
        <p:nvSpPr>
          <p:cNvPr id="4" name="Date Placeholder 3"/>
          <p:cNvSpPr>
            <a:spLocks noGrp="1"/>
          </p:cNvSpPr>
          <p:nvPr>
            <p:ph type="dt" sz="half" idx="10"/>
          </p:nvPr>
        </p:nvSpPr>
        <p:spPr/>
        <p:txBody>
          <a:bodyPr/>
          <a:lstStyle/>
          <a:p>
            <a:pPr>
              <a:defRPr/>
            </a:pPr>
            <a:r>
              <a:rPr lang="en-US" altLang="zh-CN" smtClean="0"/>
              <a:t>May 2018</a:t>
            </a:r>
            <a:endParaRPr lang="en-US" altLang="ko-KR"/>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SP</a:t>
            </a:r>
            <a:endParaRPr lang="zh-CN" altLang="en-US" dirty="0"/>
          </a:p>
        </p:txBody>
      </p:sp>
      <p:sp>
        <p:nvSpPr>
          <p:cNvPr id="3" name="Content Placeholder 2"/>
          <p:cNvSpPr>
            <a:spLocks noGrp="1"/>
          </p:cNvSpPr>
          <p:nvPr>
            <p:ph idx="1"/>
          </p:nvPr>
        </p:nvSpPr>
        <p:spPr/>
        <p:txBody>
          <a:bodyPr/>
          <a:lstStyle/>
          <a:p>
            <a:r>
              <a:rPr lang="en-US" altLang="zh-CN" dirty="0" smtClean="0"/>
              <a:t>Would you agree to add the WUR-PPDU waveform generation for FDMA transmission as in spec text proposal </a:t>
            </a:r>
            <a:r>
              <a:rPr lang="en-US" altLang="zh-CN" dirty="0" smtClean="0"/>
              <a:t>11-18/0785r0 </a:t>
            </a:r>
            <a:r>
              <a:rPr lang="en-US" altLang="zh-CN" dirty="0" smtClean="0"/>
              <a:t>to the Spec text?</a:t>
            </a:r>
          </a:p>
          <a:p>
            <a:endParaRPr lang="en-US" altLang="zh-CN" dirty="0"/>
          </a:p>
          <a:p>
            <a:endParaRPr lang="en-US" altLang="zh-CN" dirty="0" smtClean="0"/>
          </a:p>
          <a:p>
            <a:r>
              <a:rPr lang="en-US" altLang="zh-CN" dirty="0" smtClean="0"/>
              <a:t>Y/N/Abs </a:t>
            </a:r>
            <a:endParaRPr lang="zh-CN" altLang="en-US" dirty="0"/>
          </a:p>
        </p:txBody>
      </p:sp>
      <p:sp>
        <p:nvSpPr>
          <p:cNvPr id="4" name="Date Placeholder 3"/>
          <p:cNvSpPr>
            <a:spLocks noGrp="1"/>
          </p:cNvSpPr>
          <p:nvPr>
            <p:ph type="dt" sz="half" idx="10"/>
          </p:nvPr>
        </p:nvSpPr>
        <p:spPr/>
        <p:txBody>
          <a:bodyPr/>
          <a:lstStyle/>
          <a:p>
            <a:pPr>
              <a:defRPr/>
            </a:pPr>
            <a:r>
              <a:rPr lang="en-US" altLang="zh-CN" smtClean="0"/>
              <a:t>May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14</a:t>
            </a:fld>
            <a:endParaRPr lang="en-US" altLang="ko-KR"/>
          </a:p>
        </p:txBody>
      </p:sp>
    </p:spTree>
    <p:extLst>
      <p:ext uri="{BB962C8B-B14F-4D97-AF65-F5344CB8AC3E}">
        <p14:creationId xmlns:p14="http://schemas.microsoft.com/office/powerpoint/2010/main" val="2042757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85800" y="762000"/>
            <a:ext cx="7772400" cy="914400"/>
          </a:xfrm>
        </p:spPr>
        <p:txBody>
          <a:bodyPr/>
          <a:lstStyle/>
          <a:p>
            <a:r>
              <a:rPr lang="en-US" altLang="ko-KR" dirty="0" smtClean="0">
                <a:ea typeface="Gulim" panose="020B0600000101010101" pitchFamily="34" charset="-127"/>
              </a:rPr>
              <a:t>Background</a:t>
            </a:r>
            <a:endParaRPr lang="ko-KR" altLang="en-US" dirty="0" smtClean="0">
              <a:ea typeface="Gulim" panose="020B0600000101010101" pitchFamily="34" charset="-127"/>
            </a:endParaRPr>
          </a:p>
        </p:txBody>
      </p:sp>
      <p:sp>
        <p:nvSpPr>
          <p:cNvPr id="5123" name="내용 개체 틀 2"/>
          <p:cNvSpPr>
            <a:spLocks noGrp="1"/>
          </p:cNvSpPr>
          <p:nvPr>
            <p:ph idx="1"/>
          </p:nvPr>
        </p:nvSpPr>
        <p:spPr>
          <a:xfrm>
            <a:off x="533400" y="1905000"/>
            <a:ext cx="8305800" cy="3962400"/>
          </a:xfrm>
        </p:spPr>
        <p:txBody>
          <a:bodyPr/>
          <a:lstStyle/>
          <a:p>
            <a:pPr>
              <a:buFont typeface="Arial" pitchFamily="34" charset="0"/>
              <a:buChar char="•"/>
            </a:pPr>
            <a:r>
              <a:rPr lang="en-US" sz="2000" dirty="0" smtClean="0"/>
              <a:t>FDMA WUR PPDU [1]</a:t>
            </a:r>
          </a:p>
          <a:p>
            <a:pPr>
              <a:buFont typeface="Arial" pitchFamily="34" charset="0"/>
              <a:buChar char="•"/>
            </a:pPr>
            <a:r>
              <a:rPr lang="en-US" sz="2000" dirty="0" smtClean="0"/>
              <a:t>We propose how to generate Manchester coded FDMA WUR waveform and its Spec text</a:t>
            </a:r>
          </a:p>
          <a:p>
            <a:pPr marL="0" indent="0">
              <a:buNone/>
            </a:pPr>
            <a:r>
              <a:rPr lang="en-US" sz="2000" dirty="0" smtClean="0"/>
              <a:t> </a:t>
            </a:r>
            <a:endParaRPr lang="en-US" sz="1600" dirty="0" smtClean="0"/>
          </a:p>
          <a:p>
            <a:pPr>
              <a:buNone/>
            </a:pPr>
            <a:endParaRPr lang="en-US" sz="2000" dirty="0" smtClean="0"/>
          </a:p>
        </p:txBody>
      </p:sp>
      <p:sp>
        <p:nvSpPr>
          <p:cNvPr id="4" name="날짜 개체 틀 3"/>
          <p:cNvSpPr>
            <a:spLocks noGrp="1"/>
          </p:cNvSpPr>
          <p:nvPr>
            <p:ph type="dt" sz="quarter" idx="10"/>
          </p:nvPr>
        </p:nvSpPr>
        <p:spPr/>
        <p:txBody>
          <a:bodyPr/>
          <a:lstStyle/>
          <a:p>
            <a:pPr>
              <a:defRPr/>
            </a:pPr>
            <a:r>
              <a:rPr lang="en-US" altLang="zh-CN" smtClean="0"/>
              <a:t>May 2018</a:t>
            </a:r>
            <a:endParaRPr lang="en-US" altLang="ko-K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2</a:t>
            </a:fld>
            <a:endParaRPr lang="en-US" altLang="ko-KR" sz="1200" b="0"/>
          </a:p>
        </p:txBody>
      </p:sp>
      <p:sp>
        <p:nvSpPr>
          <p:cNvPr id="7" name="바닥글 개체 틀 4"/>
          <p:cNvSpPr>
            <a:spLocks noGrp="1"/>
          </p:cNvSpPr>
          <p:nvPr>
            <p:ph type="ftr" sz="quarter" idx="11"/>
          </p:nvPr>
        </p:nvSpPr>
        <p:spPr>
          <a:xfrm>
            <a:off x="6859489" y="6475413"/>
            <a:ext cx="1684436" cy="184666"/>
          </a:xfrm>
        </p:spPr>
        <p:txBody>
          <a:bodyPr/>
          <a:lstStyle/>
          <a:p>
            <a:pPr>
              <a:defRPr/>
            </a:pPr>
            <a:r>
              <a:rPr lang="en-US" altLang="ko-KR" smtClean="0"/>
              <a:t>Junghoon Suh, et. al, Huawei</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4757782" cy="398463"/>
          </a:xfrm>
        </p:spPr>
        <p:txBody>
          <a:bodyPr/>
          <a:lstStyle/>
          <a:p>
            <a:r>
              <a:rPr lang="en-US" altLang="zh-CN" sz="2400" dirty="0" smtClean="0"/>
              <a:t>FDMA WUR PPDU</a:t>
            </a:r>
          </a:p>
        </p:txBody>
      </p:sp>
      <p:sp>
        <p:nvSpPr>
          <p:cNvPr id="4" name="Date Placeholder 3"/>
          <p:cNvSpPr>
            <a:spLocks noGrp="1"/>
          </p:cNvSpPr>
          <p:nvPr>
            <p:ph type="dt" sz="half" idx="10"/>
          </p:nvPr>
        </p:nvSpPr>
        <p:spPr/>
        <p:txBody>
          <a:bodyPr/>
          <a:lstStyle/>
          <a:p>
            <a:pPr>
              <a:defRPr/>
            </a:pPr>
            <a:r>
              <a:rPr lang="en-US" altLang="zh-CN" smtClean="0"/>
              <a:t>May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3</a:t>
            </a:fld>
            <a:endParaRPr lang="en-US" altLang="ko-KR"/>
          </a:p>
        </p:txBody>
      </p:sp>
      <p:sp>
        <p:nvSpPr>
          <p:cNvPr id="121" name="TextBox 120"/>
          <p:cNvSpPr txBox="1"/>
          <p:nvPr/>
        </p:nvSpPr>
        <p:spPr>
          <a:xfrm>
            <a:off x="152400" y="3276600"/>
            <a:ext cx="8839199" cy="3477875"/>
          </a:xfrm>
          <a:prstGeom prst="rect">
            <a:avLst/>
          </a:prstGeom>
          <a:noFill/>
        </p:spPr>
        <p:txBody>
          <a:bodyPr wrap="square" rtlCol="0">
            <a:spAutoFit/>
          </a:bodyPr>
          <a:lstStyle/>
          <a:p>
            <a:pPr>
              <a:buFont typeface="Arial" pitchFamily="34" charset="0"/>
              <a:buChar char="•"/>
            </a:pPr>
            <a:r>
              <a:rPr lang="en-US" sz="1600" dirty="0" smtClean="0"/>
              <a:t> </a:t>
            </a:r>
            <a:r>
              <a:rPr lang="en-US" sz="1400" dirty="0" smtClean="0"/>
              <a:t>Multicarrier based OOK ‘On’ symbol for 80 MHz FDMA WUR PPDU can be constructed with 256-point IFFT, </a:t>
            </a:r>
          </a:p>
          <a:p>
            <a:r>
              <a:rPr lang="en-US" sz="1400" dirty="0" smtClean="0"/>
              <a:t>sampling at 80 MHz for the following,</a:t>
            </a:r>
          </a:p>
          <a:p>
            <a:pPr lvl="1">
              <a:buFont typeface="Arial" pitchFamily="34" charset="0"/>
              <a:buChar char="•"/>
            </a:pPr>
            <a:r>
              <a:rPr lang="en-US" dirty="0" smtClean="0"/>
              <a:t>For Channel 0 waveform generation, thirteen subcarriers (-103 ~ -91) of subcarrier spacing of 312.5 KHz for 80 MHz OFDM </a:t>
            </a:r>
            <a:r>
              <a:rPr lang="en-US" sz="1150" dirty="0" smtClean="0"/>
              <a:t>symbol</a:t>
            </a:r>
            <a:r>
              <a:rPr lang="en-US" dirty="0" smtClean="0"/>
              <a:t> can be occupied with a certain sequence, but subcarrier -97 can be Null.</a:t>
            </a:r>
          </a:p>
          <a:p>
            <a:pPr lvl="1">
              <a:buFont typeface="Arial" pitchFamily="34" charset="0"/>
              <a:buChar char="•"/>
            </a:pPr>
            <a:r>
              <a:rPr lang="en-US" dirty="0"/>
              <a:t> </a:t>
            </a:r>
            <a:r>
              <a:rPr lang="en-US" altLang="zh-CN" dirty="0"/>
              <a:t>For </a:t>
            </a:r>
            <a:r>
              <a:rPr lang="en-US" altLang="zh-CN" dirty="0" smtClean="0"/>
              <a:t>Channel 1 </a:t>
            </a:r>
            <a:r>
              <a:rPr lang="en-US" altLang="zh-CN" dirty="0"/>
              <a:t>waveform generation, thirteen subcarriers </a:t>
            </a:r>
            <a:r>
              <a:rPr lang="en-US" altLang="zh-CN" dirty="0" smtClean="0"/>
              <a:t>(-39 </a:t>
            </a:r>
            <a:r>
              <a:rPr lang="en-US" altLang="zh-CN" dirty="0"/>
              <a:t>~ </a:t>
            </a:r>
            <a:r>
              <a:rPr lang="en-US" altLang="zh-CN" dirty="0" smtClean="0"/>
              <a:t>-27) </a:t>
            </a:r>
            <a:r>
              <a:rPr lang="en-US" altLang="zh-CN" dirty="0"/>
              <a:t>of subcarrier spacing of 312.5 KHz for 80 MHz OFDM symbol </a:t>
            </a:r>
            <a:endParaRPr lang="en-US" altLang="zh-CN" dirty="0" smtClean="0"/>
          </a:p>
          <a:p>
            <a:pPr lvl="1"/>
            <a:r>
              <a:rPr lang="en-US" altLang="zh-CN" dirty="0" smtClean="0"/>
              <a:t>can </a:t>
            </a:r>
            <a:r>
              <a:rPr lang="en-US" altLang="zh-CN" dirty="0"/>
              <a:t>be occupied with a certain </a:t>
            </a:r>
            <a:r>
              <a:rPr lang="en-US" altLang="zh-CN" dirty="0" smtClean="0"/>
              <a:t>sequence, but </a:t>
            </a:r>
            <a:r>
              <a:rPr lang="en-US" altLang="zh-CN" dirty="0"/>
              <a:t>subcarrier </a:t>
            </a:r>
            <a:r>
              <a:rPr lang="en-US" altLang="zh-CN" dirty="0" smtClean="0"/>
              <a:t>-33 </a:t>
            </a:r>
            <a:r>
              <a:rPr lang="en-US" altLang="zh-CN" dirty="0"/>
              <a:t>can be Null</a:t>
            </a:r>
            <a:r>
              <a:rPr lang="en-US" altLang="zh-CN" dirty="0" smtClean="0"/>
              <a:t>.</a:t>
            </a:r>
            <a:endParaRPr lang="en-US" altLang="zh-CN" dirty="0"/>
          </a:p>
          <a:p>
            <a:pPr lvl="1">
              <a:buFont typeface="Arial" pitchFamily="34" charset="0"/>
              <a:buChar char="•"/>
            </a:pPr>
            <a:r>
              <a:rPr lang="en-US" dirty="0" smtClean="0"/>
              <a:t> </a:t>
            </a:r>
            <a:r>
              <a:rPr lang="en-US" altLang="zh-CN" dirty="0"/>
              <a:t>For </a:t>
            </a:r>
            <a:r>
              <a:rPr lang="en-US" altLang="zh-CN" dirty="0" smtClean="0"/>
              <a:t>Channel 2 </a:t>
            </a:r>
            <a:r>
              <a:rPr lang="en-US" altLang="zh-CN" dirty="0"/>
              <a:t>waveform generation, thirteen subcarriers </a:t>
            </a:r>
            <a:r>
              <a:rPr lang="en-US" altLang="zh-CN" dirty="0" smtClean="0"/>
              <a:t>(26 </a:t>
            </a:r>
            <a:r>
              <a:rPr lang="en-US" altLang="zh-CN" dirty="0"/>
              <a:t>~ </a:t>
            </a:r>
            <a:r>
              <a:rPr lang="en-US" altLang="zh-CN" dirty="0" smtClean="0"/>
              <a:t>38) </a:t>
            </a:r>
            <a:r>
              <a:rPr lang="en-US" altLang="zh-CN" dirty="0"/>
              <a:t>of subcarrier spacing of 312.5 KHz for 80 MHz OFDM symbol </a:t>
            </a:r>
            <a:endParaRPr lang="en-US" altLang="zh-CN" dirty="0" smtClean="0"/>
          </a:p>
          <a:p>
            <a:pPr lvl="1"/>
            <a:r>
              <a:rPr lang="en-US" altLang="zh-CN" dirty="0" smtClean="0"/>
              <a:t>can </a:t>
            </a:r>
            <a:r>
              <a:rPr lang="en-US" altLang="zh-CN" dirty="0"/>
              <a:t>be occupied with a certain </a:t>
            </a:r>
            <a:r>
              <a:rPr lang="en-US" altLang="zh-CN" dirty="0" smtClean="0"/>
              <a:t>sequence, but </a:t>
            </a:r>
            <a:r>
              <a:rPr lang="en-US" altLang="zh-CN" dirty="0"/>
              <a:t>subcarrier </a:t>
            </a:r>
            <a:r>
              <a:rPr lang="en-US" altLang="zh-CN" dirty="0" smtClean="0"/>
              <a:t>32 can </a:t>
            </a:r>
            <a:r>
              <a:rPr lang="en-US" altLang="zh-CN" dirty="0"/>
              <a:t>be Null</a:t>
            </a:r>
            <a:r>
              <a:rPr lang="en-US" altLang="zh-CN" dirty="0" smtClean="0"/>
              <a:t>.</a:t>
            </a:r>
            <a:endParaRPr lang="en-US" altLang="zh-CN" dirty="0"/>
          </a:p>
          <a:p>
            <a:pPr lvl="1">
              <a:buFont typeface="Arial" pitchFamily="34" charset="0"/>
              <a:buChar char="•"/>
            </a:pPr>
            <a:r>
              <a:rPr lang="en-US" dirty="0" smtClean="0"/>
              <a:t> </a:t>
            </a:r>
            <a:r>
              <a:rPr lang="en-US" altLang="zh-CN" dirty="0"/>
              <a:t>For </a:t>
            </a:r>
            <a:r>
              <a:rPr lang="en-US" altLang="zh-CN" dirty="0" smtClean="0"/>
              <a:t>Channel 3 </a:t>
            </a:r>
            <a:r>
              <a:rPr lang="en-US" altLang="zh-CN" dirty="0"/>
              <a:t>waveform generation, thirteen subcarriers </a:t>
            </a:r>
            <a:r>
              <a:rPr lang="en-US" altLang="zh-CN" dirty="0" smtClean="0"/>
              <a:t>(90 </a:t>
            </a:r>
            <a:r>
              <a:rPr lang="en-US" altLang="zh-CN" dirty="0"/>
              <a:t>~ </a:t>
            </a:r>
            <a:r>
              <a:rPr lang="en-US" altLang="zh-CN" dirty="0" smtClean="0"/>
              <a:t>102) </a:t>
            </a:r>
            <a:r>
              <a:rPr lang="en-US" altLang="zh-CN" dirty="0"/>
              <a:t>of subcarrier spacing of 312.5 KHz for 80 MHz OFDM symbol </a:t>
            </a:r>
            <a:endParaRPr lang="en-US" altLang="zh-CN" dirty="0" smtClean="0"/>
          </a:p>
          <a:p>
            <a:pPr lvl="1"/>
            <a:r>
              <a:rPr lang="en-US" altLang="zh-CN" dirty="0" smtClean="0"/>
              <a:t>can </a:t>
            </a:r>
            <a:r>
              <a:rPr lang="en-US" altLang="zh-CN" dirty="0"/>
              <a:t>be occupied with a certain </a:t>
            </a:r>
            <a:r>
              <a:rPr lang="en-US" altLang="zh-CN" dirty="0" smtClean="0"/>
              <a:t>sequence, but </a:t>
            </a:r>
            <a:r>
              <a:rPr lang="en-US" altLang="zh-CN" dirty="0"/>
              <a:t>subcarrier </a:t>
            </a:r>
            <a:r>
              <a:rPr lang="en-US" altLang="zh-CN" dirty="0" smtClean="0"/>
              <a:t>96 can </a:t>
            </a:r>
            <a:r>
              <a:rPr lang="en-US" altLang="zh-CN" dirty="0"/>
              <a:t>be Null</a:t>
            </a:r>
            <a:r>
              <a:rPr lang="en-US" altLang="zh-CN" dirty="0" smtClean="0"/>
              <a:t>.</a:t>
            </a:r>
          </a:p>
          <a:p>
            <a:pPr>
              <a:buFont typeface="Arial" pitchFamily="34" charset="0"/>
              <a:buChar char="•"/>
            </a:pPr>
            <a:r>
              <a:rPr lang="en-US" altLang="zh-CN" sz="1400" dirty="0" smtClean="0"/>
              <a:t> </a:t>
            </a:r>
            <a:r>
              <a:rPr lang="en-US" altLang="zh-CN" sz="1400" dirty="0" smtClean="0">
                <a:solidFill>
                  <a:srgbClr val="FF0000"/>
                </a:solidFill>
              </a:rPr>
              <a:t>For 2 </a:t>
            </a:r>
            <a:r>
              <a:rPr lang="en-US" altLang="zh-CN" sz="1400" dirty="0" err="1" smtClean="0">
                <a:solidFill>
                  <a:srgbClr val="FF0000"/>
                </a:solidFill>
              </a:rPr>
              <a:t>usec</a:t>
            </a:r>
            <a:r>
              <a:rPr lang="en-US" altLang="zh-CN" sz="1400" dirty="0" smtClean="0">
                <a:solidFill>
                  <a:srgbClr val="FF0000"/>
                </a:solidFill>
              </a:rPr>
              <a:t> ‘On’ OOK, the first 128 samples of the 256-IFFT outputs are selected, the last 32 samples of those 128 </a:t>
            </a:r>
          </a:p>
          <a:p>
            <a:r>
              <a:rPr lang="en-US" altLang="zh-CN" sz="1400" dirty="0" smtClean="0">
                <a:solidFill>
                  <a:srgbClr val="FF0000"/>
                </a:solidFill>
              </a:rPr>
              <a:t>samples are prepended to </a:t>
            </a:r>
            <a:r>
              <a:rPr lang="en-US" sz="1400" dirty="0" smtClean="0">
                <a:solidFill>
                  <a:srgbClr val="FF0000"/>
                </a:solidFill>
              </a:rPr>
              <a:t>the 128 samples and ends up generating 160 samples, representing the MC-OOK 2 </a:t>
            </a:r>
            <a:r>
              <a:rPr lang="en-US" sz="1400" dirty="0" err="1" smtClean="0">
                <a:solidFill>
                  <a:srgbClr val="FF0000"/>
                </a:solidFill>
              </a:rPr>
              <a:t>usec</a:t>
            </a:r>
            <a:r>
              <a:rPr lang="en-US" sz="1400" dirty="0" smtClean="0">
                <a:solidFill>
                  <a:srgbClr val="FF0000"/>
                </a:solidFill>
              </a:rPr>
              <a:t> ‘On’ </a:t>
            </a:r>
          </a:p>
          <a:p>
            <a:r>
              <a:rPr lang="en-US" sz="1400" dirty="0" smtClean="0">
                <a:solidFill>
                  <a:srgbClr val="FF0000"/>
                </a:solidFill>
              </a:rPr>
              <a:t>symbol</a:t>
            </a:r>
          </a:p>
          <a:p>
            <a:pPr>
              <a:buFont typeface="Arial" pitchFamily="34" charset="0"/>
              <a:buChar char="•"/>
            </a:pPr>
            <a:r>
              <a:rPr lang="en-US" altLang="zh-CN" sz="1400" dirty="0" smtClean="0"/>
              <a:t> </a:t>
            </a:r>
            <a:r>
              <a:rPr lang="en-US" altLang="zh-CN" sz="1400" dirty="0" smtClean="0">
                <a:solidFill>
                  <a:srgbClr val="0000FF"/>
                </a:solidFill>
              </a:rPr>
              <a:t>For 4 </a:t>
            </a:r>
            <a:r>
              <a:rPr lang="en-US" altLang="zh-CN" sz="1400" dirty="0" err="1" smtClean="0">
                <a:solidFill>
                  <a:srgbClr val="0000FF"/>
                </a:solidFill>
              </a:rPr>
              <a:t>usec</a:t>
            </a:r>
            <a:r>
              <a:rPr lang="en-US" altLang="zh-CN" sz="1400" dirty="0" smtClean="0">
                <a:solidFill>
                  <a:srgbClr val="0000FF"/>
                </a:solidFill>
              </a:rPr>
              <a:t> ‘On’ OOK, the last 64 </a:t>
            </a:r>
            <a:r>
              <a:rPr lang="en-US" altLang="zh-CN" sz="1400" dirty="0">
                <a:solidFill>
                  <a:srgbClr val="0000FF"/>
                </a:solidFill>
              </a:rPr>
              <a:t>samples of </a:t>
            </a:r>
            <a:r>
              <a:rPr lang="en-US" altLang="zh-CN" sz="1400" dirty="0" smtClean="0">
                <a:solidFill>
                  <a:srgbClr val="0000FF"/>
                </a:solidFill>
              </a:rPr>
              <a:t>the 256-IFFT outputs are </a:t>
            </a:r>
            <a:r>
              <a:rPr lang="en-US" altLang="zh-CN" sz="1400" dirty="0">
                <a:solidFill>
                  <a:srgbClr val="0000FF"/>
                </a:solidFill>
              </a:rPr>
              <a:t>prepended </a:t>
            </a:r>
            <a:r>
              <a:rPr lang="en-US" altLang="zh-CN" sz="1400" dirty="0" smtClean="0">
                <a:solidFill>
                  <a:srgbClr val="0000FF"/>
                </a:solidFill>
              </a:rPr>
              <a:t>to the 256 </a:t>
            </a:r>
            <a:r>
              <a:rPr lang="en-US" altLang="zh-CN" sz="1400" dirty="0">
                <a:solidFill>
                  <a:srgbClr val="0000FF"/>
                </a:solidFill>
              </a:rPr>
              <a:t>samples and ends up </a:t>
            </a:r>
            <a:endParaRPr lang="en-US" altLang="zh-CN" sz="1400" dirty="0" smtClean="0">
              <a:solidFill>
                <a:srgbClr val="0000FF"/>
              </a:solidFill>
            </a:endParaRPr>
          </a:p>
          <a:p>
            <a:r>
              <a:rPr lang="en-US" altLang="zh-CN" sz="1400" dirty="0" smtClean="0">
                <a:solidFill>
                  <a:srgbClr val="0000FF"/>
                </a:solidFill>
              </a:rPr>
              <a:t>generating 320 </a:t>
            </a:r>
            <a:r>
              <a:rPr lang="en-US" altLang="zh-CN" sz="1400" dirty="0">
                <a:solidFill>
                  <a:srgbClr val="0000FF"/>
                </a:solidFill>
              </a:rPr>
              <a:t>samples, representing the MC-OOK </a:t>
            </a:r>
            <a:r>
              <a:rPr lang="en-US" altLang="zh-CN" sz="1400" dirty="0" smtClean="0">
                <a:solidFill>
                  <a:srgbClr val="0000FF"/>
                </a:solidFill>
              </a:rPr>
              <a:t>4 </a:t>
            </a:r>
            <a:r>
              <a:rPr lang="en-US" altLang="zh-CN" sz="1400" dirty="0" err="1">
                <a:solidFill>
                  <a:srgbClr val="0000FF"/>
                </a:solidFill>
              </a:rPr>
              <a:t>usec</a:t>
            </a:r>
            <a:r>
              <a:rPr lang="en-US" altLang="zh-CN" sz="1400" dirty="0">
                <a:solidFill>
                  <a:srgbClr val="0000FF"/>
                </a:solidFill>
              </a:rPr>
              <a:t> ‘On’ symbol</a:t>
            </a:r>
          </a:p>
          <a:p>
            <a:pPr>
              <a:buFont typeface="Arial" pitchFamily="34" charset="0"/>
              <a:buChar char="•"/>
            </a:pPr>
            <a:endParaRPr lang="en-US" sz="1800" dirty="0" smtClean="0"/>
          </a:p>
        </p:txBody>
      </p:sp>
      <p:grpSp>
        <p:nvGrpSpPr>
          <p:cNvPr id="178" name="Group 177"/>
          <p:cNvGrpSpPr/>
          <p:nvPr/>
        </p:nvGrpSpPr>
        <p:grpSpPr>
          <a:xfrm>
            <a:off x="457200" y="1365159"/>
            <a:ext cx="3962400" cy="1760538"/>
            <a:chOff x="228600" y="2060575"/>
            <a:chExt cx="3962400" cy="1760538"/>
          </a:xfrm>
        </p:grpSpPr>
        <p:sp>
          <p:nvSpPr>
            <p:cNvPr id="84" name="AutoShape 79"/>
            <p:cNvSpPr>
              <a:spLocks noChangeAspect="1" noChangeArrowheads="1" noTextEdit="1"/>
            </p:cNvSpPr>
            <p:nvPr/>
          </p:nvSpPr>
          <p:spPr bwMode="auto">
            <a:xfrm>
              <a:off x="228600" y="2060575"/>
              <a:ext cx="3962400" cy="174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5" name="Rectangle 81"/>
            <p:cNvSpPr>
              <a:spLocks noChangeArrowheads="1"/>
            </p:cNvSpPr>
            <p:nvPr/>
          </p:nvSpPr>
          <p:spPr bwMode="auto">
            <a:xfrm>
              <a:off x="1906588" y="2354263"/>
              <a:ext cx="1944688" cy="139700"/>
            </a:xfrm>
            <a:prstGeom prst="rect">
              <a:avLst/>
            </a:prstGeom>
            <a:solidFill>
              <a:srgbClr val="729F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2" name="Rectangle 82"/>
            <p:cNvSpPr>
              <a:spLocks noChangeArrowheads="1"/>
            </p:cNvSpPr>
            <p:nvPr/>
          </p:nvSpPr>
          <p:spPr bwMode="auto">
            <a:xfrm>
              <a:off x="1906588" y="2354263"/>
              <a:ext cx="1944688" cy="139700"/>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25" name="Rectangle 85"/>
            <p:cNvSpPr>
              <a:spLocks noChangeArrowheads="1"/>
            </p:cNvSpPr>
            <p:nvPr/>
          </p:nvSpPr>
          <p:spPr bwMode="auto">
            <a:xfrm>
              <a:off x="2348140" y="2362557"/>
              <a:ext cx="120706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Arial" panose="020B0604020202020204" pitchFamily="34" charset="0"/>
                </a:rPr>
                <a:t>WUR</a:t>
              </a:r>
              <a:r>
                <a:rPr kumimoji="0" lang="en-US" altLang="zh-CN" sz="800" b="0" i="0" u="none" strike="noStrike" cap="none" normalizeH="0" dirty="0" smtClean="0">
                  <a:ln>
                    <a:noFill/>
                  </a:ln>
                  <a:solidFill>
                    <a:srgbClr val="000000"/>
                  </a:solidFill>
                  <a:effectLst/>
                  <a:latin typeface="Arial" panose="020B0604020202020204" pitchFamily="34" charset="0"/>
                </a:rPr>
                <a:t> PPDU for Channel 0</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28" name="Rectangle 88"/>
            <p:cNvSpPr>
              <a:spLocks noChangeArrowheads="1"/>
            </p:cNvSpPr>
            <p:nvPr/>
          </p:nvSpPr>
          <p:spPr bwMode="auto">
            <a:xfrm>
              <a:off x="1592263" y="2074863"/>
              <a:ext cx="314325" cy="731838"/>
            </a:xfrm>
            <a:prstGeom prst="rect">
              <a:avLst/>
            </a:prstGeom>
            <a:solidFill>
              <a:srgbClr val="F8B5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9" name="Rectangle 89"/>
            <p:cNvSpPr>
              <a:spLocks noChangeArrowheads="1"/>
            </p:cNvSpPr>
            <p:nvPr/>
          </p:nvSpPr>
          <p:spPr bwMode="auto">
            <a:xfrm>
              <a:off x="1592263" y="2074863"/>
              <a:ext cx="314325" cy="731838"/>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30" name="Rectangle 90"/>
            <p:cNvSpPr>
              <a:spLocks noChangeArrowheads="1"/>
            </p:cNvSpPr>
            <p:nvPr/>
          </p:nvSpPr>
          <p:spPr bwMode="auto">
            <a:xfrm>
              <a:off x="1643107" y="2347913"/>
              <a:ext cx="22542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600" b="0" i="0" u="none" strike="noStrike" cap="none" normalizeH="0" baseline="0" dirty="0" smtClean="0">
                  <a:ln>
                    <a:noFill/>
                  </a:ln>
                  <a:solidFill>
                    <a:srgbClr val="000000"/>
                  </a:solidFill>
                  <a:effectLst/>
                  <a:latin typeface="Arial" panose="020B0604020202020204" pitchFamily="34" charset="0"/>
                </a:rPr>
                <a:t>Spoof</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31" name="Rectangle 91"/>
            <p:cNvSpPr>
              <a:spLocks noChangeArrowheads="1"/>
            </p:cNvSpPr>
            <p:nvPr/>
          </p:nvSpPr>
          <p:spPr bwMode="auto">
            <a:xfrm>
              <a:off x="1608998" y="2438400"/>
              <a:ext cx="277813"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600" b="0" i="0" u="none" strike="noStrike" cap="none" normalizeH="0" baseline="0" dirty="0" smtClean="0">
                  <a:ln>
                    <a:noFill/>
                  </a:ln>
                  <a:solidFill>
                    <a:srgbClr val="000000"/>
                  </a:solidFill>
                  <a:effectLst/>
                  <a:latin typeface="Arial" panose="020B0604020202020204" pitchFamily="34" charset="0"/>
                </a:rPr>
                <a:t>Symbol</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32" name="Rectangle 92"/>
            <p:cNvSpPr>
              <a:spLocks noChangeArrowheads="1"/>
            </p:cNvSpPr>
            <p:nvPr/>
          </p:nvSpPr>
          <p:spPr bwMode="auto">
            <a:xfrm>
              <a:off x="842963" y="2074863"/>
              <a:ext cx="757238" cy="731838"/>
            </a:xfrm>
            <a:prstGeom prst="rect">
              <a:avLst/>
            </a:prstGeom>
            <a:solidFill>
              <a:srgbClr val="B5CB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3" name="Rectangle 93"/>
            <p:cNvSpPr>
              <a:spLocks noChangeArrowheads="1"/>
            </p:cNvSpPr>
            <p:nvPr/>
          </p:nvSpPr>
          <p:spPr bwMode="auto">
            <a:xfrm>
              <a:off x="842963" y="2074863"/>
              <a:ext cx="757238" cy="731838"/>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34" name="Rectangle 94"/>
            <p:cNvSpPr>
              <a:spLocks noChangeArrowheads="1"/>
            </p:cNvSpPr>
            <p:nvPr/>
          </p:nvSpPr>
          <p:spPr bwMode="auto">
            <a:xfrm>
              <a:off x="1052513" y="2303463"/>
              <a:ext cx="414338"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900" b="0" i="0" u="none" strike="noStrike" cap="none" normalizeH="0" baseline="0" smtClean="0">
                  <a:ln>
                    <a:noFill/>
                  </a:ln>
                  <a:solidFill>
                    <a:srgbClr val="000000"/>
                  </a:solidFill>
                  <a:effectLst/>
                  <a:latin typeface="Arial" panose="020B0604020202020204" pitchFamily="34" charset="0"/>
                </a:rPr>
                <a:t>Legacy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35" name="Rectangle 95"/>
            <p:cNvSpPr>
              <a:spLocks noChangeArrowheads="1"/>
            </p:cNvSpPr>
            <p:nvPr/>
          </p:nvSpPr>
          <p:spPr bwMode="auto">
            <a:xfrm>
              <a:off x="1000125" y="2438400"/>
              <a:ext cx="498475"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900" b="0" i="0" u="none" strike="noStrike" cap="none" normalizeH="0" baseline="0" smtClean="0">
                  <a:ln>
                    <a:noFill/>
                  </a:ln>
                  <a:solidFill>
                    <a:srgbClr val="000000"/>
                  </a:solidFill>
                  <a:effectLst/>
                  <a:latin typeface="Arial" panose="020B0604020202020204" pitchFamily="34" charset="0"/>
                </a:rPr>
                <a:t>Preamble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36" name="Rectangle 96"/>
            <p:cNvSpPr>
              <a:spLocks noChangeArrowheads="1"/>
            </p:cNvSpPr>
            <p:nvPr/>
          </p:nvSpPr>
          <p:spPr bwMode="auto">
            <a:xfrm>
              <a:off x="1908175" y="3086100"/>
              <a:ext cx="1946275" cy="139700"/>
            </a:xfrm>
            <a:prstGeom prst="rect">
              <a:avLst/>
            </a:prstGeom>
            <a:solidFill>
              <a:srgbClr val="729F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7" name="Rectangle 97"/>
            <p:cNvSpPr>
              <a:spLocks noChangeArrowheads="1"/>
            </p:cNvSpPr>
            <p:nvPr/>
          </p:nvSpPr>
          <p:spPr bwMode="auto">
            <a:xfrm>
              <a:off x="1908175" y="3086100"/>
              <a:ext cx="1946275" cy="139700"/>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43" name="Rectangle 103"/>
            <p:cNvSpPr>
              <a:spLocks noChangeArrowheads="1"/>
            </p:cNvSpPr>
            <p:nvPr/>
          </p:nvSpPr>
          <p:spPr bwMode="auto">
            <a:xfrm>
              <a:off x="1595438" y="2806700"/>
              <a:ext cx="312738" cy="733425"/>
            </a:xfrm>
            <a:prstGeom prst="rect">
              <a:avLst/>
            </a:prstGeom>
            <a:solidFill>
              <a:srgbClr val="F8B5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4" name="Rectangle 104"/>
            <p:cNvSpPr>
              <a:spLocks noChangeArrowheads="1"/>
            </p:cNvSpPr>
            <p:nvPr/>
          </p:nvSpPr>
          <p:spPr bwMode="auto">
            <a:xfrm>
              <a:off x="1595438" y="2806700"/>
              <a:ext cx="312738" cy="733425"/>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45" name="Rectangle 105"/>
            <p:cNvSpPr>
              <a:spLocks noChangeArrowheads="1"/>
            </p:cNvSpPr>
            <p:nvPr/>
          </p:nvSpPr>
          <p:spPr bwMode="auto">
            <a:xfrm>
              <a:off x="1643107" y="3081338"/>
              <a:ext cx="225425"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600" b="0" i="0" u="none" strike="noStrike" cap="none" normalizeH="0" baseline="0" dirty="0" smtClean="0">
                  <a:ln>
                    <a:noFill/>
                  </a:ln>
                  <a:solidFill>
                    <a:srgbClr val="000000"/>
                  </a:solidFill>
                  <a:effectLst/>
                  <a:latin typeface="Arial" panose="020B0604020202020204" pitchFamily="34" charset="0"/>
                </a:rPr>
                <a:t>Spoof</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46" name="Rectangle 106"/>
            <p:cNvSpPr>
              <a:spLocks noChangeArrowheads="1"/>
            </p:cNvSpPr>
            <p:nvPr/>
          </p:nvSpPr>
          <p:spPr bwMode="auto">
            <a:xfrm>
              <a:off x="1617707" y="3171825"/>
              <a:ext cx="277813"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600" b="0" i="0" u="none" strike="noStrike" cap="none" normalizeH="0" baseline="0" dirty="0" smtClean="0">
                  <a:ln>
                    <a:noFill/>
                  </a:ln>
                  <a:solidFill>
                    <a:srgbClr val="000000"/>
                  </a:solidFill>
                  <a:effectLst/>
                  <a:latin typeface="Arial" panose="020B0604020202020204" pitchFamily="34" charset="0"/>
                </a:rPr>
                <a:t>Symbol</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47" name="Rectangle 107"/>
            <p:cNvSpPr>
              <a:spLocks noChangeArrowheads="1"/>
            </p:cNvSpPr>
            <p:nvPr/>
          </p:nvSpPr>
          <p:spPr bwMode="auto">
            <a:xfrm>
              <a:off x="844550" y="2806700"/>
              <a:ext cx="757238" cy="733425"/>
            </a:xfrm>
            <a:prstGeom prst="rect">
              <a:avLst/>
            </a:prstGeom>
            <a:solidFill>
              <a:srgbClr val="B5CB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8" name="Rectangle 108"/>
            <p:cNvSpPr>
              <a:spLocks noChangeArrowheads="1"/>
            </p:cNvSpPr>
            <p:nvPr/>
          </p:nvSpPr>
          <p:spPr bwMode="auto">
            <a:xfrm>
              <a:off x="844550" y="2806700"/>
              <a:ext cx="757238" cy="733425"/>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49" name="Rectangle 109"/>
            <p:cNvSpPr>
              <a:spLocks noChangeArrowheads="1"/>
            </p:cNvSpPr>
            <p:nvPr/>
          </p:nvSpPr>
          <p:spPr bwMode="auto">
            <a:xfrm>
              <a:off x="1052513" y="3036888"/>
              <a:ext cx="414338"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900" b="0" i="0" u="none" strike="noStrike" cap="none" normalizeH="0" baseline="0" smtClean="0">
                  <a:ln>
                    <a:noFill/>
                  </a:ln>
                  <a:solidFill>
                    <a:srgbClr val="000000"/>
                  </a:solidFill>
                  <a:effectLst/>
                  <a:latin typeface="Arial" panose="020B0604020202020204" pitchFamily="34" charset="0"/>
                </a:rPr>
                <a:t>Legacy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50" name="Rectangle 110"/>
            <p:cNvSpPr>
              <a:spLocks noChangeArrowheads="1"/>
            </p:cNvSpPr>
            <p:nvPr/>
          </p:nvSpPr>
          <p:spPr bwMode="auto">
            <a:xfrm>
              <a:off x="1000125" y="3171825"/>
              <a:ext cx="498475"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900" b="0" i="0" u="none" strike="noStrike" cap="none" normalizeH="0" baseline="0" smtClean="0">
                  <a:ln>
                    <a:noFill/>
                  </a:ln>
                  <a:solidFill>
                    <a:srgbClr val="000000"/>
                  </a:solidFill>
                  <a:effectLst/>
                  <a:latin typeface="Arial" panose="020B0604020202020204" pitchFamily="34" charset="0"/>
                </a:rPr>
                <a:t>Preamble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grpSp>
          <p:nvGrpSpPr>
            <p:cNvPr id="172" name="Group 171"/>
            <p:cNvGrpSpPr/>
            <p:nvPr/>
          </p:nvGrpSpPr>
          <p:grpSpPr>
            <a:xfrm>
              <a:off x="451665" y="2372630"/>
              <a:ext cx="377826" cy="158750"/>
              <a:chOff x="260350" y="2416175"/>
              <a:chExt cx="377826" cy="158750"/>
            </a:xfrm>
          </p:grpSpPr>
          <p:sp>
            <p:nvSpPr>
              <p:cNvPr id="151" name="Rectangle 111"/>
              <p:cNvSpPr>
                <a:spLocks noChangeArrowheads="1"/>
              </p:cNvSpPr>
              <p:nvPr/>
            </p:nvSpPr>
            <p:spPr bwMode="auto">
              <a:xfrm>
                <a:off x="260350" y="2416175"/>
                <a:ext cx="161925"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900" b="0" i="0" u="none" strike="noStrike" cap="none" normalizeH="0" baseline="0" smtClean="0">
                    <a:ln>
                      <a:noFill/>
                    </a:ln>
                    <a:solidFill>
                      <a:srgbClr val="000000"/>
                    </a:solidFill>
                    <a:effectLst/>
                    <a:latin typeface="Arial" panose="020B0604020202020204" pitchFamily="34" charset="0"/>
                  </a:rPr>
                  <a:t>20</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52" name="Rectangle 112"/>
              <p:cNvSpPr>
                <a:spLocks noChangeArrowheads="1"/>
              </p:cNvSpPr>
              <p:nvPr/>
            </p:nvSpPr>
            <p:spPr bwMode="auto">
              <a:xfrm>
                <a:off x="376238" y="2416175"/>
                <a:ext cx="261938"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900" b="0" i="0" u="none" strike="noStrike" cap="none" normalizeH="0" baseline="0" dirty="0" smtClean="0">
                    <a:ln>
                      <a:noFill/>
                    </a:ln>
                    <a:solidFill>
                      <a:srgbClr val="000000"/>
                    </a:solidFill>
                    <a:effectLst/>
                    <a:latin typeface="Arial" panose="020B0604020202020204" pitchFamily="34" charset="0"/>
                  </a:rPr>
                  <a:t>MHz</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grpSp>
          <p:nvGrpSpPr>
            <p:cNvPr id="173" name="Group 172"/>
            <p:cNvGrpSpPr/>
            <p:nvPr/>
          </p:nvGrpSpPr>
          <p:grpSpPr>
            <a:xfrm>
              <a:off x="453253" y="3082836"/>
              <a:ext cx="376238" cy="158750"/>
              <a:chOff x="239713" y="3182938"/>
              <a:chExt cx="376238" cy="158750"/>
            </a:xfrm>
          </p:grpSpPr>
          <p:sp>
            <p:nvSpPr>
              <p:cNvPr id="153" name="Rectangle 113"/>
              <p:cNvSpPr>
                <a:spLocks noChangeArrowheads="1"/>
              </p:cNvSpPr>
              <p:nvPr/>
            </p:nvSpPr>
            <p:spPr bwMode="auto">
              <a:xfrm>
                <a:off x="239713" y="3182938"/>
                <a:ext cx="161925"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900" b="0" i="0" u="none" strike="noStrike" cap="none" normalizeH="0" baseline="0" smtClean="0">
                    <a:ln>
                      <a:noFill/>
                    </a:ln>
                    <a:solidFill>
                      <a:srgbClr val="000000"/>
                    </a:solidFill>
                    <a:effectLst/>
                    <a:latin typeface="Arial" panose="020B0604020202020204" pitchFamily="34" charset="0"/>
                  </a:rPr>
                  <a:t>20</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54" name="Rectangle 114"/>
              <p:cNvSpPr>
                <a:spLocks noChangeArrowheads="1"/>
              </p:cNvSpPr>
              <p:nvPr/>
            </p:nvSpPr>
            <p:spPr bwMode="auto">
              <a:xfrm>
                <a:off x="354013" y="3182938"/>
                <a:ext cx="261938"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900" b="0" i="0" u="none" strike="noStrike" cap="none" normalizeH="0" baseline="0" dirty="0" smtClean="0">
                    <a:ln>
                      <a:noFill/>
                    </a:ln>
                    <a:solidFill>
                      <a:srgbClr val="000000"/>
                    </a:solidFill>
                    <a:effectLst/>
                    <a:latin typeface="Arial" panose="020B0604020202020204" pitchFamily="34" charset="0"/>
                  </a:rPr>
                  <a:t>MHz</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sp>
          <p:nvSpPr>
            <p:cNvPr id="156" name="Rectangle 116"/>
            <p:cNvSpPr>
              <a:spLocks noChangeArrowheads="1"/>
            </p:cNvSpPr>
            <p:nvPr/>
          </p:nvSpPr>
          <p:spPr bwMode="auto">
            <a:xfrm>
              <a:off x="1273175" y="3662363"/>
              <a:ext cx="104775"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900" b="0" i="0" u="none" strike="noStrike" cap="none" normalizeH="0" baseline="0" smtClean="0">
                  <a:ln>
                    <a:noFill/>
                  </a:ln>
                  <a:solidFill>
                    <a:srgbClr val="000000"/>
                  </a:solidFill>
                  <a:effectLst/>
                  <a:latin typeface="Arial" panose="020B0604020202020204" pitchFamily="34"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57" name="Rectangle 117"/>
            <p:cNvSpPr>
              <a:spLocks noChangeArrowheads="1"/>
            </p:cNvSpPr>
            <p:nvPr/>
          </p:nvSpPr>
          <p:spPr bwMode="auto">
            <a:xfrm>
              <a:off x="1534021" y="3662363"/>
              <a:ext cx="141705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900" b="0" i="0" u="none" strike="noStrike" cap="none" normalizeH="0" baseline="0" dirty="0" smtClean="0">
                  <a:ln>
                    <a:noFill/>
                  </a:ln>
                  <a:solidFill>
                    <a:srgbClr val="000000"/>
                  </a:solidFill>
                  <a:effectLst/>
                  <a:latin typeface="Arial" panose="020B0604020202020204" pitchFamily="34" charset="0"/>
                </a:rPr>
                <a:t>40 MHz FDMA WUR PPDU</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71" name="Rectangle 85"/>
            <p:cNvSpPr>
              <a:spLocks noChangeArrowheads="1"/>
            </p:cNvSpPr>
            <p:nvPr/>
          </p:nvSpPr>
          <p:spPr bwMode="auto">
            <a:xfrm>
              <a:off x="2378168" y="3109833"/>
              <a:ext cx="120706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Arial" panose="020B0604020202020204" pitchFamily="34" charset="0"/>
                </a:rPr>
                <a:t>WUR</a:t>
              </a:r>
              <a:r>
                <a:rPr kumimoji="0" lang="en-US" altLang="zh-CN" sz="800" b="0" i="0" u="none" strike="noStrike" cap="none" normalizeH="0" dirty="0" smtClean="0">
                  <a:ln>
                    <a:noFill/>
                  </a:ln>
                  <a:solidFill>
                    <a:srgbClr val="000000"/>
                  </a:solidFill>
                  <a:effectLst/>
                  <a:latin typeface="Arial" panose="020B0604020202020204" pitchFamily="34" charset="0"/>
                </a:rPr>
                <a:t> PPDU for Channel 1</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sp>
        <p:nvSpPr>
          <p:cNvPr id="160" name="Rectangle 117"/>
          <p:cNvSpPr>
            <a:spLocks noChangeArrowheads="1"/>
          </p:cNvSpPr>
          <p:nvPr/>
        </p:nvSpPr>
        <p:spPr bwMode="auto">
          <a:xfrm>
            <a:off x="5954757" y="3048000"/>
            <a:ext cx="141705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900" b="0" i="0" u="none" strike="noStrike" cap="none" normalizeH="0" baseline="0" dirty="0" smtClean="0">
                <a:ln>
                  <a:noFill/>
                </a:ln>
                <a:solidFill>
                  <a:srgbClr val="000000"/>
                </a:solidFill>
                <a:effectLst/>
                <a:latin typeface="Arial" panose="020B0604020202020204" pitchFamily="34" charset="0"/>
              </a:rPr>
              <a:t>80 MHz FDMA WUR PPDU</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nvGrpSpPr>
          <p:cNvPr id="192" name="Group 191"/>
          <p:cNvGrpSpPr/>
          <p:nvPr/>
        </p:nvGrpSpPr>
        <p:grpSpPr>
          <a:xfrm>
            <a:off x="4572000" y="838200"/>
            <a:ext cx="4011658" cy="2135188"/>
            <a:chOff x="4572000" y="1143000"/>
            <a:chExt cx="4011658" cy="2135188"/>
          </a:xfrm>
        </p:grpSpPr>
        <p:sp>
          <p:nvSpPr>
            <p:cNvPr id="8" name="Rectangle 5"/>
            <p:cNvSpPr>
              <a:spLocks noChangeArrowheads="1"/>
            </p:cNvSpPr>
            <p:nvPr/>
          </p:nvSpPr>
          <p:spPr bwMode="auto">
            <a:xfrm>
              <a:off x="6246857" y="1346200"/>
              <a:ext cx="2324100" cy="103188"/>
            </a:xfrm>
            <a:prstGeom prst="rect">
              <a:avLst/>
            </a:prstGeom>
            <a:solidFill>
              <a:srgbClr val="729F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 name="Rectangle 6"/>
            <p:cNvSpPr>
              <a:spLocks noChangeArrowheads="1"/>
            </p:cNvSpPr>
            <p:nvPr/>
          </p:nvSpPr>
          <p:spPr bwMode="auto">
            <a:xfrm>
              <a:off x="6246857" y="1346200"/>
              <a:ext cx="2324100" cy="103188"/>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5" name="Rectangle 12"/>
            <p:cNvSpPr>
              <a:spLocks noChangeArrowheads="1"/>
            </p:cNvSpPr>
            <p:nvPr/>
          </p:nvSpPr>
          <p:spPr bwMode="auto">
            <a:xfrm>
              <a:off x="5872207" y="1143000"/>
              <a:ext cx="374650" cy="536575"/>
            </a:xfrm>
            <a:prstGeom prst="rect">
              <a:avLst/>
            </a:prstGeom>
            <a:solidFill>
              <a:srgbClr val="F8B5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 name="Rectangle 13"/>
            <p:cNvSpPr>
              <a:spLocks noChangeArrowheads="1"/>
            </p:cNvSpPr>
            <p:nvPr/>
          </p:nvSpPr>
          <p:spPr bwMode="auto">
            <a:xfrm>
              <a:off x="5872207" y="1143000"/>
              <a:ext cx="374650" cy="536575"/>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grpSp>
          <p:nvGrpSpPr>
            <p:cNvPr id="180" name="Group 179"/>
            <p:cNvGrpSpPr/>
            <p:nvPr/>
          </p:nvGrpSpPr>
          <p:grpSpPr>
            <a:xfrm>
              <a:off x="5881821" y="1288872"/>
              <a:ext cx="343043" cy="225438"/>
              <a:chOff x="5881821" y="1219200"/>
              <a:chExt cx="343043" cy="225438"/>
            </a:xfrm>
          </p:grpSpPr>
          <p:sp>
            <p:nvSpPr>
              <p:cNvPr id="17" name="Rectangle 14"/>
              <p:cNvSpPr>
                <a:spLocks noChangeArrowheads="1"/>
              </p:cNvSpPr>
              <p:nvPr/>
            </p:nvSpPr>
            <p:spPr bwMode="auto">
              <a:xfrm>
                <a:off x="5902236" y="1219200"/>
                <a:ext cx="2709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800" b="0" i="0" u="none" strike="noStrike" cap="none" normalizeH="0" baseline="0" dirty="0" smtClean="0">
                    <a:ln>
                      <a:noFill/>
                    </a:ln>
                    <a:solidFill>
                      <a:srgbClr val="000000"/>
                    </a:solidFill>
                    <a:effectLst/>
                    <a:latin typeface="Arial" panose="020B0604020202020204" pitchFamily="34" charset="0"/>
                  </a:rPr>
                  <a:t>Spoof</a:t>
                </a:r>
                <a:endParaRPr kumimoji="0" lang="zh-CN" altLang="zh-CN" sz="800" b="0" i="0" u="none" strike="noStrike" cap="none" normalizeH="0" baseline="0" dirty="0" smtClean="0">
                  <a:ln>
                    <a:noFill/>
                  </a:ln>
                  <a:solidFill>
                    <a:schemeClr val="tx1"/>
                  </a:solidFill>
                  <a:effectLst/>
                  <a:latin typeface="Arial" panose="020B0604020202020204" pitchFamily="34" charset="0"/>
                </a:endParaRPr>
              </a:p>
            </p:txBody>
          </p:sp>
          <p:sp>
            <p:nvSpPr>
              <p:cNvPr id="18" name="Rectangle 15"/>
              <p:cNvSpPr>
                <a:spLocks noChangeArrowheads="1"/>
              </p:cNvSpPr>
              <p:nvPr/>
            </p:nvSpPr>
            <p:spPr bwMode="auto">
              <a:xfrm>
                <a:off x="5881821" y="1321527"/>
                <a:ext cx="343043"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800" b="0" i="0" u="none" strike="noStrike" cap="none" normalizeH="0" baseline="0" dirty="0" smtClean="0">
                    <a:ln>
                      <a:noFill/>
                    </a:ln>
                    <a:solidFill>
                      <a:srgbClr val="000000"/>
                    </a:solidFill>
                    <a:effectLst/>
                    <a:latin typeface="Arial" panose="020B0604020202020204" pitchFamily="34" charset="0"/>
                  </a:rPr>
                  <a:t>Symbol</a:t>
                </a:r>
                <a:endParaRPr kumimoji="0" lang="zh-CN" altLang="zh-CN" sz="800" b="0" i="0" u="none" strike="noStrike" cap="none" normalizeH="0" baseline="0" dirty="0" smtClean="0">
                  <a:ln>
                    <a:noFill/>
                  </a:ln>
                  <a:solidFill>
                    <a:schemeClr val="tx1"/>
                  </a:solidFill>
                  <a:effectLst/>
                  <a:latin typeface="Arial" panose="020B0604020202020204" pitchFamily="34" charset="0"/>
                </a:endParaRPr>
              </a:p>
            </p:txBody>
          </p:sp>
        </p:grpSp>
        <p:sp>
          <p:nvSpPr>
            <p:cNvPr id="19" name="Rectangle 16"/>
            <p:cNvSpPr>
              <a:spLocks noChangeArrowheads="1"/>
            </p:cNvSpPr>
            <p:nvPr/>
          </p:nvSpPr>
          <p:spPr bwMode="auto">
            <a:xfrm>
              <a:off x="4976857" y="1143000"/>
              <a:ext cx="903288" cy="536575"/>
            </a:xfrm>
            <a:prstGeom prst="rect">
              <a:avLst/>
            </a:prstGeom>
            <a:solidFill>
              <a:srgbClr val="B5CB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 name="Rectangle 17"/>
            <p:cNvSpPr>
              <a:spLocks noChangeArrowheads="1"/>
            </p:cNvSpPr>
            <p:nvPr/>
          </p:nvSpPr>
          <p:spPr bwMode="auto">
            <a:xfrm>
              <a:off x="4976857" y="1143000"/>
              <a:ext cx="903288" cy="536575"/>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Rectangle 18"/>
            <p:cNvSpPr>
              <a:spLocks noChangeArrowheads="1"/>
            </p:cNvSpPr>
            <p:nvPr/>
          </p:nvSpPr>
          <p:spPr bwMode="auto">
            <a:xfrm>
              <a:off x="5227682" y="1309687"/>
              <a:ext cx="520700"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Legacy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2" name="Rectangle 19"/>
            <p:cNvSpPr>
              <a:spLocks noChangeArrowheads="1"/>
            </p:cNvSpPr>
            <p:nvPr/>
          </p:nvSpPr>
          <p:spPr bwMode="auto">
            <a:xfrm>
              <a:off x="5157832" y="1409700"/>
              <a:ext cx="620713"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Preamble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3" name="Rectangle 20"/>
            <p:cNvSpPr>
              <a:spLocks noChangeArrowheads="1"/>
            </p:cNvSpPr>
            <p:nvPr/>
          </p:nvSpPr>
          <p:spPr bwMode="auto">
            <a:xfrm>
              <a:off x="6248445" y="1884362"/>
              <a:ext cx="2325688" cy="101600"/>
            </a:xfrm>
            <a:prstGeom prst="rect">
              <a:avLst/>
            </a:prstGeom>
            <a:solidFill>
              <a:srgbClr val="729F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 name="Rectangle 21"/>
            <p:cNvSpPr>
              <a:spLocks noChangeArrowheads="1"/>
            </p:cNvSpPr>
            <p:nvPr/>
          </p:nvSpPr>
          <p:spPr bwMode="auto">
            <a:xfrm>
              <a:off x="6248445" y="1884362"/>
              <a:ext cx="2325688" cy="101600"/>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0" name="Rectangle 27"/>
            <p:cNvSpPr>
              <a:spLocks noChangeArrowheads="1"/>
            </p:cNvSpPr>
            <p:nvPr/>
          </p:nvSpPr>
          <p:spPr bwMode="auto">
            <a:xfrm>
              <a:off x="5873795" y="1679575"/>
              <a:ext cx="374650" cy="536575"/>
            </a:xfrm>
            <a:prstGeom prst="rect">
              <a:avLst/>
            </a:prstGeom>
            <a:solidFill>
              <a:srgbClr val="F8B5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Rectangle 28"/>
            <p:cNvSpPr>
              <a:spLocks noChangeArrowheads="1"/>
            </p:cNvSpPr>
            <p:nvPr/>
          </p:nvSpPr>
          <p:spPr bwMode="auto">
            <a:xfrm>
              <a:off x="5873795" y="1679575"/>
              <a:ext cx="374650" cy="536575"/>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4" name="Rectangle 31"/>
            <p:cNvSpPr>
              <a:spLocks noChangeArrowheads="1"/>
            </p:cNvSpPr>
            <p:nvPr/>
          </p:nvSpPr>
          <p:spPr bwMode="auto">
            <a:xfrm>
              <a:off x="4978445" y="1679575"/>
              <a:ext cx="903288" cy="536575"/>
            </a:xfrm>
            <a:prstGeom prst="rect">
              <a:avLst/>
            </a:prstGeom>
            <a:solidFill>
              <a:srgbClr val="B5CB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 name="Rectangle 32"/>
            <p:cNvSpPr>
              <a:spLocks noChangeArrowheads="1"/>
            </p:cNvSpPr>
            <p:nvPr/>
          </p:nvSpPr>
          <p:spPr bwMode="auto">
            <a:xfrm>
              <a:off x="4978445" y="1679575"/>
              <a:ext cx="903288" cy="536575"/>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6" name="Rectangle 33"/>
            <p:cNvSpPr>
              <a:spLocks noChangeArrowheads="1"/>
            </p:cNvSpPr>
            <p:nvPr/>
          </p:nvSpPr>
          <p:spPr bwMode="auto">
            <a:xfrm>
              <a:off x="5227682" y="1847850"/>
              <a:ext cx="520700"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Legacy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7" name="Rectangle 34"/>
            <p:cNvSpPr>
              <a:spLocks noChangeArrowheads="1"/>
            </p:cNvSpPr>
            <p:nvPr/>
          </p:nvSpPr>
          <p:spPr bwMode="auto">
            <a:xfrm>
              <a:off x="5164182" y="1946275"/>
              <a:ext cx="620713"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Preamble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8" name="Rectangle 35"/>
            <p:cNvSpPr>
              <a:spLocks noChangeArrowheads="1"/>
            </p:cNvSpPr>
            <p:nvPr/>
          </p:nvSpPr>
          <p:spPr bwMode="auto">
            <a:xfrm>
              <a:off x="6257970" y="2420937"/>
              <a:ext cx="2325688" cy="101600"/>
            </a:xfrm>
            <a:prstGeom prst="rect">
              <a:avLst/>
            </a:prstGeom>
            <a:solidFill>
              <a:srgbClr val="729F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 name="Rectangle 36"/>
            <p:cNvSpPr>
              <a:spLocks noChangeArrowheads="1"/>
            </p:cNvSpPr>
            <p:nvPr/>
          </p:nvSpPr>
          <p:spPr bwMode="auto">
            <a:xfrm>
              <a:off x="6257970" y="2420937"/>
              <a:ext cx="2325688" cy="101600"/>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7" name="Rectangle 42"/>
            <p:cNvSpPr>
              <a:spLocks noChangeArrowheads="1"/>
            </p:cNvSpPr>
            <p:nvPr/>
          </p:nvSpPr>
          <p:spPr bwMode="auto">
            <a:xfrm>
              <a:off x="5883320" y="2216150"/>
              <a:ext cx="374650" cy="536575"/>
            </a:xfrm>
            <a:prstGeom prst="rect">
              <a:avLst/>
            </a:prstGeom>
            <a:solidFill>
              <a:srgbClr val="F8B5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 name="Rectangle 43"/>
            <p:cNvSpPr>
              <a:spLocks noChangeArrowheads="1"/>
            </p:cNvSpPr>
            <p:nvPr/>
          </p:nvSpPr>
          <p:spPr bwMode="auto">
            <a:xfrm>
              <a:off x="5883320" y="2216150"/>
              <a:ext cx="374650" cy="536575"/>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1" name="Rectangle 46"/>
            <p:cNvSpPr>
              <a:spLocks noChangeArrowheads="1"/>
            </p:cNvSpPr>
            <p:nvPr/>
          </p:nvSpPr>
          <p:spPr bwMode="auto">
            <a:xfrm>
              <a:off x="4980032" y="2216150"/>
              <a:ext cx="903288" cy="536575"/>
            </a:xfrm>
            <a:prstGeom prst="rect">
              <a:avLst/>
            </a:prstGeom>
            <a:solidFill>
              <a:srgbClr val="B5CB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 name="Rectangle 47"/>
            <p:cNvSpPr>
              <a:spLocks noChangeArrowheads="1"/>
            </p:cNvSpPr>
            <p:nvPr/>
          </p:nvSpPr>
          <p:spPr bwMode="auto">
            <a:xfrm>
              <a:off x="4980032" y="2216150"/>
              <a:ext cx="903288" cy="536575"/>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3" name="Rectangle 48"/>
            <p:cNvSpPr>
              <a:spLocks noChangeArrowheads="1"/>
            </p:cNvSpPr>
            <p:nvPr/>
          </p:nvSpPr>
          <p:spPr bwMode="auto">
            <a:xfrm>
              <a:off x="5227682" y="2386012"/>
              <a:ext cx="520700"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Legacy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54" name="Rectangle 49"/>
            <p:cNvSpPr>
              <a:spLocks noChangeArrowheads="1"/>
            </p:cNvSpPr>
            <p:nvPr/>
          </p:nvSpPr>
          <p:spPr bwMode="auto">
            <a:xfrm>
              <a:off x="5164182" y="2484437"/>
              <a:ext cx="620713"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Preamble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55" name="Rectangle 50"/>
            <p:cNvSpPr>
              <a:spLocks noChangeArrowheads="1"/>
            </p:cNvSpPr>
            <p:nvPr/>
          </p:nvSpPr>
          <p:spPr bwMode="auto">
            <a:xfrm>
              <a:off x="6257970" y="2944812"/>
              <a:ext cx="2325688" cy="103188"/>
            </a:xfrm>
            <a:prstGeom prst="rect">
              <a:avLst/>
            </a:prstGeom>
            <a:solidFill>
              <a:srgbClr val="729F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 name="Rectangle 51"/>
            <p:cNvSpPr>
              <a:spLocks noChangeArrowheads="1"/>
            </p:cNvSpPr>
            <p:nvPr/>
          </p:nvSpPr>
          <p:spPr bwMode="auto">
            <a:xfrm>
              <a:off x="6257970" y="2944812"/>
              <a:ext cx="2325688" cy="103188"/>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62" name="Rectangle 57"/>
            <p:cNvSpPr>
              <a:spLocks noChangeArrowheads="1"/>
            </p:cNvSpPr>
            <p:nvPr/>
          </p:nvSpPr>
          <p:spPr bwMode="auto">
            <a:xfrm>
              <a:off x="5883320" y="2740025"/>
              <a:ext cx="374650" cy="538163"/>
            </a:xfrm>
            <a:prstGeom prst="rect">
              <a:avLst/>
            </a:prstGeom>
            <a:solidFill>
              <a:srgbClr val="F8B5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3" name="Rectangle 58"/>
            <p:cNvSpPr>
              <a:spLocks noChangeArrowheads="1"/>
            </p:cNvSpPr>
            <p:nvPr/>
          </p:nvSpPr>
          <p:spPr bwMode="auto">
            <a:xfrm>
              <a:off x="5883320" y="2740025"/>
              <a:ext cx="374650" cy="538163"/>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66" name="Rectangle 61"/>
            <p:cNvSpPr>
              <a:spLocks noChangeArrowheads="1"/>
            </p:cNvSpPr>
            <p:nvPr/>
          </p:nvSpPr>
          <p:spPr bwMode="auto">
            <a:xfrm>
              <a:off x="4980032" y="2740025"/>
              <a:ext cx="903288" cy="538163"/>
            </a:xfrm>
            <a:prstGeom prst="rect">
              <a:avLst/>
            </a:prstGeom>
            <a:solidFill>
              <a:srgbClr val="B5CB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7" name="Rectangle 62"/>
            <p:cNvSpPr>
              <a:spLocks noChangeArrowheads="1"/>
            </p:cNvSpPr>
            <p:nvPr/>
          </p:nvSpPr>
          <p:spPr bwMode="auto">
            <a:xfrm>
              <a:off x="4980032" y="2740025"/>
              <a:ext cx="903288" cy="538163"/>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68" name="Rectangle 63"/>
            <p:cNvSpPr>
              <a:spLocks noChangeArrowheads="1"/>
            </p:cNvSpPr>
            <p:nvPr/>
          </p:nvSpPr>
          <p:spPr bwMode="auto">
            <a:xfrm>
              <a:off x="5227682" y="2911475"/>
              <a:ext cx="520700"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Legacy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69" name="Rectangle 64"/>
            <p:cNvSpPr>
              <a:spLocks noChangeArrowheads="1"/>
            </p:cNvSpPr>
            <p:nvPr/>
          </p:nvSpPr>
          <p:spPr bwMode="auto">
            <a:xfrm>
              <a:off x="5164182" y="3009900"/>
              <a:ext cx="620713"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Preamble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grpSp>
          <p:nvGrpSpPr>
            <p:cNvPr id="161" name="Group 160"/>
            <p:cNvGrpSpPr/>
            <p:nvPr/>
          </p:nvGrpSpPr>
          <p:grpSpPr>
            <a:xfrm>
              <a:off x="4577445" y="1360487"/>
              <a:ext cx="469900" cy="115888"/>
              <a:chOff x="4481513" y="2012950"/>
              <a:chExt cx="469900" cy="115888"/>
            </a:xfrm>
          </p:grpSpPr>
          <p:sp>
            <p:nvSpPr>
              <p:cNvPr id="70" name="Rectangle 65"/>
              <p:cNvSpPr>
                <a:spLocks noChangeArrowheads="1"/>
              </p:cNvSpPr>
              <p:nvPr/>
            </p:nvSpPr>
            <p:spPr bwMode="auto">
              <a:xfrm>
                <a:off x="4481513" y="2012950"/>
                <a:ext cx="200025"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20</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71" name="Rectangle 66"/>
              <p:cNvSpPr>
                <a:spLocks noChangeArrowheads="1"/>
              </p:cNvSpPr>
              <p:nvPr/>
            </p:nvSpPr>
            <p:spPr bwMode="auto">
              <a:xfrm>
                <a:off x="4625975" y="2012950"/>
                <a:ext cx="325438"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MHz</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grpSp>
          <p:nvGrpSpPr>
            <p:cNvPr id="162" name="Group 161"/>
            <p:cNvGrpSpPr/>
            <p:nvPr/>
          </p:nvGrpSpPr>
          <p:grpSpPr>
            <a:xfrm>
              <a:off x="4572000" y="1885949"/>
              <a:ext cx="469900" cy="115888"/>
              <a:chOff x="4481513" y="2012950"/>
              <a:chExt cx="469900" cy="115888"/>
            </a:xfrm>
          </p:grpSpPr>
          <p:sp>
            <p:nvSpPr>
              <p:cNvPr id="163" name="Rectangle 65"/>
              <p:cNvSpPr>
                <a:spLocks noChangeArrowheads="1"/>
              </p:cNvSpPr>
              <p:nvPr/>
            </p:nvSpPr>
            <p:spPr bwMode="auto">
              <a:xfrm>
                <a:off x="4481513" y="2012950"/>
                <a:ext cx="200025"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20</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64" name="Rectangle 66"/>
              <p:cNvSpPr>
                <a:spLocks noChangeArrowheads="1"/>
              </p:cNvSpPr>
              <p:nvPr/>
            </p:nvSpPr>
            <p:spPr bwMode="auto">
              <a:xfrm>
                <a:off x="4625975" y="2012950"/>
                <a:ext cx="325438"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MHz</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grpSp>
          <p:nvGrpSpPr>
            <p:cNvPr id="165" name="Group 164"/>
            <p:cNvGrpSpPr/>
            <p:nvPr/>
          </p:nvGrpSpPr>
          <p:grpSpPr>
            <a:xfrm>
              <a:off x="4592682" y="2413726"/>
              <a:ext cx="469900" cy="115888"/>
              <a:chOff x="4481513" y="2012950"/>
              <a:chExt cx="469900" cy="115888"/>
            </a:xfrm>
          </p:grpSpPr>
          <p:sp>
            <p:nvSpPr>
              <p:cNvPr id="166" name="Rectangle 65"/>
              <p:cNvSpPr>
                <a:spLocks noChangeArrowheads="1"/>
              </p:cNvSpPr>
              <p:nvPr/>
            </p:nvSpPr>
            <p:spPr bwMode="auto">
              <a:xfrm>
                <a:off x="4481513" y="2012950"/>
                <a:ext cx="200025"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20</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67" name="Rectangle 66"/>
              <p:cNvSpPr>
                <a:spLocks noChangeArrowheads="1"/>
              </p:cNvSpPr>
              <p:nvPr/>
            </p:nvSpPr>
            <p:spPr bwMode="auto">
              <a:xfrm>
                <a:off x="4625975" y="2012950"/>
                <a:ext cx="325438"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MHz</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grpSp>
          <p:nvGrpSpPr>
            <p:cNvPr id="168" name="Group 167"/>
            <p:cNvGrpSpPr/>
            <p:nvPr/>
          </p:nvGrpSpPr>
          <p:grpSpPr>
            <a:xfrm>
              <a:off x="4579982" y="2962363"/>
              <a:ext cx="469900" cy="115888"/>
              <a:chOff x="4481513" y="2012950"/>
              <a:chExt cx="469900" cy="115888"/>
            </a:xfrm>
          </p:grpSpPr>
          <p:sp>
            <p:nvSpPr>
              <p:cNvPr id="169" name="Rectangle 65"/>
              <p:cNvSpPr>
                <a:spLocks noChangeArrowheads="1"/>
              </p:cNvSpPr>
              <p:nvPr/>
            </p:nvSpPr>
            <p:spPr bwMode="auto">
              <a:xfrm>
                <a:off x="4481513" y="2012950"/>
                <a:ext cx="200025"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20</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70" name="Rectangle 66"/>
              <p:cNvSpPr>
                <a:spLocks noChangeArrowheads="1"/>
              </p:cNvSpPr>
              <p:nvPr/>
            </p:nvSpPr>
            <p:spPr bwMode="auto">
              <a:xfrm>
                <a:off x="4625975" y="2012950"/>
                <a:ext cx="325438"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MHz</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sp>
          <p:nvSpPr>
            <p:cNvPr id="174" name="Rectangle 85"/>
            <p:cNvSpPr>
              <a:spLocks noChangeArrowheads="1"/>
            </p:cNvSpPr>
            <p:nvPr/>
          </p:nvSpPr>
          <p:spPr bwMode="auto">
            <a:xfrm>
              <a:off x="6898914" y="1346200"/>
              <a:ext cx="120706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Arial" panose="020B0604020202020204" pitchFamily="34" charset="0"/>
                </a:rPr>
                <a:t>WUR</a:t>
              </a:r>
              <a:r>
                <a:rPr kumimoji="0" lang="en-US" altLang="zh-CN" sz="800" b="0" i="0" u="none" strike="noStrike" cap="none" normalizeH="0" dirty="0" smtClean="0">
                  <a:ln>
                    <a:noFill/>
                  </a:ln>
                  <a:solidFill>
                    <a:srgbClr val="000000"/>
                  </a:solidFill>
                  <a:effectLst/>
                  <a:latin typeface="Arial" panose="020B0604020202020204" pitchFamily="34" charset="0"/>
                </a:rPr>
                <a:t> PPDU for Channel 0</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75" name="Rectangle 85"/>
            <p:cNvSpPr>
              <a:spLocks noChangeArrowheads="1"/>
            </p:cNvSpPr>
            <p:nvPr/>
          </p:nvSpPr>
          <p:spPr bwMode="auto">
            <a:xfrm>
              <a:off x="6898914" y="2408237"/>
              <a:ext cx="120706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Arial" panose="020B0604020202020204" pitchFamily="34" charset="0"/>
                </a:rPr>
                <a:t>WUR</a:t>
              </a:r>
              <a:r>
                <a:rPr kumimoji="0" lang="en-US" altLang="zh-CN" sz="800" b="0" i="0" u="none" strike="noStrike" cap="none" normalizeH="0" dirty="0" smtClean="0">
                  <a:ln>
                    <a:noFill/>
                  </a:ln>
                  <a:solidFill>
                    <a:srgbClr val="000000"/>
                  </a:solidFill>
                  <a:effectLst/>
                  <a:latin typeface="Arial" panose="020B0604020202020204" pitchFamily="34" charset="0"/>
                </a:rPr>
                <a:t> PPDU for Channel 2</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76" name="Rectangle 85"/>
            <p:cNvSpPr>
              <a:spLocks noChangeArrowheads="1"/>
            </p:cNvSpPr>
            <p:nvPr/>
          </p:nvSpPr>
          <p:spPr bwMode="auto">
            <a:xfrm>
              <a:off x="6885805" y="1885259"/>
              <a:ext cx="120706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Arial" panose="020B0604020202020204" pitchFamily="34" charset="0"/>
                </a:rPr>
                <a:t>WUR</a:t>
              </a:r>
              <a:r>
                <a:rPr kumimoji="0" lang="en-US" altLang="zh-CN" sz="800" b="0" i="0" u="none" strike="noStrike" cap="none" normalizeH="0" dirty="0" smtClean="0">
                  <a:ln>
                    <a:noFill/>
                  </a:ln>
                  <a:solidFill>
                    <a:srgbClr val="000000"/>
                  </a:solidFill>
                  <a:effectLst/>
                  <a:latin typeface="Arial" panose="020B0604020202020204" pitchFamily="34" charset="0"/>
                </a:rPr>
                <a:t> PPDU for Channel 1</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77" name="Rectangle 85"/>
            <p:cNvSpPr>
              <a:spLocks noChangeArrowheads="1"/>
            </p:cNvSpPr>
            <p:nvPr/>
          </p:nvSpPr>
          <p:spPr bwMode="auto">
            <a:xfrm>
              <a:off x="6898914" y="2939293"/>
              <a:ext cx="120706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Arial" panose="020B0604020202020204" pitchFamily="34" charset="0"/>
                </a:rPr>
                <a:t>WUR</a:t>
              </a:r>
              <a:r>
                <a:rPr kumimoji="0" lang="en-US" altLang="zh-CN" sz="800" b="0" i="0" u="none" strike="noStrike" cap="none" normalizeH="0" dirty="0" smtClean="0">
                  <a:ln>
                    <a:noFill/>
                  </a:ln>
                  <a:solidFill>
                    <a:srgbClr val="000000"/>
                  </a:solidFill>
                  <a:effectLst/>
                  <a:latin typeface="Arial" panose="020B0604020202020204" pitchFamily="34" charset="0"/>
                </a:rPr>
                <a:t> PPDU for Channel 3</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nvGrpSpPr>
            <p:cNvPr id="183" name="Group 182"/>
            <p:cNvGrpSpPr/>
            <p:nvPr/>
          </p:nvGrpSpPr>
          <p:grpSpPr>
            <a:xfrm>
              <a:off x="5888827" y="1833170"/>
              <a:ext cx="343043" cy="225438"/>
              <a:chOff x="5881821" y="1219200"/>
              <a:chExt cx="343043" cy="225438"/>
            </a:xfrm>
          </p:grpSpPr>
          <p:sp>
            <p:nvSpPr>
              <p:cNvPr id="184" name="Rectangle 14"/>
              <p:cNvSpPr>
                <a:spLocks noChangeArrowheads="1"/>
              </p:cNvSpPr>
              <p:nvPr/>
            </p:nvSpPr>
            <p:spPr bwMode="auto">
              <a:xfrm>
                <a:off x="5902236" y="1219200"/>
                <a:ext cx="2709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800" b="0" i="0" u="none" strike="noStrike" cap="none" normalizeH="0" baseline="0" dirty="0" smtClean="0">
                    <a:ln>
                      <a:noFill/>
                    </a:ln>
                    <a:solidFill>
                      <a:srgbClr val="000000"/>
                    </a:solidFill>
                    <a:effectLst/>
                    <a:latin typeface="Arial" panose="020B0604020202020204" pitchFamily="34" charset="0"/>
                  </a:rPr>
                  <a:t>Spoof</a:t>
                </a:r>
                <a:endParaRPr kumimoji="0" lang="zh-CN" altLang="zh-CN" sz="800" b="0" i="0" u="none" strike="noStrike" cap="none" normalizeH="0" baseline="0" dirty="0" smtClean="0">
                  <a:ln>
                    <a:noFill/>
                  </a:ln>
                  <a:solidFill>
                    <a:schemeClr val="tx1"/>
                  </a:solidFill>
                  <a:effectLst/>
                  <a:latin typeface="Arial" panose="020B0604020202020204" pitchFamily="34" charset="0"/>
                </a:endParaRPr>
              </a:p>
            </p:txBody>
          </p:sp>
          <p:sp>
            <p:nvSpPr>
              <p:cNvPr id="185" name="Rectangle 15"/>
              <p:cNvSpPr>
                <a:spLocks noChangeArrowheads="1"/>
              </p:cNvSpPr>
              <p:nvPr/>
            </p:nvSpPr>
            <p:spPr bwMode="auto">
              <a:xfrm>
                <a:off x="5881821" y="1321527"/>
                <a:ext cx="343043"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800" b="0" i="0" u="none" strike="noStrike" cap="none" normalizeH="0" baseline="0" dirty="0" smtClean="0">
                    <a:ln>
                      <a:noFill/>
                    </a:ln>
                    <a:solidFill>
                      <a:srgbClr val="000000"/>
                    </a:solidFill>
                    <a:effectLst/>
                    <a:latin typeface="Arial" panose="020B0604020202020204" pitchFamily="34" charset="0"/>
                  </a:rPr>
                  <a:t>Symbol</a:t>
                </a:r>
                <a:endParaRPr kumimoji="0" lang="zh-CN" altLang="zh-CN" sz="800" b="0" i="0" u="none" strike="noStrike" cap="none" normalizeH="0" baseline="0" dirty="0" smtClean="0">
                  <a:ln>
                    <a:noFill/>
                  </a:ln>
                  <a:solidFill>
                    <a:schemeClr val="tx1"/>
                  </a:solidFill>
                  <a:effectLst/>
                  <a:latin typeface="Arial" panose="020B0604020202020204" pitchFamily="34" charset="0"/>
                </a:endParaRPr>
              </a:p>
            </p:txBody>
          </p:sp>
        </p:grpSp>
        <p:grpSp>
          <p:nvGrpSpPr>
            <p:cNvPr id="186" name="Group 185"/>
            <p:cNvGrpSpPr/>
            <p:nvPr/>
          </p:nvGrpSpPr>
          <p:grpSpPr>
            <a:xfrm>
              <a:off x="5895948" y="2364655"/>
              <a:ext cx="343043" cy="225438"/>
              <a:chOff x="5881821" y="1219200"/>
              <a:chExt cx="343043" cy="225438"/>
            </a:xfrm>
          </p:grpSpPr>
          <p:sp>
            <p:nvSpPr>
              <p:cNvPr id="187" name="Rectangle 14"/>
              <p:cNvSpPr>
                <a:spLocks noChangeArrowheads="1"/>
              </p:cNvSpPr>
              <p:nvPr/>
            </p:nvSpPr>
            <p:spPr bwMode="auto">
              <a:xfrm>
                <a:off x="5902236" y="1219200"/>
                <a:ext cx="2709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800" b="0" i="0" u="none" strike="noStrike" cap="none" normalizeH="0" baseline="0" dirty="0" smtClean="0">
                    <a:ln>
                      <a:noFill/>
                    </a:ln>
                    <a:solidFill>
                      <a:srgbClr val="000000"/>
                    </a:solidFill>
                    <a:effectLst/>
                    <a:latin typeface="Arial" panose="020B0604020202020204" pitchFamily="34" charset="0"/>
                  </a:rPr>
                  <a:t>Spoof</a:t>
                </a:r>
                <a:endParaRPr kumimoji="0" lang="zh-CN" altLang="zh-CN" sz="800" b="0" i="0" u="none" strike="noStrike" cap="none" normalizeH="0" baseline="0" dirty="0" smtClean="0">
                  <a:ln>
                    <a:noFill/>
                  </a:ln>
                  <a:solidFill>
                    <a:schemeClr val="tx1"/>
                  </a:solidFill>
                  <a:effectLst/>
                  <a:latin typeface="Arial" panose="020B0604020202020204" pitchFamily="34" charset="0"/>
                </a:endParaRPr>
              </a:p>
            </p:txBody>
          </p:sp>
          <p:sp>
            <p:nvSpPr>
              <p:cNvPr id="188" name="Rectangle 15"/>
              <p:cNvSpPr>
                <a:spLocks noChangeArrowheads="1"/>
              </p:cNvSpPr>
              <p:nvPr/>
            </p:nvSpPr>
            <p:spPr bwMode="auto">
              <a:xfrm>
                <a:off x="5881821" y="1321527"/>
                <a:ext cx="343043"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800" b="0" i="0" u="none" strike="noStrike" cap="none" normalizeH="0" baseline="0" dirty="0" smtClean="0">
                    <a:ln>
                      <a:noFill/>
                    </a:ln>
                    <a:solidFill>
                      <a:srgbClr val="000000"/>
                    </a:solidFill>
                    <a:effectLst/>
                    <a:latin typeface="Arial" panose="020B0604020202020204" pitchFamily="34" charset="0"/>
                  </a:rPr>
                  <a:t>Symbol</a:t>
                </a:r>
                <a:endParaRPr kumimoji="0" lang="zh-CN" altLang="zh-CN" sz="800" b="0" i="0" u="none" strike="noStrike" cap="none" normalizeH="0" baseline="0" dirty="0" smtClean="0">
                  <a:ln>
                    <a:noFill/>
                  </a:ln>
                  <a:solidFill>
                    <a:schemeClr val="tx1"/>
                  </a:solidFill>
                  <a:effectLst/>
                  <a:latin typeface="Arial" panose="020B0604020202020204" pitchFamily="34" charset="0"/>
                </a:endParaRPr>
              </a:p>
            </p:txBody>
          </p:sp>
        </p:grpSp>
        <p:grpSp>
          <p:nvGrpSpPr>
            <p:cNvPr id="189" name="Group 188"/>
            <p:cNvGrpSpPr/>
            <p:nvPr/>
          </p:nvGrpSpPr>
          <p:grpSpPr>
            <a:xfrm>
              <a:off x="5895947" y="2878835"/>
              <a:ext cx="343043" cy="225438"/>
              <a:chOff x="5881821" y="1219200"/>
              <a:chExt cx="343043" cy="225438"/>
            </a:xfrm>
          </p:grpSpPr>
          <p:sp>
            <p:nvSpPr>
              <p:cNvPr id="190" name="Rectangle 14"/>
              <p:cNvSpPr>
                <a:spLocks noChangeArrowheads="1"/>
              </p:cNvSpPr>
              <p:nvPr/>
            </p:nvSpPr>
            <p:spPr bwMode="auto">
              <a:xfrm>
                <a:off x="5902236" y="1219200"/>
                <a:ext cx="2709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800" b="0" i="0" u="none" strike="noStrike" cap="none" normalizeH="0" baseline="0" dirty="0" smtClean="0">
                    <a:ln>
                      <a:noFill/>
                    </a:ln>
                    <a:solidFill>
                      <a:srgbClr val="000000"/>
                    </a:solidFill>
                    <a:effectLst/>
                    <a:latin typeface="Arial" panose="020B0604020202020204" pitchFamily="34" charset="0"/>
                  </a:rPr>
                  <a:t>Spoof</a:t>
                </a:r>
                <a:endParaRPr kumimoji="0" lang="zh-CN" altLang="zh-CN" sz="800" b="0" i="0" u="none" strike="noStrike" cap="none" normalizeH="0" baseline="0" dirty="0" smtClean="0">
                  <a:ln>
                    <a:noFill/>
                  </a:ln>
                  <a:solidFill>
                    <a:schemeClr val="tx1"/>
                  </a:solidFill>
                  <a:effectLst/>
                  <a:latin typeface="Arial" panose="020B0604020202020204" pitchFamily="34" charset="0"/>
                </a:endParaRPr>
              </a:p>
            </p:txBody>
          </p:sp>
          <p:sp>
            <p:nvSpPr>
              <p:cNvPr id="191" name="Rectangle 15"/>
              <p:cNvSpPr>
                <a:spLocks noChangeArrowheads="1"/>
              </p:cNvSpPr>
              <p:nvPr/>
            </p:nvSpPr>
            <p:spPr bwMode="auto">
              <a:xfrm>
                <a:off x="5881821" y="1321527"/>
                <a:ext cx="343043"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800" b="0" i="0" u="none" strike="noStrike" cap="none" normalizeH="0" baseline="0" dirty="0" smtClean="0">
                    <a:ln>
                      <a:noFill/>
                    </a:ln>
                    <a:solidFill>
                      <a:srgbClr val="000000"/>
                    </a:solidFill>
                    <a:effectLst/>
                    <a:latin typeface="Arial" panose="020B0604020202020204" pitchFamily="34" charset="0"/>
                  </a:rPr>
                  <a:t>Symbol</a:t>
                </a:r>
                <a:endParaRPr kumimoji="0" lang="zh-CN" altLang="zh-CN" sz="800" b="0" i="0" u="none" strike="noStrike" cap="none" normalizeH="0" baseline="0" dirty="0" smtClean="0">
                  <a:ln>
                    <a:noFill/>
                  </a:ln>
                  <a:solidFill>
                    <a:schemeClr val="tx1"/>
                  </a:solidFill>
                  <a:effectLst/>
                  <a:latin typeface="Arial" panose="020B0604020202020204" pitchFamily="34" charset="0"/>
                </a:endParaRPr>
              </a:p>
            </p:txBody>
          </p:sp>
        </p:gr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7167" y="1216430"/>
            <a:ext cx="3819562" cy="381000"/>
          </a:xfrm>
        </p:spPr>
        <p:txBody>
          <a:bodyPr/>
          <a:lstStyle/>
          <a:p>
            <a:r>
              <a:rPr lang="en-US" altLang="zh-CN" sz="1600" dirty="0" smtClean="0"/>
              <a:t>Block diagram and Construction of </a:t>
            </a:r>
            <a:br>
              <a:rPr lang="en-US" altLang="zh-CN" sz="1600" dirty="0" smtClean="0"/>
            </a:br>
            <a:r>
              <a:rPr lang="en-US" altLang="zh-CN" sz="1600" dirty="0" smtClean="0"/>
              <a:t>80 MHz FDMA WUR Signal Generator</a:t>
            </a:r>
            <a:endParaRPr lang="zh-CN" altLang="en-US" sz="1600" dirty="0"/>
          </a:p>
        </p:txBody>
      </p:sp>
      <p:sp>
        <p:nvSpPr>
          <p:cNvPr id="3" name="Content Placeholder 2"/>
          <p:cNvSpPr>
            <a:spLocks noGrp="1"/>
          </p:cNvSpPr>
          <p:nvPr>
            <p:ph idx="1"/>
          </p:nvPr>
        </p:nvSpPr>
        <p:spPr>
          <a:xfrm>
            <a:off x="228600" y="4232364"/>
            <a:ext cx="8686800" cy="1345017"/>
          </a:xfrm>
        </p:spPr>
        <p:txBody>
          <a:bodyPr/>
          <a:lstStyle/>
          <a:p>
            <a:r>
              <a:rPr lang="en-US" altLang="zh-CN" sz="1200" b="0" dirty="0" smtClean="0"/>
              <a:t>Determine the WUR_DATARATE for each 20 MHz Channel from the WUR_TXVECTOR of each corresponding STA</a:t>
            </a:r>
          </a:p>
          <a:p>
            <a:r>
              <a:rPr lang="en-US" altLang="zh-CN" sz="1200" b="0" dirty="0" smtClean="0"/>
              <a:t>Manchester based encoder for each 20 MHz Channel: Pulse combination is determined according to the input bits as described in 32.3.9</a:t>
            </a:r>
          </a:p>
          <a:p>
            <a:r>
              <a:rPr lang="en-US" altLang="zh-CN" sz="1200" b="0" dirty="0" smtClean="0"/>
              <a:t>The </a:t>
            </a:r>
            <a:r>
              <a:rPr lang="en-US" altLang="zh-CN" sz="1200" b="0" dirty="0"/>
              <a:t>output of Manchester based encoder determines which samples to take either from </a:t>
            </a:r>
            <a:r>
              <a:rPr lang="en-US" altLang="zh-CN" sz="1200" b="0" dirty="0" smtClean="0"/>
              <a:t>On-WG </a:t>
            </a:r>
            <a:r>
              <a:rPr lang="en-US" altLang="zh-CN" sz="1200" b="0" i="1" dirty="0" smtClean="0"/>
              <a:t>i</a:t>
            </a:r>
            <a:r>
              <a:rPr lang="en-US" altLang="zh-CN" sz="1200" b="0" i="1" baseline="-25000" dirty="0" smtClean="0"/>
              <a:t>TX</a:t>
            </a:r>
            <a:r>
              <a:rPr lang="en-US" altLang="zh-CN" sz="1200" b="0" i="1" dirty="0" smtClean="0"/>
              <a:t>  </a:t>
            </a:r>
            <a:r>
              <a:rPr lang="en-US" altLang="zh-CN" sz="1200" b="0" dirty="0" smtClean="0"/>
              <a:t>of each 20 MHz Channel or </a:t>
            </a:r>
            <a:r>
              <a:rPr lang="en-US" altLang="zh-CN" sz="1200" b="0" dirty="0"/>
              <a:t>from </a:t>
            </a:r>
            <a:r>
              <a:rPr lang="en-US" altLang="zh-CN" sz="1200" b="0" dirty="0" smtClean="0"/>
              <a:t>Off-WG. </a:t>
            </a:r>
            <a:r>
              <a:rPr lang="en-US" altLang="zh-CN" sz="1200" b="0" dirty="0"/>
              <a:t>The On-WG </a:t>
            </a:r>
            <a:r>
              <a:rPr lang="en-US" altLang="zh-CN" sz="1200" b="0" i="1" dirty="0"/>
              <a:t>i</a:t>
            </a:r>
            <a:r>
              <a:rPr lang="en-US" altLang="zh-CN" sz="1200" b="0" i="1" baseline="-25000" dirty="0"/>
              <a:t>TX</a:t>
            </a:r>
            <a:r>
              <a:rPr lang="en-US" altLang="zh-CN" sz="1200" b="0" dirty="0" smtClean="0"/>
              <a:t> </a:t>
            </a:r>
            <a:r>
              <a:rPr lang="en-US" altLang="zh-CN" sz="1200" b="0" dirty="0"/>
              <a:t>or Off-WG is a type of buffer which stores corresponding waveform samples. The waveform samples stored in On-WG </a:t>
            </a:r>
            <a:r>
              <a:rPr lang="en-US" altLang="zh-CN" sz="1200" b="0" i="1" dirty="0"/>
              <a:t>i</a:t>
            </a:r>
            <a:r>
              <a:rPr lang="en-US" altLang="zh-CN" sz="1200" b="0" i="1" baseline="-25000" dirty="0"/>
              <a:t>TX</a:t>
            </a:r>
            <a:r>
              <a:rPr lang="en-US" altLang="zh-CN" sz="1200" b="0" dirty="0" smtClean="0"/>
              <a:t>  of each 20 MHz Channel are </a:t>
            </a:r>
            <a:r>
              <a:rPr lang="en-US" altLang="zh-CN" sz="1200" b="0" dirty="0"/>
              <a:t>generated as in </a:t>
            </a:r>
            <a:r>
              <a:rPr lang="en-US" altLang="zh-CN" sz="1200" b="0" dirty="0" smtClean="0"/>
              <a:t>the previous slide, </a:t>
            </a:r>
            <a:r>
              <a:rPr lang="en-US" altLang="zh-CN" sz="1200" b="0" dirty="0"/>
              <a:t>depending on the WUR_DATARATE. The samples in Off-WG have zero energy. Each symbol duration, </a:t>
            </a:r>
            <a:r>
              <a:rPr lang="en-US" altLang="zh-CN" sz="1200" b="0" i="1" dirty="0"/>
              <a:t>T</a:t>
            </a:r>
            <a:r>
              <a:rPr lang="en-US" altLang="zh-CN" sz="1200" b="0" i="1" baseline="-25000" dirty="0"/>
              <a:t>Sym</a:t>
            </a:r>
            <a:r>
              <a:rPr lang="en-US" altLang="zh-CN" sz="1200" b="0" dirty="0"/>
              <a:t> is 2 </a:t>
            </a:r>
            <a:r>
              <a:rPr lang="en-US" altLang="zh-CN" sz="1200" b="0" dirty="0" err="1"/>
              <a:t>usec</a:t>
            </a:r>
            <a:r>
              <a:rPr lang="en-US" altLang="zh-CN" sz="1200" b="0" dirty="0"/>
              <a:t> for high data rate (</a:t>
            </a:r>
            <a:r>
              <a:rPr lang="en-US" altLang="zh-CN" sz="1200" b="0" i="1" dirty="0"/>
              <a:t>T</a:t>
            </a:r>
            <a:r>
              <a:rPr lang="en-US" altLang="zh-CN" sz="1200" b="0" i="1" baseline="-25000" dirty="0"/>
              <a:t>SYM-HDR</a:t>
            </a:r>
            <a:r>
              <a:rPr lang="en-US" altLang="zh-CN" sz="1200" b="0" dirty="0"/>
              <a:t>) and 4 </a:t>
            </a:r>
            <a:r>
              <a:rPr lang="en-US" altLang="zh-CN" sz="1200" b="0" dirty="0" err="1"/>
              <a:t>usec</a:t>
            </a:r>
            <a:r>
              <a:rPr lang="en-US" altLang="zh-CN" sz="1200" b="0" dirty="0"/>
              <a:t> for low data rate (</a:t>
            </a:r>
            <a:r>
              <a:rPr lang="en-US" altLang="zh-CN" sz="1200" b="0" i="1" dirty="0"/>
              <a:t>T</a:t>
            </a:r>
            <a:r>
              <a:rPr lang="en-US" altLang="zh-CN" sz="1200" b="0" i="1" baseline="-25000" dirty="0"/>
              <a:t>SYM-LDR</a:t>
            </a:r>
            <a:r>
              <a:rPr lang="en-US" altLang="zh-CN" sz="1200" b="0" dirty="0" smtClean="0"/>
              <a:t>).</a:t>
            </a:r>
          </a:p>
          <a:p>
            <a:r>
              <a:rPr lang="en-US" altLang="zh-CN" sz="1200" b="0" dirty="0" smtClean="0"/>
              <a:t>The outputs of the waveform generator for each 20 MHz Channel are added with the outputs of the other 20 MHz Channels, sample by sample.</a:t>
            </a:r>
          </a:p>
          <a:p>
            <a:r>
              <a:rPr lang="en-US" altLang="zh-CN" sz="1200" b="0" dirty="0" smtClean="0"/>
              <a:t>Apply windowing, Analog and RF</a:t>
            </a:r>
            <a:endParaRPr lang="zh-CN" altLang="en-US" sz="1200" b="0" dirty="0"/>
          </a:p>
        </p:txBody>
      </p:sp>
      <p:sp>
        <p:nvSpPr>
          <p:cNvPr id="4" name="Date Placeholder 3"/>
          <p:cNvSpPr>
            <a:spLocks noGrp="1"/>
          </p:cNvSpPr>
          <p:nvPr>
            <p:ph type="dt" sz="half" idx="10"/>
          </p:nvPr>
        </p:nvSpPr>
        <p:spPr/>
        <p:txBody>
          <a:bodyPr/>
          <a:lstStyle/>
          <a:p>
            <a:pPr>
              <a:defRPr/>
            </a:pPr>
            <a:r>
              <a:rPr lang="en-US" altLang="zh-CN" smtClean="0"/>
              <a:t>May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grpSp>
        <p:nvGrpSpPr>
          <p:cNvPr id="111" name="Group 110"/>
          <p:cNvGrpSpPr/>
          <p:nvPr/>
        </p:nvGrpSpPr>
        <p:grpSpPr>
          <a:xfrm>
            <a:off x="920928" y="428892"/>
            <a:ext cx="7039528" cy="3813624"/>
            <a:chOff x="1113872" y="931818"/>
            <a:chExt cx="7039528" cy="3813624"/>
          </a:xfrm>
        </p:grpSpPr>
        <p:sp>
          <p:nvSpPr>
            <p:cNvPr id="9" name="AutoShape 3"/>
            <p:cNvSpPr>
              <a:spLocks noChangeAspect="1" noChangeArrowheads="1" noTextEdit="1"/>
            </p:cNvSpPr>
            <p:nvPr/>
          </p:nvSpPr>
          <p:spPr bwMode="auto">
            <a:xfrm>
              <a:off x="1277429" y="1030692"/>
              <a:ext cx="4122738" cy="147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nvGrpSpPr>
            <p:cNvPr id="102" name="Group 101"/>
            <p:cNvGrpSpPr/>
            <p:nvPr/>
          </p:nvGrpSpPr>
          <p:grpSpPr>
            <a:xfrm>
              <a:off x="6489699" y="2836406"/>
              <a:ext cx="1663701" cy="415925"/>
              <a:chOff x="5373646" y="3101114"/>
              <a:chExt cx="1663701" cy="415925"/>
            </a:xfrm>
          </p:grpSpPr>
          <p:sp>
            <p:nvSpPr>
              <p:cNvPr id="22" name="Rectangle 17"/>
              <p:cNvSpPr>
                <a:spLocks noChangeArrowheads="1"/>
              </p:cNvSpPr>
              <p:nvPr/>
            </p:nvSpPr>
            <p:spPr bwMode="auto">
              <a:xfrm>
                <a:off x="6180096" y="3101114"/>
                <a:ext cx="554038" cy="4159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 name="Rectangle 18"/>
              <p:cNvSpPr>
                <a:spLocks noChangeArrowheads="1"/>
              </p:cNvSpPr>
              <p:nvPr/>
            </p:nvSpPr>
            <p:spPr bwMode="auto">
              <a:xfrm>
                <a:off x="6180096" y="3101114"/>
                <a:ext cx="554038" cy="415925"/>
              </a:xfrm>
              <a:prstGeom prst="rect">
                <a:avLst/>
              </a:prstGeom>
              <a:noFill/>
              <a:ln w="1111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4" name="Rectangle 19"/>
              <p:cNvSpPr>
                <a:spLocks noChangeArrowheads="1"/>
              </p:cNvSpPr>
              <p:nvPr/>
            </p:nvSpPr>
            <p:spPr bwMode="auto">
              <a:xfrm>
                <a:off x="6310271" y="3207476"/>
                <a:ext cx="363538" cy="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Analog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5" name="Rectangle 20"/>
              <p:cNvSpPr>
                <a:spLocks noChangeArrowheads="1"/>
              </p:cNvSpPr>
              <p:nvPr/>
            </p:nvSpPr>
            <p:spPr bwMode="auto">
              <a:xfrm>
                <a:off x="6302334" y="3313839"/>
                <a:ext cx="3524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and RF</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6" name="Freeform 21"/>
              <p:cNvSpPr>
                <a:spLocks noEditPoints="1"/>
              </p:cNvSpPr>
              <p:nvPr/>
            </p:nvSpPr>
            <p:spPr bwMode="auto">
              <a:xfrm>
                <a:off x="6734134" y="3275739"/>
                <a:ext cx="303213" cy="66675"/>
              </a:xfrm>
              <a:custGeom>
                <a:avLst/>
                <a:gdLst>
                  <a:gd name="T0" fmla="*/ 0 w 191"/>
                  <a:gd name="T1" fmla="*/ 18 h 42"/>
                  <a:gd name="T2" fmla="*/ 154 w 191"/>
                  <a:gd name="T3" fmla="*/ 18 h 42"/>
                  <a:gd name="T4" fmla="*/ 154 w 191"/>
                  <a:gd name="T5" fmla="*/ 25 h 42"/>
                  <a:gd name="T6" fmla="*/ 0 w 191"/>
                  <a:gd name="T7" fmla="*/ 25 h 42"/>
                  <a:gd name="T8" fmla="*/ 0 w 191"/>
                  <a:gd name="T9" fmla="*/ 18 h 42"/>
                  <a:gd name="T10" fmla="*/ 146 w 191"/>
                  <a:gd name="T11" fmla="*/ 0 h 42"/>
                  <a:gd name="T12" fmla="*/ 191 w 191"/>
                  <a:gd name="T13" fmla="*/ 21 h 42"/>
                  <a:gd name="T14" fmla="*/ 146 w 191"/>
                  <a:gd name="T15" fmla="*/ 42 h 42"/>
                  <a:gd name="T16" fmla="*/ 146 w 191"/>
                  <a:gd name="T17"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1" h="42">
                    <a:moveTo>
                      <a:pt x="0" y="18"/>
                    </a:moveTo>
                    <a:lnTo>
                      <a:pt x="154" y="18"/>
                    </a:lnTo>
                    <a:lnTo>
                      <a:pt x="154" y="25"/>
                    </a:lnTo>
                    <a:lnTo>
                      <a:pt x="0" y="25"/>
                    </a:lnTo>
                    <a:lnTo>
                      <a:pt x="0" y="18"/>
                    </a:lnTo>
                    <a:close/>
                    <a:moveTo>
                      <a:pt x="146" y="0"/>
                    </a:moveTo>
                    <a:lnTo>
                      <a:pt x="191" y="21"/>
                    </a:lnTo>
                    <a:lnTo>
                      <a:pt x="146" y="42"/>
                    </a:lnTo>
                    <a:lnTo>
                      <a:pt x="146"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9" name="Rectangle 24"/>
              <p:cNvSpPr>
                <a:spLocks noChangeArrowheads="1"/>
              </p:cNvSpPr>
              <p:nvPr/>
            </p:nvSpPr>
            <p:spPr bwMode="auto">
              <a:xfrm>
                <a:off x="5373646" y="3101114"/>
                <a:ext cx="554038" cy="4159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 name="Rectangle 25"/>
              <p:cNvSpPr>
                <a:spLocks noChangeArrowheads="1"/>
              </p:cNvSpPr>
              <p:nvPr/>
            </p:nvSpPr>
            <p:spPr bwMode="auto">
              <a:xfrm>
                <a:off x="5373646" y="3101114"/>
                <a:ext cx="554038" cy="415925"/>
              </a:xfrm>
              <a:prstGeom prst="rect">
                <a:avLst/>
              </a:prstGeom>
              <a:noFill/>
              <a:ln w="1111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Rectangle 26"/>
              <p:cNvSpPr>
                <a:spLocks noChangeArrowheads="1"/>
              </p:cNvSpPr>
              <p:nvPr/>
            </p:nvSpPr>
            <p:spPr bwMode="auto">
              <a:xfrm>
                <a:off x="5483184" y="3263039"/>
                <a:ext cx="3778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Window</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2" name="Freeform 27"/>
              <p:cNvSpPr>
                <a:spLocks noEditPoints="1"/>
              </p:cNvSpPr>
              <p:nvPr/>
            </p:nvSpPr>
            <p:spPr bwMode="auto">
              <a:xfrm>
                <a:off x="5927684" y="3275739"/>
                <a:ext cx="252413" cy="66675"/>
              </a:xfrm>
              <a:custGeom>
                <a:avLst/>
                <a:gdLst>
                  <a:gd name="T0" fmla="*/ 0 w 159"/>
                  <a:gd name="T1" fmla="*/ 18 h 42"/>
                  <a:gd name="T2" fmla="*/ 122 w 159"/>
                  <a:gd name="T3" fmla="*/ 18 h 42"/>
                  <a:gd name="T4" fmla="*/ 122 w 159"/>
                  <a:gd name="T5" fmla="*/ 25 h 42"/>
                  <a:gd name="T6" fmla="*/ 0 w 159"/>
                  <a:gd name="T7" fmla="*/ 25 h 42"/>
                  <a:gd name="T8" fmla="*/ 0 w 159"/>
                  <a:gd name="T9" fmla="*/ 18 h 42"/>
                  <a:gd name="T10" fmla="*/ 114 w 159"/>
                  <a:gd name="T11" fmla="*/ 0 h 42"/>
                  <a:gd name="T12" fmla="*/ 159 w 159"/>
                  <a:gd name="T13" fmla="*/ 21 h 42"/>
                  <a:gd name="T14" fmla="*/ 114 w 159"/>
                  <a:gd name="T15" fmla="*/ 42 h 42"/>
                  <a:gd name="T16" fmla="*/ 114 w 159"/>
                  <a:gd name="T17"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42">
                    <a:moveTo>
                      <a:pt x="0" y="18"/>
                    </a:moveTo>
                    <a:lnTo>
                      <a:pt x="122" y="18"/>
                    </a:lnTo>
                    <a:lnTo>
                      <a:pt x="122" y="25"/>
                    </a:lnTo>
                    <a:lnTo>
                      <a:pt x="0" y="25"/>
                    </a:lnTo>
                    <a:lnTo>
                      <a:pt x="0" y="18"/>
                    </a:lnTo>
                    <a:close/>
                    <a:moveTo>
                      <a:pt x="114" y="0"/>
                    </a:moveTo>
                    <a:lnTo>
                      <a:pt x="159" y="21"/>
                    </a:lnTo>
                    <a:lnTo>
                      <a:pt x="114" y="42"/>
                    </a:lnTo>
                    <a:lnTo>
                      <a:pt x="114"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10" name="Rectangle 5"/>
            <p:cNvSpPr>
              <a:spLocks noChangeArrowheads="1"/>
            </p:cNvSpPr>
            <p:nvPr/>
          </p:nvSpPr>
          <p:spPr bwMode="auto">
            <a:xfrm>
              <a:off x="2477578" y="954492"/>
              <a:ext cx="839788" cy="4159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 name="Rectangle 6"/>
            <p:cNvSpPr>
              <a:spLocks noChangeArrowheads="1"/>
            </p:cNvSpPr>
            <p:nvPr/>
          </p:nvSpPr>
          <p:spPr bwMode="auto">
            <a:xfrm>
              <a:off x="2477578" y="954492"/>
              <a:ext cx="839788" cy="415925"/>
            </a:xfrm>
            <a:prstGeom prst="rect">
              <a:avLst/>
            </a:prstGeom>
            <a:noFill/>
            <a:ln w="1111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2" name="Rectangle 7"/>
            <p:cNvSpPr>
              <a:spLocks noChangeArrowheads="1"/>
            </p:cNvSpPr>
            <p:nvPr/>
          </p:nvSpPr>
          <p:spPr bwMode="auto">
            <a:xfrm>
              <a:off x="2633153" y="1086982"/>
              <a:ext cx="53816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Manchester</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3" name="Rectangle 8"/>
            <p:cNvSpPr>
              <a:spLocks noChangeArrowheads="1"/>
            </p:cNvSpPr>
            <p:nvPr/>
          </p:nvSpPr>
          <p:spPr bwMode="auto">
            <a:xfrm>
              <a:off x="3130041" y="1086982"/>
              <a:ext cx="730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4" name="Rectangle 9"/>
            <p:cNvSpPr>
              <a:spLocks noChangeArrowheads="1"/>
            </p:cNvSpPr>
            <p:nvPr/>
          </p:nvSpPr>
          <p:spPr bwMode="auto">
            <a:xfrm>
              <a:off x="2582353" y="1194932"/>
              <a:ext cx="66833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based encoder</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5" name="Rectangle 10"/>
            <p:cNvSpPr>
              <a:spLocks noChangeArrowheads="1"/>
            </p:cNvSpPr>
            <p:nvPr/>
          </p:nvSpPr>
          <p:spPr bwMode="auto">
            <a:xfrm>
              <a:off x="3317366" y="1597430"/>
              <a:ext cx="955675" cy="7667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 name="Rectangle 11"/>
            <p:cNvSpPr>
              <a:spLocks noChangeArrowheads="1"/>
            </p:cNvSpPr>
            <p:nvPr/>
          </p:nvSpPr>
          <p:spPr bwMode="auto">
            <a:xfrm>
              <a:off x="3317366" y="1597430"/>
              <a:ext cx="955675" cy="766763"/>
            </a:xfrm>
            <a:prstGeom prst="rect">
              <a:avLst/>
            </a:prstGeom>
            <a:noFill/>
            <a:ln w="1111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7" name="Oval 12"/>
            <p:cNvSpPr>
              <a:spLocks noChangeArrowheads="1"/>
            </p:cNvSpPr>
            <p:nvPr/>
          </p:nvSpPr>
          <p:spPr bwMode="auto">
            <a:xfrm>
              <a:off x="4069841" y="1960967"/>
              <a:ext cx="42863" cy="39688"/>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8" name="Oval 13"/>
            <p:cNvSpPr>
              <a:spLocks noChangeArrowheads="1"/>
            </p:cNvSpPr>
            <p:nvPr/>
          </p:nvSpPr>
          <p:spPr bwMode="auto">
            <a:xfrm>
              <a:off x="4069841" y="1960967"/>
              <a:ext cx="41275" cy="39688"/>
            </a:xfrm>
            <a:prstGeom prst="ellipse">
              <a:avLst/>
            </a:prstGeom>
            <a:noFill/>
            <a:ln w="1111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Freeform 14"/>
            <p:cNvSpPr>
              <a:spLocks noEditPoints="1"/>
            </p:cNvSpPr>
            <p:nvPr/>
          </p:nvSpPr>
          <p:spPr bwMode="auto">
            <a:xfrm>
              <a:off x="4111116" y="1946680"/>
              <a:ext cx="414338" cy="66675"/>
            </a:xfrm>
            <a:custGeom>
              <a:avLst/>
              <a:gdLst>
                <a:gd name="T0" fmla="*/ 0 w 261"/>
                <a:gd name="T1" fmla="*/ 25 h 42"/>
                <a:gd name="T2" fmla="*/ 224 w 261"/>
                <a:gd name="T3" fmla="*/ 25 h 42"/>
                <a:gd name="T4" fmla="*/ 224 w 261"/>
                <a:gd name="T5" fmla="*/ 18 h 42"/>
                <a:gd name="T6" fmla="*/ 0 w 261"/>
                <a:gd name="T7" fmla="*/ 18 h 42"/>
                <a:gd name="T8" fmla="*/ 0 w 261"/>
                <a:gd name="T9" fmla="*/ 25 h 42"/>
                <a:gd name="T10" fmla="*/ 217 w 261"/>
                <a:gd name="T11" fmla="*/ 42 h 42"/>
                <a:gd name="T12" fmla="*/ 261 w 261"/>
                <a:gd name="T13" fmla="*/ 21 h 42"/>
                <a:gd name="T14" fmla="*/ 217 w 261"/>
                <a:gd name="T15" fmla="*/ 0 h 42"/>
                <a:gd name="T16" fmla="*/ 217 w 261"/>
                <a:gd name="T17" fmla="*/ 4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1" h="42">
                  <a:moveTo>
                    <a:pt x="0" y="25"/>
                  </a:moveTo>
                  <a:lnTo>
                    <a:pt x="224" y="25"/>
                  </a:lnTo>
                  <a:lnTo>
                    <a:pt x="224" y="18"/>
                  </a:lnTo>
                  <a:lnTo>
                    <a:pt x="0" y="18"/>
                  </a:lnTo>
                  <a:lnTo>
                    <a:pt x="0" y="25"/>
                  </a:lnTo>
                  <a:close/>
                  <a:moveTo>
                    <a:pt x="217" y="42"/>
                  </a:moveTo>
                  <a:lnTo>
                    <a:pt x="261" y="21"/>
                  </a:lnTo>
                  <a:lnTo>
                    <a:pt x="217" y="0"/>
                  </a:lnTo>
                  <a:lnTo>
                    <a:pt x="217" y="42"/>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0" name="Line 15"/>
            <p:cNvSpPr>
              <a:spLocks noChangeShapeType="1"/>
            </p:cNvSpPr>
            <p:nvPr/>
          </p:nvSpPr>
          <p:spPr bwMode="auto">
            <a:xfrm>
              <a:off x="3599941" y="1760942"/>
              <a:ext cx="469900" cy="219075"/>
            </a:xfrm>
            <a:prstGeom prst="line">
              <a:avLst/>
            </a:prstGeom>
            <a:noFill/>
            <a:ln w="47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Freeform 16"/>
            <p:cNvSpPr>
              <a:spLocks noEditPoints="1"/>
            </p:cNvSpPr>
            <p:nvPr/>
          </p:nvSpPr>
          <p:spPr bwMode="auto">
            <a:xfrm>
              <a:off x="3317366" y="1157692"/>
              <a:ext cx="514350" cy="439738"/>
            </a:xfrm>
            <a:custGeom>
              <a:avLst/>
              <a:gdLst>
                <a:gd name="T0" fmla="*/ 0 w 324"/>
                <a:gd name="T1" fmla="*/ 0 h 277"/>
                <a:gd name="T2" fmla="*/ 305 w 324"/>
                <a:gd name="T3" fmla="*/ 0 h 277"/>
                <a:gd name="T4" fmla="*/ 305 w 324"/>
                <a:gd name="T5" fmla="*/ 242 h 277"/>
                <a:gd name="T6" fmla="*/ 298 w 324"/>
                <a:gd name="T7" fmla="*/ 242 h 277"/>
                <a:gd name="T8" fmla="*/ 298 w 324"/>
                <a:gd name="T9" fmla="*/ 3 h 277"/>
                <a:gd name="T10" fmla="*/ 301 w 324"/>
                <a:gd name="T11" fmla="*/ 7 h 277"/>
                <a:gd name="T12" fmla="*/ 0 w 324"/>
                <a:gd name="T13" fmla="*/ 7 h 277"/>
                <a:gd name="T14" fmla="*/ 0 w 324"/>
                <a:gd name="T15" fmla="*/ 0 h 277"/>
                <a:gd name="T16" fmla="*/ 324 w 324"/>
                <a:gd name="T17" fmla="*/ 235 h 277"/>
                <a:gd name="T18" fmla="*/ 301 w 324"/>
                <a:gd name="T19" fmla="*/ 277 h 277"/>
                <a:gd name="T20" fmla="*/ 279 w 324"/>
                <a:gd name="T21" fmla="*/ 235 h 277"/>
                <a:gd name="T22" fmla="*/ 324 w 324"/>
                <a:gd name="T23" fmla="*/ 235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4" h="277">
                  <a:moveTo>
                    <a:pt x="0" y="0"/>
                  </a:moveTo>
                  <a:lnTo>
                    <a:pt x="305" y="0"/>
                  </a:lnTo>
                  <a:lnTo>
                    <a:pt x="305" y="242"/>
                  </a:lnTo>
                  <a:lnTo>
                    <a:pt x="298" y="242"/>
                  </a:lnTo>
                  <a:lnTo>
                    <a:pt x="298" y="3"/>
                  </a:lnTo>
                  <a:lnTo>
                    <a:pt x="301" y="7"/>
                  </a:lnTo>
                  <a:lnTo>
                    <a:pt x="0" y="7"/>
                  </a:lnTo>
                  <a:lnTo>
                    <a:pt x="0" y="0"/>
                  </a:lnTo>
                  <a:close/>
                  <a:moveTo>
                    <a:pt x="324" y="235"/>
                  </a:moveTo>
                  <a:lnTo>
                    <a:pt x="301" y="277"/>
                  </a:lnTo>
                  <a:lnTo>
                    <a:pt x="279" y="235"/>
                  </a:lnTo>
                  <a:lnTo>
                    <a:pt x="324" y="235"/>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7" name="Rectangle 22"/>
            <p:cNvSpPr>
              <a:spLocks noChangeArrowheads="1"/>
            </p:cNvSpPr>
            <p:nvPr/>
          </p:nvSpPr>
          <p:spPr bwMode="auto">
            <a:xfrm>
              <a:off x="3491991" y="1929217"/>
              <a:ext cx="10001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1" u="none" strike="noStrike" cap="none" normalizeH="0" baseline="0" smtClean="0">
                  <a:ln>
                    <a:noFill/>
                  </a:ln>
                  <a:solidFill>
                    <a:srgbClr val="000000"/>
                  </a:solidFill>
                  <a:effectLst/>
                  <a:latin typeface="Arial" panose="020B0604020202020204" pitchFamily="34" charset="0"/>
                </a:rPr>
                <a:t>T</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8" name="Rectangle 23"/>
            <p:cNvSpPr>
              <a:spLocks noChangeArrowheads="1"/>
            </p:cNvSpPr>
            <p:nvPr/>
          </p:nvSpPr>
          <p:spPr bwMode="auto">
            <a:xfrm>
              <a:off x="3550728" y="1978430"/>
              <a:ext cx="165100"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500" b="0" i="1" u="none" strike="noStrike" cap="none" normalizeH="0" baseline="0" smtClean="0">
                  <a:ln>
                    <a:noFill/>
                  </a:ln>
                  <a:solidFill>
                    <a:srgbClr val="000000"/>
                  </a:solidFill>
                  <a:effectLst/>
                  <a:latin typeface="Arial" panose="020B0604020202020204" pitchFamily="34" charset="0"/>
                </a:rPr>
                <a:t>Sym</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3" name="Freeform 28"/>
            <p:cNvSpPr>
              <a:spLocks noEditPoints="1"/>
            </p:cNvSpPr>
            <p:nvPr/>
          </p:nvSpPr>
          <p:spPr bwMode="auto">
            <a:xfrm>
              <a:off x="2147378" y="1129117"/>
              <a:ext cx="328613" cy="66675"/>
            </a:xfrm>
            <a:custGeom>
              <a:avLst/>
              <a:gdLst>
                <a:gd name="T0" fmla="*/ 0 w 207"/>
                <a:gd name="T1" fmla="*/ 18 h 42"/>
                <a:gd name="T2" fmla="*/ 170 w 207"/>
                <a:gd name="T3" fmla="*/ 18 h 42"/>
                <a:gd name="T4" fmla="*/ 170 w 207"/>
                <a:gd name="T5" fmla="*/ 25 h 42"/>
                <a:gd name="T6" fmla="*/ 0 w 207"/>
                <a:gd name="T7" fmla="*/ 25 h 42"/>
                <a:gd name="T8" fmla="*/ 0 w 207"/>
                <a:gd name="T9" fmla="*/ 18 h 42"/>
                <a:gd name="T10" fmla="*/ 163 w 207"/>
                <a:gd name="T11" fmla="*/ 0 h 42"/>
                <a:gd name="T12" fmla="*/ 207 w 207"/>
                <a:gd name="T13" fmla="*/ 21 h 42"/>
                <a:gd name="T14" fmla="*/ 163 w 207"/>
                <a:gd name="T15" fmla="*/ 42 h 42"/>
                <a:gd name="T16" fmla="*/ 163 w 207"/>
                <a:gd name="T17"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7" h="42">
                  <a:moveTo>
                    <a:pt x="0" y="18"/>
                  </a:moveTo>
                  <a:lnTo>
                    <a:pt x="170" y="18"/>
                  </a:lnTo>
                  <a:lnTo>
                    <a:pt x="170" y="25"/>
                  </a:lnTo>
                  <a:lnTo>
                    <a:pt x="0" y="25"/>
                  </a:lnTo>
                  <a:lnTo>
                    <a:pt x="0" y="18"/>
                  </a:lnTo>
                  <a:close/>
                  <a:moveTo>
                    <a:pt x="163" y="0"/>
                  </a:moveTo>
                  <a:lnTo>
                    <a:pt x="207" y="21"/>
                  </a:lnTo>
                  <a:lnTo>
                    <a:pt x="163" y="42"/>
                  </a:lnTo>
                  <a:lnTo>
                    <a:pt x="163"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4" name="Oval 29"/>
            <p:cNvSpPr>
              <a:spLocks noChangeArrowheads="1"/>
            </p:cNvSpPr>
            <p:nvPr/>
          </p:nvSpPr>
          <p:spPr bwMode="auto">
            <a:xfrm>
              <a:off x="3561841" y="1743480"/>
              <a:ext cx="42863" cy="39688"/>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5" name="Oval 30"/>
            <p:cNvSpPr>
              <a:spLocks noChangeArrowheads="1"/>
            </p:cNvSpPr>
            <p:nvPr/>
          </p:nvSpPr>
          <p:spPr bwMode="auto">
            <a:xfrm>
              <a:off x="3561841" y="1743480"/>
              <a:ext cx="42863" cy="39688"/>
            </a:xfrm>
            <a:prstGeom prst="ellipse">
              <a:avLst/>
            </a:prstGeom>
            <a:noFill/>
            <a:ln w="1111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6" name="Oval 31"/>
            <p:cNvSpPr>
              <a:spLocks noChangeArrowheads="1"/>
            </p:cNvSpPr>
            <p:nvPr/>
          </p:nvSpPr>
          <p:spPr bwMode="auto">
            <a:xfrm>
              <a:off x="3558666" y="2178455"/>
              <a:ext cx="41275" cy="39688"/>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7" name="Oval 32"/>
            <p:cNvSpPr>
              <a:spLocks noChangeArrowheads="1"/>
            </p:cNvSpPr>
            <p:nvPr/>
          </p:nvSpPr>
          <p:spPr bwMode="auto">
            <a:xfrm>
              <a:off x="3558666" y="2178455"/>
              <a:ext cx="41275" cy="39688"/>
            </a:xfrm>
            <a:prstGeom prst="ellipse">
              <a:avLst/>
            </a:prstGeom>
            <a:noFill/>
            <a:ln w="1111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8" name="Oval 33"/>
            <p:cNvSpPr>
              <a:spLocks noChangeArrowheads="1"/>
            </p:cNvSpPr>
            <p:nvPr/>
          </p:nvSpPr>
          <p:spPr bwMode="auto">
            <a:xfrm>
              <a:off x="1115460" y="3588154"/>
              <a:ext cx="442913" cy="414338"/>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9" name="Oval 34"/>
            <p:cNvSpPr>
              <a:spLocks noChangeArrowheads="1"/>
            </p:cNvSpPr>
            <p:nvPr/>
          </p:nvSpPr>
          <p:spPr bwMode="auto">
            <a:xfrm>
              <a:off x="1113872" y="3588154"/>
              <a:ext cx="444500" cy="414338"/>
            </a:xfrm>
            <a:prstGeom prst="ellipse">
              <a:avLst/>
            </a:prstGeom>
            <a:noFill/>
            <a:ln w="1111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0" name="Rectangle 35"/>
            <p:cNvSpPr>
              <a:spLocks noChangeArrowheads="1"/>
            </p:cNvSpPr>
            <p:nvPr/>
          </p:nvSpPr>
          <p:spPr bwMode="auto">
            <a:xfrm>
              <a:off x="1258335" y="3692929"/>
              <a:ext cx="1714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Off</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1" name="Rectangle 36"/>
            <p:cNvSpPr>
              <a:spLocks noChangeArrowheads="1"/>
            </p:cNvSpPr>
            <p:nvPr/>
          </p:nvSpPr>
          <p:spPr bwMode="auto">
            <a:xfrm>
              <a:off x="1385335" y="3692929"/>
              <a:ext cx="7461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2" name="Rectangle 37"/>
            <p:cNvSpPr>
              <a:spLocks noChangeArrowheads="1"/>
            </p:cNvSpPr>
            <p:nvPr/>
          </p:nvSpPr>
          <p:spPr bwMode="auto">
            <a:xfrm>
              <a:off x="1255160" y="3800879"/>
              <a:ext cx="20637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WG</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3" name="Line 38"/>
            <p:cNvSpPr>
              <a:spLocks noChangeShapeType="1"/>
            </p:cNvSpPr>
            <p:nvPr/>
          </p:nvSpPr>
          <p:spPr bwMode="auto">
            <a:xfrm flipV="1">
              <a:off x="2966528" y="1764117"/>
              <a:ext cx="593725" cy="1588"/>
            </a:xfrm>
            <a:prstGeom prst="line">
              <a:avLst/>
            </a:prstGeom>
            <a:noFill/>
            <a:ln w="47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4" name="Line 39"/>
            <p:cNvSpPr>
              <a:spLocks noChangeShapeType="1"/>
            </p:cNvSpPr>
            <p:nvPr/>
          </p:nvSpPr>
          <p:spPr bwMode="auto">
            <a:xfrm>
              <a:off x="2966528" y="2199092"/>
              <a:ext cx="590550" cy="0"/>
            </a:xfrm>
            <a:prstGeom prst="line">
              <a:avLst/>
            </a:prstGeom>
            <a:noFill/>
            <a:ln w="47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5" name="Oval 40"/>
            <p:cNvSpPr>
              <a:spLocks noChangeArrowheads="1"/>
            </p:cNvSpPr>
            <p:nvPr/>
          </p:nvSpPr>
          <p:spPr bwMode="auto">
            <a:xfrm>
              <a:off x="2523616" y="1557742"/>
              <a:ext cx="442913" cy="414338"/>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46" name="Oval 41"/>
            <p:cNvSpPr>
              <a:spLocks noChangeArrowheads="1"/>
            </p:cNvSpPr>
            <p:nvPr/>
          </p:nvSpPr>
          <p:spPr bwMode="auto">
            <a:xfrm>
              <a:off x="2522028" y="1557742"/>
              <a:ext cx="444500" cy="414338"/>
            </a:xfrm>
            <a:prstGeom prst="ellipse">
              <a:avLst/>
            </a:prstGeom>
            <a:noFill/>
            <a:ln w="1111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7" name="Rectangle 42"/>
            <p:cNvSpPr>
              <a:spLocks noChangeArrowheads="1"/>
            </p:cNvSpPr>
            <p:nvPr/>
          </p:nvSpPr>
          <p:spPr bwMode="auto">
            <a:xfrm>
              <a:off x="2668078" y="1733954"/>
              <a:ext cx="168275" cy="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On</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48" name="Rectangle 43"/>
            <p:cNvSpPr>
              <a:spLocks noChangeArrowheads="1"/>
            </p:cNvSpPr>
            <p:nvPr/>
          </p:nvSpPr>
          <p:spPr bwMode="auto">
            <a:xfrm>
              <a:off x="2809543" y="1732189"/>
              <a:ext cx="74613" cy="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49" name="Rectangle 44"/>
            <p:cNvSpPr>
              <a:spLocks noChangeArrowheads="1"/>
            </p:cNvSpPr>
            <p:nvPr/>
          </p:nvSpPr>
          <p:spPr bwMode="auto">
            <a:xfrm>
              <a:off x="2606937" y="1837869"/>
              <a:ext cx="20637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WG</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53" name="TextBox 52"/>
            <p:cNvSpPr txBox="1"/>
            <p:nvPr/>
          </p:nvSpPr>
          <p:spPr>
            <a:xfrm>
              <a:off x="2673113" y="1783167"/>
              <a:ext cx="293670" cy="215444"/>
            </a:xfrm>
            <a:prstGeom prst="rect">
              <a:avLst/>
            </a:prstGeom>
            <a:noFill/>
          </p:spPr>
          <p:txBody>
            <a:bodyPr wrap="none" rtlCol="0">
              <a:spAutoFit/>
            </a:bodyPr>
            <a:lstStyle/>
            <a:p>
              <a:r>
                <a:rPr lang="en-US" altLang="zh-CN" sz="800" i="1" dirty="0" smtClean="0"/>
                <a:t>i</a:t>
              </a:r>
              <a:r>
                <a:rPr lang="en-US" altLang="zh-CN" sz="800" i="1" baseline="-25000" dirty="0" smtClean="0"/>
                <a:t>TX</a:t>
              </a:r>
              <a:endParaRPr lang="zh-CN" altLang="en-US" sz="800" i="1" dirty="0"/>
            </a:p>
          </p:txBody>
        </p:sp>
        <p:sp>
          <p:nvSpPr>
            <p:cNvPr id="54" name="TextBox 53"/>
            <p:cNvSpPr txBox="1"/>
            <p:nvPr/>
          </p:nvSpPr>
          <p:spPr>
            <a:xfrm>
              <a:off x="2429691" y="1585141"/>
              <a:ext cx="603050" cy="215444"/>
            </a:xfrm>
            <a:prstGeom prst="rect">
              <a:avLst/>
            </a:prstGeom>
            <a:noFill/>
          </p:spPr>
          <p:txBody>
            <a:bodyPr wrap="none" rtlCol="0">
              <a:spAutoFit/>
            </a:bodyPr>
            <a:lstStyle/>
            <a:p>
              <a:r>
                <a:rPr lang="en-US" altLang="zh-CN" sz="800" dirty="0" smtClean="0"/>
                <a:t>Channel 0</a:t>
              </a:r>
              <a:endParaRPr lang="zh-CN" altLang="en-US" sz="800" dirty="0"/>
            </a:p>
          </p:txBody>
        </p:sp>
        <p:sp>
          <p:nvSpPr>
            <p:cNvPr id="55" name="Rectangle 5"/>
            <p:cNvSpPr>
              <a:spLocks noChangeArrowheads="1"/>
            </p:cNvSpPr>
            <p:nvPr/>
          </p:nvSpPr>
          <p:spPr bwMode="auto">
            <a:xfrm>
              <a:off x="2457486" y="3335741"/>
              <a:ext cx="839788" cy="4159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 name="Rectangle 6"/>
            <p:cNvSpPr>
              <a:spLocks noChangeArrowheads="1"/>
            </p:cNvSpPr>
            <p:nvPr/>
          </p:nvSpPr>
          <p:spPr bwMode="auto">
            <a:xfrm>
              <a:off x="2457486" y="3335741"/>
              <a:ext cx="839788" cy="415925"/>
            </a:xfrm>
            <a:prstGeom prst="rect">
              <a:avLst/>
            </a:prstGeom>
            <a:noFill/>
            <a:ln w="1111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7" name="Rectangle 7"/>
            <p:cNvSpPr>
              <a:spLocks noChangeArrowheads="1"/>
            </p:cNvSpPr>
            <p:nvPr/>
          </p:nvSpPr>
          <p:spPr bwMode="auto">
            <a:xfrm>
              <a:off x="2613061" y="3485649"/>
              <a:ext cx="53816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Manchester</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58" name="Rectangle 8"/>
            <p:cNvSpPr>
              <a:spLocks noChangeArrowheads="1"/>
            </p:cNvSpPr>
            <p:nvPr/>
          </p:nvSpPr>
          <p:spPr bwMode="auto">
            <a:xfrm>
              <a:off x="3109949" y="3485649"/>
              <a:ext cx="730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59" name="Rectangle 9"/>
            <p:cNvSpPr>
              <a:spLocks noChangeArrowheads="1"/>
            </p:cNvSpPr>
            <p:nvPr/>
          </p:nvSpPr>
          <p:spPr bwMode="auto">
            <a:xfrm>
              <a:off x="2562261" y="3593599"/>
              <a:ext cx="66833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smtClean="0">
                  <a:ln>
                    <a:noFill/>
                  </a:ln>
                  <a:solidFill>
                    <a:srgbClr val="000000"/>
                  </a:solidFill>
                  <a:effectLst/>
                  <a:latin typeface="Arial" panose="020B0604020202020204" pitchFamily="34" charset="0"/>
                </a:rPr>
                <a:t>based encoder</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60" name="Rectangle 10"/>
            <p:cNvSpPr>
              <a:spLocks noChangeArrowheads="1"/>
            </p:cNvSpPr>
            <p:nvPr/>
          </p:nvSpPr>
          <p:spPr bwMode="auto">
            <a:xfrm>
              <a:off x="3297274" y="3978679"/>
              <a:ext cx="955675" cy="7667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 name="Rectangle 11"/>
            <p:cNvSpPr>
              <a:spLocks noChangeArrowheads="1"/>
            </p:cNvSpPr>
            <p:nvPr/>
          </p:nvSpPr>
          <p:spPr bwMode="auto">
            <a:xfrm>
              <a:off x="3297274" y="3978679"/>
              <a:ext cx="955675" cy="766763"/>
            </a:xfrm>
            <a:prstGeom prst="rect">
              <a:avLst/>
            </a:prstGeom>
            <a:noFill/>
            <a:ln w="1111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62" name="Oval 12"/>
            <p:cNvSpPr>
              <a:spLocks noChangeArrowheads="1"/>
            </p:cNvSpPr>
            <p:nvPr/>
          </p:nvSpPr>
          <p:spPr bwMode="auto">
            <a:xfrm>
              <a:off x="4049749" y="4342216"/>
              <a:ext cx="42863" cy="39688"/>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63" name="Oval 13"/>
            <p:cNvSpPr>
              <a:spLocks noChangeArrowheads="1"/>
            </p:cNvSpPr>
            <p:nvPr/>
          </p:nvSpPr>
          <p:spPr bwMode="auto">
            <a:xfrm>
              <a:off x="4049749" y="4342216"/>
              <a:ext cx="41275" cy="39688"/>
            </a:xfrm>
            <a:prstGeom prst="ellipse">
              <a:avLst/>
            </a:prstGeom>
            <a:noFill/>
            <a:ln w="1111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64" name="Freeform 14"/>
            <p:cNvSpPr>
              <a:spLocks noEditPoints="1"/>
            </p:cNvSpPr>
            <p:nvPr/>
          </p:nvSpPr>
          <p:spPr bwMode="auto">
            <a:xfrm>
              <a:off x="4091024" y="4327929"/>
              <a:ext cx="414338" cy="66675"/>
            </a:xfrm>
            <a:custGeom>
              <a:avLst/>
              <a:gdLst>
                <a:gd name="T0" fmla="*/ 0 w 261"/>
                <a:gd name="T1" fmla="*/ 25 h 42"/>
                <a:gd name="T2" fmla="*/ 224 w 261"/>
                <a:gd name="T3" fmla="*/ 25 h 42"/>
                <a:gd name="T4" fmla="*/ 224 w 261"/>
                <a:gd name="T5" fmla="*/ 18 h 42"/>
                <a:gd name="T6" fmla="*/ 0 w 261"/>
                <a:gd name="T7" fmla="*/ 18 h 42"/>
                <a:gd name="T8" fmla="*/ 0 w 261"/>
                <a:gd name="T9" fmla="*/ 25 h 42"/>
                <a:gd name="T10" fmla="*/ 217 w 261"/>
                <a:gd name="T11" fmla="*/ 42 h 42"/>
                <a:gd name="T12" fmla="*/ 261 w 261"/>
                <a:gd name="T13" fmla="*/ 21 h 42"/>
                <a:gd name="T14" fmla="*/ 217 w 261"/>
                <a:gd name="T15" fmla="*/ 0 h 42"/>
                <a:gd name="T16" fmla="*/ 217 w 261"/>
                <a:gd name="T17" fmla="*/ 4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1" h="42">
                  <a:moveTo>
                    <a:pt x="0" y="25"/>
                  </a:moveTo>
                  <a:lnTo>
                    <a:pt x="224" y="25"/>
                  </a:lnTo>
                  <a:lnTo>
                    <a:pt x="224" y="18"/>
                  </a:lnTo>
                  <a:lnTo>
                    <a:pt x="0" y="18"/>
                  </a:lnTo>
                  <a:lnTo>
                    <a:pt x="0" y="25"/>
                  </a:lnTo>
                  <a:close/>
                  <a:moveTo>
                    <a:pt x="217" y="42"/>
                  </a:moveTo>
                  <a:lnTo>
                    <a:pt x="261" y="21"/>
                  </a:lnTo>
                  <a:lnTo>
                    <a:pt x="217" y="0"/>
                  </a:lnTo>
                  <a:lnTo>
                    <a:pt x="217" y="42"/>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65" name="Line 15"/>
            <p:cNvSpPr>
              <a:spLocks noChangeShapeType="1"/>
            </p:cNvSpPr>
            <p:nvPr/>
          </p:nvSpPr>
          <p:spPr bwMode="auto">
            <a:xfrm>
              <a:off x="3579849" y="4142191"/>
              <a:ext cx="469900" cy="219075"/>
            </a:xfrm>
            <a:prstGeom prst="line">
              <a:avLst/>
            </a:prstGeom>
            <a:noFill/>
            <a:ln w="47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66" name="Freeform 16"/>
            <p:cNvSpPr>
              <a:spLocks noEditPoints="1"/>
            </p:cNvSpPr>
            <p:nvPr/>
          </p:nvSpPr>
          <p:spPr bwMode="auto">
            <a:xfrm>
              <a:off x="3297274" y="3538941"/>
              <a:ext cx="514350" cy="439738"/>
            </a:xfrm>
            <a:custGeom>
              <a:avLst/>
              <a:gdLst>
                <a:gd name="T0" fmla="*/ 0 w 324"/>
                <a:gd name="T1" fmla="*/ 0 h 277"/>
                <a:gd name="T2" fmla="*/ 305 w 324"/>
                <a:gd name="T3" fmla="*/ 0 h 277"/>
                <a:gd name="T4" fmla="*/ 305 w 324"/>
                <a:gd name="T5" fmla="*/ 242 h 277"/>
                <a:gd name="T6" fmla="*/ 298 w 324"/>
                <a:gd name="T7" fmla="*/ 242 h 277"/>
                <a:gd name="T8" fmla="*/ 298 w 324"/>
                <a:gd name="T9" fmla="*/ 3 h 277"/>
                <a:gd name="T10" fmla="*/ 301 w 324"/>
                <a:gd name="T11" fmla="*/ 7 h 277"/>
                <a:gd name="T12" fmla="*/ 0 w 324"/>
                <a:gd name="T13" fmla="*/ 7 h 277"/>
                <a:gd name="T14" fmla="*/ 0 w 324"/>
                <a:gd name="T15" fmla="*/ 0 h 277"/>
                <a:gd name="T16" fmla="*/ 324 w 324"/>
                <a:gd name="T17" fmla="*/ 235 h 277"/>
                <a:gd name="T18" fmla="*/ 301 w 324"/>
                <a:gd name="T19" fmla="*/ 277 h 277"/>
                <a:gd name="T20" fmla="*/ 279 w 324"/>
                <a:gd name="T21" fmla="*/ 235 h 277"/>
                <a:gd name="T22" fmla="*/ 324 w 324"/>
                <a:gd name="T23" fmla="*/ 235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4" h="277">
                  <a:moveTo>
                    <a:pt x="0" y="0"/>
                  </a:moveTo>
                  <a:lnTo>
                    <a:pt x="305" y="0"/>
                  </a:lnTo>
                  <a:lnTo>
                    <a:pt x="305" y="242"/>
                  </a:lnTo>
                  <a:lnTo>
                    <a:pt x="298" y="242"/>
                  </a:lnTo>
                  <a:lnTo>
                    <a:pt x="298" y="3"/>
                  </a:lnTo>
                  <a:lnTo>
                    <a:pt x="301" y="7"/>
                  </a:lnTo>
                  <a:lnTo>
                    <a:pt x="0" y="7"/>
                  </a:lnTo>
                  <a:lnTo>
                    <a:pt x="0" y="0"/>
                  </a:lnTo>
                  <a:close/>
                  <a:moveTo>
                    <a:pt x="324" y="235"/>
                  </a:moveTo>
                  <a:lnTo>
                    <a:pt x="301" y="277"/>
                  </a:lnTo>
                  <a:lnTo>
                    <a:pt x="279" y="235"/>
                  </a:lnTo>
                  <a:lnTo>
                    <a:pt x="324" y="235"/>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67" name="Rectangle 22"/>
            <p:cNvSpPr>
              <a:spLocks noChangeArrowheads="1"/>
            </p:cNvSpPr>
            <p:nvPr/>
          </p:nvSpPr>
          <p:spPr bwMode="auto">
            <a:xfrm>
              <a:off x="3471899" y="4310466"/>
              <a:ext cx="100013"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1" u="none" strike="noStrike" cap="none" normalizeH="0" baseline="0" smtClean="0">
                  <a:ln>
                    <a:noFill/>
                  </a:ln>
                  <a:solidFill>
                    <a:srgbClr val="000000"/>
                  </a:solidFill>
                  <a:effectLst/>
                  <a:latin typeface="Arial" panose="020B0604020202020204" pitchFamily="34" charset="0"/>
                </a:rPr>
                <a:t>T</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68" name="Rectangle 23"/>
            <p:cNvSpPr>
              <a:spLocks noChangeArrowheads="1"/>
            </p:cNvSpPr>
            <p:nvPr/>
          </p:nvSpPr>
          <p:spPr bwMode="auto">
            <a:xfrm>
              <a:off x="3530636" y="4359679"/>
              <a:ext cx="165100"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500" b="0" i="1" u="none" strike="noStrike" cap="none" normalizeH="0" baseline="0" dirty="0" smtClean="0">
                  <a:ln>
                    <a:noFill/>
                  </a:ln>
                  <a:solidFill>
                    <a:srgbClr val="000000"/>
                  </a:solidFill>
                  <a:effectLst/>
                  <a:latin typeface="Arial" panose="020B0604020202020204" pitchFamily="34" charset="0"/>
                </a:rPr>
                <a:t>Sym</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69" name="Freeform 28"/>
            <p:cNvSpPr>
              <a:spLocks noEditPoints="1"/>
            </p:cNvSpPr>
            <p:nvPr/>
          </p:nvSpPr>
          <p:spPr bwMode="auto">
            <a:xfrm>
              <a:off x="2127286" y="3510366"/>
              <a:ext cx="328613" cy="66675"/>
            </a:xfrm>
            <a:custGeom>
              <a:avLst/>
              <a:gdLst>
                <a:gd name="T0" fmla="*/ 0 w 207"/>
                <a:gd name="T1" fmla="*/ 18 h 42"/>
                <a:gd name="T2" fmla="*/ 170 w 207"/>
                <a:gd name="T3" fmla="*/ 18 h 42"/>
                <a:gd name="T4" fmla="*/ 170 w 207"/>
                <a:gd name="T5" fmla="*/ 25 h 42"/>
                <a:gd name="T6" fmla="*/ 0 w 207"/>
                <a:gd name="T7" fmla="*/ 25 h 42"/>
                <a:gd name="T8" fmla="*/ 0 w 207"/>
                <a:gd name="T9" fmla="*/ 18 h 42"/>
                <a:gd name="T10" fmla="*/ 163 w 207"/>
                <a:gd name="T11" fmla="*/ 0 h 42"/>
                <a:gd name="T12" fmla="*/ 207 w 207"/>
                <a:gd name="T13" fmla="*/ 21 h 42"/>
                <a:gd name="T14" fmla="*/ 163 w 207"/>
                <a:gd name="T15" fmla="*/ 42 h 42"/>
                <a:gd name="T16" fmla="*/ 163 w 207"/>
                <a:gd name="T17"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7" h="42">
                  <a:moveTo>
                    <a:pt x="0" y="18"/>
                  </a:moveTo>
                  <a:lnTo>
                    <a:pt x="170" y="18"/>
                  </a:lnTo>
                  <a:lnTo>
                    <a:pt x="170" y="25"/>
                  </a:lnTo>
                  <a:lnTo>
                    <a:pt x="0" y="25"/>
                  </a:lnTo>
                  <a:lnTo>
                    <a:pt x="0" y="18"/>
                  </a:lnTo>
                  <a:close/>
                  <a:moveTo>
                    <a:pt x="163" y="0"/>
                  </a:moveTo>
                  <a:lnTo>
                    <a:pt x="207" y="21"/>
                  </a:lnTo>
                  <a:lnTo>
                    <a:pt x="163" y="42"/>
                  </a:lnTo>
                  <a:lnTo>
                    <a:pt x="163" y="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70" name="Oval 29"/>
            <p:cNvSpPr>
              <a:spLocks noChangeArrowheads="1"/>
            </p:cNvSpPr>
            <p:nvPr/>
          </p:nvSpPr>
          <p:spPr bwMode="auto">
            <a:xfrm>
              <a:off x="3541749" y="4124729"/>
              <a:ext cx="42863" cy="39688"/>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71" name="Oval 30"/>
            <p:cNvSpPr>
              <a:spLocks noChangeArrowheads="1"/>
            </p:cNvSpPr>
            <p:nvPr/>
          </p:nvSpPr>
          <p:spPr bwMode="auto">
            <a:xfrm>
              <a:off x="3541749" y="4124729"/>
              <a:ext cx="42863" cy="39688"/>
            </a:xfrm>
            <a:prstGeom prst="ellipse">
              <a:avLst/>
            </a:prstGeom>
            <a:noFill/>
            <a:ln w="1111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72" name="Oval 31"/>
            <p:cNvSpPr>
              <a:spLocks noChangeArrowheads="1"/>
            </p:cNvSpPr>
            <p:nvPr/>
          </p:nvSpPr>
          <p:spPr bwMode="auto">
            <a:xfrm>
              <a:off x="3538574" y="4559704"/>
              <a:ext cx="41275" cy="39688"/>
            </a:xfrm>
            <a:prstGeom prst="ellipse">
              <a:avLst/>
            </a:pr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73" name="Oval 32"/>
            <p:cNvSpPr>
              <a:spLocks noChangeArrowheads="1"/>
            </p:cNvSpPr>
            <p:nvPr/>
          </p:nvSpPr>
          <p:spPr bwMode="auto">
            <a:xfrm>
              <a:off x="3538574" y="4559704"/>
              <a:ext cx="41275" cy="39688"/>
            </a:xfrm>
            <a:prstGeom prst="ellipse">
              <a:avLst/>
            </a:prstGeom>
            <a:noFill/>
            <a:ln w="1111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74" name="Line 38"/>
            <p:cNvSpPr>
              <a:spLocks noChangeShapeType="1"/>
            </p:cNvSpPr>
            <p:nvPr/>
          </p:nvSpPr>
          <p:spPr bwMode="auto">
            <a:xfrm flipV="1">
              <a:off x="2946436" y="4145366"/>
              <a:ext cx="593725" cy="1588"/>
            </a:xfrm>
            <a:prstGeom prst="line">
              <a:avLst/>
            </a:prstGeom>
            <a:noFill/>
            <a:ln w="47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75" name="Line 39"/>
            <p:cNvSpPr>
              <a:spLocks noChangeShapeType="1"/>
            </p:cNvSpPr>
            <p:nvPr/>
          </p:nvSpPr>
          <p:spPr bwMode="auto">
            <a:xfrm>
              <a:off x="2946436" y="4580341"/>
              <a:ext cx="590550" cy="0"/>
            </a:xfrm>
            <a:prstGeom prst="line">
              <a:avLst/>
            </a:prstGeom>
            <a:noFill/>
            <a:ln w="47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76" name="Oval 40"/>
            <p:cNvSpPr>
              <a:spLocks noChangeArrowheads="1"/>
            </p:cNvSpPr>
            <p:nvPr/>
          </p:nvSpPr>
          <p:spPr bwMode="auto">
            <a:xfrm>
              <a:off x="2503524" y="3938991"/>
              <a:ext cx="442913" cy="414338"/>
            </a:xfrm>
            <a:prstGeom prst="ellipse">
              <a:avLst/>
            </a:pr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77" name="Oval 41"/>
            <p:cNvSpPr>
              <a:spLocks noChangeArrowheads="1"/>
            </p:cNvSpPr>
            <p:nvPr/>
          </p:nvSpPr>
          <p:spPr bwMode="auto">
            <a:xfrm>
              <a:off x="2501936" y="3938991"/>
              <a:ext cx="444500" cy="414338"/>
            </a:xfrm>
            <a:prstGeom prst="ellipse">
              <a:avLst/>
            </a:prstGeom>
            <a:noFill/>
            <a:ln w="1111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78" name="Rectangle 42"/>
            <p:cNvSpPr>
              <a:spLocks noChangeArrowheads="1"/>
            </p:cNvSpPr>
            <p:nvPr/>
          </p:nvSpPr>
          <p:spPr bwMode="auto">
            <a:xfrm>
              <a:off x="2647986" y="4115203"/>
              <a:ext cx="168275" cy="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On</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79" name="Rectangle 43"/>
            <p:cNvSpPr>
              <a:spLocks noChangeArrowheads="1"/>
            </p:cNvSpPr>
            <p:nvPr/>
          </p:nvSpPr>
          <p:spPr bwMode="auto">
            <a:xfrm>
              <a:off x="2789451" y="4113438"/>
              <a:ext cx="74613" cy="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80" name="Rectangle 44"/>
            <p:cNvSpPr>
              <a:spLocks noChangeArrowheads="1"/>
            </p:cNvSpPr>
            <p:nvPr/>
          </p:nvSpPr>
          <p:spPr bwMode="auto">
            <a:xfrm>
              <a:off x="2586845" y="4219118"/>
              <a:ext cx="20637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700" b="0" i="0" u="none" strike="noStrike" cap="none" normalizeH="0" baseline="0" dirty="0" smtClean="0">
                  <a:ln>
                    <a:noFill/>
                  </a:ln>
                  <a:solidFill>
                    <a:srgbClr val="000000"/>
                  </a:solidFill>
                  <a:effectLst/>
                  <a:latin typeface="Arial" panose="020B0604020202020204" pitchFamily="34" charset="0"/>
                </a:rPr>
                <a:t>WG</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81" name="TextBox 80"/>
            <p:cNvSpPr txBox="1"/>
            <p:nvPr/>
          </p:nvSpPr>
          <p:spPr>
            <a:xfrm>
              <a:off x="2653021" y="4164416"/>
              <a:ext cx="293670" cy="215444"/>
            </a:xfrm>
            <a:prstGeom prst="rect">
              <a:avLst/>
            </a:prstGeom>
            <a:noFill/>
          </p:spPr>
          <p:txBody>
            <a:bodyPr wrap="none" rtlCol="0">
              <a:spAutoFit/>
            </a:bodyPr>
            <a:lstStyle/>
            <a:p>
              <a:r>
                <a:rPr lang="en-US" altLang="zh-CN" sz="800" i="1" dirty="0" smtClean="0"/>
                <a:t>i</a:t>
              </a:r>
              <a:r>
                <a:rPr lang="en-US" altLang="zh-CN" sz="800" i="1" baseline="-25000" dirty="0" smtClean="0"/>
                <a:t>TX</a:t>
              </a:r>
              <a:endParaRPr lang="zh-CN" altLang="en-US" sz="800" i="1" dirty="0"/>
            </a:p>
          </p:txBody>
        </p:sp>
        <p:sp>
          <p:nvSpPr>
            <p:cNvPr id="82" name="TextBox 81"/>
            <p:cNvSpPr txBox="1"/>
            <p:nvPr/>
          </p:nvSpPr>
          <p:spPr>
            <a:xfrm>
              <a:off x="2415506" y="3966390"/>
              <a:ext cx="603050" cy="215444"/>
            </a:xfrm>
            <a:prstGeom prst="rect">
              <a:avLst/>
            </a:prstGeom>
            <a:noFill/>
          </p:spPr>
          <p:txBody>
            <a:bodyPr wrap="none" rtlCol="0">
              <a:spAutoFit/>
            </a:bodyPr>
            <a:lstStyle/>
            <a:p>
              <a:r>
                <a:rPr lang="en-US" altLang="zh-CN" sz="800" dirty="0" smtClean="0"/>
                <a:t>Channel 3</a:t>
              </a:r>
              <a:endParaRPr lang="zh-CN" altLang="en-US" sz="800" dirty="0"/>
            </a:p>
          </p:txBody>
        </p:sp>
        <p:sp>
          <p:nvSpPr>
            <p:cNvPr id="83" name="TextBox 82"/>
            <p:cNvSpPr txBox="1"/>
            <p:nvPr/>
          </p:nvSpPr>
          <p:spPr>
            <a:xfrm rot="5400000">
              <a:off x="3714870" y="2665061"/>
              <a:ext cx="646331" cy="461665"/>
            </a:xfrm>
            <a:prstGeom prst="rect">
              <a:avLst/>
            </a:prstGeom>
            <a:noFill/>
          </p:spPr>
          <p:txBody>
            <a:bodyPr wrap="none" rtlCol="0">
              <a:spAutoFit/>
            </a:bodyPr>
            <a:lstStyle/>
            <a:p>
              <a:r>
                <a:rPr lang="en-US" altLang="zh-CN" sz="2400" dirty="0" smtClean="0"/>
                <a:t>…..</a:t>
              </a:r>
              <a:endParaRPr lang="zh-CN" altLang="en-US" sz="2400" dirty="0"/>
            </a:p>
          </p:txBody>
        </p:sp>
        <p:sp>
          <p:nvSpPr>
            <p:cNvPr id="84" name="TextBox 83"/>
            <p:cNvSpPr txBox="1"/>
            <p:nvPr/>
          </p:nvSpPr>
          <p:spPr>
            <a:xfrm>
              <a:off x="2564673" y="931818"/>
              <a:ext cx="603050" cy="215444"/>
            </a:xfrm>
            <a:prstGeom prst="rect">
              <a:avLst/>
            </a:prstGeom>
            <a:noFill/>
          </p:spPr>
          <p:txBody>
            <a:bodyPr wrap="none" rtlCol="0">
              <a:spAutoFit/>
            </a:bodyPr>
            <a:lstStyle/>
            <a:p>
              <a:r>
                <a:rPr lang="en-US" altLang="zh-CN" sz="800" dirty="0" smtClean="0"/>
                <a:t>Channel 0</a:t>
              </a:r>
              <a:endParaRPr lang="zh-CN" altLang="en-US" sz="800" dirty="0"/>
            </a:p>
          </p:txBody>
        </p:sp>
        <p:sp>
          <p:nvSpPr>
            <p:cNvPr id="85" name="TextBox 84"/>
            <p:cNvSpPr txBox="1"/>
            <p:nvPr/>
          </p:nvSpPr>
          <p:spPr>
            <a:xfrm>
              <a:off x="2558145" y="3323094"/>
              <a:ext cx="603050" cy="215444"/>
            </a:xfrm>
            <a:prstGeom prst="rect">
              <a:avLst/>
            </a:prstGeom>
            <a:noFill/>
          </p:spPr>
          <p:txBody>
            <a:bodyPr wrap="none" rtlCol="0">
              <a:spAutoFit/>
            </a:bodyPr>
            <a:lstStyle/>
            <a:p>
              <a:r>
                <a:rPr lang="en-US" altLang="zh-CN" sz="800" dirty="0" smtClean="0"/>
                <a:t>Channel 3</a:t>
              </a:r>
              <a:endParaRPr lang="zh-CN" altLang="en-US" sz="800" dirty="0"/>
            </a:p>
          </p:txBody>
        </p:sp>
        <p:sp>
          <p:nvSpPr>
            <p:cNvPr id="86" name="Plus 85"/>
            <p:cNvSpPr/>
            <p:nvPr/>
          </p:nvSpPr>
          <p:spPr bwMode="auto">
            <a:xfrm>
              <a:off x="5574836" y="2836406"/>
              <a:ext cx="457200" cy="449262"/>
            </a:xfrm>
            <a:prstGeom prst="mathPlus">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7" name="Oval 86"/>
            <p:cNvSpPr/>
            <p:nvPr/>
          </p:nvSpPr>
          <p:spPr bwMode="auto">
            <a:xfrm>
              <a:off x="5533472" y="2810279"/>
              <a:ext cx="533400" cy="506413"/>
            </a:xfrm>
            <a:prstGeom prst="ellipse">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90" name="Straight Arrow Connector 89"/>
            <p:cNvCxnSpPr>
              <a:stCxn id="19" idx="6"/>
              <a:endCxn id="87" idx="1"/>
            </p:cNvCxnSpPr>
            <p:nvPr/>
          </p:nvCxnSpPr>
          <p:spPr bwMode="auto">
            <a:xfrm>
              <a:off x="4525454" y="1980018"/>
              <a:ext cx="1086133" cy="90442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2" name="Straight Arrow Connector 91"/>
            <p:cNvCxnSpPr>
              <a:stCxn id="64" idx="6"/>
              <a:endCxn id="87" idx="3"/>
            </p:cNvCxnSpPr>
            <p:nvPr/>
          </p:nvCxnSpPr>
          <p:spPr bwMode="auto">
            <a:xfrm flipV="1">
              <a:off x="4505362" y="3242530"/>
              <a:ext cx="1106225" cy="111873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4" name="Straight Connector 93"/>
            <p:cNvCxnSpPr>
              <a:stCxn id="39" idx="7"/>
              <a:endCxn id="44" idx="0"/>
            </p:cNvCxnSpPr>
            <p:nvPr/>
          </p:nvCxnSpPr>
          <p:spPr bwMode="auto">
            <a:xfrm flipV="1">
              <a:off x="1493276" y="2199092"/>
              <a:ext cx="1473252" cy="14497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1" name="Straight Connector 100"/>
            <p:cNvCxnSpPr>
              <a:stCxn id="39" idx="5"/>
              <a:endCxn id="75" idx="0"/>
            </p:cNvCxnSpPr>
            <p:nvPr/>
          </p:nvCxnSpPr>
          <p:spPr bwMode="auto">
            <a:xfrm>
              <a:off x="1493276" y="3941814"/>
              <a:ext cx="1453160" cy="63852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3" name="Freeform 14"/>
            <p:cNvSpPr>
              <a:spLocks noEditPoints="1"/>
            </p:cNvSpPr>
            <p:nvPr/>
          </p:nvSpPr>
          <p:spPr bwMode="auto">
            <a:xfrm>
              <a:off x="6073400" y="3026905"/>
              <a:ext cx="414338" cy="66675"/>
            </a:xfrm>
            <a:custGeom>
              <a:avLst/>
              <a:gdLst>
                <a:gd name="T0" fmla="*/ 0 w 261"/>
                <a:gd name="T1" fmla="*/ 25 h 42"/>
                <a:gd name="T2" fmla="*/ 224 w 261"/>
                <a:gd name="T3" fmla="*/ 25 h 42"/>
                <a:gd name="T4" fmla="*/ 224 w 261"/>
                <a:gd name="T5" fmla="*/ 18 h 42"/>
                <a:gd name="T6" fmla="*/ 0 w 261"/>
                <a:gd name="T7" fmla="*/ 18 h 42"/>
                <a:gd name="T8" fmla="*/ 0 w 261"/>
                <a:gd name="T9" fmla="*/ 25 h 42"/>
                <a:gd name="T10" fmla="*/ 217 w 261"/>
                <a:gd name="T11" fmla="*/ 42 h 42"/>
                <a:gd name="T12" fmla="*/ 261 w 261"/>
                <a:gd name="T13" fmla="*/ 21 h 42"/>
                <a:gd name="T14" fmla="*/ 217 w 261"/>
                <a:gd name="T15" fmla="*/ 0 h 42"/>
                <a:gd name="T16" fmla="*/ 217 w 261"/>
                <a:gd name="T17" fmla="*/ 4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1" h="42">
                  <a:moveTo>
                    <a:pt x="0" y="25"/>
                  </a:moveTo>
                  <a:lnTo>
                    <a:pt x="224" y="25"/>
                  </a:lnTo>
                  <a:lnTo>
                    <a:pt x="224" y="18"/>
                  </a:lnTo>
                  <a:lnTo>
                    <a:pt x="0" y="18"/>
                  </a:lnTo>
                  <a:lnTo>
                    <a:pt x="0" y="25"/>
                  </a:lnTo>
                  <a:close/>
                  <a:moveTo>
                    <a:pt x="217" y="42"/>
                  </a:moveTo>
                  <a:lnTo>
                    <a:pt x="261" y="21"/>
                  </a:lnTo>
                  <a:lnTo>
                    <a:pt x="217" y="0"/>
                  </a:lnTo>
                  <a:lnTo>
                    <a:pt x="217" y="42"/>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grpSp>
    </p:spTree>
    <p:extLst>
      <p:ext uri="{BB962C8B-B14F-4D97-AF65-F5344CB8AC3E}">
        <p14:creationId xmlns:p14="http://schemas.microsoft.com/office/powerpoint/2010/main" val="27344976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pPr lvl="0" defTabSz="784225" eaLnBrk="1" fontAlgn="ctr" hangingPunct="1">
              <a:defRPr/>
            </a:pPr>
            <a:r>
              <a:rPr lang="en-US" altLang="zh-CN" sz="2600" dirty="0" smtClean="0">
                <a:solidFill>
                  <a:schemeClr val="tx1"/>
                </a:solidFill>
              </a:rPr>
              <a:t>Simulation Parameters</a:t>
            </a:r>
          </a:p>
        </p:txBody>
      </p:sp>
      <p:sp>
        <p:nvSpPr>
          <p:cNvPr id="4" name="Date Placeholder 3"/>
          <p:cNvSpPr>
            <a:spLocks noGrp="1"/>
          </p:cNvSpPr>
          <p:nvPr>
            <p:ph type="dt" sz="half" idx="10"/>
          </p:nvPr>
        </p:nvSpPr>
        <p:spPr/>
        <p:txBody>
          <a:bodyPr/>
          <a:lstStyle/>
          <a:p>
            <a:pPr>
              <a:defRPr/>
            </a:pPr>
            <a:r>
              <a:rPr lang="en-US" altLang="zh-CN" smtClean="0"/>
              <a:t>May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5</a:t>
            </a:fld>
            <a:endParaRPr lang="en-US" altLang="ko-KR"/>
          </a:p>
        </p:txBody>
      </p:sp>
      <p:sp>
        <p:nvSpPr>
          <p:cNvPr id="9" name="TextBox 8"/>
          <p:cNvSpPr txBox="1"/>
          <p:nvPr/>
        </p:nvSpPr>
        <p:spPr>
          <a:xfrm>
            <a:off x="762000" y="1295400"/>
            <a:ext cx="7467600" cy="4893647"/>
          </a:xfrm>
          <a:prstGeom prst="rect">
            <a:avLst/>
          </a:prstGeom>
          <a:noFill/>
        </p:spPr>
        <p:txBody>
          <a:bodyPr wrap="square" rtlCol="0">
            <a:spAutoFit/>
          </a:bodyPr>
          <a:lstStyle/>
          <a:p>
            <a:pPr>
              <a:buFont typeface="Arial" pitchFamily="34" charset="0"/>
              <a:buChar char="•"/>
            </a:pPr>
            <a:r>
              <a:rPr lang="en-US" sz="2400" dirty="0" smtClean="0"/>
              <a:t> S</a:t>
            </a:r>
            <a:r>
              <a:rPr lang="en-US" sz="2400" b="0" dirty="0" smtClean="0"/>
              <a:t>NR is based on 80 MHz Sampling </a:t>
            </a:r>
          </a:p>
          <a:p>
            <a:pPr>
              <a:buFont typeface="Arial" pitchFamily="34" charset="0"/>
              <a:buChar char="•"/>
            </a:pPr>
            <a:endParaRPr lang="en-US" sz="2400" b="0" dirty="0" smtClean="0"/>
          </a:p>
          <a:p>
            <a:pPr>
              <a:buFont typeface="Arial" pitchFamily="34" charset="0"/>
              <a:buChar char="•"/>
            </a:pPr>
            <a:r>
              <a:rPr lang="en-US" sz="2400" dirty="0"/>
              <a:t> </a:t>
            </a:r>
            <a:r>
              <a:rPr lang="en-US" sz="2400" b="0" dirty="0" smtClean="0"/>
              <a:t>RX Filter design</a:t>
            </a:r>
          </a:p>
          <a:p>
            <a:pPr lvl="1">
              <a:buFont typeface="Arial" pitchFamily="34" charset="0"/>
              <a:buChar char="•"/>
            </a:pPr>
            <a:r>
              <a:rPr lang="en-US" sz="2400" b="0" dirty="0" smtClean="0"/>
              <a:t> 8 Tap FIR, 80 MHz sampling rate, Band Pass Filter </a:t>
            </a:r>
          </a:p>
          <a:p>
            <a:pPr lvl="1"/>
            <a:r>
              <a:rPr lang="en-US" sz="2400" b="0" dirty="0" smtClean="0"/>
              <a:t>with 4 MHz Bandwidth</a:t>
            </a:r>
          </a:p>
          <a:p>
            <a:pPr lvl="1">
              <a:buFont typeface="Arial" pitchFamily="34" charset="0"/>
              <a:buChar char="•"/>
            </a:pPr>
            <a:r>
              <a:rPr lang="en-US" sz="2400" dirty="0"/>
              <a:t> </a:t>
            </a:r>
            <a:r>
              <a:rPr lang="en-US" sz="2400" dirty="0" smtClean="0"/>
              <a:t>Detail design in the following slides </a:t>
            </a:r>
          </a:p>
          <a:p>
            <a:pPr lvl="1">
              <a:buFont typeface="Arial" pitchFamily="34" charset="0"/>
              <a:buChar char="•"/>
            </a:pPr>
            <a:endParaRPr lang="en-US" sz="2400" dirty="0" smtClean="0"/>
          </a:p>
          <a:p>
            <a:pPr>
              <a:buFont typeface="Arial" pitchFamily="34" charset="0"/>
              <a:buChar char="•"/>
            </a:pPr>
            <a:r>
              <a:rPr lang="en-US" sz="2400" b="0" dirty="0"/>
              <a:t> </a:t>
            </a:r>
            <a:r>
              <a:rPr lang="en-US" sz="2400" b="0" dirty="0" smtClean="0"/>
              <a:t>RX sampling rate, 4 MHz (Decimation of the received </a:t>
            </a:r>
          </a:p>
          <a:p>
            <a:r>
              <a:rPr lang="en-US" sz="2400" b="0" dirty="0" smtClean="0"/>
              <a:t>signal)</a:t>
            </a:r>
          </a:p>
          <a:p>
            <a:endParaRPr lang="en-US" sz="2400" b="0" dirty="0" smtClean="0"/>
          </a:p>
          <a:p>
            <a:pPr>
              <a:buFont typeface="Arial" pitchFamily="34" charset="0"/>
              <a:buChar char="•"/>
            </a:pPr>
            <a:r>
              <a:rPr lang="en-US" sz="2400" dirty="0"/>
              <a:t> </a:t>
            </a:r>
            <a:r>
              <a:rPr lang="en-US" sz="2400" dirty="0" smtClean="0"/>
              <a:t>TX sampling rate, 80 MHz</a:t>
            </a:r>
          </a:p>
          <a:p>
            <a:pPr>
              <a:buFont typeface="Arial" pitchFamily="34" charset="0"/>
              <a:buChar char="•"/>
            </a:pPr>
            <a:endParaRPr lang="en-US" sz="2400" b="0" dirty="0"/>
          </a:p>
          <a:p>
            <a:pPr>
              <a:buFont typeface="Arial" pitchFamily="34" charset="0"/>
              <a:buChar char="•"/>
            </a:pPr>
            <a:r>
              <a:rPr lang="en-US" sz="2400" dirty="0" smtClean="0"/>
              <a:t> AWGN</a:t>
            </a:r>
            <a:endParaRPr lang="en-US" sz="2400" b="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10118"/>
          </a:xfrm>
        </p:spPr>
        <p:txBody>
          <a:bodyPr/>
          <a:lstStyle/>
          <a:p>
            <a:r>
              <a:rPr lang="en-US" altLang="zh-CN" sz="2400" dirty="0" smtClean="0"/>
              <a:t>Receiver for the Baseband Simulation</a:t>
            </a:r>
            <a:endParaRPr lang="zh-CN" altLang="en-US" sz="2400" dirty="0"/>
          </a:p>
        </p:txBody>
      </p:sp>
      <p:sp>
        <p:nvSpPr>
          <p:cNvPr id="3" name="Content Placeholder 2"/>
          <p:cNvSpPr>
            <a:spLocks noGrp="1"/>
          </p:cNvSpPr>
          <p:nvPr>
            <p:ph idx="1"/>
          </p:nvPr>
        </p:nvSpPr>
        <p:spPr>
          <a:xfrm>
            <a:off x="685800" y="5253047"/>
            <a:ext cx="7772400" cy="995353"/>
          </a:xfrm>
        </p:spPr>
        <p:txBody>
          <a:bodyPr/>
          <a:lstStyle/>
          <a:p>
            <a:r>
              <a:rPr lang="en-US" altLang="zh-CN" dirty="0" smtClean="0"/>
              <a:t>The following slides describe how to design the BPF for the baseband simulation</a:t>
            </a:r>
            <a:endParaRPr lang="zh-CN" altLang="en-US" dirty="0"/>
          </a:p>
        </p:txBody>
      </p:sp>
      <p:sp>
        <p:nvSpPr>
          <p:cNvPr id="4" name="Date Placeholder 3"/>
          <p:cNvSpPr>
            <a:spLocks noGrp="1"/>
          </p:cNvSpPr>
          <p:nvPr>
            <p:ph type="dt" sz="half" idx="10"/>
          </p:nvPr>
        </p:nvSpPr>
        <p:spPr/>
        <p:txBody>
          <a:bodyPr/>
          <a:lstStyle/>
          <a:p>
            <a:pPr>
              <a:defRPr/>
            </a:pPr>
            <a:r>
              <a:rPr lang="en-US" altLang="zh-CN" smtClean="0"/>
              <a:t>May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grpSp>
        <p:nvGrpSpPr>
          <p:cNvPr id="92" name="Group 91"/>
          <p:cNvGrpSpPr/>
          <p:nvPr/>
        </p:nvGrpSpPr>
        <p:grpSpPr>
          <a:xfrm>
            <a:off x="1631224" y="1756590"/>
            <a:ext cx="5455376" cy="3120210"/>
            <a:chOff x="1284752" y="1728391"/>
            <a:chExt cx="5455376" cy="3120210"/>
          </a:xfrm>
        </p:grpSpPr>
        <p:grpSp>
          <p:nvGrpSpPr>
            <p:cNvPr id="10" name="Group 113"/>
            <p:cNvGrpSpPr/>
            <p:nvPr/>
          </p:nvGrpSpPr>
          <p:grpSpPr>
            <a:xfrm>
              <a:off x="1284752" y="3150158"/>
              <a:ext cx="924411" cy="355042"/>
              <a:chOff x="2303253" y="4692771"/>
              <a:chExt cx="940279" cy="379561"/>
            </a:xfrm>
          </p:grpSpPr>
          <p:sp>
            <p:nvSpPr>
              <p:cNvPr id="11" name="Rectangle 10"/>
              <p:cNvSpPr/>
              <p:nvPr/>
            </p:nvSpPr>
            <p:spPr bwMode="auto">
              <a:xfrm>
                <a:off x="2303253" y="4710023"/>
                <a:ext cx="940279" cy="362309"/>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12" name="TextBox 11"/>
              <p:cNvSpPr txBox="1"/>
              <p:nvPr/>
            </p:nvSpPr>
            <p:spPr>
              <a:xfrm>
                <a:off x="2311880" y="4692771"/>
                <a:ext cx="889987" cy="359394"/>
              </a:xfrm>
              <a:prstGeom prst="rect">
                <a:avLst/>
              </a:prstGeom>
              <a:noFill/>
            </p:spPr>
            <p:txBody>
              <a:bodyPr wrap="none" rtlCol="0">
                <a:spAutoFit/>
              </a:bodyPr>
              <a:lstStyle/>
              <a:p>
                <a:r>
                  <a:rPr lang="en-US" dirty="0" smtClean="0"/>
                  <a:t>Channel</a:t>
                </a:r>
                <a:endParaRPr lang="en-US" dirty="0"/>
              </a:p>
            </p:txBody>
          </p:sp>
        </p:grpSp>
        <p:cxnSp>
          <p:nvCxnSpPr>
            <p:cNvPr id="15" name="Straight Connector 14"/>
            <p:cNvCxnSpPr/>
            <p:nvPr/>
          </p:nvCxnSpPr>
          <p:spPr bwMode="auto">
            <a:xfrm flipH="1">
              <a:off x="2573328" y="1970473"/>
              <a:ext cx="322272" cy="0"/>
            </a:xfrm>
            <a:prstGeom prst="line">
              <a:avLst/>
            </a:prstGeom>
            <a:noFill/>
            <a:ln w="9525"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a:off x="2581809" y="1970473"/>
              <a:ext cx="0" cy="1807490"/>
            </a:xfrm>
            <a:prstGeom prst="line">
              <a:avLst/>
            </a:prstGeom>
            <a:noFill/>
            <a:ln w="9525"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a:off x="2581809" y="3786032"/>
              <a:ext cx="288348" cy="0"/>
            </a:xfrm>
            <a:prstGeom prst="line">
              <a:avLst/>
            </a:prstGeom>
            <a:noFill/>
            <a:ln w="9525" cap="flat" cmpd="sng" algn="ctr">
              <a:solidFill>
                <a:schemeClr val="tx1"/>
              </a:solidFill>
              <a:prstDash val="solid"/>
              <a:round/>
              <a:headEnd type="none" w="med" len="med"/>
              <a:tailEnd type="none" w="med" len="med"/>
            </a:ln>
            <a:effectLst/>
          </p:spPr>
        </p:cxnSp>
        <p:cxnSp>
          <p:nvCxnSpPr>
            <p:cNvPr id="18" name="Straight Connector 17"/>
            <p:cNvCxnSpPr/>
            <p:nvPr/>
          </p:nvCxnSpPr>
          <p:spPr bwMode="auto">
            <a:xfrm>
              <a:off x="2587470" y="2863510"/>
              <a:ext cx="288348" cy="0"/>
            </a:xfrm>
            <a:prstGeom prst="line">
              <a:avLst/>
            </a:prstGeom>
            <a:noFill/>
            <a:ln w="9525" cap="flat" cmpd="sng" algn="ctr">
              <a:solidFill>
                <a:schemeClr val="tx1"/>
              </a:solidFill>
              <a:prstDash val="solid"/>
              <a:round/>
              <a:headEnd type="none" w="med" len="med"/>
              <a:tailEnd type="none" w="med" len="med"/>
            </a:ln>
            <a:effectLst/>
          </p:spPr>
        </p:cxnSp>
        <p:cxnSp>
          <p:nvCxnSpPr>
            <p:cNvPr id="19" name="Straight Arrow Connector 18"/>
            <p:cNvCxnSpPr>
              <a:stCxn id="11" idx="3"/>
            </p:cNvCxnSpPr>
            <p:nvPr/>
          </p:nvCxnSpPr>
          <p:spPr bwMode="auto">
            <a:xfrm flipV="1">
              <a:off x="2209163" y="3335747"/>
              <a:ext cx="381637" cy="1"/>
            </a:xfrm>
            <a:prstGeom prst="straightConnector1">
              <a:avLst/>
            </a:prstGeom>
            <a:noFill/>
            <a:ln w="9525" cap="flat" cmpd="sng" algn="ctr">
              <a:solidFill>
                <a:schemeClr val="tx1"/>
              </a:solidFill>
              <a:prstDash val="solid"/>
              <a:round/>
              <a:headEnd type="none" w="med" len="med"/>
              <a:tailEnd type="arrow"/>
            </a:ln>
            <a:effectLst/>
          </p:spPr>
        </p:cxnSp>
        <p:grpSp>
          <p:nvGrpSpPr>
            <p:cNvPr id="20" name="Group 128"/>
            <p:cNvGrpSpPr/>
            <p:nvPr/>
          </p:nvGrpSpPr>
          <p:grpSpPr>
            <a:xfrm>
              <a:off x="2904083" y="1752596"/>
              <a:ext cx="890487" cy="443805"/>
              <a:chOff x="4063042" y="3709358"/>
              <a:chExt cx="905773" cy="474455"/>
            </a:xfrm>
          </p:grpSpPr>
          <p:sp>
            <p:nvSpPr>
              <p:cNvPr id="21" name="Rectangle 20"/>
              <p:cNvSpPr/>
              <p:nvPr/>
            </p:nvSpPr>
            <p:spPr bwMode="auto">
              <a:xfrm>
                <a:off x="4063042" y="3726613"/>
                <a:ext cx="905773"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22" name="TextBox 21"/>
              <p:cNvSpPr txBox="1"/>
              <p:nvPr/>
            </p:nvSpPr>
            <p:spPr>
              <a:xfrm>
                <a:off x="4094006" y="3709358"/>
                <a:ext cx="817218" cy="427742"/>
              </a:xfrm>
              <a:prstGeom prst="rect">
                <a:avLst/>
              </a:prstGeom>
              <a:noFill/>
            </p:spPr>
            <p:txBody>
              <a:bodyPr wrap="none" rtlCol="0">
                <a:spAutoFit/>
              </a:bodyPr>
              <a:lstStyle/>
              <a:p>
                <a:pPr algn="ctr"/>
                <a:r>
                  <a:rPr lang="en-US" sz="1000" b="0" dirty="0" smtClean="0"/>
                  <a:t>BPF </a:t>
                </a:r>
              </a:p>
              <a:p>
                <a:pPr algn="ctr"/>
                <a:r>
                  <a:rPr lang="en-US" sz="1000" b="0" dirty="0" smtClean="0"/>
                  <a:t>@ -30 MHz</a:t>
                </a:r>
                <a:endParaRPr lang="en-US" sz="1000" b="0" dirty="0"/>
              </a:p>
            </p:txBody>
          </p:sp>
        </p:grpSp>
        <p:grpSp>
          <p:nvGrpSpPr>
            <p:cNvPr id="23" name="Group 129"/>
            <p:cNvGrpSpPr/>
            <p:nvPr/>
          </p:nvGrpSpPr>
          <p:grpSpPr>
            <a:xfrm>
              <a:off x="2892781" y="2629413"/>
              <a:ext cx="890487" cy="553998"/>
              <a:chOff x="4063042" y="3709358"/>
              <a:chExt cx="905773" cy="592258"/>
            </a:xfrm>
          </p:grpSpPr>
          <p:sp>
            <p:nvSpPr>
              <p:cNvPr id="24" name="Rectangle 23"/>
              <p:cNvSpPr/>
              <p:nvPr/>
            </p:nvSpPr>
            <p:spPr bwMode="auto">
              <a:xfrm>
                <a:off x="4063042" y="3726613"/>
                <a:ext cx="905773"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25" name="TextBox 24"/>
              <p:cNvSpPr txBox="1"/>
              <p:nvPr/>
            </p:nvSpPr>
            <p:spPr>
              <a:xfrm>
                <a:off x="4094005" y="3709358"/>
                <a:ext cx="817218" cy="592258"/>
              </a:xfrm>
              <a:prstGeom prst="rect">
                <a:avLst/>
              </a:prstGeom>
              <a:noFill/>
            </p:spPr>
            <p:txBody>
              <a:bodyPr wrap="none" rtlCol="0">
                <a:spAutoFit/>
              </a:bodyPr>
              <a:lstStyle/>
              <a:p>
                <a:pPr algn="ctr"/>
                <a:r>
                  <a:rPr lang="en-US" sz="1000" b="0" dirty="0" smtClean="0"/>
                  <a:t>BPF</a:t>
                </a:r>
              </a:p>
              <a:p>
                <a:pPr algn="ctr"/>
                <a:r>
                  <a:rPr lang="en-US" altLang="zh-CN" sz="1000" dirty="0"/>
                  <a:t>@ </a:t>
                </a:r>
                <a:r>
                  <a:rPr lang="en-US" altLang="zh-CN" sz="1000" dirty="0" smtClean="0"/>
                  <a:t>-10 </a:t>
                </a:r>
                <a:r>
                  <a:rPr lang="en-US" altLang="zh-CN" sz="1000" dirty="0"/>
                  <a:t>MHz</a:t>
                </a:r>
              </a:p>
              <a:p>
                <a:pPr algn="ctr"/>
                <a:endParaRPr lang="en-US" sz="1000" b="0" dirty="0"/>
              </a:p>
            </p:txBody>
          </p:sp>
        </p:grpSp>
        <p:grpSp>
          <p:nvGrpSpPr>
            <p:cNvPr id="26" name="Group 132"/>
            <p:cNvGrpSpPr/>
            <p:nvPr/>
          </p:nvGrpSpPr>
          <p:grpSpPr>
            <a:xfrm>
              <a:off x="2884292" y="3549329"/>
              <a:ext cx="890487" cy="443805"/>
              <a:chOff x="4063042" y="3709358"/>
              <a:chExt cx="905773" cy="474455"/>
            </a:xfrm>
          </p:grpSpPr>
          <p:sp>
            <p:nvSpPr>
              <p:cNvPr id="27" name="Rectangle 26"/>
              <p:cNvSpPr/>
              <p:nvPr/>
            </p:nvSpPr>
            <p:spPr bwMode="auto">
              <a:xfrm>
                <a:off x="4063042" y="3726613"/>
                <a:ext cx="905773"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28" name="TextBox 27"/>
              <p:cNvSpPr txBox="1"/>
              <p:nvPr/>
            </p:nvSpPr>
            <p:spPr>
              <a:xfrm>
                <a:off x="4116017" y="3709358"/>
                <a:ext cx="773193" cy="427742"/>
              </a:xfrm>
              <a:prstGeom prst="rect">
                <a:avLst/>
              </a:prstGeom>
              <a:noFill/>
            </p:spPr>
            <p:txBody>
              <a:bodyPr wrap="none" rtlCol="0">
                <a:spAutoFit/>
              </a:bodyPr>
              <a:lstStyle/>
              <a:p>
                <a:pPr algn="ctr"/>
                <a:r>
                  <a:rPr lang="en-US" sz="1000" b="0" dirty="0" smtClean="0"/>
                  <a:t>BPF </a:t>
                </a:r>
              </a:p>
              <a:p>
                <a:pPr algn="ctr"/>
                <a:r>
                  <a:rPr lang="en-US" sz="1000" b="0" dirty="0" smtClean="0"/>
                  <a:t>@ 10 MHz</a:t>
                </a:r>
                <a:endParaRPr lang="en-US" sz="1000" b="0" dirty="0"/>
              </a:p>
            </p:txBody>
          </p:sp>
        </p:grpSp>
        <p:sp>
          <p:nvSpPr>
            <p:cNvPr id="29" name="Rectangle 28"/>
            <p:cNvSpPr/>
            <p:nvPr/>
          </p:nvSpPr>
          <p:spPr bwMode="auto">
            <a:xfrm>
              <a:off x="4153603" y="1771411"/>
              <a:ext cx="1251500" cy="427665"/>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32" name="Rectangle 31"/>
            <p:cNvSpPr/>
            <p:nvPr/>
          </p:nvSpPr>
          <p:spPr bwMode="auto">
            <a:xfrm>
              <a:off x="5804674" y="1755256"/>
              <a:ext cx="890487" cy="427665"/>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33" name="Rectangle 32"/>
            <p:cNvSpPr/>
            <p:nvPr/>
          </p:nvSpPr>
          <p:spPr bwMode="auto">
            <a:xfrm>
              <a:off x="4159263" y="2640155"/>
              <a:ext cx="1245839" cy="427665"/>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36" name="Rectangle 35"/>
            <p:cNvSpPr/>
            <p:nvPr/>
          </p:nvSpPr>
          <p:spPr bwMode="auto">
            <a:xfrm>
              <a:off x="5810335" y="2624000"/>
              <a:ext cx="890487" cy="427665"/>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37" name="Rectangle 36"/>
            <p:cNvSpPr/>
            <p:nvPr/>
          </p:nvSpPr>
          <p:spPr bwMode="auto">
            <a:xfrm>
              <a:off x="4167744" y="3559994"/>
              <a:ext cx="1237358" cy="427665"/>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40" name="Rectangle 39"/>
            <p:cNvSpPr/>
            <p:nvPr/>
          </p:nvSpPr>
          <p:spPr bwMode="auto">
            <a:xfrm>
              <a:off x="5801397" y="3543839"/>
              <a:ext cx="890487" cy="427665"/>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cxnSp>
          <p:nvCxnSpPr>
            <p:cNvPr id="41" name="Straight Arrow Connector 40"/>
            <p:cNvCxnSpPr/>
            <p:nvPr/>
          </p:nvCxnSpPr>
          <p:spPr bwMode="auto">
            <a:xfrm>
              <a:off x="3794568" y="1986627"/>
              <a:ext cx="356196" cy="0"/>
            </a:xfrm>
            <a:prstGeom prst="straightConnector1">
              <a:avLst/>
            </a:prstGeom>
            <a:noFill/>
            <a:ln w="9525" cap="flat" cmpd="sng" algn="ctr">
              <a:solidFill>
                <a:schemeClr val="tx1"/>
              </a:solidFill>
              <a:prstDash val="solid"/>
              <a:round/>
              <a:headEnd type="none" w="med" len="med"/>
              <a:tailEnd type="arrow"/>
            </a:ln>
            <a:effectLst/>
          </p:spPr>
        </p:cxnSp>
        <p:cxnSp>
          <p:nvCxnSpPr>
            <p:cNvPr id="42" name="Straight Arrow Connector 41"/>
            <p:cNvCxnSpPr/>
            <p:nvPr/>
          </p:nvCxnSpPr>
          <p:spPr bwMode="auto">
            <a:xfrm>
              <a:off x="5417373" y="1967778"/>
              <a:ext cx="356196" cy="0"/>
            </a:xfrm>
            <a:prstGeom prst="straightConnector1">
              <a:avLst/>
            </a:prstGeom>
            <a:noFill/>
            <a:ln w="9525" cap="flat" cmpd="sng" algn="ctr">
              <a:solidFill>
                <a:schemeClr val="tx1"/>
              </a:solidFill>
              <a:prstDash val="solid"/>
              <a:round/>
              <a:headEnd type="none" w="med" len="med"/>
              <a:tailEnd type="arrow"/>
            </a:ln>
            <a:effectLst/>
          </p:spPr>
        </p:cxnSp>
        <p:cxnSp>
          <p:nvCxnSpPr>
            <p:cNvPr id="45" name="Straight Arrow Connector 44"/>
            <p:cNvCxnSpPr/>
            <p:nvPr/>
          </p:nvCxnSpPr>
          <p:spPr bwMode="auto">
            <a:xfrm>
              <a:off x="3814358" y="2868833"/>
              <a:ext cx="356196" cy="0"/>
            </a:xfrm>
            <a:prstGeom prst="straightConnector1">
              <a:avLst/>
            </a:prstGeom>
            <a:noFill/>
            <a:ln w="9525" cap="flat" cmpd="sng" algn="ctr">
              <a:solidFill>
                <a:schemeClr val="tx1"/>
              </a:solidFill>
              <a:prstDash val="solid"/>
              <a:round/>
              <a:headEnd type="none" w="med" len="med"/>
              <a:tailEnd type="arrow"/>
            </a:ln>
            <a:effectLst/>
          </p:spPr>
        </p:cxnSp>
        <p:cxnSp>
          <p:nvCxnSpPr>
            <p:cNvPr id="48" name="Straight Arrow Connector 47"/>
            <p:cNvCxnSpPr/>
            <p:nvPr/>
          </p:nvCxnSpPr>
          <p:spPr bwMode="auto">
            <a:xfrm>
              <a:off x="5414547" y="2860764"/>
              <a:ext cx="356196" cy="0"/>
            </a:xfrm>
            <a:prstGeom prst="straightConnector1">
              <a:avLst/>
            </a:prstGeom>
            <a:noFill/>
            <a:ln w="9525" cap="flat" cmpd="sng" algn="ctr">
              <a:solidFill>
                <a:schemeClr val="tx1"/>
              </a:solidFill>
              <a:prstDash val="solid"/>
              <a:round/>
              <a:headEnd type="none" w="med" len="med"/>
              <a:tailEnd type="arrow"/>
            </a:ln>
            <a:effectLst/>
          </p:spPr>
        </p:cxnSp>
        <p:cxnSp>
          <p:nvCxnSpPr>
            <p:cNvPr id="49" name="Straight Arrow Connector 48"/>
            <p:cNvCxnSpPr/>
            <p:nvPr/>
          </p:nvCxnSpPr>
          <p:spPr bwMode="auto">
            <a:xfrm>
              <a:off x="3803050" y="3794096"/>
              <a:ext cx="356196" cy="0"/>
            </a:xfrm>
            <a:prstGeom prst="straightConnector1">
              <a:avLst/>
            </a:prstGeom>
            <a:noFill/>
            <a:ln w="9525" cap="flat" cmpd="sng" algn="ctr">
              <a:solidFill>
                <a:schemeClr val="tx1"/>
              </a:solidFill>
              <a:prstDash val="solid"/>
              <a:round/>
              <a:headEnd type="none" w="med" len="med"/>
              <a:tailEnd type="arrow"/>
            </a:ln>
            <a:effectLst/>
          </p:spPr>
        </p:cxnSp>
        <p:cxnSp>
          <p:nvCxnSpPr>
            <p:cNvPr id="52" name="Straight Arrow Connector 51"/>
            <p:cNvCxnSpPr/>
            <p:nvPr/>
          </p:nvCxnSpPr>
          <p:spPr bwMode="auto">
            <a:xfrm>
              <a:off x="5419744" y="3777958"/>
              <a:ext cx="356196" cy="0"/>
            </a:xfrm>
            <a:prstGeom prst="straightConnector1">
              <a:avLst/>
            </a:prstGeom>
            <a:noFill/>
            <a:ln w="9525" cap="flat" cmpd="sng" algn="ctr">
              <a:solidFill>
                <a:schemeClr val="tx1"/>
              </a:solidFill>
              <a:prstDash val="solid"/>
              <a:round/>
              <a:headEnd type="none" w="med" len="med"/>
              <a:tailEnd type="arrow"/>
            </a:ln>
            <a:effectLst/>
          </p:spPr>
        </p:cxnSp>
        <p:sp>
          <p:nvSpPr>
            <p:cNvPr id="53" name="TextBox 52"/>
            <p:cNvSpPr txBox="1"/>
            <p:nvPr/>
          </p:nvSpPr>
          <p:spPr>
            <a:xfrm>
              <a:off x="4132218" y="1836493"/>
              <a:ext cx="1267142" cy="276999"/>
            </a:xfrm>
            <a:prstGeom prst="rect">
              <a:avLst/>
            </a:prstGeom>
            <a:noFill/>
          </p:spPr>
          <p:txBody>
            <a:bodyPr wrap="none" rtlCol="0">
              <a:spAutoFit/>
            </a:bodyPr>
            <a:lstStyle/>
            <a:p>
              <a:r>
                <a:rPr lang="en-US" dirty="0" smtClean="0"/>
                <a:t>Energy Detection</a:t>
              </a:r>
              <a:endParaRPr lang="en-US" dirty="0"/>
            </a:p>
          </p:txBody>
        </p:sp>
        <p:sp>
          <p:nvSpPr>
            <p:cNvPr id="62" name="TextBox 61"/>
            <p:cNvSpPr txBox="1"/>
            <p:nvPr/>
          </p:nvSpPr>
          <p:spPr>
            <a:xfrm>
              <a:off x="5767745" y="1728391"/>
              <a:ext cx="941284" cy="400110"/>
            </a:xfrm>
            <a:prstGeom prst="rect">
              <a:avLst/>
            </a:prstGeom>
            <a:noFill/>
          </p:spPr>
          <p:txBody>
            <a:bodyPr wrap="none" rtlCol="0">
              <a:spAutoFit/>
            </a:bodyPr>
            <a:lstStyle/>
            <a:p>
              <a:pPr algn="ctr"/>
              <a:r>
                <a:rPr lang="en-US" sz="1000" b="0" dirty="0" smtClean="0">
                  <a:solidFill>
                    <a:srgbClr val="0000FF"/>
                  </a:solidFill>
                </a:rPr>
                <a:t>Band 0</a:t>
              </a:r>
              <a:r>
                <a:rPr lang="en-US" sz="1000" b="0" dirty="0" smtClean="0"/>
                <a:t> Source</a:t>
              </a:r>
            </a:p>
            <a:p>
              <a:pPr algn="ctr"/>
              <a:r>
                <a:rPr lang="en-US" sz="1000" b="0" dirty="0" smtClean="0"/>
                <a:t>Recovered</a:t>
              </a:r>
              <a:endParaRPr lang="en-US" sz="1000" b="0" dirty="0"/>
            </a:p>
          </p:txBody>
        </p:sp>
        <p:sp>
          <p:nvSpPr>
            <p:cNvPr id="63" name="TextBox 62"/>
            <p:cNvSpPr txBox="1"/>
            <p:nvPr/>
          </p:nvSpPr>
          <p:spPr>
            <a:xfrm>
              <a:off x="5798844" y="2597170"/>
              <a:ext cx="941284" cy="400110"/>
            </a:xfrm>
            <a:prstGeom prst="rect">
              <a:avLst/>
            </a:prstGeom>
            <a:noFill/>
          </p:spPr>
          <p:txBody>
            <a:bodyPr wrap="none" rtlCol="0">
              <a:spAutoFit/>
            </a:bodyPr>
            <a:lstStyle/>
            <a:p>
              <a:pPr algn="ctr"/>
              <a:r>
                <a:rPr lang="en-US" sz="1000" b="0" dirty="0" smtClean="0">
                  <a:solidFill>
                    <a:srgbClr val="0000FF"/>
                  </a:solidFill>
                </a:rPr>
                <a:t>Band 1 </a:t>
              </a:r>
              <a:r>
                <a:rPr lang="en-US" sz="1000" b="0" dirty="0" smtClean="0"/>
                <a:t>Source</a:t>
              </a:r>
            </a:p>
            <a:p>
              <a:pPr algn="ctr"/>
              <a:r>
                <a:rPr lang="en-US" sz="1000" b="0" dirty="0" smtClean="0"/>
                <a:t>Recovered</a:t>
              </a:r>
              <a:endParaRPr lang="en-US" sz="1000" b="0" dirty="0"/>
            </a:p>
          </p:txBody>
        </p:sp>
        <p:sp>
          <p:nvSpPr>
            <p:cNvPr id="64" name="TextBox 63"/>
            <p:cNvSpPr txBox="1"/>
            <p:nvPr/>
          </p:nvSpPr>
          <p:spPr>
            <a:xfrm>
              <a:off x="5781425" y="3517054"/>
              <a:ext cx="941284" cy="400110"/>
            </a:xfrm>
            <a:prstGeom prst="rect">
              <a:avLst/>
            </a:prstGeom>
            <a:noFill/>
          </p:spPr>
          <p:txBody>
            <a:bodyPr wrap="none" rtlCol="0">
              <a:spAutoFit/>
            </a:bodyPr>
            <a:lstStyle/>
            <a:p>
              <a:pPr algn="ctr"/>
              <a:r>
                <a:rPr lang="en-US" sz="1000" b="0" dirty="0" smtClean="0">
                  <a:solidFill>
                    <a:srgbClr val="0000FF"/>
                  </a:solidFill>
                </a:rPr>
                <a:t>Band 2 </a:t>
              </a:r>
              <a:r>
                <a:rPr lang="en-US" sz="1000" b="0" dirty="0" smtClean="0"/>
                <a:t>Source</a:t>
              </a:r>
            </a:p>
            <a:p>
              <a:pPr algn="ctr"/>
              <a:r>
                <a:rPr lang="en-US" sz="1000" b="0" dirty="0" smtClean="0"/>
                <a:t>Recovered</a:t>
              </a:r>
              <a:endParaRPr lang="en-US" sz="1000" b="0" dirty="0"/>
            </a:p>
          </p:txBody>
        </p:sp>
        <p:cxnSp>
          <p:nvCxnSpPr>
            <p:cNvPr id="72" name="Straight Connector 71"/>
            <p:cNvCxnSpPr/>
            <p:nvPr/>
          </p:nvCxnSpPr>
          <p:spPr bwMode="auto">
            <a:xfrm>
              <a:off x="2581809" y="3786032"/>
              <a:ext cx="0" cy="86216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3" name="Straight Connector 72"/>
            <p:cNvCxnSpPr/>
            <p:nvPr/>
          </p:nvCxnSpPr>
          <p:spPr bwMode="auto">
            <a:xfrm>
              <a:off x="2582091" y="4650381"/>
              <a:ext cx="288348" cy="0"/>
            </a:xfrm>
            <a:prstGeom prst="line">
              <a:avLst/>
            </a:prstGeom>
            <a:noFill/>
            <a:ln w="9525" cap="flat" cmpd="sng" algn="ctr">
              <a:solidFill>
                <a:schemeClr val="tx1"/>
              </a:solidFill>
              <a:prstDash val="solid"/>
              <a:round/>
              <a:headEnd type="none" w="med" len="med"/>
              <a:tailEnd type="none" w="med" len="med"/>
            </a:ln>
            <a:effectLst/>
          </p:spPr>
        </p:cxnSp>
        <p:grpSp>
          <p:nvGrpSpPr>
            <p:cNvPr id="74" name="Group 132"/>
            <p:cNvGrpSpPr/>
            <p:nvPr/>
          </p:nvGrpSpPr>
          <p:grpSpPr>
            <a:xfrm>
              <a:off x="2875283" y="4404796"/>
              <a:ext cx="890487" cy="443805"/>
              <a:chOff x="4063042" y="3709358"/>
              <a:chExt cx="905773" cy="474455"/>
            </a:xfrm>
          </p:grpSpPr>
          <p:sp>
            <p:nvSpPr>
              <p:cNvPr id="75" name="Rectangle 74"/>
              <p:cNvSpPr/>
              <p:nvPr/>
            </p:nvSpPr>
            <p:spPr bwMode="auto">
              <a:xfrm>
                <a:off x="4063042" y="3726613"/>
                <a:ext cx="905773"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76" name="TextBox 75"/>
              <p:cNvSpPr txBox="1"/>
              <p:nvPr/>
            </p:nvSpPr>
            <p:spPr>
              <a:xfrm>
                <a:off x="4116017" y="3709358"/>
                <a:ext cx="773193" cy="427742"/>
              </a:xfrm>
              <a:prstGeom prst="rect">
                <a:avLst/>
              </a:prstGeom>
              <a:noFill/>
            </p:spPr>
            <p:txBody>
              <a:bodyPr wrap="none" rtlCol="0">
                <a:spAutoFit/>
              </a:bodyPr>
              <a:lstStyle/>
              <a:p>
                <a:pPr algn="ctr"/>
                <a:r>
                  <a:rPr lang="en-US" sz="1000" b="0" dirty="0" smtClean="0"/>
                  <a:t>BPF </a:t>
                </a:r>
              </a:p>
              <a:p>
                <a:pPr algn="ctr"/>
                <a:r>
                  <a:rPr lang="en-US" sz="1000" b="0" dirty="0" smtClean="0"/>
                  <a:t>@ 30 MHz</a:t>
                </a:r>
                <a:endParaRPr lang="en-US" sz="1000" b="0" dirty="0"/>
              </a:p>
            </p:txBody>
          </p:sp>
        </p:grpSp>
        <p:sp>
          <p:nvSpPr>
            <p:cNvPr id="77" name="Rectangle 76"/>
            <p:cNvSpPr/>
            <p:nvPr/>
          </p:nvSpPr>
          <p:spPr bwMode="auto">
            <a:xfrm>
              <a:off x="4158735" y="4415461"/>
              <a:ext cx="1240302" cy="427665"/>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80" name="Rectangle 79"/>
            <p:cNvSpPr/>
            <p:nvPr/>
          </p:nvSpPr>
          <p:spPr bwMode="auto">
            <a:xfrm>
              <a:off x="5792388" y="4399306"/>
              <a:ext cx="890487" cy="427665"/>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a typeface="宋体" pitchFamily="2" charset="-122"/>
                <a:cs typeface="Arial" charset="0"/>
              </a:endParaRPr>
            </a:p>
          </p:txBody>
        </p:sp>
        <p:cxnSp>
          <p:nvCxnSpPr>
            <p:cNvPr id="81" name="Straight Arrow Connector 80"/>
            <p:cNvCxnSpPr/>
            <p:nvPr/>
          </p:nvCxnSpPr>
          <p:spPr bwMode="auto">
            <a:xfrm>
              <a:off x="3794041" y="4649563"/>
              <a:ext cx="356196" cy="0"/>
            </a:xfrm>
            <a:prstGeom prst="straightConnector1">
              <a:avLst/>
            </a:prstGeom>
            <a:noFill/>
            <a:ln w="9525" cap="flat" cmpd="sng" algn="ctr">
              <a:solidFill>
                <a:schemeClr val="tx1"/>
              </a:solidFill>
              <a:prstDash val="solid"/>
              <a:round/>
              <a:headEnd type="none" w="med" len="med"/>
              <a:tailEnd type="arrow"/>
            </a:ln>
            <a:effectLst/>
          </p:spPr>
        </p:cxnSp>
        <p:cxnSp>
          <p:nvCxnSpPr>
            <p:cNvPr id="84" name="Straight Arrow Connector 83"/>
            <p:cNvCxnSpPr/>
            <p:nvPr/>
          </p:nvCxnSpPr>
          <p:spPr bwMode="auto">
            <a:xfrm>
              <a:off x="5410735" y="4633425"/>
              <a:ext cx="356196" cy="0"/>
            </a:xfrm>
            <a:prstGeom prst="straightConnector1">
              <a:avLst/>
            </a:prstGeom>
            <a:noFill/>
            <a:ln w="9525" cap="flat" cmpd="sng" algn="ctr">
              <a:solidFill>
                <a:schemeClr val="tx1"/>
              </a:solidFill>
              <a:prstDash val="solid"/>
              <a:round/>
              <a:headEnd type="none" w="med" len="med"/>
              <a:tailEnd type="arrow"/>
            </a:ln>
            <a:effectLst/>
          </p:spPr>
        </p:cxnSp>
        <p:sp>
          <p:nvSpPr>
            <p:cNvPr id="88" name="TextBox 87"/>
            <p:cNvSpPr txBox="1"/>
            <p:nvPr/>
          </p:nvSpPr>
          <p:spPr>
            <a:xfrm>
              <a:off x="5772416" y="4372521"/>
              <a:ext cx="941284" cy="400110"/>
            </a:xfrm>
            <a:prstGeom prst="rect">
              <a:avLst/>
            </a:prstGeom>
            <a:noFill/>
          </p:spPr>
          <p:txBody>
            <a:bodyPr wrap="none" rtlCol="0">
              <a:spAutoFit/>
            </a:bodyPr>
            <a:lstStyle/>
            <a:p>
              <a:pPr algn="ctr"/>
              <a:r>
                <a:rPr lang="en-US" sz="1000" b="0" dirty="0" smtClean="0">
                  <a:solidFill>
                    <a:srgbClr val="0000FF"/>
                  </a:solidFill>
                </a:rPr>
                <a:t>Band 3 </a:t>
              </a:r>
              <a:r>
                <a:rPr lang="en-US" sz="1000" b="0" dirty="0" smtClean="0"/>
                <a:t>Source</a:t>
              </a:r>
            </a:p>
            <a:p>
              <a:pPr algn="ctr"/>
              <a:r>
                <a:rPr lang="en-US" sz="1000" b="0" dirty="0" smtClean="0"/>
                <a:t>Recovered</a:t>
              </a:r>
              <a:endParaRPr lang="en-US" sz="1000" b="0" dirty="0"/>
            </a:p>
          </p:txBody>
        </p:sp>
        <p:sp>
          <p:nvSpPr>
            <p:cNvPr id="89" name="TextBox 88"/>
            <p:cNvSpPr txBox="1"/>
            <p:nvPr/>
          </p:nvSpPr>
          <p:spPr>
            <a:xfrm>
              <a:off x="4140927" y="2712219"/>
              <a:ext cx="1267142" cy="276999"/>
            </a:xfrm>
            <a:prstGeom prst="rect">
              <a:avLst/>
            </a:prstGeom>
            <a:noFill/>
          </p:spPr>
          <p:txBody>
            <a:bodyPr wrap="none" rtlCol="0">
              <a:spAutoFit/>
            </a:bodyPr>
            <a:lstStyle/>
            <a:p>
              <a:r>
                <a:rPr lang="en-US" dirty="0" smtClean="0"/>
                <a:t>Energy Detection</a:t>
              </a:r>
              <a:endParaRPr lang="en-US" dirty="0"/>
            </a:p>
          </p:txBody>
        </p:sp>
        <p:sp>
          <p:nvSpPr>
            <p:cNvPr id="90" name="TextBox 89"/>
            <p:cNvSpPr txBox="1"/>
            <p:nvPr/>
          </p:nvSpPr>
          <p:spPr>
            <a:xfrm>
              <a:off x="4140927" y="3648891"/>
              <a:ext cx="1267142" cy="276999"/>
            </a:xfrm>
            <a:prstGeom prst="rect">
              <a:avLst/>
            </a:prstGeom>
            <a:noFill/>
          </p:spPr>
          <p:txBody>
            <a:bodyPr wrap="none" rtlCol="0">
              <a:spAutoFit/>
            </a:bodyPr>
            <a:lstStyle/>
            <a:p>
              <a:r>
                <a:rPr lang="en-US" dirty="0" smtClean="0"/>
                <a:t>Energy Detection</a:t>
              </a:r>
              <a:endParaRPr lang="en-US" dirty="0"/>
            </a:p>
          </p:txBody>
        </p:sp>
        <p:sp>
          <p:nvSpPr>
            <p:cNvPr id="91" name="TextBox 90"/>
            <p:cNvSpPr txBox="1"/>
            <p:nvPr/>
          </p:nvSpPr>
          <p:spPr>
            <a:xfrm>
              <a:off x="4143058" y="4497474"/>
              <a:ext cx="1267142" cy="276999"/>
            </a:xfrm>
            <a:prstGeom prst="rect">
              <a:avLst/>
            </a:prstGeom>
            <a:noFill/>
          </p:spPr>
          <p:txBody>
            <a:bodyPr wrap="none" rtlCol="0">
              <a:spAutoFit/>
            </a:bodyPr>
            <a:lstStyle/>
            <a:p>
              <a:r>
                <a:rPr lang="en-US" dirty="0" smtClean="0"/>
                <a:t>Energy Detection</a:t>
              </a:r>
              <a:endParaRPr lang="en-US" dirty="0"/>
            </a:p>
          </p:txBody>
        </p:sp>
      </p:grpSp>
    </p:spTree>
    <p:extLst>
      <p:ext uri="{BB962C8B-B14F-4D97-AF65-F5344CB8AC3E}">
        <p14:creationId xmlns:p14="http://schemas.microsoft.com/office/powerpoint/2010/main" val="3099964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772400" cy="914400"/>
          </a:xfrm>
        </p:spPr>
        <p:txBody>
          <a:bodyPr/>
          <a:lstStyle/>
          <a:p>
            <a:r>
              <a:rPr lang="en-US" dirty="0" smtClean="0"/>
              <a:t>Digital Filter Design</a:t>
            </a:r>
            <a:endParaRPr lang="en-US" dirty="0"/>
          </a:p>
        </p:txBody>
      </p:sp>
      <p:sp>
        <p:nvSpPr>
          <p:cNvPr id="3" name="Content Placeholder 2"/>
          <p:cNvSpPr>
            <a:spLocks noGrp="1"/>
          </p:cNvSpPr>
          <p:nvPr>
            <p:ph idx="1"/>
          </p:nvPr>
        </p:nvSpPr>
        <p:spPr>
          <a:xfrm>
            <a:off x="304800" y="3048000"/>
            <a:ext cx="8610600" cy="2743200"/>
          </a:xfrm>
        </p:spPr>
        <p:txBody>
          <a:bodyPr/>
          <a:lstStyle/>
          <a:p>
            <a:r>
              <a:rPr lang="en-US" sz="1600" dirty="0" smtClean="0"/>
              <a:t>T</a:t>
            </a:r>
            <a:r>
              <a:rPr lang="en-US" sz="1600" baseline="-25000" dirty="0" smtClean="0"/>
              <a:t>s </a:t>
            </a:r>
            <a:r>
              <a:rPr lang="en-US" sz="1600" dirty="0" smtClean="0"/>
              <a:t>= 1/</a:t>
            </a:r>
            <a:r>
              <a:rPr lang="en-US" sz="1600" dirty="0" err="1" smtClean="0"/>
              <a:t>f</a:t>
            </a:r>
            <a:r>
              <a:rPr lang="en-US" sz="1600" baseline="-25000" dirty="0" err="1" smtClean="0"/>
              <a:t>s</a:t>
            </a:r>
            <a:r>
              <a:rPr lang="en-US" sz="1600" baseline="-25000" dirty="0" smtClean="0"/>
              <a:t> </a:t>
            </a:r>
            <a:r>
              <a:rPr lang="en-US" sz="1600" dirty="0" smtClean="0"/>
              <a:t>, sampling time in second, </a:t>
            </a:r>
            <a:r>
              <a:rPr lang="en-US" sz="1600" dirty="0" err="1" smtClean="0"/>
              <a:t>f</a:t>
            </a:r>
            <a:r>
              <a:rPr lang="en-US" sz="1600" baseline="-25000" dirty="0" err="1" smtClean="0"/>
              <a:t>s</a:t>
            </a:r>
            <a:r>
              <a:rPr lang="en-US" sz="1600" baseline="-25000" dirty="0" smtClean="0"/>
              <a:t>   </a:t>
            </a:r>
            <a:r>
              <a:rPr lang="en-US" sz="1600" dirty="0" smtClean="0"/>
              <a:t>is the sampling rate</a:t>
            </a:r>
            <a:r>
              <a:rPr lang="en-US" sz="1600" baseline="-25000" dirty="0" smtClean="0"/>
              <a:t>  </a:t>
            </a:r>
          </a:p>
          <a:p>
            <a:r>
              <a:rPr lang="en-US" sz="1600" dirty="0" smtClean="0"/>
              <a:t>T</a:t>
            </a:r>
            <a:r>
              <a:rPr lang="en-US" sz="1600" baseline="-25000" dirty="0" smtClean="0"/>
              <a:t>max</a:t>
            </a:r>
            <a:r>
              <a:rPr lang="en-US" sz="1600" dirty="0" smtClean="0"/>
              <a:t> =                                                           (in second) </a:t>
            </a:r>
          </a:p>
          <a:p>
            <a:endParaRPr lang="en-US" sz="1600" dirty="0" smtClean="0"/>
          </a:p>
          <a:p>
            <a:endParaRPr lang="en-US" sz="1600" dirty="0" smtClean="0"/>
          </a:p>
          <a:p>
            <a:r>
              <a:rPr lang="en-US" sz="1600" b="0" dirty="0" smtClean="0"/>
              <a:t>W is one sided BW in Hz , where {(the number of actually occupied subcarriers + 2) / 2 }times the sub-carrier spacing which is 312.5 KHz.</a:t>
            </a:r>
          </a:p>
          <a:p>
            <a:pPr lvl="1"/>
            <a:r>
              <a:rPr lang="en-US" sz="1200" dirty="0" smtClean="0"/>
              <a:t>E.g.) in case of 14 occupied tones, W becomes (16 /2) * 312.5 KHz, that is, 2,500,000 Hz</a:t>
            </a:r>
          </a:p>
          <a:p>
            <a:pPr lvl="1"/>
            <a:r>
              <a:rPr lang="en-US" sz="1200" b="0" dirty="0" smtClean="0"/>
              <a:t>We give one extra tone to each side of 14 occupied tones to make 16 tones</a:t>
            </a:r>
          </a:p>
          <a:p>
            <a:r>
              <a:rPr lang="en-US" sz="1600" b="0" dirty="0" smtClean="0"/>
              <a:t>Intermediate filter tap (h) </a:t>
            </a:r>
          </a:p>
          <a:p>
            <a:endParaRPr lang="en-US" sz="1600" b="0" dirty="0" smtClean="0"/>
          </a:p>
          <a:p>
            <a:endParaRPr lang="en-US" sz="1600" b="0" dirty="0" smtClean="0"/>
          </a:p>
          <a:p>
            <a:r>
              <a:rPr lang="en-US" sz="1600" b="0" dirty="0" smtClean="0"/>
              <a:t>t = -</a:t>
            </a:r>
            <a:r>
              <a:rPr lang="en-US" sz="1600" dirty="0" smtClean="0"/>
              <a:t> T</a:t>
            </a:r>
            <a:r>
              <a:rPr lang="en-US" sz="1600" baseline="-25000" dirty="0" smtClean="0"/>
              <a:t>max </a:t>
            </a:r>
            <a:r>
              <a:rPr lang="en-US" sz="1600" dirty="0" smtClean="0"/>
              <a:t>: T</a:t>
            </a:r>
            <a:r>
              <a:rPr lang="en-US" sz="1600" baseline="-25000" dirty="0" smtClean="0"/>
              <a:t>s </a:t>
            </a:r>
            <a:r>
              <a:rPr lang="en-US" sz="1600" dirty="0" smtClean="0"/>
              <a:t>: T</a:t>
            </a:r>
            <a:r>
              <a:rPr lang="en-US" sz="1600" baseline="-25000" dirty="0" smtClean="0"/>
              <a:t>max</a:t>
            </a:r>
            <a:endParaRPr lang="en-US" sz="1600" b="0" dirty="0" smtClean="0"/>
          </a:p>
          <a:p>
            <a:endParaRPr lang="en-US" sz="1600" b="0" dirty="0"/>
          </a:p>
        </p:txBody>
      </p:sp>
      <p:sp>
        <p:nvSpPr>
          <p:cNvPr id="4" name="Date Placeholder 3"/>
          <p:cNvSpPr>
            <a:spLocks noGrp="1"/>
          </p:cNvSpPr>
          <p:nvPr>
            <p:ph type="dt" sz="half" idx="10"/>
          </p:nvPr>
        </p:nvSpPr>
        <p:spPr/>
        <p:txBody>
          <a:bodyPr/>
          <a:lstStyle/>
          <a:p>
            <a:pPr>
              <a:defRPr/>
            </a:pPr>
            <a:r>
              <a:rPr lang="en-US" altLang="zh-CN" smtClean="0"/>
              <a:t>May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grpSp>
        <p:nvGrpSpPr>
          <p:cNvPr id="43" name="Group 42"/>
          <p:cNvGrpSpPr/>
          <p:nvPr/>
        </p:nvGrpSpPr>
        <p:grpSpPr>
          <a:xfrm>
            <a:off x="915282" y="1295400"/>
            <a:ext cx="7695318" cy="1915094"/>
            <a:chOff x="915282" y="1513906"/>
            <a:chExt cx="7695318" cy="1915094"/>
          </a:xfrm>
        </p:grpSpPr>
        <p:cxnSp>
          <p:nvCxnSpPr>
            <p:cNvPr id="8" name="Straight Connector 7"/>
            <p:cNvCxnSpPr/>
            <p:nvPr/>
          </p:nvCxnSpPr>
          <p:spPr bwMode="auto">
            <a:xfrm>
              <a:off x="1143882" y="2747483"/>
              <a:ext cx="2216989" cy="0"/>
            </a:xfrm>
            <a:prstGeom prst="line">
              <a:avLst/>
            </a:prstGeom>
            <a:noFill/>
            <a:ln w="9525" cap="flat" cmpd="sng" algn="ctr">
              <a:solidFill>
                <a:schemeClr val="tx1"/>
              </a:solidFill>
              <a:prstDash val="solid"/>
              <a:round/>
              <a:headEnd type="none" w="med" len="med"/>
              <a:tailEnd type="none" w="med" len="med"/>
            </a:ln>
            <a:effectLst/>
          </p:spPr>
        </p:cxnSp>
        <p:sp>
          <p:nvSpPr>
            <p:cNvPr id="11" name="TextBox 10"/>
            <p:cNvSpPr txBox="1"/>
            <p:nvPr/>
          </p:nvSpPr>
          <p:spPr>
            <a:xfrm>
              <a:off x="3283226" y="2514567"/>
              <a:ext cx="253596" cy="397545"/>
            </a:xfrm>
            <a:prstGeom prst="rect">
              <a:avLst/>
            </a:prstGeom>
            <a:noFill/>
          </p:spPr>
          <p:txBody>
            <a:bodyPr wrap="none" rtlCol="0">
              <a:spAutoFit/>
            </a:bodyPr>
            <a:lstStyle/>
            <a:p>
              <a:r>
                <a:rPr lang="en-US" sz="1600" i="1" dirty="0" smtClean="0"/>
                <a:t>f</a:t>
              </a:r>
              <a:endParaRPr lang="en-US" sz="1600" i="1" dirty="0"/>
            </a:p>
          </p:txBody>
        </p:sp>
        <p:sp>
          <p:nvSpPr>
            <p:cNvPr id="12" name="TextBox 11"/>
            <p:cNvSpPr txBox="1"/>
            <p:nvPr/>
          </p:nvSpPr>
          <p:spPr>
            <a:xfrm>
              <a:off x="2705267" y="2687099"/>
              <a:ext cx="330540" cy="276999"/>
            </a:xfrm>
            <a:prstGeom prst="rect">
              <a:avLst/>
            </a:prstGeom>
            <a:noFill/>
          </p:spPr>
          <p:txBody>
            <a:bodyPr wrap="none" rtlCol="0">
              <a:spAutoFit/>
            </a:bodyPr>
            <a:lstStyle/>
            <a:p>
              <a:r>
                <a:rPr lang="en-US" dirty="0" smtClean="0"/>
                <a:t>W</a:t>
              </a:r>
              <a:endParaRPr lang="en-US" dirty="0"/>
            </a:p>
          </p:txBody>
        </p:sp>
        <p:sp>
          <p:nvSpPr>
            <p:cNvPr id="13" name="TextBox 12"/>
            <p:cNvSpPr txBox="1"/>
            <p:nvPr/>
          </p:nvSpPr>
          <p:spPr>
            <a:xfrm>
              <a:off x="1333664" y="2687097"/>
              <a:ext cx="381836" cy="276999"/>
            </a:xfrm>
            <a:prstGeom prst="rect">
              <a:avLst/>
            </a:prstGeom>
            <a:noFill/>
          </p:spPr>
          <p:txBody>
            <a:bodyPr wrap="none" rtlCol="0">
              <a:spAutoFit/>
            </a:bodyPr>
            <a:lstStyle/>
            <a:p>
              <a:r>
                <a:rPr lang="en-US" dirty="0" smtClean="0"/>
                <a:t>-W</a:t>
              </a:r>
              <a:endParaRPr lang="en-US" dirty="0"/>
            </a:p>
          </p:txBody>
        </p:sp>
        <p:sp>
          <p:nvSpPr>
            <p:cNvPr id="14" name="TextBox 13"/>
            <p:cNvSpPr txBox="1"/>
            <p:nvPr/>
          </p:nvSpPr>
          <p:spPr>
            <a:xfrm>
              <a:off x="1980644" y="2661228"/>
              <a:ext cx="284052" cy="359394"/>
            </a:xfrm>
            <a:prstGeom prst="rect">
              <a:avLst/>
            </a:prstGeom>
            <a:noFill/>
          </p:spPr>
          <p:txBody>
            <a:bodyPr wrap="none" rtlCol="0">
              <a:spAutoFit/>
            </a:bodyPr>
            <a:lstStyle/>
            <a:p>
              <a:r>
                <a:rPr lang="en-US" dirty="0" smtClean="0"/>
                <a:t>0</a:t>
              </a:r>
              <a:endParaRPr lang="en-US" dirty="0"/>
            </a:p>
          </p:txBody>
        </p:sp>
        <p:cxnSp>
          <p:nvCxnSpPr>
            <p:cNvPr id="15" name="Straight Connector 14"/>
            <p:cNvCxnSpPr/>
            <p:nvPr/>
          </p:nvCxnSpPr>
          <p:spPr bwMode="auto">
            <a:xfrm flipV="1">
              <a:off x="4810100" y="2667000"/>
              <a:ext cx="3775504" cy="11476"/>
            </a:xfrm>
            <a:prstGeom prst="line">
              <a:avLst/>
            </a:prstGeom>
            <a:noFill/>
            <a:ln w="9525"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a:off x="6696410" y="1623176"/>
              <a:ext cx="0" cy="1501024"/>
            </a:xfrm>
            <a:prstGeom prst="line">
              <a:avLst/>
            </a:prstGeom>
            <a:noFill/>
            <a:ln w="9525" cap="flat" cmpd="sng" algn="ctr">
              <a:solidFill>
                <a:schemeClr val="tx1"/>
              </a:solidFill>
              <a:prstDash val="solid"/>
              <a:round/>
              <a:headEnd type="triangle" w="med" len="med"/>
              <a:tailEnd type="none" w="med" len="med"/>
            </a:ln>
            <a:effectLst/>
          </p:spPr>
        </p:cxnSp>
        <p:sp>
          <p:nvSpPr>
            <p:cNvPr id="28" name="TextBox 27"/>
            <p:cNvSpPr txBox="1"/>
            <p:nvPr/>
          </p:nvSpPr>
          <p:spPr>
            <a:xfrm>
              <a:off x="8357004" y="2286000"/>
              <a:ext cx="253596" cy="397545"/>
            </a:xfrm>
            <a:prstGeom prst="rect">
              <a:avLst/>
            </a:prstGeom>
            <a:noFill/>
          </p:spPr>
          <p:txBody>
            <a:bodyPr wrap="none" rtlCol="0">
              <a:spAutoFit/>
            </a:bodyPr>
            <a:lstStyle/>
            <a:p>
              <a:r>
                <a:rPr lang="en-US" sz="1600" i="1" dirty="0" smtClean="0"/>
                <a:t>t</a:t>
              </a:r>
              <a:endParaRPr lang="en-US" sz="1600" i="1" dirty="0"/>
            </a:p>
          </p:txBody>
        </p:sp>
        <p:cxnSp>
          <p:nvCxnSpPr>
            <p:cNvPr id="33" name="Straight Arrow Connector 32"/>
            <p:cNvCxnSpPr/>
            <p:nvPr/>
          </p:nvCxnSpPr>
          <p:spPr bwMode="auto">
            <a:xfrm>
              <a:off x="3240076" y="1996984"/>
              <a:ext cx="1897811" cy="0"/>
            </a:xfrm>
            <a:prstGeom prst="straightConnector1">
              <a:avLst/>
            </a:prstGeom>
            <a:noFill/>
            <a:ln w="50800" cap="flat" cmpd="sng" algn="ctr">
              <a:solidFill>
                <a:schemeClr val="tx1"/>
              </a:solidFill>
              <a:prstDash val="solid"/>
              <a:round/>
              <a:headEnd type="arrow" w="med" len="med"/>
              <a:tailEnd type="arrow"/>
            </a:ln>
            <a:effectLst/>
          </p:spPr>
        </p:cxnSp>
        <p:sp>
          <p:nvSpPr>
            <p:cNvPr id="34" name="TextBox 33"/>
            <p:cNvSpPr txBox="1"/>
            <p:nvPr/>
          </p:nvSpPr>
          <p:spPr>
            <a:xfrm>
              <a:off x="3956068" y="1513906"/>
              <a:ext cx="341760" cy="473912"/>
            </a:xfrm>
            <a:prstGeom prst="rect">
              <a:avLst/>
            </a:prstGeom>
            <a:noFill/>
          </p:spPr>
          <p:txBody>
            <a:bodyPr wrap="none" rtlCol="0">
              <a:spAutoFit/>
            </a:bodyPr>
            <a:lstStyle/>
            <a:p>
              <a:r>
                <a:rPr lang="en-US" sz="2000" i="1" dirty="0" smtClean="0"/>
                <a:t>F</a:t>
              </a:r>
              <a:endParaRPr lang="en-US" sz="2000" i="1" dirty="0"/>
            </a:p>
          </p:txBody>
        </p:sp>
        <p:sp>
          <p:nvSpPr>
            <p:cNvPr id="37" name="Arc 36"/>
            <p:cNvSpPr/>
            <p:nvPr/>
          </p:nvSpPr>
          <p:spPr bwMode="auto">
            <a:xfrm>
              <a:off x="1575204" y="2057400"/>
              <a:ext cx="1295400" cy="1371600"/>
            </a:xfrm>
            <a:prstGeom prst="arc">
              <a:avLst/>
            </a:prstGeom>
            <a:solidFill>
              <a:schemeClr val="accent1"/>
            </a:solidFill>
            <a:ln w="12700" cap="flat" cmpd="sng" algn="ctr">
              <a:solidFill>
                <a:schemeClr val="tx1"/>
              </a:solidFill>
              <a:prstDash val="solid"/>
              <a:round/>
              <a:headEnd type="none" w="sm" len="sm"/>
              <a:tailEnd type="none" w="sm" len="sm"/>
            </a:ln>
            <a:effectLst/>
            <a:scene3d>
              <a:camera prst="orthographicFront">
                <a:rot lat="0" lon="600000" rev="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Arc 37"/>
            <p:cNvSpPr/>
            <p:nvPr/>
          </p:nvSpPr>
          <p:spPr bwMode="auto">
            <a:xfrm>
              <a:off x="915282" y="2057400"/>
              <a:ext cx="1295400" cy="1371600"/>
            </a:xfrm>
            <a:prstGeom prst="arc">
              <a:avLst/>
            </a:prstGeom>
            <a:solidFill>
              <a:schemeClr val="accent1"/>
            </a:solidFill>
            <a:ln w="12700" cap="flat" cmpd="sng" algn="ctr">
              <a:solidFill>
                <a:schemeClr val="tx1"/>
              </a:solidFill>
              <a:prstDash val="solid"/>
              <a:round/>
              <a:headEnd type="none" w="sm" len="sm"/>
              <a:tailEnd type="none" w="sm" len="sm"/>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0" name="Freeform 39"/>
            <p:cNvSpPr/>
            <p:nvPr/>
          </p:nvSpPr>
          <p:spPr bwMode="auto">
            <a:xfrm>
              <a:off x="6693544" y="1880558"/>
              <a:ext cx="1406105" cy="924465"/>
            </a:xfrm>
            <a:custGeom>
              <a:avLst/>
              <a:gdLst>
                <a:gd name="connsiteX0" fmla="*/ 0 w 1406105"/>
                <a:gd name="connsiteY0" fmla="*/ 0 h 924465"/>
                <a:gd name="connsiteX1" fmla="*/ 258792 w 1406105"/>
                <a:gd name="connsiteY1" fmla="*/ 120770 h 924465"/>
                <a:gd name="connsiteX2" fmla="*/ 534837 w 1406105"/>
                <a:gd name="connsiteY2" fmla="*/ 586597 h 924465"/>
                <a:gd name="connsiteX3" fmla="*/ 612475 w 1406105"/>
                <a:gd name="connsiteY3" fmla="*/ 793631 h 924465"/>
                <a:gd name="connsiteX4" fmla="*/ 741871 w 1406105"/>
                <a:gd name="connsiteY4" fmla="*/ 923027 h 924465"/>
                <a:gd name="connsiteX5" fmla="*/ 897147 w 1406105"/>
                <a:gd name="connsiteY5" fmla="*/ 802257 h 924465"/>
                <a:gd name="connsiteX6" fmla="*/ 1026543 w 1406105"/>
                <a:gd name="connsiteY6" fmla="*/ 733246 h 924465"/>
                <a:gd name="connsiteX7" fmla="*/ 1112807 w 1406105"/>
                <a:gd name="connsiteY7" fmla="*/ 793631 h 924465"/>
                <a:gd name="connsiteX8" fmla="*/ 1250830 w 1406105"/>
                <a:gd name="connsiteY8" fmla="*/ 836763 h 924465"/>
                <a:gd name="connsiteX9" fmla="*/ 1319841 w 1406105"/>
                <a:gd name="connsiteY9" fmla="*/ 793631 h 924465"/>
                <a:gd name="connsiteX10" fmla="*/ 1406105 w 1406105"/>
                <a:gd name="connsiteY10" fmla="*/ 750499 h 924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6105" h="924465">
                  <a:moveTo>
                    <a:pt x="0" y="0"/>
                  </a:moveTo>
                  <a:cubicBezTo>
                    <a:pt x="84826" y="11502"/>
                    <a:pt x="169653" y="23004"/>
                    <a:pt x="258792" y="120770"/>
                  </a:cubicBezTo>
                  <a:cubicBezTo>
                    <a:pt x="347932" y="218536"/>
                    <a:pt x="475890" y="474454"/>
                    <a:pt x="534837" y="586597"/>
                  </a:cubicBezTo>
                  <a:cubicBezTo>
                    <a:pt x="593784" y="698740"/>
                    <a:pt x="577969" y="737559"/>
                    <a:pt x="612475" y="793631"/>
                  </a:cubicBezTo>
                  <a:cubicBezTo>
                    <a:pt x="646981" y="849703"/>
                    <a:pt x="694426" y="921589"/>
                    <a:pt x="741871" y="923027"/>
                  </a:cubicBezTo>
                  <a:cubicBezTo>
                    <a:pt x="789316" y="924465"/>
                    <a:pt x="849702" y="833887"/>
                    <a:pt x="897147" y="802257"/>
                  </a:cubicBezTo>
                  <a:cubicBezTo>
                    <a:pt x="944592" y="770627"/>
                    <a:pt x="990600" y="734684"/>
                    <a:pt x="1026543" y="733246"/>
                  </a:cubicBezTo>
                  <a:cubicBezTo>
                    <a:pt x="1062486" y="731808"/>
                    <a:pt x="1075426" y="776378"/>
                    <a:pt x="1112807" y="793631"/>
                  </a:cubicBezTo>
                  <a:cubicBezTo>
                    <a:pt x="1150188" y="810884"/>
                    <a:pt x="1216324" y="836763"/>
                    <a:pt x="1250830" y="836763"/>
                  </a:cubicBezTo>
                  <a:cubicBezTo>
                    <a:pt x="1285336" y="836763"/>
                    <a:pt x="1293962" y="808008"/>
                    <a:pt x="1319841" y="793631"/>
                  </a:cubicBezTo>
                  <a:cubicBezTo>
                    <a:pt x="1345720" y="779254"/>
                    <a:pt x="1375912" y="764876"/>
                    <a:pt x="1406105" y="750499"/>
                  </a:cubicBez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Freeform 40"/>
            <p:cNvSpPr/>
            <p:nvPr/>
          </p:nvSpPr>
          <p:spPr bwMode="auto">
            <a:xfrm>
              <a:off x="5309004" y="1887748"/>
              <a:ext cx="1406105" cy="924465"/>
            </a:xfrm>
            <a:custGeom>
              <a:avLst/>
              <a:gdLst>
                <a:gd name="connsiteX0" fmla="*/ 0 w 1406105"/>
                <a:gd name="connsiteY0" fmla="*/ 0 h 924465"/>
                <a:gd name="connsiteX1" fmla="*/ 258792 w 1406105"/>
                <a:gd name="connsiteY1" fmla="*/ 120770 h 924465"/>
                <a:gd name="connsiteX2" fmla="*/ 534837 w 1406105"/>
                <a:gd name="connsiteY2" fmla="*/ 586597 h 924465"/>
                <a:gd name="connsiteX3" fmla="*/ 612475 w 1406105"/>
                <a:gd name="connsiteY3" fmla="*/ 793631 h 924465"/>
                <a:gd name="connsiteX4" fmla="*/ 741871 w 1406105"/>
                <a:gd name="connsiteY4" fmla="*/ 923027 h 924465"/>
                <a:gd name="connsiteX5" fmla="*/ 897147 w 1406105"/>
                <a:gd name="connsiteY5" fmla="*/ 802257 h 924465"/>
                <a:gd name="connsiteX6" fmla="*/ 1026543 w 1406105"/>
                <a:gd name="connsiteY6" fmla="*/ 733246 h 924465"/>
                <a:gd name="connsiteX7" fmla="*/ 1112807 w 1406105"/>
                <a:gd name="connsiteY7" fmla="*/ 793631 h 924465"/>
                <a:gd name="connsiteX8" fmla="*/ 1250830 w 1406105"/>
                <a:gd name="connsiteY8" fmla="*/ 836763 h 924465"/>
                <a:gd name="connsiteX9" fmla="*/ 1319841 w 1406105"/>
                <a:gd name="connsiteY9" fmla="*/ 793631 h 924465"/>
                <a:gd name="connsiteX10" fmla="*/ 1406105 w 1406105"/>
                <a:gd name="connsiteY10" fmla="*/ 750499 h 924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6105" h="924465">
                  <a:moveTo>
                    <a:pt x="0" y="0"/>
                  </a:moveTo>
                  <a:cubicBezTo>
                    <a:pt x="84826" y="11502"/>
                    <a:pt x="169653" y="23004"/>
                    <a:pt x="258792" y="120770"/>
                  </a:cubicBezTo>
                  <a:cubicBezTo>
                    <a:pt x="347932" y="218536"/>
                    <a:pt x="475890" y="474454"/>
                    <a:pt x="534837" y="586597"/>
                  </a:cubicBezTo>
                  <a:cubicBezTo>
                    <a:pt x="593784" y="698740"/>
                    <a:pt x="577969" y="737559"/>
                    <a:pt x="612475" y="793631"/>
                  </a:cubicBezTo>
                  <a:cubicBezTo>
                    <a:pt x="646981" y="849703"/>
                    <a:pt x="694426" y="921589"/>
                    <a:pt x="741871" y="923027"/>
                  </a:cubicBezTo>
                  <a:cubicBezTo>
                    <a:pt x="789316" y="924465"/>
                    <a:pt x="849702" y="833887"/>
                    <a:pt x="897147" y="802257"/>
                  </a:cubicBezTo>
                  <a:cubicBezTo>
                    <a:pt x="944592" y="770627"/>
                    <a:pt x="990600" y="734684"/>
                    <a:pt x="1026543" y="733246"/>
                  </a:cubicBezTo>
                  <a:cubicBezTo>
                    <a:pt x="1062486" y="731808"/>
                    <a:pt x="1075426" y="776378"/>
                    <a:pt x="1112807" y="793631"/>
                  </a:cubicBezTo>
                  <a:cubicBezTo>
                    <a:pt x="1150188" y="810884"/>
                    <a:pt x="1216324" y="836763"/>
                    <a:pt x="1250830" y="836763"/>
                  </a:cubicBezTo>
                  <a:cubicBezTo>
                    <a:pt x="1285336" y="836763"/>
                    <a:pt x="1293962" y="808008"/>
                    <a:pt x="1319841" y="793631"/>
                  </a:cubicBezTo>
                  <a:cubicBezTo>
                    <a:pt x="1345720" y="779254"/>
                    <a:pt x="1375912" y="764876"/>
                    <a:pt x="1406105" y="750499"/>
                  </a:cubicBezTo>
                </a:path>
              </a:pathLst>
            </a:custGeom>
            <a:noFill/>
            <a:ln w="12700" cap="flat" cmpd="sng" algn="ctr">
              <a:solidFill>
                <a:schemeClr val="tx1"/>
              </a:solidFill>
              <a:prstDash val="solid"/>
              <a:round/>
              <a:headEnd type="none" w="sm" len="sm"/>
              <a:tailEnd type="none" w="sm" len="sm"/>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9" name="Straight Connector 8"/>
            <p:cNvCxnSpPr/>
            <p:nvPr/>
          </p:nvCxnSpPr>
          <p:spPr bwMode="auto">
            <a:xfrm>
              <a:off x="2213558" y="1600169"/>
              <a:ext cx="0" cy="1501024"/>
            </a:xfrm>
            <a:prstGeom prst="line">
              <a:avLst/>
            </a:prstGeom>
            <a:noFill/>
            <a:ln w="9525" cap="flat" cmpd="sng" algn="ctr">
              <a:solidFill>
                <a:schemeClr val="tx1"/>
              </a:solidFill>
              <a:prstDash val="solid"/>
              <a:round/>
              <a:headEnd type="triangle" w="med" len="med"/>
              <a:tailEnd type="none" w="med" len="med"/>
            </a:ln>
            <a:effectLst/>
          </p:spPr>
        </p:cxnSp>
      </p:grpSp>
      <p:cxnSp>
        <p:nvCxnSpPr>
          <p:cNvPr id="45" name="Straight Connector 44"/>
          <p:cNvCxnSpPr/>
          <p:nvPr/>
        </p:nvCxnSpPr>
        <p:spPr bwMode="auto">
          <a:xfrm>
            <a:off x="8118896" y="2590800"/>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Straight Connector 45"/>
          <p:cNvCxnSpPr/>
          <p:nvPr/>
        </p:nvCxnSpPr>
        <p:spPr bwMode="auto">
          <a:xfrm>
            <a:off x="5292304" y="2590800"/>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TextBox 46"/>
          <p:cNvSpPr txBox="1"/>
          <p:nvPr/>
        </p:nvSpPr>
        <p:spPr>
          <a:xfrm>
            <a:off x="7924800" y="2667000"/>
            <a:ext cx="455574" cy="276999"/>
          </a:xfrm>
          <a:prstGeom prst="rect">
            <a:avLst/>
          </a:prstGeom>
          <a:noFill/>
        </p:spPr>
        <p:txBody>
          <a:bodyPr wrap="none" rtlCol="0">
            <a:spAutoFit/>
          </a:bodyPr>
          <a:lstStyle/>
          <a:p>
            <a:r>
              <a:rPr lang="en-US" dirty="0" smtClean="0"/>
              <a:t>T</a:t>
            </a:r>
            <a:r>
              <a:rPr lang="en-US" baseline="-25000" dirty="0" smtClean="0"/>
              <a:t>max</a:t>
            </a:r>
            <a:endParaRPr lang="en-US" dirty="0"/>
          </a:p>
        </p:txBody>
      </p:sp>
      <p:sp>
        <p:nvSpPr>
          <p:cNvPr id="48" name="TextBox 47"/>
          <p:cNvSpPr txBox="1"/>
          <p:nvPr/>
        </p:nvSpPr>
        <p:spPr>
          <a:xfrm>
            <a:off x="5046452" y="2674192"/>
            <a:ext cx="506870" cy="276999"/>
          </a:xfrm>
          <a:prstGeom prst="rect">
            <a:avLst/>
          </a:prstGeom>
          <a:noFill/>
        </p:spPr>
        <p:txBody>
          <a:bodyPr wrap="none" rtlCol="0">
            <a:spAutoFit/>
          </a:bodyPr>
          <a:lstStyle/>
          <a:p>
            <a:r>
              <a:rPr lang="en-US" dirty="0" smtClean="0"/>
              <a:t>-T</a:t>
            </a:r>
            <a:r>
              <a:rPr lang="en-US" baseline="-25000" dirty="0" smtClean="0"/>
              <a:t>max</a:t>
            </a:r>
            <a:endParaRPr lang="en-US" dirty="0"/>
          </a:p>
        </p:txBody>
      </p:sp>
      <p:graphicFrame>
        <p:nvGraphicFramePr>
          <p:cNvPr id="50" name="Object 49"/>
          <p:cNvGraphicFramePr>
            <a:graphicFrameLocks noChangeAspect="1"/>
          </p:cNvGraphicFramePr>
          <p:nvPr/>
        </p:nvGraphicFramePr>
        <p:xfrm>
          <a:off x="1447800" y="3429000"/>
          <a:ext cx="2803712" cy="685800"/>
        </p:xfrm>
        <a:graphic>
          <a:graphicData uri="http://schemas.openxmlformats.org/presentationml/2006/ole">
            <mc:AlternateContent xmlns:mc="http://schemas.openxmlformats.org/markup-compatibility/2006">
              <mc:Choice xmlns:v="urn:schemas-microsoft-com:vml" Requires="v">
                <p:oleObj spid="_x0000_s20026" name="Equation" r:id="rId3" imgW="1765080" imgH="431640" progId="Equation.3">
                  <p:embed/>
                </p:oleObj>
              </mc:Choice>
              <mc:Fallback>
                <p:oleObj name="Equation" r:id="rId3" imgW="1765080" imgH="431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3429000"/>
                        <a:ext cx="2803712"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 name="Object 50"/>
          <p:cNvGraphicFramePr>
            <a:graphicFrameLocks noChangeAspect="1"/>
          </p:cNvGraphicFramePr>
          <p:nvPr/>
        </p:nvGraphicFramePr>
        <p:xfrm>
          <a:off x="3048000" y="5334000"/>
          <a:ext cx="3352800" cy="990600"/>
        </p:xfrm>
        <a:graphic>
          <a:graphicData uri="http://schemas.openxmlformats.org/presentationml/2006/ole">
            <mc:AlternateContent xmlns:mc="http://schemas.openxmlformats.org/markup-compatibility/2006">
              <mc:Choice xmlns:v="urn:schemas-microsoft-com:vml" Requires="v">
                <p:oleObj spid="_x0000_s20027" name="Equation" r:id="rId5" imgW="1815840" imgH="609480" progId="Equation.3">
                  <p:embed/>
                </p:oleObj>
              </mc:Choice>
              <mc:Fallback>
                <p:oleObj name="Equation" r:id="rId5" imgW="1815840" imgH="609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0" y="5334000"/>
                        <a:ext cx="3352800"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Band Pass Filter Design</a:t>
            </a:r>
            <a:endParaRPr lang="en-US" dirty="0"/>
          </a:p>
        </p:txBody>
      </p:sp>
      <p:sp>
        <p:nvSpPr>
          <p:cNvPr id="3" name="Content Placeholder 2"/>
          <p:cNvSpPr>
            <a:spLocks noGrp="1"/>
          </p:cNvSpPr>
          <p:nvPr>
            <p:ph idx="1"/>
          </p:nvPr>
        </p:nvSpPr>
        <p:spPr/>
        <p:txBody>
          <a:bodyPr/>
          <a:lstStyle/>
          <a:p>
            <a:r>
              <a:rPr lang="en-US" sz="1600" b="0" dirty="0" smtClean="0"/>
              <a:t>Windowing Mask has smooth transition to zero on its both ends so that it avoids abrupt jumps at the beginning and end of the truncated filter, and hence avoids the freq spillover in the truncated filter. Moreover, the windowing provides a reasonable time-localization in the truncated filter’s impulse response, and thus, keeps the induced ISI within an acceptable limit [2]</a:t>
            </a:r>
          </a:p>
          <a:p>
            <a:r>
              <a:rPr lang="en-US" sz="1600" b="0" dirty="0" err="1" smtClean="0"/>
              <a:t>Hanning</a:t>
            </a:r>
            <a:r>
              <a:rPr lang="en-US" sz="1600" b="0" dirty="0" smtClean="0"/>
              <a:t> window (h</a:t>
            </a:r>
            <a:r>
              <a:rPr lang="en-US" sz="1600" b="0" baseline="-25000" dirty="0" smtClean="0"/>
              <a:t>w</a:t>
            </a:r>
            <a:r>
              <a:rPr lang="en-US" sz="1600" b="0" dirty="0" smtClean="0"/>
              <a:t>) of duration </a:t>
            </a:r>
            <a:r>
              <a:rPr lang="en-US" sz="1600" b="0" dirty="0" err="1" smtClean="0"/>
              <a:t>T</a:t>
            </a:r>
            <a:r>
              <a:rPr lang="en-US" sz="1600" b="0" baseline="-25000" dirty="0" err="1" smtClean="0"/>
              <a:t>w</a:t>
            </a:r>
            <a:r>
              <a:rPr lang="en-US" sz="1600" b="0" dirty="0" smtClean="0"/>
              <a:t> is given by</a:t>
            </a:r>
          </a:p>
          <a:p>
            <a:endParaRPr lang="en-US" sz="1600" b="0" dirty="0" smtClean="0"/>
          </a:p>
          <a:p>
            <a:endParaRPr lang="en-US" sz="1600" b="0" dirty="0" smtClean="0"/>
          </a:p>
          <a:p>
            <a:endParaRPr lang="en-US" sz="1600" b="0" dirty="0" smtClean="0"/>
          </a:p>
          <a:p>
            <a:endParaRPr lang="en-US" sz="1600" b="0" dirty="0" smtClean="0"/>
          </a:p>
          <a:p>
            <a:r>
              <a:rPr lang="en-US" sz="1600" b="0" dirty="0" smtClean="0"/>
              <a:t>where</a:t>
            </a:r>
          </a:p>
          <a:p>
            <a:r>
              <a:rPr lang="en-US" sz="1600" b="0" dirty="0" smtClean="0"/>
              <a:t> The final filter coefficient (       ) for LPF  is</a:t>
            </a:r>
          </a:p>
          <a:p>
            <a:pPr>
              <a:buNone/>
            </a:pPr>
            <a:r>
              <a:rPr lang="en-US" sz="1600" b="0" dirty="0" smtClean="0"/>
              <a:t> </a:t>
            </a:r>
          </a:p>
          <a:p>
            <a:pPr lvl="1"/>
            <a:r>
              <a:rPr lang="en-US" sz="1200" b="0" dirty="0" smtClean="0"/>
              <a:t>sample by sample multiplication between           and</a:t>
            </a:r>
          </a:p>
          <a:p>
            <a:r>
              <a:rPr lang="en-US" sz="1600" b="0" dirty="0" smtClean="0"/>
              <a:t>If we denote the central freq to be</a:t>
            </a:r>
          </a:p>
          <a:p>
            <a:pPr lvl="1"/>
            <a:r>
              <a:rPr lang="en-US" sz="1200" dirty="0" smtClean="0"/>
              <a:t>Then the final filter coefficient  (          ) for the         center freq is </a:t>
            </a:r>
            <a:r>
              <a:rPr lang="en-US" sz="1200" b="0" dirty="0" smtClean="0"/>
              <a:t> </a:t>
            </a:r>
            <a:endParaRPr lang="en-US" sz="1200" b="0" dirty="0"/>
          </a:p>
        </p:txBody>
      </p:sp>
      <p:sp>
        <p:nvSpPr>
          <p:cNvPr id="4" name="Date Placeholder 3"/>
          <p:cNvSpPr>
            <a:spLocks noGrp="1"/>
          </p:cNvSpPr>
          <p:nvPr>
            <p:ph type="dt" sz="half" idx="10"/>
          </p:nvPr>
        </p:nvSpPr>
        <p:spPr/>
        <p:txBody>
          <a:bodyPr/>
          <a:lstStyle/>
          <a:p>
            <a:pPr>
              <a:defRPr/>
            </a:pPr>
            <a:r>
              <a:rPr lang="en-US" altLang="zh-CN" smtClean="0"/>
              <a:t>May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8</a:t>
            </a:fld>
            <a:endParaRPr lang="en-US" altLang="ko-KR"/>
          </a:p>
        </p:txBody>
      </p:sp>
      <p:graphicFrame>
        <p:nvGraphicFramePr>
          <p:cNvPr id="7" name="Object 6"/>
          <p:cNvGraphicFramePr>
            <a:graphicFrameLocks noChangeAspect="1"/>
          </p:cNvGraphicFramePr>
          <p:nvPr/>
        </p:nvGraphicFramePr>
        <p:xfrm>
          <a:off x="2743200" y="3359992"/>
          <a:ext cx="3982065" cy="1371600"/>
        </p:xfrm>
        <a:graphic>
          <a:graphicData uri="http://schemas.openxmlformats.org/presentationml/2006/ole">
            <mc:AlternateContent xmlns:mc="http://schemas.openxmlformats.org/markup-compatibility/2006">
              <mc:Choice xmlns:v="urn:schemas-microsoft-com:vml" Requires="v">
                <p:oleObj spid="_x0000_s29477" name="Equation" r:id="rId3" imgW="2286000" imgH="787320" progId="Equation.3">
                  <p:embed/>
                </p:oleObj>
              </mc:Choice>
              <mc:Fallback>
                <p:oleObj name="Equation" r:id="rId3" imgW="2286000" imgH="78732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3359992"/>
                        <a:ext cx="3982065"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nvGraphicFramePr>
        <p:xfrm>
          <a:off x="1710904" y="4521678"/>
          <a:ext cx="863600" cy="304800"/>
        </p:xfrm>
        <a:graphic>
          <a:graphicData uri="http://schemas.openxmlformats.org/presentationml/2006/ole">
            <mc:AlternateContent xmlns:mc="http://schemas.openxmlformats.org/markup-compatibility/2006">
              <mc:Choice xmlns:v="urn:schemas-microsoft-com:vml" Requires="v">
                <p:oleObj spid="_x0000_s29478" name="Equation" r:id="rId5" imgW="647640" imgH="228600" progId="Equation.3">
                  <p:embed/>
                </p:oleObj>
              </mc:Choice>
              <mc:Fallback>
                <p:oleObj name="Equation" r:id="rId5" imgW="647640" imgH="2286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10904" y="4521678"/>
                        <a:ext cx="8636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nvGraphicFramePr>
        <p:xfrm>
          <a:off x="3429000" y="4724400"/>
          <a:ext cx="304800" cy="386080"/>
        </p:xfrm>
        <a:graphic>
          <a:graphicData uri="http://schemas.openxmlformats.org/presentationml/2006/ole">
            <mc:AlternateContent xmlns:mc="http://schemas.openxmlformats.org/markup-compatibility/2006">
              <mc:Choice xmlns:v="urn:schemas-microsoft-com:vml" Requires="v">
                <p:oleObj spid="_x0000_s29479" name="Equation" r:id="rId7" imgW="190440" imgH="241200" progId="Equation.3">
                  <p:embed/>
                </p:oleObj>
              </mc:Choice>
              <mc:Fallback>
                <p:oleObj name="Equation" r:id="rId7" imgW="190440" imgH="2412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29000" y="4724400"/>
                        <a:ext cx="304800" cy="3860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nvGraphicFramePr>
        <p:xfrm>
          <a:off x="4876800" y="4724400"/>
          <a:ext cx="1431758" cy="533400"/>
        </p:xfrm>
        <a:graphic>
          <a:graphicData uri="http://schemas.openxmlformats.org/presentationml/2006/ole">
            <mc:AlternateContent xmlns:mc="http://schemas.openxmlformats.org/markup-compatibility/2006">
              <mc:Choice xmlns:v="urn:schemas-microsoft-com:vml" Requires="v">
                <p:oleObj spid="_x0000_s29480" name="Equation" r:id="rId9" imgW="647640" imgH="241200" progId="Equation.3">
                  <p:embed/>
                </p:oleObj>
              </mc:Choice>
              <mc:Fallback>
                <p:oleObj name="Equation" r:id="rId9" imgW="647640" imgH="2412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76800" y="4724400"/>
                        <a:ext cx="1431758"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486" name="Object 6"/>
          <p:cNvGraphicFramePr>
            <a:graphicFrameLocks noChangeAspect="1"/>
          </p:cNvGraphicFramePr>
          <p:nvPr/>
        </p:nvGraphicFramePr>
        <p:xfrm>
          <a:off x="4191000" y="5334000"/>
          <a:ext cx="228600" cy="320040"/>
        </p:xfrm>
        <a:graphic>
          <a:graphicData uri="http://schemas.openxmlformats.org/presentationml/2006/ole">
            <mc:AlternateContent xmlns:mc="http://schemas.openxmlformats.org/markup-compatibility/2006">
              <mc:Choice xmlns:v="urn:schemas-microsoft-com:vml" Requires="v">
                <p:oleObj spid="_x0000_s29481" name="Equation" r:id="rId11" imgW="126720" imgH="177480" progId="Equation.3">
                  <p:embed/>
                </p:oleObj>
              </mc:Choice>
              <mc:Fallback>
                <p:oleObj name="Equation" r:id="rId11" imgW="126720" imgH="17748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191000" y="5334000"/>
                        <a:ext cx="228600" cy="32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487" name="Object 7"/>
          <p:cNvGraphicFramePr>
            <a:graphicFrameLocks noChangeAspect="1"/>
          </p:cNvGraphicFramePr>
          <p:nvPr/>
        </p:nvGraphicFramePr>
        <p:xfrm>
          <a:off x="4774722" y="5300930"/>
          <a:ext cx="304800" cy="391886"/>
        </p:xfrm>
        <a:graphic>
          <a:graphicData uri="http://schemas.openxmlformats.org/presentationml/2006/ole">
            <mc:AlternateContent xmlns:mc="http://schemas.openxmlformats.org/markup-compatibility/2006">
              <mc:Choice xmlns:v="urn:schemas-microsoft-com:vml" Requires="v">
                <p:oleObj spid="_x0000_s29482" name="Equation" r:id="rId13" imgW="177480" imgH="228600" progId="Equation.3">
                  <p:embed/>
                </p:oleObj>
              </mc:Choice>
              <mc:Fallback>
                <p:oleObj name="Equation" r:id="rId13" imgW="177480" imgH="228600" progId="Equation.3">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774722" y="5300930"/>
                        <a:ext cx="304800" cy="391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 name="Object 12"/>
          <p:cNvGraphicFramePr>
            <a:graphicFrameLocks noChangeAspect="1"/>
          </p:cNvGraphicFramePr>
          <p:nvPr/>
        </p:nvGraphicFramePr>
        <p:xfrm>
          <a:off x="3877574" y="5572660"/>
          <a:ext cx="304800" cy="391886"/>
        </p:xfrm>
        <a:graphic>
          <a:graphicData uri="http://schemas.openxmlformats.org/presentationml/2006/ole">
            <mc:AlternateContent xmlns:mc="http://schemas.openxmlformats.org/markup-compatibility/2006">
              <mc:Choice xmlns:v="urn:schemas-microsoft-com:vml" Requires="v">
                <p:oleObj spid="_x0000_s29483" name="Equation" r:id="rId15" imgW="177480" imgH="228600" progId="Equation.3">
                  <p:embed/>
                </p:oleObj>
              </mc:Choice>
              <mc:Fallback>
                <p:oleObj name="Equation" r:id="rId15" imgW="177480" imgH="228600" progId="Equation.3">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877574" y="5572660"/>
                        <a:ext cx="304800" cy="39188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490" name="Object 10"/>
          <p:cNvGraphicFramePr>
            <a:graphicFrameLocks noChangeAspect="1"/>
          </p:cNvGraphicFramePr>
          <p:nvPr/>
        </p:nvGraphicFramePr>
        <p:xfrm>
          <a:off x="4419600" y="5791200"/>
          <a:ext cx="304800" cy="392113"/>
        </p:xfrm>
        <a:graphic>
          <a:graphicData uri="http://schemas.openxmlformats.org/presentationml/2006/ole">
            <mc:AlternateContent xmlns:mc="http://schemas.openxmlformats.org/markup-compatibility/2006">
              <mc:Choice xmlns:v="urn:schemas-microsoft-com:vml" Requires="v">
                <p:oleObj spid="_x0000_s29484" name="Equation" r:id="rId17" imgW="177480" imgH="228600" progId="Equation.3">
                  <p:embed/>
                </p:oleObj>
              </mc:Choice>
              <mc:Fallback>
                <p:oleObj name="Equation" r:id="rId17" imgW="177480" imgH="228600" progId="Equation.3">
                  <p:embed/>
                  <p:pic>
                    <p:nvPicPr>
                      <p:cNvPr id="0" name="Picture 1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419600" y="5791200"/>
                        <a:ext cx="304800" cy="392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bject 15"/>
          <p:cNvGraphicFramePr>
            <a:graphicFrameLocks noChangeAspect="1"/>
          </p:cNvGraphicFramePr>
          <p:nvPr/>
        </p:nvGraphicFramePr>
        <p:xfrm>
          <a:off x="5715000" y="5791200"/>
          <a:ext cx="2053590" cy="533400"/>
        </p:xfrm>
        <a:graphic>
          <a:graphicData uri="http://schemas.openxmlformats.org/presentationml/2006/ole">
            <mc:AlternateContent xmlns:mc="http://schemas.openxmlformats.org/markup-compatibility/2006">
              <mc:Choice xmlns:v="urn:schemas-microsoft-com:vml" Requires="v">
                <p:oleObj spid="_x0000_s29485" name="Equation" r:id="rId19" imgW="977760" imgH="253800" progId="Equation.3">
                  <p:embed/>
                </p:oleObj>
              </mc:Choice>
              <mc:Fallback>
                <p:oleObj name="Equation" r:id="rId19" imgW="977760" imgH="253800" progId="Equation.3">
                  <p:embed/>
                  <p:pic>
                    <p:nvPicPr>
                      <p:cNvPr id="0" name="Picture 11"/>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715000" y="5791200"/>
                        <a:ext cx="205359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492" name="Object 12"/>
          <p:cNvGraphicFramePr>
            <a:graphicFrameLocks noChangeAspect="1"/>
          </p:cNvGraphicFramePr>
          <p:nvPr/>
        </p:nvGraphicFramePr>
        <p:xfrm>
          <a:off x="3564148" y="5834330"/>
          <a:ext cx="304800" cy="361950"/>
        </p:xfrm>
        <a:graphic>
          <a:graphicData uri="http://schemas.openxmlformats.org/presentationml/2006/ole">
            <mc:AlternateContent xmlns:mc="http://schemas.openxmlformats.org/markup-compatibility/2006">
              <mc:Choice xmlns:v="urn:schemas-microsoft-com:vml" Requires="v">
                <p:oleObj spid="_x0000_s29486" name="Equation" r:id="rId21" imgW="203040" imgH="241200" progId="Equation.3">
                  <p:embed/>
                </p:oleObj>
              </mc:Choice>
              <mc:Fallback>
                <p:oleObj name="Equation" r:id="rId21" imgW="203040" imgH="241200" progId="Equation.3">
                  <p:embed/>
                  <p:pic>
                    <p:nvPicPr>
                      <p:cNvPr id="0" name="Picture 12"/>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564148" y="5834330"/>
                        <a:ext cx="304800" cy="36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990600"/>
            <a:ext cx="8915400" cy="457200"/>
          </a:xfrm>
        </p:spPr>
        <p:txBody>
          <a:bodyPr/>
          <a:lstStyle/>
          <a:p>
            <a:pPr lvl="0"/>
            <a:r>
              <a:rPr lang="en-US" sz="1800" dirty="0" smtClean="0"/>
              <a:t>PER of WUR 80 MHz FDMA Scheduling over AWGN with 4 MHz RX sampling rate</a:t>
            </a:r>
            <a:endParaRPr lang="en-US" sz="1800" dirty="0"/>
          </a:p>
        </p:txBody>
      </p:sp>
      <p:sp>
        <p:nvSpPr>
          <p:cNvPr id="4" name="Date Placeholder 3"/>
          <p:cNvSpPr>
            <a:spLocks noGrp="1"/>
          </p:cNvSpPr>
          <p:nvPr>
            <p:ph type="dt" sz="half" idx="10"/>
          </p:nvPr>
        </p:nvSpPr>
        <p:spPr/>
        <p:txBody>
          <a:bodyPr/>
          <a:lstStyle/>
          <a:p>
            <a:pPr>
              <a:defRPr/>
            </a:pPr>
            <a:r>
              <a:rPr lang="en-US" altLang="zh-CN" smtClean="0"/>
              <a:t>May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9</a:t>
            </a:fld>
            <a:endParaRPr lang="en-US" altLang="ko-KR"/>
          </a:p>
        </p:txBody>
      </p:sp>
      <p:pic>
        <p:nvPicPr>
          <p:cNvPr id="7" name="Picture 6"/>
          <p:cNvPicPr>
            <a:picLocks noChangeAspect="1"/>
          </p:cNvPicPr>
          <p:nvPr/>
        </p:nvPicPr>
        <p:blipFill>
          <a:blip r:embed="rId2"/>
          <a:stretch>
            <a:fillRect/>
          </a:stretch>
        </p:blipFill>
        <p:spPr>
          <a:xfrm>
            <a:off x="723900" y="1600200"/>
            <a:ext cx="7696200" cy="459105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135499</TotalTime>
  <Words>1533</Words>
  <Application>Microsoft Office PowerPoint</Application>
  <PresentationFormat>On-screen Show (4:3)</PresentationFormat>
  <Paragraphs>311</Paragraphs>
  <Slides>14</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4" baseType="lpstr">
      <vt:lpstr>Arial Unicode MS</vt:lpstr>
      <vt:lpstr>Gulim</vt:lpstr>
      <vt:lpstr>Gulim</vt:lpstr>
      <vt:lpstr>맑은 고딕</vt:lpstr>
      <vt:lpstr>MS Gothic</vt:lpstr>
      <vt:lpstr>宋体</vt:lpstr>
      <vt:lpstr>Arial</vt:lpstr>
      <vt:lpstr>Times New Roman</vt:lpstr>
      <vt:lpstr>802-11-Submission</vt:lpstr>
      <vt:lpstr>Equation</vt:lpstr>
      <vt:lpstr>FDMA WUR Generation</vt:lpstr>
      <vt:lpstr>Background</vt:lpstr>
      <vt:lpstr>FDMA WUR PPDU</vt:lpstr>
      <vt:lpstr>Block diagram and Construction of  80 MHz FDMA WUR Signal Generator</vt:lpstr>
      <vt:lpstr>Simulation Parameters</vt:lpstr>
      <vt:lpstr>Receiver for the Baseband Simulation</vt:lpstr>
      <vt:lpstr>Digital Filter Design</vt:lpstr>
      <vt:lpstr>Band Pass Filter Design</vt:lpstr>
      <vt:lpstr>PER of WUR 80 MHz FDMA Scheduling over AWGN with 4 MHz RX sampling rate</vt:lpstr>
      <vt:lpstr>Performance of a single WUR frame when it is transmitted in 80 MHz WUR PPDU</vt:lpstr>
      <vt:lpstr>Performance of 80 MHz Mixed Rate based FDMA WUR PPDU over AWGN with 4 MHz RX sampling rate</vt:lpstr>
      <vt:lpstr>Conclusions</vt:lpstr>
      <vt:lpstr>References</vt:lpstr>
      <vt:lpstr>SP</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Junghoon Suh</cp:lastModifiedBy>
  <cp:revision>2899</cp:revision>
  <cp:lastPrinted>2016-07-18T07:45:05Z</cp:lastPrinted>
  <dcterms:created xsi:type="dcterms:W3CDTF">2007-05-21T21:00:37Z</dcterms:created>
  <dcterms:modified xsi:type="dcterms:W3CDTF">2018-05-01T14:28:27Z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1525184697</vt:lpwstr>
  </property>
</Properties>
</file>