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9" r:id="rId3"/>
    <p:sldId id="340" r:id="rId4"/>
    <p:sldId id="346" r:id="rId5"/>
    <p:sldId id="373" r:id="rId6"/>
    <p:sldId id="360" r:id="rId7"/>
    <p:sldId id="367" r:id="rId8"/>
    <p:sldId id="354" r:id="rId9"/>
    <p:sldId id="375" r:id="rId10"/>
    <p:sldId id="369" r:id="rId11"/>
    <p:sldId id="368" r:id="rId12"/>
    <p:sldId id="370" r:id="rId13"/>
    <p:sldId id="371" r:id="rId14"/>
    <p:sldId id="372" r:id="rId15"/>
    <p:sldId id="357" r:id="rId16"/>
    <p:sldId id="363" r:id="rId17"/>
    <p:sldId id="358" r:id="rId18"/>
    <p:sldId id="364" r:id="rId19"/>
    <p:sldId id="374" r:id="rId20"/>
    <p:sldId id="365" r:id="rId21"/>
    <p:sldId id="366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113" d="100"/>
          <a:sy n="113" d="100"/>
        </p:scale>
        <p:origin x="145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802.11-18/0776r0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PAPR Reduction in WUR FDMA Mode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456359"/>
              </p:ext>
            </p:extLst>
          </p:nvPr>
        </p:nvGraphicFramePr>
        <p:xfrm>
          <a:off x="474662" y="3356420"/>
          <a:ext cx="8534400" cy="3299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2" name="Document" r:id="rId4" imgW="8660564" imgH="3311209" progId="Word.Document.8">
                  <p:embed/>
                </p:oleObj>
              </mc:Choice>
              <mc:Fallback>
                <p:oleObj name="Document" r:id="rId4" imgW="8660564" imgH="331120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2" y="3356420"/>
                        <a:ext cx="8534400" cy="329996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0050"/>
            <a:ext cx="7770813" cy="1065213"/>
          </a:xfrm>
        </p:spPr>
        <p:txBody>
          <a:bodyPr/>
          <a:lstStyle/>
          <a:p>
            <a:r>
              <a:rPr lang="en-US" dirty="0" smtClean="0"/>
              <a:t>Numerical </a:t>
            </a:r>
            <a:r>
              <a:rPr lang="en-US" dirty="0"/>
              <a:t>Results: </a:t>
            </a:r>
            <a:r>
              <a:rPr lang="en-US" dirty="0" smtClean="0"/>
              <a:t>40MHz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895600"/>
            <a:ext cx="8153400" cy="3943350"/>
          </a:xfrm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Achieves additional PAPR = 0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 = 0, same as 11n/ac tone rotation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 = 1, no rotation is needed.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an use the same vector as S=0 for simplicity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graphicFrame>
        <p:nvGraphicFramePr>
          <p:cNvPr id="22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409827"/>
              </p:ext>
            </p:extLst>
          </p:nvPr>
        </p:nvGraphicFramePr>
        <p:xfrm>
          <a:off x="2209800" y="1533842"/>
          <a:ext cx="3733801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359"/>
                <a:gridCol w="1339718"/>
                <a:gridCol w="1405724"/>
              </a:tblGrid>
              <a:tr h="1545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 Index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40MHz BPR</a:t>
                      </a:r>
                      <a:endParaRPr lang="en-US" sz="1600" dirty="0"/>
                    </a:p>
                  </a:txBody>
                  <a:tcPr/>
                </a:tc>
              </a:tr>
              <a:tr h="2750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[1 1] or [0 0]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[1</a:t>
                      </a:r>
                      <a:r>
                        <a:rPr lang="en-US" sz="1600" baseline="0" dirty="0" smtClean="0"/>
                        <a:t> j]</a:t>
                      </a:r>
                      <a:endParaRPr lang="en-US" sz="1600" dirty="0"/>
                    </a:p>
                  </a:txBody>
                  <a:tcPr/>
                </a:tc>
              </a:tr>
              <a:tr h="275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1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[1 0] or [0 1]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[1 1]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319149"/>
              </p:ext>
            </p:extLst>
          </p:nvPr>
        </p:nvGraphicFramePr>
        <p:xfrm>
          <a:off x="1842863" y="4419600"/>
          <a:ext cx="500425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359"/>
                <a:gridCol w="2610167"/>
                <a:gridCol w="1405724"/>
              </a:tblGrid>
              <a:tr h="1545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 Index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40MHz BPR</a:t>
                      </a:r>
                      <a:endParaRPr lang="en-US" sz="1600" dirty="0"/>
                    </a:p>
                  </a:txBody>
                  <a:tcPr/>
                </a:tc>
              </a:tr>
              <a:tr h="2750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[1 1] or [0 0] or [1 0] or [0 1]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[1</a:t>
                      </a:r>
                      <a:r>
                        <a:rPr lang="en-US" sz="1600" baseline="0" dirty="0" smtClean="0"/>
                        <a:t> j]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45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0050"/>
            <a:ext cx="7770813" cy="1065213"/>
          </a:xfrm>
        </p:spPr>
        <p:txBody>
          <a:bodyPr/>
          <a:lstStyle/>
          <a:p>
            <a:r>
              <a:rPr lang="en-US" dirty="0"/>
              <a:t>Numerical </a:t>
            </a:r>
            <a:r>
              <a:rPr lang="en-US" dirty="0" smtClean="0"/>
              <a:t>Results: 80MHz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36512" y="4094695"/>
                <a:ext cx="8799512" cy="2380718"/>
              </a:xfrm>
            </p:spPr>
            <p:txBody>
              <a:bodyPr/>
              <a:lstStyle/>
              <a:p>
                <a:pPr marL="1200150" lvl="2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Option </a:t>
                </a:r>
                <a:r>
                  <a:rPr lang="en-US" dirty="0"/>
                  <a:t>1: </a:t>
                </a:r>
                <a:r>
                  <a:rPr lang="en-US" dirty="0" smtClean="0"/>
                  <a:t>achieve </a:t>
                </a:r>
                <a:r>
                  <a:rPr lang="en-US" dirty="0"/>
                  <a:t>zero additional PAPR </a:t>
                </a:r>
                <a:r>
                  <a:rPr lang="en-US" dirty="0" smtClean="0"/>
                  <a:t>for all patterns, except for S=3 and 6</a:t>
                </a:r>
              </a:p>
              <a:p>
                <a:pPr marL="1657350" lvl="3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Phase </a:t>
                </a:r>
                <a:r>
                  <a:rPr lang="en-US" dirty="0"/>
                  <a:t>rotation can be absorbed into frequency domain waveform </a:t>
                </a:r>
                <a:r>
                  <a:rPr lang="en-US" dirty="0" smtClean="0"/>
                  <a:t>loading</a:t>
                </a:r>
                <a:endParaRPr lang="en-US" dirty="0"/>
              </a:p>
              <a:p>
                <a:pPr marL="1657350" lvl="3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May need more processing 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/4 phase rotation for time domain waveform</a:t>
                </a:r>
              </a:p>
              <a:p>
                <a:pPr marL="1657350" lvl="3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~2.3dB additional PAPR for S=3 and 6</a:t>
                </a:r>
              </a:p>
              <a:p>
                <a:pPr marL="1200150" lvl="2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Option </a:t>
                </a:r>
                <a:r>
                  <a:rPr lang="en-US" dirty="0"/>
                  <a:t>2: </a:t>
                </a:r>
                <a:r>
                  <a:rPr lang="en-US" dirty="0" smtClean="0"/>
                  <a:t>have ~</a:t>
                </a:r>
                <a:r>
                  <a:rPr lang="en-US" dirty="0"/>
                  <a:t>1dB additional PAPR </a:t>
                </a:r>
                <a:endParaRPr lang="en-US" dirty="0" smtClean="0"/>
              </a:p>
              <a:p>
                <a:pPr marL="1657350" lvl="3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Simple transmitter processing for both time-domain and frequency-domain waveform generation, only polarity change or I/Q swap</a:t>
                </a:r>
              </a:p>
              <a:p>
                <a:pPr marL="1657350" lvl="3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~</a:t>
                </a:r>
                <a:r>
                  <a:rPr lang="en-US" dirty="0"/>
                  <a:t>1dB higher PAPR </a:t>
                </a:r>
                <a:r>
                  <a:rPr lang="en-US" dirty="0" smtClean="0"/>
                  <a:t>than 20MHz BW waveform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36512" y="4094695"/>
                <a:ext cx="8799512" cy="2380718"/>
              </a:xfrm>
              <a:blipFill rotWithShape="0">
                <a:blip r:embed="rId2"/>
                <a:stretch>
                  <a:fillRect t="-1538"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731511186"/>
                  </p:ext>
                </p:extLst>
              </p:nvPr>
            </p:nvGraphicFramePr>
            <p:xfrm>
              <a:off x="913606" y="1295400"/>
              <a:ext cx="7391400" cy="27908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68636"/>
                    <a:gridCol w="2011115"/>
                    <a:gridCol w="2178049"/>
                    <a:gridCol w="2133600"/>
                  </a:tblGrid>
                  <a:tr h="2450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 Index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Pattern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80MHz PCPR Option 1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80MHz PCPR Option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2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0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0 0 0] or [1 1 1 1]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[1 -1 -1 -1</a:t>
                          </a:r>
                          <a:r>
                            <a:rPr lang="en-US" sz="1400" baseline="0" dirty="0" smtClean="0"/>
                            <a:t>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[1 -1 -1 -1</a:t>
                          </a:r>
                          <a:r>
                            <a:rPr lang="en-US" sz="1400" baseline="0" dirty="0" smtClean="0"/>
                            <a:t>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243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0 0 1] or [1 1 1 0]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400" dirty="0" smtClean="0"/>
                            <a:t> -j 1]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1 -1 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2133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0 1 0] or [1 1 0 1]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400" dirty="0" smtClean="0"/>
                            <a:t> -j 1 1]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[1 -1 1 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0 1 1] or [1 1 0 0]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400" dirty="0" smtClean="0"/>
                            <a:t> 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400" dirty="0" smtClean="0"/>
                            <a:t>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1 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1803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1 0 0] or [1 0 1 1]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[-j 1 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400" dirty="0" smtClean="0"/>
                            <a:t>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 1 1 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11853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1 0 1] or [1 0 1 0]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j j]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j j]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17221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1 1 0] or [1 0 0 1]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400" dirty="0" smtClean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400" dirty="0" smtClean="0"/>
                            <a:t>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1 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17221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1 1 1] or [1 0 0 0]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400" dirty="0" smtClean="0"/>
                            <a:t> -j]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1 -1]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731511186"/>
                  </p:ext>
                </p:extLst>
              </p:nvPr>
            </p:nvGraphicFramePr>
            <p:xfrm>
              <a:off x="913606" y="1295400"/>
              <a:ext cx="7391400" cy="27908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68636"/>
                    <a:gridCol w="2011115"/>
                    <a:gridCol w="2178049"/>
                    <a:gridCol w="2133600"/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S Index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Pattern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80MHz </a:t>
                          </a:r>
                          <a:r>
                            <a:rPr lang="en-US" sz="1400" dirty="0" smtClean="0"/>
                            <a:t>PCPR </a:t>
                          </a:r>
                          <a:r>
                            <a:rPr lang="en-US" sz="1400" dirty="0" smtClean="0"/>
                            <a:t>Option 1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80MHz </a:t>
                          </a:r>
                          <a:r>
                            <a:rPr lang="en-US" sz="1400" dirty="0" smtClean="0"/>
                            <a:t>PCPR </a:t>
                          </a:r>
                          <a:r>
                            <a:rPr lang="en-US" sz="1400" dirty="0" smtClean="0"/>
                            <a:t>Option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2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0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0 0 0] or [1 1 1 1]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[1 -1 -1 -1</a:t>
                          </a:r>
                          <a:r>
                            <a:rPr lang="en-US" sz="1400" baseline="0" dirty="0" smtClean="0"/>
                            <a:t>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[1 -1 -1 -1</a:t>
                          </a:r>
                          <a:r>
                            <a:rPr lang="en-US" sz="1400" baseline="0" dirty="0" smtClean="0"/>
                            <a:t>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1273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0 0 1] or [1 1 1 0]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41620" t="-194231" r="-98883" b="-61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1 -1 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1273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0 1 0] or [1 1 0 1]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41620" t="-300000" r="-98883" b="-52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[1 -1 1 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1273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0 1 1] or [1 1 0 0]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41620" t="-392308" r="-98883" b="-413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1 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1273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1 0 0] or [1 0 1 1]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41620" t="-501961" r="-98883" b="-3215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[-1 1 1 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1 0 1] or [1 0 1 0]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j j]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j j]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1273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1 1 0] or [1 0 0 1]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41620" t="-686538" r="-98883" b="-11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1 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1273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aseline="0" dirty="0" smtClean="0"/>
                            <a:t>[0 1 1 1] or [1 0 0 0]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41620" t="-801961" r="-98883" b="-215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[1 1 1 -1]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6100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05379" y="1371600"/>
            <a:ext cx="8218488" cy="5039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PAPR is computed based a WUR packet of length 48 bits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PAPR of the WUR portion is simulated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 smtClean="0"/>
              <a:t>10000 realizations are simulated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 smtClean="0"/>
              <a:t>The PAPR values have very low variance, so only average PAPR is listed in the result table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Waveform with no DC in [2] is used as an example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For 80MHz, consider three channel occupancy cases: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 smtClean="0"/>
              <a:t>Case 1: all four 20MHz channels are occupied [x </a:t>
            </a:r>
            <a:r>
              <a:rPr lang="en-US" kern="0" dirty="0" err="1" smtClean="0"/>
              <a:t>x</a:t>
            </a:r>
            <a:r>
              <a:rPr lang="en-US" kern="0" dirty="0" smtClean="0"/>
              <a:t> </a:t>
            </a:r>
            <a:r>
              <a:rPr lang="en-US" kern="0" dirty="0" err="1" smtClean="0"/>
              <a:t>x</a:t>
            </a:r>
            <a:r>
              <a:rPr lang="en-US" kern="0" dirty="0" smtClean="0"/>
              <a:t> x]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 smtClean="0"/>
              <a:t>Case 2: only three 20MHz channels are </a:t>
            </a:r>
            <a:r>
              <a:rPr lang="en-US" kern="0" dirty="0"/>
              <a:t>occupied </a:t>
            </a:r>
            <a:r>
              <a:rPr lang="en-US" kern="0" dirty="0" smtClean="0"/>
              <a:t>[x </a:t>
            </a:r>
            <a:r>
              <a:rPr lang="en-US" kern="0" dirty="0" err="1" smtClean="0"/>
              <a:t>x</a:t>
            </a:r>
            <a:r>
              <a:rPr lang="en-US" kern="0" dirty="0" smtClean="0"/>
              <a:t> </a:t>
            </a:r>
            <a:r>
              <a:rPr lang="en-US" kern="0" dirty="0" err="1" smtClean="0"/>
              <a:t>x</a:t>
            </a:r>
            <a:r>
              <a:rPr lang="en-US" kern="0" dirty="0" smtClean="0"/>
              <a:t> o]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The location of the unoccupied channel does not affect PAPR</a:t>
            </a:r>
            <a:endParaRPr lang="en-US" kern="0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 smtClean="0"/>
              <a:t>Case 3: only two consecutive channels are occupied [x </a:t>
            </a:r>
            <a:r>
              <a:rPr lang="en-US" kern="0" dirty="0" err="1" smtClean="0"/>
              <a:t>x</a:t>
            </a:r>
            <a:r>
              <a:rPr lang="en-US" kern="0" dirty="0" smtClean="0"/>
              <a:t> o o]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Non consecutive two channels is the same as 40MHz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800" kern="0" dirty="0"/>
              <a:t>The location of the unoccupied </a:t>
            </a:r>
            <a:r>
              <a:rPr lang="en-US" sz="1800" kern="0" dirty="0" smtClean="0"/>
              <a:t>channels does </a:t>
            </a:r>
            <a:r>
              <a:rPr lang="en-US" sz="1800" kern="0" dirty="0"/>
              <a:t>not affect PAPR</a:t>
            </a:r>
          </a:p>
          <a:p>
            <a:pPr marL="971550" lvl="2" indent="0"/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12" y="457200"/>
            <a:ext cx="7770813" cy="1065213"/>
          </a:xfrm>
        </p:spPr>
        <p:txBody>
          <a:bodyPr/>
          <a:lstStyle/>
          <a:p>
            <a:r>
              <a:rPr lang="en-US" dirty="0" smtClean="0"/>
              <a:t>Simulations of PAPR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99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96912" y="1370806"/>
            <a:ext cx="8066088" cy="4801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40MHz: both two 20MHz channels are used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20MHz waveform: only load one 20MHz channel of larger BW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PAPR considers OFF periods (3dB higher than “ON” waveform PAPR).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PAPR=1.2dB for 4us LDR “ON” waveform (0.2dB higher than [2] due to 40MHz sampling)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PAPR=0.6dB </a:t>
            </a:r>
            <a:r>
              <a:rPr lang="en-US" sz="1800" kern="0" dirty="0"/>
              <a:t>for </a:t>
            </a:r>
            <a:r>
              <a:rPr lang="en-US" sz="1800" kern="0" dirty="0" smtClean="0"/>
              <a:t>2us HDR “ON</a:t>
            </a:r>
            <a:r>
              <a:rPr lang="en-US" sz="1800" kern="0" dirty="0"/>
              <a:t>” waveform </a:t>
            </a:r>
            <a:r>
              <a:rPr lang="en-US" sz="1800" kern="0" dirty="0" smtClean="0"/>
              <a:t>(same as [2])</a:t>
            </a:r>
            <a:endParaRPr lang="en-US" sz="1800" kern="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kern="0" dirty="0" smtClean="0"/>
              <a:t>No PAPR addition when PCPR is applied</a:t>
            </a:r>
            <a:endParaRPr lang="en-US" kern="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12" y="457200"/>
            <a:ext cx="7770813" cy="1065213"/>
          </a:xfrm>
        </p:spPr>
        <p:txBody>
          <a:bodyPr/>
          <a:lstStyle/>
          <a:p>
            <a:r>
              <a:rPr lang="en-US" dirty="0" smtClean="0"/>
              <a:t>PAPR: 40MHz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75270724"/>
                  </p:ext>
                </p:extLst>
              </p:nvPr>
            </p:nvGraphicFramePr>
            <p:xfrm>
              <a:off x="1311277" y="1911712"/>
              <a:ext cx="5850256" cy="1529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89123"/>
                    <a:gridCol w="1143000"/>
                    <a:gridCol w="1278255"/>
                    <a:gridCol w="1539878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PAPR </a:t>
                          </a:r>
                        </a:p>
                        <a:p>
                          <a:r>
                            <a:rPr lang="en-US" sz="1600" dirty="0" smtClean="0"/>
                            <a:t>(40MHz</a:t>
                          </a:r>
                          <a:r>
                            <a:rPr lang="en-US" sz="1600" baseline="0" dirty="0" smtClean="0"/>
                            <a:t> sampling)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20MHz waveform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No PCPR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40MHz PCPR</a:t>
                          </a:r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baseline="0" dirty="0" smtClean="0"/>
                            <a:t>LDR Waveform (</a:t>
                          </a:r>
                          <a:r>
                            <a:rPr lang="en-US" sz="1600" baseline="0" dirty="0" err="1" smtClean="0"/>
                            <a:t>noDC</a:t>
                          </a:r>
                          <a:r>
                            <a:rPr lang="en-US" sz="1600" baseline="0" dirty="0" smtClean="0"/>
                            <a:t> in </a:t>
                          </a:r>
                          <a:r>
                            <a:rPr lang="en-US" sz="1600" dirty="0" smtClean="0"/>
                            <a:t>[2])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4.2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7.1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=+2.9)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>
                              <a:solidFill>
                                <a:srgbClr val="FF0000"/>
                              </a:solidFill>
                            </a:rPr>
                            <a:t>4.2 </a:t>
                          </a:r>
                          <a:r>
                            <a:rPr lang="en-US" sz="16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=+0.0)</a:t>
                          </a:r>
                          <a:endParaRPr lang="en-US" sz="1600" dirty="0"/>
                        </a:p>
                        <a:p>
                          <a:pPr algn="ctr"/>
                          <a:endParaRPr 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HDR Waveform </a:t>
                          </a:r>
                          <a:r>
                            <a:rPr lang="en-US" sz="1600" dirty="0" smtClean="0"/>
                            <a:t>[2]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3.6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6.6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=+3.0)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>
                              <a:solidFill>
                                <a:srgbClr val="FF0000"/>
                              </a:solidFill>
                            </a:rPr>
                            <a:t>3.6 </a:t>
                          </a:r>
                          <a:r>
                            <a:rPr lang="en-US" sz="16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=+0.0)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75270724"/>
                  </p:ext>
                </p:extLst>
              </p:nvPr>
            </p:nvGraphicFramePr>
            <p:xfrm>
              <a:off x="1311277" y="1911712"/>
              <a:ext cx="5850256" cy="1529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89123"/>
                    <a:gridCol w="1143000"/>
                    <a:gridCol w="1278255"/>
                    <a:gridCol w="1539878"/>
                  </a:tblGrid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PAPR </a:t>
                          </a:r>
                        </a:p>
                        <a:p>
                          <a:r>
                            <a:rPr lang="en-US" sz="1600" dirty="0" smtClean="0"/>
                            <a:t>(40MHz</a:t>
                          </a:r>
                          <a:r>
                            <a:rPr lang="en-US" sz="1600" baseline="0" dirty="0" smtClean="0"/>
                            <a:t> sampling)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20MHz waveform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No </a:t>
                          </a:r>
                          <a:r>
                            <a:rPr lang="en-US" sz="1600" dirty="0" smtClean="0"/>
                            <a:t>PCPR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40MHz </a:t>
                          </a:r>
                          <a:r>
                            <a:rPr lang="en-US" sz="1600" dirty="0" smtClean="0"/>
                            <a:t>PCPR</a:t>
                          </a:r>
                          <a:endParaRPr lang="en-US" sz="1600" dirty="0" smtClean="0"/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baseline="0" dirty="0" smtClean="0"/>
                            <a:t>LDR Waveform (</a:t>
                          </a:r>
                          <a:r>
                            <a:rPr lang="en-US" sz="1600" baseline="0" dirty="0" err="1" smtClean="0"/>
                            <a:t>noDC</a:t>
                          </a:r>
                          <a:r>
                            <a:rPr lang="en-US" sz="1600" baseline="0" dirty="0" smtClean="0"/>
                            <a:t> in </a:t>
                          </a:r>
                          <a:r>
                            <a:rPr lang="en-US" sz="1600" dirty="0" smtClean="0"/>
                            <a:t>[2])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4.2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38756" t="-101042" r="-122967" b="-7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79842" t="-101042" r="-1581" b="-708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HDR Waveform </a:t>
                          </a:r>
                          <a:r>
                            <a:rPr lang="en-US" sz="1600" dirty="0" smtClean="0"/>
                            <a:t>[2]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3.6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38756" t="-316393" r="-122967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79842" t="-316393" r="-1581" b="-1147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9257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96912" y="1218406"/>
            <a:ext cx="8382000" cy="546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Case 1: </a:t>
            </a:r>
            <a:r>
              <a:rPr lang="en-US" kern="0" dirty="0"/>
              <a:t>20MHz </a:t>
            </a:r>
            <a:r>
              <a:rPr lang="en-US" kern="0" dirty="0" smtClean="0"/>
              <a:t>channel </a:t>
            </a:r>
            <a:r>
              <a:rPr lang="en-US" kern="0" dirty="0"/>
              <a:t>occupancy </a:t>
            </a:r>
            <a:r>
              <a:rPr lang="en-US" kern="0" dirty="0" smtClean="0"/>
              <a:t>[x </a:t>
            </a:r>
            <a:r>
              <a:rPr lang="en-US" kern="0" dirty="0" err="1" smtClean="0"/>
              <a:t>x</a:t>
            </a:r>
            <a:r>
              <a:rPr lang="en-US" kern="0" dirty="0" smtClean="0"/>
              <a:t> </a:t>
            </a:r>
            <a:r>
              <a:rPr lang="en-US" kern="0" dirty="0" err="1" smtClean="0"/>
              <a:t>x</a:t>
            </a:r>
            <a:r>
              <a:rPr lang="en-US" kern="0" dirty="0" smtClean="0"/>
              <a:t> x]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Case 2: </a:t>
            </a:r>
            <a:r>
              <a:rPr lang="en-US" kern="0" dirty="0"/>
              <a:t>20MHz </a:t>
            </a:r>
            <a:r>
              <a:rPr lang="en-US" kern="0" dirty="0" smtClean="0"/>
              <a:t>channel </a:t>
            </a:r>
            <a:r>
              <a:rPr lang="en-US" kern="0" dirty="0"/>
              <a:t>occupancy </a:t>
            </a:r>
            <a:r>
              <a:rPr lang="en-US" kern="0" dirty="0" smtClean="0"/>
              <a:t>[x </a:t>
            </a:r>
            <a:r>
              <a:rPr lang="en-US" kern="0" dirty="0" err="1" smtClean="0"/>
              <a:t>x</a:t>
            </a:r>
            <a:r>
              <a:rPr lang="en-US" kern="0" dirty="0" smtClean="0"/>
              <a:t> </a:t>
            </a:r>
            <a:r>
              <a:rPr lang="en-US" kern="0" dirty="0" err="1" smtClean="0"/>
              <a:t>x</a:t>
            </a:r>
            <a:r>
              <a:rPr lang="en-US" kern="0" dirty="0" smtClean="0"/>
              <a:t> o]</a:t>
            </a: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12" y="457200"/>
            <a:ext cx="7770813" cy="1065213"/>
          </a:xfrm>
        </p:spPr>
        <p:txBody>
          <a:bodyPr/>
          <a:lstStyle/>
          <a:p>
            <a:r>
              <a:rPr lang="en-US" dirty="0" smtClean="0"/>
              <a:t>PAPR: 80MHz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48076532"/>
                  </p:ext>
                </p:extLst>
              </p:nvPr>
            </p:nvGraphicFramePr>
            <p:xfrm>
              <a:off x="1235604" y="1828800"/>
              <a:ext cx="7616084" cy="1608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8800"/>
                    <a:gridCol w="1143000"/>
                    <a:gridCol w="1329055"/>
                    <a:gridCol w="1638829"/>
                    <a:gridCol w="1676400"/>
                  </a:tblGrid>
                  <a:tr h="658403"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PAPR </a:t>
                          </a:r>
                        </a:p>
                        <a:p>
                          <a:r>
                            <a:rPr lang="en-US" sz="1600" dirty="0" smtClean="0"/>
                            <a:t>(80MHz</a:t>
                          </a:r>
                          <a:r>
                            <a:rPr lang="en-US" sz="1600" baseline="0" dirty="0" smtClean="0"/>
                            <a:t> sampling)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smtClean="0"/>
                            <a:t>20MHz waveform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No PCPR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80MHz PCPR 1</a:t>
                          </a:r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80MHz PCPR 2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baseline="0" dirty="0" smtClean="0"/>
                            <a:t>LDR Waveform (</a:t>
                          </a:r>
                          <a:r>
                            <a:rPr lang="en-US" sz="1600" baseline="0" dirty="0" err="1" smtClean="0"/>
                            <a:t>noDC</a:t>
                          </a:r>
                          <a:r>
                            <a:rPr lang="en-US" sz="1600" baseline="0" dirty="0" smtClean="0"/>
                            <a:t> in </a:t>
                          </a:r>
                          <a:r>
                            <a:rPr lang="en-US" sz="1600" dirty="0" smtClean="0"/>
                            <a:t>[2])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4.2</a:t>
                          </a:r>
                          <a:endParaRPr 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10.1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=+5.9)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>
                              <a:solidFill>
                                <a:srgbClr val="FF0000"/>
                              </a:solidFill>
                            </a:rPr>
                            <a:t>4.2 </a:t>
                          </a:r>
                          <a:r>
                            <a:rPr lang="en-US" sz="16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=+0.0)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5.2(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=+1.0)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HDR Waveform </a:t>
                          </a:r>
                          <a:r>
                            <a:rPr lang="en-US" sz="1600" dirty="0" smtClean="0"/>
                            <a:t>[2]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3.6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9.6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=+6.0)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>
                              <a:solidFill>
                                <a:srgbClr val="FF0000"/>
                              </a:solidFill>
                            </a:rPr>
                            <a:t>3.6 </a:t>
                          </a:r>
                          <a:r>
                            <a:rPr lang="en-US" sz="16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=+0.0)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4.6(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=+1.0)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48076532"/>
                  </p:ext>
                </p:extLst>
              </p:nvPr>
            </p:nvGraphicFramePr>
            <p:xfrm>
              <a:off x="1235604" y="1828800"/>
              <a:ext cx="7616084" cy="1608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8800"/>
                    <a:gridCol w="1143000"/>
                    <a:gridCol w="1329055"/>
                    <a:gridCol w="1638829"/>
                    <a:gridCol w="1676400"/>
                  </a:tblGrid>
                  <a:tr h="658403"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PAPR </a:t>
                          </a:r>
                        </a:p>
                        <a:p>
                          <a:r>
                            <a:rPr lang="en-US" sz="1600" dirty="0" smtClean="0"/>
                            <a:t>(80MHz</a:t>
                          </a:r>
                          <a:r>
                            <a:rPr lang="en-US" sz="1600" baseline="0" dirty="0" smtClean="0"/>
                            <a:t> sampling)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smtClean="0"/>
                            <a:t>20MHz waveform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No </a:t>
                          </a:r>
                          <a:r>
                            <a:rPr lang="en-US" sz="1600" dirty="0" smtClean="0"/>
                            <a:t>PCPR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80MHz </a:t>
                          </a:r>
                          <a:r>
                            <a:rPr lang="en-US" sz="1600" dirty="0" smtClean="0"/>
                            <a:t>PCPR </a:t>
                          </a:r>
                          <a:r>
                            <a:rPr lang="en-US" sz="1600" dirty="0" smtClean="0"/>
                            <a:t>1</a:t>
                          </a:r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80MHz </a:t>
                          </a:r>
                          <a:r>
                            <a:rPr lang="en-US" sz="1600" dirty="0" smtClean="0"/>
                            <a:t>PCPR </a:t>
                          </a:r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baseline="0" dirty="0" smtClean="0"/>
                            <a:t>LDR Waveform (</a:t>
                          </a:r>
                          <a:r>
                            <a:rPr lang="en-US" sz="1600" baseline="0" dirty="0" err="1" smtClean="0"/>
                            <a:t>noDC</a:t>
                          </a:r>
                          <a:r>
                            <a:rPr lang="en-US" sz="1600" baseline="0" dirty="0" smtClean="0"/>
                            <a:t> in </a:t>
                          </a:r>
                          <a:r>
                            <a:rPr lang="en-US" sz="1600" dirty="0" smtClean="0"/>
                            <a:t>[2])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4.2</a:t>
                          </a:r>
                          <a:endParaRPr 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24312" t="-116842" r="-251835" b="-715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61852" t="-116842" r="-103333" b="-715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55273" t="-116842" r="-1455" b="-71579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HDR Waveform </a:t>
                          </a:r>
                          <a:r>
                            <a:rPr lang="en-US" sz="1600" dirty="0" smtClean="0"/>
                            <a:t>[2]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3.6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24312" t="-337705" r="-251835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61852" t="-337705" r="-103333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55273" t="-337705" r="-1455" b="-1147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32273715"/>
                  </p:ext>
                </p:extLst>
              </p:nvPr>
            </p:nvGraphicFramePr>
            <p:xfrm>
              <a:off x="1216024" y="4486447"/>
              <a:ext cx="7565284" cy="1608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8800"/>
                    <a:gridCol w="1143000"/>
                    <a:gridCol w="1278255"/>
                    <a:gridCol w="1638829"/>
                    <a:gridCol w="1676400"/>
                  </a:tblGrid>
                  <a:tr h="658403"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PAPR </a:t>
                          </a:r>
                        </a:p>
                        <a:p>
                          <a:r>
                            <a:rPr lang="en-US" sz="1600" dirty="0" smtClean="0"/>
                            <a:t>(80MHz</a:t>
                          </a:r>
                          <a:r>
                            <a:rPr lang="en-US" sz="1600" baseline="0" dirty="0" smtClean="0"/>
                            <a:t> sampling)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20MHz waveform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No PCPR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80MHz PCPR 1</a:t>
                          </a:r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80MHz PCPR 2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baseline="0" dirty="0" smtClean="0"/>
                            <a:t>LDR Waveform (</a:t>
                          </a:r>
                          <a:r>
                            <a:rPr lang="en-US" sz="1600" baseline="0" dirty="0" err="1" smtClean="0"/>
                            <a:t>noDC</a:t>
                          </a:r>
                          <a:r>
                            <a:rPr lang="en-US" sz="1600" baseline="0" dirty="0" smtClean="0"/>
                            <a:t> in </a:t>
                          </a:r>
                          <a:r>
                            <a:rPr lang="en-US" sz="1600" dirty="0" smtClean="0"/>
                            <a:t>[2])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4.2</a:t>
                          </a:r>
                          <a:endParaRPr 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8.9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=+4.7)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rgbClr val="FF0000"/>
                              </a:solidFill>
                            </a:rPr>
                            <a:t>4.7 </a:t>
                          </a:r>
                          <a:r>
                            <a:rPr lang="en-US" sz="16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=+0.5)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6.4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=+2.2)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HDR Waveform </a:t>
                          </a:r>
                          <a:r>
                            <a:rPr lang="en-US" sz="1600" dirty="0" smtClean="0"/>
                            <a:t>[2]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3.6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8.4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=+4.8)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rgbClr val="FF0000"/>
                              </a:solidFill>
                            </a:rPr>
                            <a:t>4.2 </a:t>
                          </a:r>
                          <a:r>
                            <a:rPr lang="en-US" sz="16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=+0.6)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5.8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=+2.2)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32273715"/>
                  </p:ext>
                </p:extLst>
              </p:nvPr>
            </p:nvGraphicFramePr>
            <p:xfrm>
              <a:off x="1216024" y="4486447"/>
              <a:ext cx="7565284" cy="1608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8800"/>
                    <a:gridCol w="1143000"/>
                    <a:gridCol w="1278255"/>
                    <a:gridCol w="1638829"/>
                    <a:gridCol w="1676400"/>
                  </a:tblGrid>
                  <a:tr h="658403"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PAPR </a:t>
                          </a:r>
                        </a:p>
                        <a:p>
                          <a:r>
                            <a:rPr lang="en-US" sz="1600" dirty="0" smtClean="0"/>
                            <a:t>(80MHz</a:t>
                          </a:r>
                          <a:r>
                            <a:rPr lang="en-US" sz="1600" baseline="0" dirty="0" smtClean="0"/>
                            <a:t> sampling)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20MHz waveform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No </a:t>
                          </a:r>
                          <a:r>
                            <a:rPr lang="en-US" sz="1600" dirty="0" smtClean="0"/>
                            <a:t>PCPR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80MHz </a:t>
                          </a:r>
                          <a:r>
                            <a:rPr lang="en-US" sz="1600" dirty="0" smtClean="0"/>
                            <a:t>PCPR </a:t>
                          </a:r>
                          <a:r>
                            <a:rPr lang="en-US" sz="1600" dirty="0" smtClean="0"/>
                            <a:t>1</a:t>
                          </a:r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80MHz </a:t>
                          </a:r>
                          <a:r>
                            <a:rPr lang="en-US" sz="1600" dirty="0" smtClean="0"/>
                            <a:t>PCPR </a:t>
                          </a:r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baseline="0" dirty="0" smtClean="0"/>
                            <a:t>LDR Waveform (</a:t>
                          </a:r>
                          <a:r>
                            <a:rPr lang="en-US" sz="1600" baseline="0" dirty="0" err="1" smtClean="0"/>
                            <a:t>noDC</a:t>
                          </a:r>
                          <a:r>
                            <a:rPr lang="en-US" sz="1600" baseline="0" dirty="0" smtClean="0"/>
                            <a:t> in </a:t>
                          </a:r>
                          <a:r>
                            <a:rPr lang="en-US" sz="1600" dirty="0" smtClean="0"/>
                            <a:t>[2])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4.2</a:t>
                          </a:r>
                          <a:endParaRPr 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32857" t="-114583" r="-260952" b="-7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59851" t="-114583" r="-103717" b="-7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52000" t="-114583" r="-1455" b="-708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HDR Waveform </a:t>
                          </a:r>
                          <a:r>
                            <a:rPr lang="en-US" sz="1600" dirty="0" smtClean="0"/>
                            <a:t>[2]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3.6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32857" t="-337705" r="-260952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59851" t="-337705" r="-103717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52000" t="-337705" r="-1455" b="-1147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4263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96912" y="1523206"/>
            <a:ext cx="8370888" cy="37345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kern="0" dirty="0" smtClean="0"/>
              <a:t>Case 3: </a:t>
            </a:r>
            <a:r>
              <a:rPr lang="en-US" kern="0" dirty="0"/>
              <a:t>20MHz </a:t>
            </a:r>
            <a:r>
              <a:rPr lang="en-US" kern="0" dirty="0" smtClean="0"/>
              <a:t>channel </a:t>
            </a:r>
            <a:r>
              <a:rPr lang="en-US" kern="0" dirty="0"/>
              <a:t>occupancy </a:t>
            </a:r>
            <a:r>
              <a:rPr lang="en-US" kern="0" dirty="0" smtClean="0"/>
              <a:t>[x </a:t>
            </a:r>
            <a:r>
              <a:rPr lang="en-US" kern="0" dirty="0" err="1" smtClean="0"/>
              <a:t>x</a:t>
            </a:r>
            <a:r>
              <a:rPr lang="en-US" kern="0" dirty="0" smtClean="0"/>
              <a:t> o o]</a:t>
            </a: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kern="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12" y="542492"/>
            <a:ext cx="7770813" cy="1065213"/>
          </a:xfrm>
        </p:spPr>
        <p:txBody>
          <a:bodyPr/>
          <a:lstStyle/>
          <a:p>
            <a:r>
              <a:rPr lang="en-US" dirty="0"/>
              <a:t>PAPR: </a:t>
            </a:r>
            <a:r>
              <a:rPr lang="en-US" dirty="0" smtClean="0"/>
              <a:t>80MHz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836164056"/>
                  </p:ext>
                </p:extLst>
              </p:nvPr>
            </p:nvGraphicFramePr>
            <p:xfrm>
              <a:off x="838200" y="2125437"/>
              <a:ext cx="7565284" cy="1608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8800"/>
                    <a:gridCol w="1143000"/>
                    <a:gridCol w="1278255"/>
                    <a:gridCol w="1638829"/>
                    <a:gridCol w="1676400"/>
                  </a:tblGrid>
                  <a:tr h="658403"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PAPR </a:t>
                          </a:r>
                        </a:p>
                        <a:p>
                          <a:r>
                            <a:rPr lang="en-US" sz="1600" dirty="0" smtClean="0"/>
                            <a:t>(80MHz</a:t>
                          </a:r>
                          <a:r>
                            <a:rPr lang="en-US" sz="1600" baseline="0" dirty="0" smtClean="0"/>
                            <a:t> sampling)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20MHz waveform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No PCPR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80MHz PCPR 1</a:t>
                          </a:r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80MHz PCPR 2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baseline="0" dirty="0" smtClean="0"/>
                            <a:t>LDR Waveform (</a:t>
                          </a:r>
                          <a:r>
                            <a:rPr lang="en-US" sz="1600" baseline="0" dirty="0" err="1" smtClean="0"/>
                            <a:t>noDC</a:t>
                          </a:r>
                          <a:r>
                            <a:rPr lang="en-US" sz="1600" baseline="0" dirty="0" smtClean="0"/>
                            <a:t> in </a:t>
                          </a:r>
                          <a:r>
                            <a:rPr lang="en-US" sz="1600" dirty="0" smtClean="0"/>
                            <a:t>[2])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4.2</a:t>
                          </a:r>
                          <a:endParaRPr 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7.1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=+2.9)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rgbClr val="FF0000"/>
                              </a:solidFill>
                            </a:rPr>
                            <a:t>6.5 </a:t>
                          </a:r>
                          <a:r>
                            <a:rPr lang="en-US" sz="16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=+2.3)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7.1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=+2.9)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HDR Waveform </a:t>
                          </a:r>
                          <a:r>
                            <a:rPr lang="en-US" sz="1600" dirty="0" smtClean="0"/>
                            <a:t>[2]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3.6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6.6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=+3.0)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rgbClr val="FF0000"/>
                              </a:solidFill>
                            </a:rPr>
                            <a:t>6.0 </a:t>
                          </a:r>
                          <a:r>
                            <a:rPr lang="en-US" sz="16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=+2.3)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6.6 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oMath>
                          </a14:m>
                          <a:r>
                            <a:rPr lang="en-US" sz="1600" dirty="0" smtClean="0"/>
                            <a:t>=+3.0)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836164056"/>
                  </p:ext>
                </p:extLst>
              </p:nvPr>
            </p:nvGraphicFramePr>
            <p:xfrm>
              <a:off x="838200" y="2125437"/>
              <a:ext cx="7565284" cy="16083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8800"/>
                    <a:gridCol w="1143000"/>
                    <a:gridCol w="1278255"/>
                    <a:gridCol w="1638829"/>
                    <a:gridCol w="1676400"/>
                  </a:tblGrid>
                  <a:tr h="658403"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PAPR </a:t>
                          </a:r>
                        </a:p>
                        <a:p>
                          <a:r>
                            <a:rPr lang="en-US" sz="1600" dirty="0" smtClean="0"/>
                            <a:t>(80MHz</a:t>
                          </a:r>
                          <a:r>
                            <a:rPr lang="en-US" sz="1600" baseline="0" dirty="0" smtClean="0"/>
                            <a:t> sampling)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20MHz waveform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No </a:t>
                          </a:r>
                          <a:r>
                            <a:rPr lang="en-US" sz="1600" dirty="0" smtClean="0"/>
                            <a:t>PCPR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80MHz </a:t>
                          </a:r>
                          <a:r>
                            <a:rPr lang="en-US" sz="1600" dirty="0" smtClean="0"/>
                            <a:t>PCPR </a:t>
                          </a:r>
                          <a:r>
                            <a:rPr lang="en-US" sz="1600" dirty="0" smtClean="0"/>
                            <a:t>1</a:t>
                          </a:r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80MHz </a:t>
                          </a:r>
                          <a:r>
                            <a:rPr lang="en-US" sz="1600" dirty="0" smtClean="0"/>
                            <a:t>PCPR </a:t>
                          </a:r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baseline="0" dirty="0" smtClean="0"/>
                            <a:t>LDR Waveform (</a:t>
                          </a:r>
                          <a:r>
                            <a:rPr lang="en-US" sz="1600" baseline="0" dirty="0" err="1" smtClean="0"/>
                            <a:t>noDC</a:t>
                          </a:r>
                          <a:r>
                            <a:rPr lang="en-US" sz="1600" baseline="0" dirty="0" smtClean="0"/>
                            <a:t> in </a:t>
                          </a:r>
                          <a:r>
                            <a:rPr lang="en-US" sz="1600" dirty="0" smtClean="0"/>
                            <a:t>[2])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4.2</a:t>
                          </a:r>
                          <a:endParaRPr lang="en-US" sz="1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32857" t="-114583" r="-260952" b="-7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9851" t="-114583" r="-103717" b="-7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52000" t="-114583" r="-1455" b="-708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HDR Waveform </a:t>
                          </a:r>
                          <a:r>
                            <a:rPr lang="en-US" sz="1600" dirty="0" smtClean="0"/>
                            <a:t>[2]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3.6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32857" t="-337705" r="-260952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9851" t="-337705" r="-103717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52000" t="-337705" r="-1455" b="-1147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5842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2954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In WUR FDMA </a:t>
            </a:r>
            <a:r>
              <a:rPr lang="en-US" dirty="0" smtClean="0"/>
              <a:t>mode,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WUR </a:t>
            </a:r>
            <a:r>
              <a:rPr lang="en-US" dirty="0" smtClean="0"/>
              <a:t>Legacy portion shall follow 11n/ac/ax tone rotation.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WUR portion will </a:t>
            </a:r>
            <a:r>
              <a:rPr lang="en-US" dirty="0" smtClean="0"/>
              <a:t>have 3~6dB higher PAPR than 20MHz waveform if </a:t>
            </a:r>
            <a:r>
              <a:rPr lang="en-US" dirty="0" smtClean="0"/>
              <a:t>no phase rotation is applied.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Studied per-pattern </a:t>
            </a:r>
            <a:r>
              <a:rPr lang="en-US" dirty="0" smtClean="0"/>
              <a:t>channel phase rotation </a:t>
            </a:r>
            <a:r>
              <a:rPr lang="en-US" dirty="0" smtClean="0"/>
              <a:t>(PCPR</a:t>
            </a:r>
            <a:r>
              <a:rPr lang="en-US" dirty="0" smtClean="0"/>
              <a:t>) </a:t>
            </a:r>
            <a:r>
              <a:rPr lang="en-US" dirty="0"/>
              <a:t>for WUR portion </a:t>
            </a:r>
            <a:r>
              <a:rPr lang="en-US" dirty="0" smtClean="0"/>
              <a:t>PAPR </a:t>
            </a:r>
            <a:r>
              <a:rPr lang="en-US" dirty="0"/>
              <a:t>reduction in FDMA </a:t>
            </a:r>
            <a:r>
              <a:rPr lang="en-US" dirty="0" smtClean="0"/>
              <a:t>mode.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Predefined PCPR values for different ON/OFF patterns.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PCPR </a:t>
            </a:r>
            <a:r>
              <a:rPr lang="en-US" dirty="0" smtClean="0"/>
              <a:t>design is independent of waveform </a:t>
            </a:r>
            <a:r>
              <a:rPr lang="en-US" dirty="0" smtClean="0"/>
              <a:t>design.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Numerical results show PCPR is effective to reduce PAPR.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PCPR can be a good option for FDMA mode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WUR “ON” waveform design is NOT mandated.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ransmitter side can perform joint waveform and phase rotation.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1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dirty="0"/>
              <a:t>[1</a:t>
            </a:r>
            <a:r>
              <a:rPr lang="en-US" dirty="0" smtClean="0"/>
              <a:t>] Jianhan Liu and </a:t>
            </a:r>
            <a:r>
              <a:rPr lang="en-US" dirty="0" err="1" smtClean="0"/>
              <a:t>etc</a:t>
            </a:r>
            <a:r>
              <a:rPr lang="en-US" dirty="0" smtClean="0"/>
              <a:t>, 11-17-1625-06-00ba-efficient-fdma-transmission-schemes-for-wur-wlan</a:t>
            </a:r>
          </a:p>
          <a:p>
            <a:r>
              <a:rPr lang="en-US" dirty="0"/>
              <a:t>[2] Miguel </a:t>
            </a:r>
            <a:r>
              <a:rPr lang="en-US" dirty="0" smtClean="0"/>
              <a:t>Lopez and </a:t>
            </a:r>
            <a:r>
              <a:rPr lang="en-US" dirty="0" err="1" smtClean="0"/>
              <a:t>etc</a:t>
            </a:r>
            <a:r>
              <a:rPr lang="en-US" dirty="0" smtClean="0"/>
              <a:t>, 11-18-0479-02-00ba-mc-ook-symbol-design</a:t>
            </a:r>
          </a:p>
          <a:p>
            <a:r>
              <a:rPr lang="en-US" dirty="0" smtClean="0"/>
              <a:t>[3] </a:t>
            </a:r>
            <a:r>
              <a:rPr lang="en-US" dirty="0"/>
              <a:t>Vinod Kristem </a:t>
            </a:r>
            <a:r>
              <a:rPr lang="en-US" dirty="0" smtClean="0"/>
              <a:t>and </a:t>
            </a:r>
            <a:r>
              <a:rPr lang="en-US" dirty="0" err="1" smtClean="0"/>
              <a:t>etc</a:t>
            </a:r>
            <a:r>
              <a:rPr lang="en-US" dirty="0" smtClean="0"/>
              <a:t>, 11-18-0492-02-00ba-2us-ook-waveform-generation</a:t>
            </a:r>
          </a:p>
          <a:p>
            <a:r>
              <a:rPr lang="en-US" dirty="0"/>
              <a:t>[4] </a:t>
            </a:r>
            <a:r>
              <a:rPr lang="en-US" dirty="0" smtClean="0"/>
              <a:t>Eunsung Park and </a:t>
            </a:r>
            <a:r>
              <a:rPr lang="en-US" dirty="0" err="1" smtClean="0"/>
              <a:t>etc</a:t>
            </a:r>
            <a:r>
              <a:rPr lang="en-US" dirty="0" smtClean="0"/>
              <a:t>, 11-18-0421-01-00ba-ook-waveform-generation-follow-up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91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81999" cy="41116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add the following to SFD?</a:t>
            </a:r>
          </a:p>
          <a:p>
            <a:pPr marL="57150" indent="0"/>
            <a:r>
              <a:rPr lang="en-US" sz="2000" dirty="0" smtClean="0"/>
              <a:t>WUR FDMA transmitter shall apply per-20MHz “tone rotation” to the Legacy portion as in 802.11n/ac/ax for signal bandwidth larger than 20MHz?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14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81999" cy="41116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add the following to SFD?</a:t>
            </a:r>
          </a:p>
          <a:p>
            <a:pPr marL="57150" indent="0"/>
            <a:r>
              <a:rPr lang="en-US" sz="2000" dirty="0" smtClean="0"/>
              <a:t>WUR FDMA transmitter </a:t>
            </a:r>
            <a:r>
              <a:rPr lang="en-US" sz="2000" dirty="0" smtClean="0"/>
              <a:t>can apply </a:t>
            </a:r>
            <a:r>
              <a:rPr lang="en-US" sz="2000" dirty="0" smtClean="0"/>
              <a:t>per-pattern channel phase rotation (PCPR) to the WUR portion for signal bandwidth larger than 20MHz?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10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previous meeting, frequency </a:t>
            </a:r>
            <a:r>
              <a:rPr lang="en-US" dirty="0"/>
              <a:t>domain multiple access (FDMA) </a:t>
            </a:r>
            <a:r>
              <a:rPr lang="en-US" dirty="0" smtClean="0"/>
              <a:t>mode is </a:t>
            </a:r>
            <a:r>
              <a:rPr lang="en-US" dirty="0"/>
              <a:t>allowed in </a:t>
            </a:r>
            <a:r>
              <a:rPr lang="en-US" dirty="0" smtClean="0"/>
              <a:t>802.11ba [1]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WUR transmitter </a:t>
            </a:r>
            <a:r>
              <a:rPr lang="en-US" dirty="0"/>
              <a:t>can wake up multiple STAs using different 20MHz </a:t>
            </a:r>
            <a:r>
              <a:rPr lang="en-US" dirty="0" smtClean="0"/>
              <a:t>channels within 40MHz or 80MHz </a:t>
            </a:r>
            <a:r>
              <a:rPr lang="en-US" dirty="0"/>
              <a:t>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Due to the OOK nature of the WUR waveform, peak-to-average-power ratio will be much higher for FDMA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</a:t>
            </a:r>
            <a:r>
              <a:rPr lang="en-US" dirty="0" smtClean="0"/>
              <a:t>contribution, </a:t>
            </a:r>
            <a:r>
              <a:rPr lang="en-US" dirty="0"/>
              <a:t>we </a:t>
            </a:r>
            <a:r>
              <a:rPr lang="en-US" dirty="0" smtClean="0"/>
              <a:t>study </a:t>
            </a:r>
            <a:r>
              <a:rPr lang="en-US" dirty="0"/>
              <a:t>the </a:t>
            </a:r>
            <a:r>
              <a:rPr lang="en-US" dirty="0" smtClean="0"/>
              <a:t>design of channel phase rotation </a:t>
            </a:r>
            <a:r>
              <a:rPr lang="en-US" dirty="0"/>
              <a:t>to reduce </a:t>
            </a:r>
            <a:r>
              <a:rPr lang="en-US" dirty="0" smtClean="0"/>
              <a:t>PAPR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382000" cy="41116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add the following to SFD?</a:t>
            </a:r>
          </a:p>
          <a:p>
            <a:pPr marL="57150" indent="0"/>
            <a:r>
              <a:rPr lang="en-US" sz="2000" dirty="0" smtClean="0"/>
              <a:t>The per-pattern channel phase rotation (PCPR) for 40MHz </a:t>
            </a:r>
            <a:r>
              <a:rPr lang="en-US" sz="2000" dirty="0" smtClean="0"/>
              <a:t>can use values </a:t>
            </a:r>
            <a:r>
              <a:rPr lang="en-US" sz="2000" dirty="0" smtClean="0"/>
              <a:t>in the table below?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Option 1: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14350" lvl="1" indent="0"/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Option 2: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14350" lvl="1" indent="0"/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PCPR Option </a:t>
            </a:r>
            <a:r>
              <a:rPr lang="en-US" sz="1600" dirty="0"/>
              <a:t>1: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PCPR Option </a:t>
            </a:r>
            <a:r>
              <a:rPr lang="en-US" sz="1600" dirty="0"/>
              <a:t>2: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</a:t>
            </a:r>
          </a:p>
          <a:p>
            <a:pPr marL="5715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044590"/>
              </p:ext>
            </p:extLst>
          </p:nvPr>
        </p:nvGraphicFramePr>
        <p:xfrm>
          <a:off x="1905000" y="2819400"/>
          <a:ext cx="3733801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359"/>
                <a:gridCol w="1339718"/>
                <a:gridCol w="1405724"/>
              </a:tblGrid>
              <a:tr h="1545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 Index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40MHz BPR</a:t>
                      </a:r>
                      <a:endParaRPr lang="en-US" sz="1600" dirty="0"/>
                    </a:p>
                  </a:txBody>
                  <a:tcPr/>
                </a:tc>
              </a:tr>
              <a:tr h="2750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[1 1] or [0 0]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[1</a:t>
                      </a:r>
                      <a:r>
                        <a:rPr lang="en-US" sz="1600" baseline="0" dirty="0" smtClean="0"/>
                        <a:t> j]</a:t>
                      </a:r>
                      <a:endParaRPr lang="en-US" sz="1600" dirty="0"/>
                    </a:p>
                  </a:txBody>
                  <a:tcPr/>
                </a:tc>
              </a:tr>
              <a:tr h="2750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1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[1 0] or [0 1]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[1 1]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7909046"/>
              </p:ext>
            </p:extLst>
          </p:nvPr>
        </p:nvGraphicFramePr>
        <p:xfrm>
          <a:off x="1608923" y="4373880"/>
          <a:ext cx="500425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359"/>
                <a:gridCol w="2610167"/>
                <a:gridCol w="1405724"/>
              </a:tblGrid>
              <a:tr h="1545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 Index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Pattern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40MHz BPR</a:t>
                      </a:r>
                      <a:endParaRPr lang="en-US" sz="1600" dirty="0"/>
                    </a:p>
                  </a:txBody>
                  <a:tcPr/>
                </a:tc>
              </a:tr>
              <a:tr h="2750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[1 1] or [0 0] or [1 0] or [0 1]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[1</a:t>
                      </a:r>
                      <a:r>
                        <a:rPr lang="en-US" sz="1600" baseline="0" dirty="0" smtClean="0"/>
                        <a:t> j]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83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381999" cy="41116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to add the following to SFD?</a:t>
            </a:r>
          </a:p>
          <a:p>
            <a:pPr marL="57150" indent="0"/>
            <a:r>
              <a:rPr lang="en-US" sz="2000" dirty="0" smtClean="0"/>
              <a:t>The per-pattern channel phase rotation (PCPR) for 80MHz </a:t>
            </a:r>
            <a:r>
              <a:rPr lang="en-US" sz="2000" dirty="0" smtClean="0"/>
              <a:t>can use the </a:t>
            </a:r>
            <a:r>
              <a:rPr lang="en-US" sz="2000" dirty="0" smtClean="0"/>
              <a:t>values in the table below?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14350" lvl="1" indent="0"/>
            <a:endParaRPr lang="en-US" sz="18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PCPR Option 1: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PCPR Option 2: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31238452"/>
                  </p:ext>
                </p:extLst>
              </p:nvPr>
            </p:nvGraphicFramePr>
            <p:xfrm>
              <a:off x="1065213" y="2246376"/>
              <a:ext cx="7621587" cy="307238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68636"/>
                    <a:gridCol w="2011115"/>
                    <a:gridCol w="2255836"/>
                    <a:gridCol w="2286000"/>
                  </a:tblGrid>
                  <a:tr h="1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 Index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Pattern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80MHz PCPR Option 1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80MHz PCPR Option</a:t>
                          </a:r>
                          <a:r>
                            <a:rPr lang="en-US" sz="1600" baseline="0" dirty="0" smtClean="0"/>
                            <a:t> </a:t>
                          </a:r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0 0 0] or [1 1 1 1]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[1 -1 -1 -1</a:t>
                          </a:r>
                          <a:r>
                            <a:rPr lang="en-US" sz="1600" baseline="0" dirty="0" smtClean="0"/>
                            <a:t>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[1 -1 -1 -1</a:t>
                          </a:r>
                          <a:r>
                            <a:rPr lang="en-US" sz="1600" baseline="0" dirty="0" smtClean="0"/>
                            <a:t>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243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0 0 1] or [1 1 1 0]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 smtClean="0"/>
                            <a:t> -j 1]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1 -1 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2133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0 1 0] or [1 1 0 1]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 smtClean="0"/>
                            <a:t> -j 1 1]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[1 -1 1 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0 1 1] or [1 1 0 0]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 smtClean="0"/>
                            <a:t> 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 smtClean="0"/>
                            <a:t>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1 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1803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1 0 0] or [1 0 1 1]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[-j 1 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 smtClean="0"/>
                            <a:t>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[-1 1 1 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11853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1 0 1] or [1 0 1 0]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j j]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j j]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17221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1 1 0] or [1 0 0 1]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 smtClean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 smtClean="0"/>
                            <a:t>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1 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172212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1 1 1] or [1 0 0 0]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/4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 smtClean="0"/>
                            <a:t> -j]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1 -1]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9" name="Content Placeholder 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31238452"/>
                  </p:ext>
                </p:extLst>
              </p:nvPr>
            </p:nvGraphicFramePr>
            <p:xfrm>
              <a:off x="1065213" y="2246376"/>
              <a:ext cx="7621587" cy="307238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68636"/>
                    <a:gridCol w="2011115"/>
                    <a:gridCol w="2255836"/>
                    <a:gridCol w="2286000"/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 Index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Pattern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80MHz PCPR Option 1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80MHz PCPR Option</a:t>
                          </a:r>
                          <a:r>
                            <a:rPr lang="en-US" sz="1600" baseline="0" dirty="0" smtClean="0"/>
                            <a:t> </a:t>
                          </a:r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0 0 0] or [1 1 1 1]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[1 -1 -1 -1</a:t>
                          </a:r>
                          <a:r>
                            <a:rPr lang="en-US" sz="1600" baseline="0" dirty="0" smtClean="0"/>
                            <a:t>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[1 -1 -1 -1</a:t>
                          </a:r>
                          <a:r>
                            <a:rPr lang="en-US" sz="1600" baseline="0" dirty="0" smtClean="0"/>
                            <a:t>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444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0 0 1] or [1 1 1 0]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37027" t="-196491" r="-102703" b="-6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1 -1 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444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0 1 0] or [1 1 0 1]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37027" t="-301786" r="-102703" b="-5267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[1 -1 1 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444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0 1 1] or [1 1 0 0]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37027" t="-394737" r="-102703" b="-4175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1 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444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1 0 0] or [1 0 1 1]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37027" t="-494737" r="-102703" b="-3175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[-1 1 1 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1 0 1] or [1 0 1 0]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j j]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j j]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444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1 1 0] or [1 0 0 1]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37027" t="-703571" r="-102703" b="-1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1 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4442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aseline="0" dirty="0" smtClean="0"/>
                            <a:t>[0 1 1 1] or [1 0 0 0]</a:t>
                          </a:r>
                          <a:endParaRPr lang="en-US" sz="16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37027" t="-789474" r="-102703" b="-228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[1 1 1 -1]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9132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Recap: WUR FDMA Transmission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267200"/>
            <a:ext cx="7924800" cy="24307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Each 20MHz only contain one 4MHz sub-channel for wake-up signal 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Similar to 11ax’s 20MHz only operation, one wake-up receiver can stay in one of the sub-channel in wide bandwidth.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TBD item: same data rate for all 20MHz channels or mixed rate?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48311"/>
            <a:ext cx="3962399" cy="174611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1" y="1639789"/>
            <a:ext cx="4267199" cy="255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PAPR of FDMA Waveform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458200" cy="4876800"/>
              </a:xfrm>
            </p:spPr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In WUR FDMA transmission with 40MHz or 80MHz signal bandwidth, the waveform can be generated by shifting the 20MHz waveform to the corresponding channel.</a:t>
                </a:r>
              </a:p>
              <a:p>
                <a:pPr marL="57150" indent="0" algn="ctr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] =</m:t>
                    </m:r>
                    <m:nary>
                      <m:naryPr>
                        <m:chr m:val="∑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]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0" dirty="0" smtClean="0"/>
                  <a:t> 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dirty="0"/>
                  <a:t>is the information </a:t>
                </a:r>
                <a:r>
                  <a:rPr lang="en-US" dirty="0" smtClean="0"/>
                  <a:t>bit on 20MHz channel i: </a:t>
                </a:r>
                <a:r>
                  <a:rPr lang="en-US" dirty="0"/>
                  <a:t>0 or </a:t>
                </a:r>
                <a:r>
                  <a:rPr lang="en-US" dirty="0" smtClean="0"/>
                  <a:t>1</a:t>
                </a:r>
                <a:endParaRPr lang="en-US" dirty="0" smtClean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dirty="0" smtClean="0"/>
                  <a:t> is the 20MHz OOK waveform for information bit 0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dirty="0"/>
                  <a:t> is the 20MHz </a:t>
                </a:r>
                <a:r>
                  <a:rPr lang="en-US" dirty="0" smtClean="0"/>
                  <a:t>OOK waveform </a:t>
                </a:r>
                <a:r>
                  <a:rPr lang="en-US" dirty="0"/>
                  <a:t>for information bit </a:t>
                </a:r>
                <a:r>
                  <a:rPr lang="en-US" dirty="0" smtClean="0"/>
                  <a:t>1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PAPR will be much higher without special handling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40MHz: “ON waveform” PAPR + 3dB + additional 3dB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80MHz: “ON waveform” </a:t>
                </a:r>
                <a:r>
                  <a:rPr lang="en-US" dirty="0"/>
                  <a:t>PAPR + 3dB + additional </a:t>
                </a:r>
                <a:r>
                  <a:rPr lang="en-US" dirty="0" smtClean="0"/>
                  <a:t>6dB</a:t>
                </a:r>
              </a:p>
              <a:p>
                <a:pPr marL="57150" indent="0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458200" cy="4876800"/>
              </a:xfrm>
              <a:blipFill rotWithShape="0">
                <a:blip r:embed="rId2"/>
                <a:stretch>
                  <a:fillRect l="-288" t="-1000" r="-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9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PAPR Reduction for 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8966"/>
            <a:ext cx="8077200" cy="49530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High PAPR may require the transmitter to have larger power </a:t>
            </a:r>
            <a:r>
              <a:rPr lang="en-US" dirty="0" err="1" smtClean="0"/>
              <a:t>backoff</a:t>
            </a:r>
            <a:r>
              <a:rPr lang="en-US" dirty="0" smtClean="0"/>
              <a:t>, and affect the communication range.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Especially if the WUR PAPR is higher </a:t>
            </a:r>
            <a:r>
              <a:rPr lang="en-US" smtClean="0"/>
              <a:t>than Legacy PAPR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Legacy portion, the same “tone rotation” technique as in 802.11n/ac/ax needs to be applied.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WUR portion, the PAPR can be reduced by either optimizing the waveform, “tone rotation”, or both.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For waveform optimization, with the constraint of good 40/80MHz PAPR, the resultant 20MHz waveform may not have good PAPR property, so each receiver will see larger PAPR, and affect the performance.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Optimizing “tone rotation” can be independent to the waveform design.</a:t>
            </a:r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80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20MHz Channel Phase Rotation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1" y="1295400"/>
                <a:ext cx="8000999" cy="4724400"/>
              </a:xfrm>
            </p:spPr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From 802.11n, “tone rotation” is adopted in preamble portion to reduce PAPR for &gt;20MHz bandwidth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Every 20MHz has repeated waveform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Similar concept can be used in WUR FDMA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WUR uses OOK modulation, i.e., not all 20MHz channels have “</a:t>
                </a:r>
                <a:r>
                  <a:rPr lang="en-US" dirty="0"/>
                  <a:t>ON” waveform </a:t>
                </a:r>
                <a:r>
                  <a:rPr lang="en-US" dirty="0" smtClean="0"/>
                  <a:t>for entire packet. The “ON” pattern </a:t>
                </a:r>
                <a:r>
                  <a:rPr lang="en-US" dirty="0"/>
                  <a:t>varies </a:t>
                </a:r>
                <a:r>
                  <a:rPr lang="en-US" dirty="0" smtClean="0"/>
                  <a:t>bit to bit.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Propose per-pattern channel phase rotation (PCPR)</a:t>
                </a:r>
              </a:p>
              <a:p>
                <a:pPr marL="57150" indent="0" algn="ctr"/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] =</m:t>
                    </m:r>
                    <m:nary>
                      <m:naryPr>
                        <m:chr m:val="∑"/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en-US" sz="20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20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20</m:t>
                            </m:r>
                          </m:sub>
                        </m:s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]</m:t>
                        </m:r>
                        <m:sSup>
                          <m:sSupPr>
                            <m:ctrlP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f>
                              <m:fPr>
                                <m:ctrlPr>
                                  <a:rPr lang="en-US" sz="20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0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2000" b="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2000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r>
                  <a:rPr lang="en-US" b="0" dirty="0" smtClean="0"/>
                  <a:t> </a:t>
                </a:r>
                <a:endParaRPr lang="en-US" dirty="0" smtClean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is phase rotation value for channel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corresponding to bit pattern S across 20MHz channel s for each period (2us or 4us or 16us)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If only same rate is allowed across all 20MHz channels, then PCPR can be applied every 4us for HDR and LDR</a:t>
                </a:r>
                <a:r>
                  <a:rPr lang="en-US" dirty="0"/>
                  <a:t>, or 16us for </a:t>
                </a:r>
                <a:r>
                  <a:rPr lang="en-US" dirty="0" smtClean="0"/>
                  <a:t>LDR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If mixed rate is allowed, 4us “ON” waveform can use repeated 2us waveform and per 2us PCPR can be applied</a:t>
                </a:r>
                <a:endParaRPr lang="en-US" dirty="0"/>
              </a:p>
              <a:p>
                <a:pPr marL="57150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1" y="1295400"/>
                <a:ext cx="8000999" cy="4724400"/>
              </a:xfrm>
              <a:blipFill rotWithShape="0">
                <a:blip r:embed="rId2"/>
                <a:stretch>
                  <a:fillRect l="-305" t="-1032" r="-762" b="-110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9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PCPR Illustration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75732" y="3886200"/>
                <a:ext cx="8153400" cy="2438400"/>
              </a:xfrm>
            </p:spPr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PCPR vector: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=[</m:t>
                    </m:r>
                    <m:sSup>
                      <m:sSup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p>
                    </m:sSup>
                    <m:r>
                      <a:rPr lang="en-US" sz="2000" b="0" i="1">
                        <a:latin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  <m:r>
                      <a:rPr lang="en-US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⋯ </m:t>
                    </m:r>
                    <m:sSup>
                      <m:sSup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0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20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sup>
                    </m:sSup>
                    <m:r>
                      <a:rPr lang="en-US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 smtClean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 is the PCPR index according to the bit/”ON” pattern, complementary patterns can use the same S index.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For example, 80MHz, 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S=0 for pattern [0 0 0 0] or [1 1 1 1]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S=1 </a:t>
                </a:r>
                <a:r>
                  <a:rPr lang="en-US" dirty="0"/>
                  <a:t>for pattern [0 </a:t>
                </a:r>
                <a:r>
                  <a:rPr lang="en-US" dirty="0" smtClean="0"/>
                  <a:t>0 0 1] </a:t>
                </a:r>
                <a:r>
                  <a:rPr lang="en-US" dirty="0"/>
                  <a:t>or [1 </a:t>
                </a:r>
                <a:r>
                  <a:rPr lang="en-US" dirty="0" smtClean="0"/>
                  <a:t>0 0 0]</a:t>
                </a:r>
                <a:endParaRPr lang="en-US" dirty="0"/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S=3 </a:t>
                </a:r>
                <a:r>
                  <a:rPr lang="en-US" dirty="0"/>
                  <a:t>for pattern [0 0 </a:t>
                </a:r>
                <a:r>
                  <a:rPr lang="en-US" dirty="0" smtClean="0"/>
                  <a:t>1 </a:t>
                </a:r>
                <a:r>
                  <a:rPr lang="en-US" dirty="0"/>
                  <a:t>1] or </a:t>
                </a:r>
                <a:r>
                  <a:rPr lang="en-US" dirty="0" smtClean="0"/>
                  <a:t>[1 1 </a:t>
                </a:r>
                <a:r>
                  <a:rPr lang="en-US" dirty="0"/>
                  <a:t>0 0]</a:t>
                </a:r>
              </a:p>
              <a:p>
                <a:pPr marL="971550" lvl="2" indent="0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732" y="3886200"/>
                <a:ext cx="8153400" cy="2438400"/>
              </a:xfrm>
              <a:blipFill rotWithShape="0">
                <a:blip r:embed="rId2"/>
                <a:stretch>
                  <a:fillRect l="-299" t="-2000" b="-7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1477075" y="1564281"/>
            <a:ext cx="1634068" cy="345227"/>
            <a:chOff x="1371600" y="1752600"/>
            <a:chExt cx="2328859" cy="457200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371600" y="1752600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114018" y="1572748"/>
            <a:ext cx="1635184" cy="345227"/>
            <a:chOff x="1371600" y="1752600"/>
            <a:chExt cx="2330449" cy="457200"/>
          </a:xfrm>
        </p:grpSpPr>
        <p:cxnSp>
          <p:nvCxnSpPr>
            <p:cNvPr id="14" name="Straight Connector 13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Rectangle 14"/>
            <p:cNvSpPr/>
            <p:nvPr/>
          </p:nvSpPr>
          <p:spPr bwMode="auto">
            <a:xfrm>
              <a:off x="2539984" y="1752600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7" name="Straight Connector 16"/>
          <p:cNvCxnSpPr/>
          <p:nvPr/>
        </p:nvCxnSpPr>
        <p:spPr bwMode="auto">
          <a:xfrm>
            <a:off x="4759415" y="1921211"/>
            <a:ext cx="163406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5562600" y="1575984"/>
            <a:ext cx="815375" cy="345227"/>
          </a:xfrm>
          <a:prstGeom prst="rect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397706" y="1566398"/>
            <a:ext cx="1634068" cy="345227"/>
            <a:chOff x="1371600" y="1752600"/>
            <a:chExt cx="2328859" cy="457200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Rectangle 20"/>
            <p:cNvSpPr/>
            <p:nvPr/>
          </p:nvSpPr>
          <p:spPr bwMode="auto">
            <a:xfrm>
              <a:off x="2518888" y="1752600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465963" y="2165019"/>
            <a:ext cx="1634068" cy="345227"/>
            <a:chOff x="1371600" y="1752600"/>
            <a:chExt cx="2328859" cy="457200"/>
          </a:xfrm>
        </p:grpSpPr>
        <p:cxnSp>
          <p:nvCxnSpPr>
            <p:cNvPr id="23" name="Straight Connector 22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1371600" y="1752600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102905" y="2165546"/>
            <a:ext cx="1636381" cy="345227"/>
            <a:chOff x="1371600" y="1752600"/>
            <a:chExt cx="2332155" cy="457200"/>
          </a:xfrm>
        </p:grpSpPr>
        <p:cxnSp>
          <p:nvCxnSpPr>
            <p:cNvPr id="26" name="Straight Connector 25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Rectangle 26"/>
            <p:cNvSpPr/>
            <p:nvPr/>
          </p:nvSpPr>
          <p:spPr bwMode="auto">
            <a:xfrm>
              <a:off x="2541690" y="1752600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748303" y="2168782"/>
            <a:ext cx="1643322" cy="345227"/>
            <a:chOff x="1371600" y="1752600"/>
            <a:chExt cx="2342048" cy="457200"/>
          </a:xfrm>
        </p:grpSpPr>
        <p:cxnSp>
          <p:nvCxnSpPr>
            <p:cNvPr id="29" name="Straight Connector 28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2551583" y="1752600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386594" y="2167663"/>
            <a:ext cx="1634068" cy="345227"/>
            <a:chOff x="1371600" y="1752600"/>
            <a:chExt cx="2328859" cy="457200"/>
          </a:xfrm>
        </p:grpSpPr>
        <p:cxnSp>
          <p:nvCxnSpPr>
            <p:cNvPr id="32" name="Straight Connector 31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>
              <a:off x="1371600" y="1752600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1577239" y="1551518"/>
                <a:ext cx="63675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(3)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239" y="1551518"/>
                <a:ext cx="636756" cy="338554"/>
              </a:xfrm>
              <a:prstGeom prst="rect">
                <a:avLst/>
              </a:prstGeom>
              <a:blipFill rotWithShape="0">
                <a:blip r:embed="rId3"/>
                <a:stretch>
                  <a:fillRect t="-5455" r="-1923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1550630" y="2149082"/>
                <a:ext cx="66833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(2)</a:t>
                </a:r>
                <a:endParaRPr lang="en-US" sz="16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0630" y="2149082"/>
                <a:ext cx="668336" cy="338554"/>
              </a:xfrm>
              <a:prstGeom prst="rect">
                <a:avLst/>
              </a:prstGeom>
              <a:blipFill rotWithShape="0"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071920" y="1572796"/>
                <a:ext cx="63978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(3)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920" y="1572796"/>
                <a:ext cx="639780" cy="338554"/>
              </a:xfrm>
              <a:prstGeom prst="rect">
                <a:avLst/>
              </a:prstGeom>
              <a:blipFill rotWithShape="0">
                <a:blip r:embed="rId5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087155" y="2178246"/>
                <a:ext cx="68269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(2)</a:t>
                </a:r>
                <a:endParaRPr lang="en-US" sz="16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155" y="2178246"/>
                <a:ext cx="682699" cy="338554"/>
              </a:xfrm>
              <a:prstGeom prst="rect">
                <a:avLst/>
              </a:prstGeom>
              <a:blipFill rotWithShape="0">
                <a:blip r:embed="rId6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669085" y="1557927"/>
                <a:ext cx="69103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(3)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085" y="1557927"/>
                <a:ext cx="691030" cy="338554"/>
              </a:xfrm>
              <a:prstGeom prst="rect">
                <a:avLst/>
              </a:prstGeom>
              <a:blipFill rotWithShape="0">
                <a:blip r:embed="rId7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700017" y="2149511"/>
                <a:ext cx="711398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(2)</a:t>
                </a:r>
                <a:endParaRPr lang="en-US" sz="16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017" y="2149511"/>
                <a:ext cx="711398" cy="338554"/>
              </a:xfrm>
              <a:prstGeom prst="rect">
                <a:avLst/>
              </a:prstGeom>
              <a:blipFill rotWithShape="0">
                <a:blip r:embed="rId8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7391385" y="1571899"/>
                <a:ext cx="677692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(3)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385" y="1571899"/>
                <a:ext cx="677692" cy="338554"/>
              </a:xfrm>
              <a:prstGeom prst="rect">
                <a:avLst/>
              </a:prstGeom>
              <a:blipFill rotWithShape="0">
                <a:blip r:embed="rId9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6554649" y="2164169"/>
                <a:ext cx="72456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(2)</a:t>
                </a:r>
                <a:endParaRPr lang="en-US" sz="16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4649" y="2164169"/>
                <a:ext cx="724564" cy="338554"/>
              </a:xfrm>
              <a:prstGeom prst="rect">
                <a:avLst/>
              </a:prstGeom>
              <a:blipFill rotWithShape="0">
                <a:blip r:embed="rId10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/>
          <p:nvPr/>
        </p:nvCxnSpPr>
        <p:spPr bwMode="auto">
          <a:xfrm>
            <a:off x="4743552" y="1432592"/>
            <a:ext cx="10822" cy="2221515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H="1">
            <a:off x="3102689" y="1431964"/>
            <a:ext cx="17120" cy="223113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6363910" y="1441450"/>
            <a:ext cx="23213" cy="2212657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8002499" y="1425546"/>
            <a:ext cx="20629" cy="222045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Rectangle 49"/>
          <p:cNvSpPr/>
          <p:nvPr/>
        </p:nvSpPr>
        <p:spPr>
          <a:xfrm>
            <a:off x="547728" y="1981200"/>
            <a:ext cx="95609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20MHz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channel 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37902" y="1365647"/>
            <a:ext cx="92168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20MHz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channel 3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1450612" y="2733499"/>
            <a:ext cx="1634068" cy="345227"/>
            <a:chOff x="1371600" y="1752600"/>
            <a:chExt cx="2328859" cy="457200"/>
          </a:xfrm>
        </p:grpSpPr>
        <p:cxnSp>
          <p:nvCxnSpPr>
            <p:cNvPr id="70" name="Straight Connector 69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Rectangle 70"/>
            <p:cNvSpPr/>
            <p:nvPr/>
          </p:nvSpPr>
          <p:spPr bwMode="auto">
            <a:xfrm>
              <a:off x="1371600" y="1752600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087554" y="2734026"/>
            <a:ext cx="1651134" cy="345227"/>
            <a:chOff x="1371600" y="1752600"/>
            <a:chExt cx="2353180" cy="457200"/>
          </a:xfrm>
        </p:grpSpPr>
        <p:cxnSp>
          <p:nvCxnSpPr>
            <p:cNvPr id="73" name="Straight Connector 72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Rectangle 73"/>
            <p:cNvSpPr/>
            <p:nvPr/>
          </p:nvSpPr>
          <p:spPr bwMode="auto">
            <a:xfrm>
              <a:off x="2562717" y="1752600"/>
              <a:ext cx="1162063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732952" y="2731968"/>
            <a:ext cx="1634068" cy="350520"/>
            <a:chOff x="1371600" y="1745590"/>
            <a:chExt cx="2328859" cy="464210"/>
          </a:xfrm>
        </p:grpSpPr>
        <p:cxnSp>
          <p:nvCxnSpPr>
            <p:cNvPr id="76" name="Straight Connector 75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7" name="Rectangle 76"/>
            <p:cNvSpPr/>
            <p:nvPr/>
          </p:nvSpPr>
          <p:spPr bwMode="auto">
            <a:xfrm>
              <a:off x="1418452" y="1745590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371243" y="2737207"/>
            <a:ext cx="1634068" cy="345227"/>
            <a:chOff x="1371600" y="1754009"/>
            <a:chExt cx="2328859" cy="457200"/>
          </a:xfrm>
        </p:grpSpPr>
        <p:cxnSp>
          <p:nvCxnSpPr>
            <p:cNvPr id="79" name="Straight Connector 78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0" name="Rectangle 79"/>
            <p:cNvSpPr/>
            <p:nvPr/>
          </p:nvSpPr>
          <p:spPr bwMode="auto">
            <a:xfrm>
              <a:off x="2533553" y="1754009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1535279" y="2717562"/>
                <a:ext cx="66833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(1)</a:t>
                </a:r>
                <a:endParaRPr lang="en-US" sz="1600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279" y="2717562"/>
                <a:ext cx="668336" cy="338554"/>
              </a:xfrm>
              <a:prstGeom prst="rect">
                <a:avLst/>
              </a:prstGeom>
              <a:blipFill rotWithShape="0">
                <a:blip r:embed="rId11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4084504" y="2740376"/>
                <a:ext cx="68269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(1)</a:t>
                </a:r>
                <a:endParaRPr lang="en-US" sz="1600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504" y="2740376"/>
                <a:ext cx="682699" cy="338554"/>
              </a:xfrm>
              <a:prstGeom prst="rect">
                <a:avLst/>
              </a:prstGeom>
              <a:blipFill rotWithShape="0">
                <a:blip r:embed="rId12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4877723" y="2739479"/>
                <a:ext cx="711398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(1)</a:t>
                </a:r>
                <a:endParaRPr lang="en-US" sz="1600" dirty="0"/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723" y="2739479"/>
                <a:ext cx="711398" cy="338554"/>
              </a:xfrm>
              <a:prstGeom prst="rect">
                <a:avLst/>
              </a:prstGeom>
              <a:blipFill rotWithShape="0">
                <a:blip r:embed="rId13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7267054" y="2733085"/>
                <a:ext cx="72456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(1)</a:t>
                </a:r>
                <a:endParaRPr lang="en-US" sz="1600" dirty="0"/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054" y="2733085"/>
                <a:ext cx="724564" cy="338554"/>
              </a:xfrm>
              <a:prstGeom prst="rect">
                <a:avLst/>
              </a:prstGeom>
              <a:blipFill rotWithShape="0">
                <a:blip r:embed="rId1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567904" y="2683133"/>
            <a:ext cx="9560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20MHz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channel 1</a:t>
            </a:r>
            <a:endParaRPr lang="en-US" sz="1800" dirty="0">
              <a:solidFill>
                <a:schemeClr val="tx1"/>
              </a:solidFill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1452563" y="3308880"/>
            <a:ext cx="1634068" cy="345227"/>
            <a:chOff x="1371600" y="1752600"/>
            <a:chExt cx="2328859" cy="457200"/>
          </a:xfrm>
        </p:grpSpPr>
        <p:cxnSp>
          <p:nvCxnSpPr>
            <p:cNvPr id="87" name="Straight Connector 86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8" name="Rectangle 87"/>
            <p:cNvSpPr/>
            <p:nvPr/>
          </p:nvSpPr>
          <p:spPr bwMode="auto">
            <a:xfrm>
              <a:off x="1371600" y="1752600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90" name="Straight Connector 89"/>
          <p:cNvCxnSpPr/>
          <p:nvPr/>
        </p:nvCxnSpPr>
        <p:spPr bwMode="auto">
          <a:xfrm>
            <a:off x="3113615" y="3654634"/>
            <a:ext cx="163406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Rectangle 90"/>
          <p:cNvSpPr/>
          <p:nvPr/>
        </p:nvSpPr>
        <p:spPr bwMode="auto">
          <a:xfrm>
            <a:off x="3114674" y="3300773"/>
            <a:ext cx="815375" cy="345227"/>
          </a:xfrm>
          <a:prstGeom prst="rect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4730140" y="3286779"/>
            <a:ext cx="1634068" cy="371090"/>
            <a:chOff x="1371600" y="1718348"/>
            <a:chExt cx="2328859" cy="491452"/>
          </a:xfrm>
        </p:grpSpPr>
        <p:cxnSp>
          <p:nvCxnSpPr>
            <p:cNvPr id="93" name="Straight Connector 92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4" name="Rectangle 93"/>
            <p:cNvSpPr/>
            <p:nvPr/>
          </p:nvSpPr>
          <p:spPr bwMode="auto">
            <a:xfrm>
              <a:off x="1428109" y="1718348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6368431" y="3311524"/>
            <a:ext cx="1634068" cy="345227"/>
            <a:chOff x="1371600" y="1752600"/>
            <a:chExt cx="2328859" cy="457200"/>
          </a:xfrm>
        </p:grpSpPr>
        <p:cxnSp>
          <p:nvCxnSpPr>
            <p:cNvPr id="96" name="Straight Connector 95"/>
            <p:cNvCxnSpPr/>
            <p:nvPr/>
          </p:nvCxnSpPr>
          <p:spPr bwMode="auto">
            <a:xfrm>
              <a:off x="1371600" y="2209800"/>
              <a:ext cx="2328859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1371600" y="1752600"/>
              <a:ext cx="1162065" cy="457200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1532467" y="3292943"/>
                <a:ext cx="668336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(0)</a:t>
                </a:r>
                <a:endParaRPr lang="en-US" sz="1600" dirty="0"/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467" y="3292943"/>
                <a:ext cx="668336" cy="338554"/>
              </a:xfrm>
              <a:prstGeom prst="rect">
                <a:avLst/>
              </a:prstGeom>
              <a:blipFill rotWithShape="0">
                <a:blip r:embed="rId15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3203501" y="3276600"/>
                <a:ext cx="68269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(0)</a:t>
                </a:r>
                <a:endParaRPr lang="en-US" sz="1600" dirty="0"/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501" y="3276600"/>
                <a:ext cx="682699" cy="338554"/>
              </a:xfrm>
              <a:prstGeom prst="rect">
                <a:avLst/>
              </a:prstGeom>
              <a:blipFill rotWithShape="0">
                <a:blip r:embed="rId16"/>
                <a:stretch>
                  <a:fillRect t="-5455" b="-2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4884891" y="3283221"/>
                <a:ext cx="711398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(0)</a:t>
                </a:r>
                <a:endParaRPr lang="en-US" sz="1600" dirty="0"/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891" y="3283221"/>
                <a:ext cx="711398" cy="338554"/>
              </a:xfrm>
              <a:prstGeom prst="rect">
                <a:avLst/>
              </a:prstGeom>
              <a:blipFill rotWithShape="0">
                <a:blip r:embed="rId17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6536486" y="3308030"/>
                <a:ext cx="724564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(0)</a:t>
                </a:r>
                <a:endParaRPr lang="en-US" sz="1600" dirty="0"/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486" y="3308030"/>
                <a:ext cx="724564" cy="338554"/>
              </a:xfrm>
              <a:prstGeom prst="rect">
                <a:avLst/>
              </a:prstGeom>
              <a:blipFill rotWithShape="0">
                <a:blip r:embed="rId18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Rectangle 101"/>
          <p:cNvSpPr/>
          <p:nvPr/>
        </p:nvSpPr>
        <p:spPr>
          <a:xfrm>
            <a:off x="567904" y="3286780"/>
            <a:ext cx="9560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20MHz channel 0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98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0050"/>
            <a:ext cx="7770813" cy="1065213"/>
          </a:xfrm>
        </p:spPr>
        <p:txBody>
          <a:bodyPr/>
          <a:lstStyle/>
          <a:p>
            <a:r>
              <a:rPr lang="en-US" dirty="0" smtClean="0"/>
              <a:t>PCPR Values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219200"/>
                <a:ext cx="7932738" cy="4876800"/>
              </a:xfrm>
            </p:spPr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Optimal PCPR vector search </a:t>
                </a:r>
                <a:r>
                  <a:rPr lang="en-US" dirty="0"/>
                  <a:t>criteria</a:t>
                </a:r>
                <a:r>
                  <a:rPr lang="en-US" dirty="0" smtClean="0"/>
                  <a:t>:</a:t>
                </a:r>
                <a:endParaRPr lang="en-US" sz="1200" b="0" i="1" dirty="0" smtClean="0">
                  <a:latin typeface="Cambria Math" panose="02040503050406030204" pitchFamily="18" charset="0"/>
                </a:endParaRPr>
              </a:p>
              <a:p>
                <a:pPr marL="57150" indent="0"/>
                <a14:m/>
                <a:endParaRPr lang="en-US" dirty="0" smtClean="0"/>
              </a:p>
              <a:p>
                <a:pPr marL="5715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]=</m:t>
                      </m:r>
                      <m:nary>
                        <m:naryPr>
                          <m:chr m:val="∑"/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b="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US" sz="1600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b="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600" b="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6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en-US" sz="1600" dirty="0" smtClean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Assuming the “ON” waveforms of all 20MHz </a:t>
                </a:r>
                <a:r>
                  <a:rPr lang="en-US" dirty="0"/>
                  <a:t>channels </a:t>
                </a:r>
                <a:r>
                  <a:rPr lang="en-US" dirty="0" smtClean="0"/>
                  <a:t>are </a:t>
                </a:r>
                <a:r>
                  <a:rPr lang="en-US" dirty="0"/>
                  <a:t>the </a:t>
                </a:r>
                <a:r>
                  <a:rPr lang="en-US" dirty="0" smtClean="0"/>
                  <a:t>same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𝑂𝑁</m:t>
                        </m:r>
                      </m:sup>
                    </m:sSubSup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 smtClean="0"/>
                  <a:t>.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For </a:t>
                </a:r>
                <a:r>
                  <a:rPr lang="en-US" dirty="0" smtClean="0"/>
                  <a:t>each PCPR </a:t>
                </a:r>
                <a:r>
                  <a:rPr lang="en-US" dirty="0" smtClean="0"/>
                  <a:t>period, the optimal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 smtClean="0"/>
                  <a:t> for the “ON” pattern S </a:t>
                </a:r>
                <a:r>
                  <a:rPr lang="en-US" dirty="0" smtClean="0"/>
                  <a:t>is found by minimizing </a:t>
                </a:r>
                <a:r>
                  <a:rPr lang="en-US" dirty="0" smtClean="0"/>
                  <a:t>the PAPR of r</a:t>
                </a:r>
                <a:r>
                  <a:rPr lang="en-US" baseline="-25000" dirty="0" smtClean="0"/>
                  <a:t>s</a:t>
                </a:r>
                <a:r>
                  <a:rPr lang="en-US" dirty="0" smtClean="0"/>
                  <a:t>[n]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For same data rate, “ON” pattern is the information bit values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For mixed data rate</a:t>
                </a:r>
                <a:r>
                  <a:rPr lang="en-US" dirty="0"/>
                  <a:t>, </a:t>
                </a:r>
                <a:r>
                  <a:rPr lang="en-US" dirty="0" smtClean="0"/>
                  <a:t>it refers to 2us “ON/OFF” pattern</a:t>
                </a:r>
                <a:r>
                  <a:rPr lang="en-US" dirty="0" smtClean="0"/>
                  <a:t>.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The </a:t>
                </a:r>
                <a:r>
                  <a:rPr lang="en-US" dirty="0"/>
                  <a:t>PAPR of w[n] is the </a:t>
                </a:r>
                <a:r>
                  <a:rPr lang="en-US" dirty="0" smtClean="0"/>
                  <a:t>bounded by the PAPR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𝑂𝑁</m:t>
                        </m:r>
                      </m:sup>
                    </m:sSubSup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 smtClean="0"/>
                  <a:t> + PAPR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 smtClean="0"/>
                  <a:t>. 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If the optimal PAPR of </a:t>
                </a:r>
                <a:r>
                  <a:rPr lang="en-US" dirty="0"/>
                  <a:t>r</a:t>
                </a:r>
                <a:r>
                  <a:rPr lang="en-US" baseline="-25000" dirty="0"/>
                  <a:t>s</a:t>
                </a:r>
                <a:r>
                  <a:rPr lang="en-US" dirty="0"/>
                  <a:t>[n</a:t>
                </a:r>
                <a:r>
                  <a:rPr lang="en-US" dirty="0" smtClean="0"/>
                  <a:t>] is zero, then the PAPR of w[n] is the same as that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𝑂𝑁</m:t>
                        </m:r>
                      </m:sup>
                    </m:sSubSup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 smtClean="0"/>
                  <a:t>. 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219200"/>
                <a:ext cx="7932738" cy="4876800"/>
              </a:xfrm>
              <a:blipFill rotWithShape="0">
                <a:blip r:embed="rId2"/>
                <a:stretch>
                  <a:fillRect l="-307" t="-1000" r="-1153" b="-7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2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Advantage of </a:t>
            </a:r>
            <a:r>
              <a:rPr lang="en-US" dirty="0" smtClean="0"/>
              <a:t>PCPR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495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Previous </a:t>
            </a:r>
            <a:r>
              <a:rPr lang="en-US" dirty="0" smtClean="0"/>
              <a:t>contributions show that different waveform can be beneficial for different channel types [2, 3, 4].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PCPR vectors can be independent of waveform </a:t>
            </a:r>
            <a:r>
              <a:rPr lang="en-US" dirty="0" smtClean="0"/>
              <a:t>design.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Transmitter can still choose the 20MHz waveform optimal for the receiver(s).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PCPR vectors can </a:t>
            </a:r>
            <a:r>
              <a:rPr lang="en-US" dirty="0"/>
              <a:t>be applied to any </a:t>
            </a:r>
            <a:r>
              <a:rPr lang="en-US" dirty="0" smtClean="0"/>
              <a:t>20MHz-channel waveform design, either time-domain or frequency-domain, with known PAPR bound.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The transmitter sees smaller PAPR, while the receiver(s) can </a:t>
            </a:r>
            <a:r>
              <a:rPr lang="en-US" dirty="0" smtClean="0"/>
              <a:t>still </a:t>
            </a:r>
            <a:r>
              <a:rPr lang="en-US" dirty="0" smtClean="0"/>
              <a:t>observe </a:t>
            </a:r>
            <a:r>
              <a:rPr lang="en-US" dirty="0" smtClean="0"/>
              <a:t>the good PAPR </a:t>
            </a:r>
            <a:r>
              <a:rPr lang="en-US" dirty="0" smtClean="0"/>
              <a:t>property of </a:t>
            </a:r>
            <a:r>
              <a:rPr lang="en-US" dirty="0" smtClean="0"/>
              <a:t>the </a:t>
            </a:r>
            <a:r>
              <a:rPr lang="en-US" dirty="0" smtClean="0"/>
              <a:t>20MHz </a:t>
            </a:r>
            <a:r>
              <a:rPr lang="en-US" dirty="0" smtClean="0"/>
              <a:t>waveform.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85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48659</TotalTime>
  <Words>2150</Words>
  <Application>Microsoft Office PowerPoint</Application>
  <PresentationFormat>On-screen Show (4:3)</PresentationFormat>
  <Paragraphs>424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PAPR Reduction in WUR FDMA Mode</vt:lpstr>
      <vt:lpstr>Introduction</vt:lpstr>
      <vt:lpstr>Recap: WUR FDMA Transmission [1]</vt:lpstr>
      <vt:lpstr>PAPR of FDMA Waveform</vt:lpstr>
      <vt:lpstr>PAPR Reduction for FDMA</vt:lpstr>
      <vt:lpstr>20MHz Channel Phase Rotation</vt:lpstr>
      <vt:lpstr>PCPR Illustration</vt:lpstr>
      <vt:lpstr>PCPR Values</vt:lpstr>
      <vt:lpstr>Advantage of PCPR Design</vt:lpstr>
      <vt:lpstr>Numerical Results: 40MHz</vt:lpstr>
      <vt:lpstr>Numerical Results: 80MHz</vt:lpstr>
      <vt:lpstr>Simulations of PAPR</vt:lpstr>
      <vt:lpstr>PAPR: 40MHz</vt:lpstr>
      <vt:lpstr>PAPR: 80MHz</vt:lpstr>
      <vt:lpstr>PAPR: 80MHz (Cont.)</vt:lpstr>
      <vt:lpstr>Summary</vt:lpstr>
      <vt:lpstr>References</vt:lpstr>
      <vt:lpstr>Straw Poll 1</vt:lpstr>
      <vt:lpstr>Straw Poll 2</vt:lpstr>
      <vt:lpstr>Straw Poll 3</vt:lpstr>
      <vt:lpstr>Straw Poll 4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767</cp:revision>
  <cp:lastPrinted>1601-01-01T00:00:00Z</cp:lastPrinted>
  <dcterms:created xsi:type="dcterms:W3CDTF">2015-10-31T00:33:08Z</dcterms:created>
  <dcterms:modified xsi:type="dcterms:W3CDTF">2018-05-04T19:41:38Z</dcterms:modified>
</cp:coreProperties>
</file>