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83" r:id="rId2"/>
    <p:sldId id="792" r:id="rId3"/>
    <p:sldId id="797" r:id="rId4"/>
    <p:sldId id="798" r:id="rId5"/>
    <p:sldId id="804" r:id="rId6"/>
    <p:sldId id="803" r:id="rId7"/>
    <p:sldId id="806" r:id="rId8"/>
    <p:sldId id="812" r:id="rId9"/>
    <p:sldId id="802" r:id="rId10"/>
    <p:sldId id="791" r:id="rId11"/>
    <p:sldId id="810" r:id="rId12"/>
    <p:sldId id="794" r:id="rId13"/>
    <p:sldId id="793" r:id="rId14"/>
    <p:sldId id="800" r:id="rId15"/>
  </p:sldIdLst>
  <p:sldSz cx="9144000" cy="6858000" type="screen4x3"/>
  <p:notesSz cx="9939338" cy="6807200"/>
  <p:defaultTex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천진영/책임연구원/차세대표준(연)ICS팀(jiny.chun@lge.com)" initials="천" lastIdx="1" clrIdx="0">
    <p:extLst>
      <p:ext uri="{19B8F6BF-5375-455C-9EA6-DF929625EA0E}">
        <p15:presenceInfo xmlns:p15="http://schemas.microsoft.com/office/powerpoint/2012/main" userId="S-1-5-21-2543426832-1914326140-3112152631-10825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0000CC"/>
    <a:srgbClr val="006C31"/>
    <a:srgbClr val="00863D"/>
    <a:srgbClr val="1684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01" autoAdjust="0"/>
    <p:restoredTop sz="96118" autoAdjust="0"/>
  </p:normalViewPr>
  <p:slideViewPr>
    <p:cSldViewPr>
      <p:cViewPr varScale="1">
        <p:scale>
          <a:sx n="114" d="100"/>
          <a:sy n="114" d="100"/>
        </p:scale>
        <p:origin x="1404" y="102"/>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99" d="100"/>
          <a:sy n="99" d="100"/>
        </p:scale>
        <p:origin x="1464" y="84"/>
      </p:cViewPr>
      <p:guideLst>
        <p:guide orient="horz" pos="2144"/>
        <p:guide pos="313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D:\Works\2017\11ba\WUR%20PPDU%20Length%20calculation%20for%20PAPR%20check.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ko-K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ltLang="ko-KR"/>
              <a:t>length of WUR PPDU </a:t>
            </a:r>
            <a:endParaRPr lang="ko-KR" altLang="en-US"/>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ko-KR"/>
        </a:p>
      </c:txPr>
    </c:title>
    <c:autoTitleDeleted val="0"/>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ko-KR"/>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val>
            <c:numRef>
              <c:f>Sheet5!$D$23:$I$23</c:f>
              <c:numCache>
                <c:formatCode>General</c:formatCode>
                <c:ptCount val="6"/>
                <c:pt idx="0">
                  <c:v>920</c:v>
                </c:pt>
                <c:pt idx="1">
                  <c:v>280</c:v>
                </c:pt>
                <c:pt idx="2">
                  <c:v>1944</c:v>
                </c:pt>
                <c:pt idx="3">
                  <c:v>536</c:v>
                </c:pt>
                <c:pt idx="4">
                  <c:v>2968</c:v>
                </c:pt>
                <c:pt idx="5">
                  <c:v>792</c:v>
                </c:pt>
              </c:numCache>
            </c:numRef>
          </c:val>
        </c:ser>
        <c:dLbls>
          <c:dLblPos val="outEnd"/>
          <c:showLegendKey val="0"/>
          <c:showVal val="1"/>
          <c:showCatName val="0"/>
          <c:showSerName val="0"/>
          <c:showPercent val="0"/>
          <c:showBubbleSize val="0"/>
        </c:dLbls>
        <c:gapWidth val="219"/>
        <c:overlap val="-27"/>
        <c:axId val="233813360"/>
        <c:axId val="233813920"/>
      </c:barChart>
      <c:catAx>
        <c:axId val="233813360"/>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ltLang="ko-KR"/>
                  <a:t>Cases</a:t>
                </a:r>
                <a:endParaRPr lang="ko-KR" altLang="en-US"/>
              </a:p>
            </c:rich>
          </c:tx>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ko-KR"/>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ko-KR"/>
          </a:p>
        </c:txPr>
        <c:crossAx val="233813920"/>
        <c:crosses val="autoZero"/>
        <c:auto val="1"/>
        <c:lblAlgn val="ctr"/>
        <c:lblOffset val="100"/>
        <c:noMultiLvlLbl val="0"/>
      </c:catAx>
      <c:valAx>
        <c:axId val="233813920"/>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ltLang="ko-KR"/>
                  <a:t>Length</a:t>
                </a:r>
                <a:r>
                  <a:rPr lang="en-US" altLang="ko-KR" baseline="0"/>
                  <a:t> (us)</a:t>
                </a:r>
                <a:endParaRPr lang="ko-KR" altLang="en-US"/>
              </a:p>
            </c:rich>
          </c:tx>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ko-KR"/>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ko-KR"/>
          </a:p>
        </c:txPr>
        <c:crossAx val="23381336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ko-K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746875" y="698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96950" y="6985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7405688" y="6588125"/>
            <a:ext cx="1651000"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598988" y="6588125"/>
            <a:ext cx="517525"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pPr>
              <a:defRPr/>
            </a:pPr>
            <a:r>
              <a:rPr lang="en-US" altLang="ko-KR"/>
              <a:t>Page </a:t>
            </a:r>
            <a:fld id="{7C77D250-BF2B-474F-8F3A-CA096EC7180D}" type="slidenum">
              <a:rPr lang="en-US" altLang="ko-KR"/>
              <a:pPr>
                <a:defRPr/>
              </a:pPr>
              <a:t>‹#›</a:t>
            </a:fld>
            <a:endParaRPr lang="en-US" altLang="ko-KR"/>
          </a:p>
        </p:txBody>
      </p:sp>
      <p:sp>
        <p:nvSpPr>
          <p:cNvPr id="5126" name="Line 6"/>
          <p:cNvSpPr>
            <a:spLocks noChangeShapeType="1"/>
          </p:cNvSpPr>
          <p:nvPr/>
        </p:nvSpPr>
        <p:spPr bwMode="auto">
          <a:xfrm>
            <a:off x="993775" y="284163"/>
            <a:ext cx="7951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247" name="Rectangle 7"/>
          <p:cNvSpPr>
            <a:spLocks noChangeArrowheads="1"/>
          </p:cNvSpPr>
          <p:nvPr/>
        </p:nvSpPr>
        <p:spPr bwMode="auto">
          <a:xfrm>
            <a:off x="993775" y="6588125"/>
            <a:ext cx="719138" cy="185738"/>
          </a:xfrm>
          <a:prstGeom prst="rect">
            <a:avLst/>
          </a:prstGeom>
          <a:noFill/>
          <a:ln>
            <a:noFill/>
          </a:ln>
          <a:extLst/>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5128" name="Line 8"/>
          <p:cNvSpPr>
            <a:spLocks noChangeShapeType="1"/>
          </p:cNvSpPr>
          <p:nvPr/>
        </p:nvSpPr>
        <p:spPr bwMode="auto">
          <a:xfrm>
            <a:off x="993775" y="6580188"/>
            <a:ext cx="8170863"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128454896"/>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808788" y="12700"/>
            <a:ext cx="21971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936625" y="1270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4100" name="Rectangle 4"/>
          <p:cNvSpPr>
            <a:spLocks noGrp="1" noRot="1" noChangeAspect="1" noChangeArrowheads="1" noTextEdit="1"/>
          </p:cNvSpPr>
          <p:nvPr>
            <p:ph type="sldImg" idx="2"/>
          </p:nvPr>
        </p:nvSpPr>
        <p:spPr bwMode="auto">
          <a:xfrm>
            <a:off x="3273425" y="514350"/>
            <a:ext cx="3392488" cy="25447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323975" y="3233738"/>
            <a:ext cx="7291388" cy="306387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6892925" y="6591300"/>
            <a:ext cx="2112963"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837113" y="6591300"/>
            <a:ext cx="5175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pPr>
              <a:defRPr/>
            </a:pPr>
            <a:r>
              <a:rPr lang="en-US" altLang="ko-KR"/>
              <a:t>Page </a:t>
            </a:r>
            <a:fld id="{5658750D-1A1F-422E-985B-C80903A5BF01}" type="slidenum">
              <a:rPr lang="en-US" altLang="ko-KR"/>
              <a:pPr>
                <a:defRPr/>
              </a:pPr>
              <a:t>‹#›</a:t>
            </a:fld>
            <a:endParaRPr lang="en-US" altLang="ko-KR"/>
          </a:p>
        </p:txBody>
      </p:sp>
      <p:sp>
        <p:nvSpPr>
          <p:cNvPr id="8200" name="Rectangle 8"/>
          <p:cNvSpPr>
            <a:spLocks noChangeArrowheads="1"/>
          </p:cNvSpPr>
          <p:nvPr/>
        </p:nvSpPr>
        <p:spPr bwMode="auto">
          <a:xfrm>
            <a:off x="1038225" y="6591300"/>
            <a:ext cx="719138" cy="184150"/>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4105" name="Line 9"/>
          <p:cNvSpPr>
            <a:spLocks noChangeShapeType="1"/>
          </p:cNvSpPr>
          <p:nvPr/>
        </p:nvSpPr>
        <p:spPr bwMode="auto">
          <a:xfrm>
            <a:off x="1038225" y="6589713"/>
            <a:ext cx="78628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4106" name="Line 10"/>
          <p:cNvSpPr>
            <a:spLocks noChangeShapeType="1"/>
          </p:cNvSpPr>
          <p:nvPr/>
        </p:nvSpPr>
        <p:spPr bwMode="auto">
          <a:xfrm>
            <a:off x="930275" y="217488"/>
            <a:ext cx="8078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976672002"/>
      </p:ext>
    </p:extLst>
  </p:cSld>
  <p:clrMap bg1="lt1" tx1="dk1" bg2="lt2" tx2="dk2" accent1="accent1" accent2="accent2" accent3="accent3" accent4="accent4" accent5="accent5" accent6="accent6" hlink="hlink" folHlink="folHlink"/>
  <p:hf sldNum="0" hdr="0" ftr="0" dt="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smtClean="0"/>
          </a:p>
        </p:txBody>
      </p:sp>
    </p:spTree>
    <p:extLst>
      <p:ext uri="{BB962C8B-B14F-4D97-AF65-F5344CB8AC3E}">
        <p14:creationId xmlns:p14="http://schemas.microsoft.com/office/powerpoint/2010/main" val="16469561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7" name="제목 6"/>
          <p:cNvSpPr>
            <a:spLocks noGrp="1"/>
          </p:cNvSpPr>
          <p:nvPr>
            <p:ph type="title"/>
          </p:nvPr>
        </p:nvSpPr>
        <p:spPr/>
        <p:txBody>
          <a:bodyPr/>
          <a:lstStyle/>
          <a:p>
            <a:r>
              <a:rPr lang="ko-KR" altLang="en-US" smtClean="0"/>
              <a:t>마스터 제목 스타일 편집</a:t>
            </a:r>
            <a:endParaRPr lang="ko-KR" altLang="en-US"/>
          </a:p>
        </p:txBody>
      </p:sp>
      <p:sp>
        <p:nvSpPr>
          <p:cNvPr id="8" name="날짜 개체 틀 7"/>
          <p:cNvSpPr>
            <a:spLocks noGrp="1"/>
          </p:cNvSpPr>
          <p:nvPr>
            <p:ph type="dt" sz="half" idx="10"/>
          </p:nvPr>
        </p:nvSpPr>
        <p:spPr>
          <a:xfrm>
            <a:off x="696913" y="332601"/>
            <a:ext cx="1182055" cy="276999"/>
          </a:xfrm>
        </p:spPr>
        <p:txBody>
          <a:bodyPr/>
          <a:lstStyle/>
          <a:p>
            <a:pPr>
              <a:defRPr/>
            </a:pPr>
            <a:r>
              <a:rPr lang="en-US" altLang="ko-KR" dirty="0" smtClean="0"/>
              <a:t>March 2018</a:t>
            </a:r>
            <a:endParaRPr lang="en-US" dirty="0"/>
          </a:p>
        </p:txBody>
      </p:sp>
      <p:sp>
        <p:nvSpPr>
          <p:cNvPr id="9" name="바닥글 개체 틀 8"/>
          <p:cNvSpPr>
            <a:spLocks noGrp="1"/>
          </p:cNvSpPr>
          <p:nvPr>
            <p:ph type="ftr" sz="quarter" idx="11"/>
          </p:nvPr>
        </p:nvSpPr>
        <p:spPr>
          <a:xfrm>
            <a:off x="6658793" y="6475413"/>
            <a:ext cx="1885132" cy="184666"/>
          </a:xfrm>
        </p:spPr>
        <p:txBody>
          <a:bodyPr/>
          <a:lstStyle/>
          <a:p>
            <a:pPr>
              <a:defRPr/>
            </a:pPr>
            <a:r>
              <a:rPr lang="en-US" altLang="ko-KR" dirty="0" smtClean="0"/>
              <a:t>Dongguk Lim, LG Electronics</a:t>
            </a:r>
            <a:endParaRPr lang="en-US" altLang="ko-KR" dirty="0"/>
          </a:p>
        </p:txBody>
      </p:sp>
      <p:sp>
        <p:nvSpPr>
          <p:cNvPr id="10" name="슬라이드 번호 개체 틀 9"/>
          <p:cNvSpPr>
            <a:spLocks noGrp="1"/>
          </p:cNvSpPr>
          <p:nvPr>
            <p:ph type="sldNum" sz="quarter" idx="12"/>
          </p:nvPr>
        </p:nvSpPr>
        <p:spPr/>
        <p:txBody>
          <a:bodyPr/>
          <a:lstStyle/>
          <a:p>
            <a:pPr>
              <a:defRPr/>
            </a:pPr>
            <a:r>
              <a:rPr lang="en-US" altLang="ko-KR" smtClean="0"/>
              <a:t>Slide </a:t>
            </a:r>
            <a:fld id="{6E0A3520-BDA5-4137-83B2-D2C57FC18B77}" type="slidenum">
              <a:rPr lang="en-US" altLang="ko-KR" smtClean="0"/>
              <a:pPr>
                <a:defRPr/>
              </a:pPr>
              <a:t>‹#›</a:t>
            </a:fld>
            <a:endParaRPr lang="en-US" altLang="ko-KR"/>
          </a:p>
        </p:txBody>
      </p:sp>
    </p:spTree>
    <p:extLst>
      <p:ext uri="{BB962C8B-B14F-4D97-AF65-F5344CB8AC3E}">
        <p14:creationId xmlns:p14="http://schemas.microsoft.com/office/powerpoint/2010/main" val="162091527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752600"/>
            <a:ext cx="7772400" cy="4343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ko-KR" dirty="0" smtClean="0"/>
              <a:t>May 2018</a:t>
            </a:r>
            <a:endParaRPr lang="en-US" dirty="0"/>
          </a:p>
        </p:txBody>
      </p:sp>
      <p:sp>
        <p:nvSpPr>
          <p:cNvPr id="5" name="Rectangle 5"/>
          <p:cNvSpPr>
            <a:spLocks noGrp="1" noChangeArrowheads="1"/>
          </p:cNvSpPr>
          <p:nvPr>
            <p:ph type="ftr" sz="quarter" idx="3"/>
          </p:nvPr>
        </p:nvSpPr>
        <p:spPr bwMode="auto">
          <a:xfrm>
            <a:off x="6658793" y="6475413"/>
            <a:ext cx="188513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smtClean="0"/>
              <a:t>Dongguk Lim, LG Electronics</a:t>
            </a:r>
            <a:endParaRPr lang="en-US" altLang="ko-KR" dirty="0"/>
          </a:p>
        </p:txBody>
      </p:sp>
      <p:sp>
        <p:nvSpPr>
          <p:cNvPr id="6"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Tree>
    <p:extLst>
      <p:ext uri="{BB962C8B-B14F-4D97-AF65-F5344CB8AC3E}">
        <p14:creationId xmlns:p14="http://schemas.microsoft.com/office/powerpoint/2010/main" val="347191906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ko-KR" dirty="0" smtClean="0"/>
              <a:t>May 2018</a:t>
            </a:r>
            <a:endParaRPr lang="en-US" dirty="0"/>
          </a:p>
        </p:txBody>
      </p:sp>
      <p:sp>
        <p:nvSpPr>
          <p:cNvPr id="1029" name="Rectangle 5"/>
          <p:cNvSpPr>
            <a:spLocks noGrp="1" noChangeArrowheads="1"/>
          </p:cNvSpPr>
          <p:nvPr>
            <p:ph type="ftr" sz="quarter" idx="3"/>
          </p:nvPr>
        </p:nvSpPr>
        <p:spPr bwMode="auto">
          <a:xfrm>
            <a:off x="6658793" y="6475413"/>
            <a:ext cx="188513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smtClean="0"/>
              <a:t>Dongguk Lim, LG Electronics</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
        <p:nvSpPr>
          <p:cNvPr id="1031" name="Rectangle 7"/>
          <p:cNvSpPr>
            <a:spLocks noChangeArrowheads="1"/>
          </p:cNvSpPr>
          <p:nvPr/>
        </p:nvSpPr>
        <p:spPr bwMode="auto">
          <a:xfrm>
            <a:off x="5277902" y="332601"/>
            <a:ext cx="3167598" cy="276999"/>
          </a:xfrm>
          <a:prstGeom prst="rect">
            <a:avLst/>
          </a:prstGeom>
          <a:noFill/>
          <a:ln>
            <a:noFill/>
          </a:ln>
          <a:extLst/>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a:defRPr/>
            </a:pPr>
            <a:r>
              <a:rPr kumimoji="0" lang="en-US" altLang="ko-KR" sz="1800" b="1" dirty="0" smtClean="0">
                <a:cs typeface="Arial" charset="0"/>
              </a:rPr>
              <a:t>doc.: IEEE </a:t>
            </a:r>
            <a:r>
              <a:rPr kumimoji="0" lang="en-US" altLang="ko-KR" sz="1800" b="1" dirty="0" smtClean="0">
                <a:cs typeface="Arial" charset="0"/>
              </a:rPr>
              <a:t>802.11-18/762r0</a:t>
            </a:r>
            <a:endParaRPr kumimoji="0" lang="en-US" altLang="ko-KR" sz="1800" b="1" dirty="0" smtClean="0">
              <a:cs typeface="Arial"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js.choi@lge.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Slide Number Placeholder 5"/>
          <p:cNvSpPr>
            <a:spLocks noGrp="1"/>
          </p:cNvSpPr>
          <p:nvPr>
            <p:ph type="sldNum" sz="quarter" idx="4"/>
          </p:nvPr>
        </p:nvSpPr>
        <p:spPr>
          <a:xfrm>
            <a:off x="4344988"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smtClean="0">
                <a:cs typeface="Arial" panose="020B0604020202020204" pitchFamily="34" charset="0"/>
              </a:rPr>
              <a:t>Slide </a:t>
            </a:r>
            <a:fld id="{EEF3827E-182F-493C-A013-CDEF1F4810CB}" type="slidenum">
              <a:rPr lang="en-US" altLang="ko-KR" sz="1200" b="0" smtClean="0">
                <a:cs typeface="Arial" panose="020B0604020202020204" pitchFamily="34" charset="0"/>
              </a:rPr>
              <a:pPr>
                <a:spcBef>
                  <a:spcPct val="0"/>
                </a:spcBef>
                <a:buFontTx/>
                <a:buNone/>
              </a:pPr>
              <a:t>1</a:t>
            </a:fld>
            <a:endParaRPr lang="en-US" altLang="ko-KR" sz="1200" b="0" dirty="0" smtClean="0">
              <a:cs typeface="Arial" panose="020B0604020202020204" pitchFamily="34" charset="0"/>
            </a:endParaRPr>
          </a:p>
        </p:txBody>
      </p:sp>
      <p:sp>
        <p:nvSpPr>
          <p:cNvPr id="6149" name="Rectangle 2"/>
          <p:cNvSpPr>
            <a:spLocks noGrp="1" noChangeArrowheads="1"/>
          </p:cNvSpPr>
          <p:nvPr>
            <p:ph type="title"/>
          </p:nvPr>
        </p:nvSpPr>
        <p:spPr>
          <a:xfrm>
            <a:off x="381000" y="685800"/>
            <a:ext cx="8305800" cy="1143000"/>
          </a:xfrm>
        </p:spPr>
        <p:txBody>
          <a:bodyPr/>
          <a:lstStyle/>
          <a:p>
            <a:r>
              <a:rPr lang="en-US" altLang="ko-KR" dirty="0" smtClean="0">
                <a:solidFill>
                  <a:schemeClr val="tx1"/>
                </a:solidFill>
                <a:ea typeface="굴림" panose="020B0600000101010101" pitchFamily="50" charset="-127"/>
              </a:rPr>
              <a:t>Efficient FDMA transmission for WUR</a:t>
            </a:r>
            <a:endParaRPr lang="en-US" altLang="ko-KR" dirty="0" smtClean="0">
              <a:ea typeface="굴림" panose="020B0600000101010101" pitchFamily="50" charset="-127"/>
            </a:endParaRPr>
          </a:p>
        </p:txBody>
      </p:sp>
      <p:sp>
        <p:nvSpPr>
          <p:cNvPr id="6150" name="Rectangle 6"/>
          <p:cNvSpPr>
            <a:spLocks noGrp="1" noChangeArrowheads="1"/>
          </p:cNvSpPr>
          <p:nvPr>
            <p:ph type="body" idx="1"/>
          </p:nvPr>
        </p:nvSpPr>
        <p:spPr>
          <a:xfrm>
            <a:off x="685800" y="1752600"/>
            <a:ext cx="7772400" cy="381000"/>
          </a:xfrm>
        </p:spPr>
        <p:txBody>
          <a:bodyPr/>
          <a:lstStyle/>
          <a:p>
            <a:pPr algn="ctr">
              <a:buFontTx/>
              <a:buNone/>
            </a:pPr>
            <a:r>
              <a:rPr lang="en-US" altLang="ko-KR" sz="2000" dirty="0" smtClean="0">
                <a:ea typeface="굴림" panose="020B0600000101010101" pitchFamily="50" charset="-127"/>
              </a:rPr>
              <a:t>Date:</a:t>
            </a:r>
            <a:r>
              <a:rPr lang="en-US" altLang="ko-KR" sz="2000" b="0" dirty="0" smtClean="0">
                <a:ea typeface="굴림" panose="020B0600000101010101" pitchFamily="50" charset="-127"/>
              </a:rPr>
              <a:t> </a:t>
            </a:r>
            <a:r>
              <a:rPr lang="en-US" altLang="ko-KR" sz="2000" b="0" dirty="0" smtClean="0">
                <a:ea typeface="굴림" panose="020B0600000101010101" pitchFamily="50" charset="-127"/>
              </a:rPr>
              <a:t>2018-05-07</a:t>
            </a:r>
            <a:endParaRPr lang="en-US" altLang="ko-KR" sz="2000" b="0" dirty="0" smtClean="0">
              <a:ea typeface="굴림" panose="020B0600000101010101" pitchFamily="50" charset="-127"/>
            </a:endParaRPr>
          </a:p>
        </p:txBody>
      </p:sp>
      <p:sp>
        <p:nvSpPr>
          <p:cNvPr id="6151" name="Rectangle 12"/>
          <p:cNvSpPr>
            <a:spLocks noChangeArrowheads="1"/>
          </p:cNvSpPr>
          <p:nvPr/>
        </p:nvSpPr>
        <p:spPr bwMode="auto">
          <a:xfrm>
            <a:off x="533400" y="2362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kumimoji="0" lang="en-US" altLang="ko-KR" sz="2000">
                <a:cs typeface="Arial" panose="020B0604020202020204" pitchFamily="34" charset="0"/>
              </a:rPr>
              <a:t>Authors:</a:t>
            </a:r>
            <a:endParaRPr kumimoji="0" lang="en-US" altLang="ko-KR" sz="2000" b="0">
              <a:cs typeface="Arial" panose="020B0604020202020204" pitchFamily="34" charset="0"/>
            </a:endParaRPr>
          </a:p>
        </p:txBody>
      </p:sp>
      <p:graphicFrame>
        <p:nvGraphicFramePr>
          <p:cNvPr id="11" name="Table 12"/>
          <p:cNvGraphicFramePr>
            <a:graphicFrameLocks noGrp="1"/>
          </p:cNvGraphicFramePr>
          <p:nvPr>
            <p:extLst>
              <p:ext uri="{D42A27DB-BD31-4B8C-83A1-F6EECF244321}">
                <p14:modId xmlns:p14="http://schemas.microsoft.com/office/powerpoint/2010/main" val="1283119530"/>
              </p:ext>
            </p:extLst>
          </p:nvPr>
        </p:nvGraphicFramePr>
        <p:xfrm>
          <a:off x="762000" y="2895601"/>
          <a:ext cx="7620000" cy="2590798"/>
        </p:xfrm>
        <a:graphic>
          <a:graphicData uri="http://schemas.openxmlformats.org/drawingml/2006/table">
            <a:tbl>
              <a:tblPr/>
              <a:tblGrid>
                <a:gridCol w="1524000"/>
                <a:gridCol w="1203325"/>
                <a:gridCol w="1684338"/>
                <a:gridCol w="1363662"/>
                <a:gridCol w="1844675"/>
              </a:tblGrid>
              <a:tr h="677594">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78301">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Dongguk Lim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4">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LG Electronics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4">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19, </a:t>
                      </a: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Yangjae-daero</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11gil, </a:t>
                      </a: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Seocho-gu</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Seoul 137-130, Korea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dongguk.lim@lge.com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78301">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Eunsung Park</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esung.park@lge.com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78301">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Jinsoo</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Choi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hlinkClick r:id="rId3"/>
                        </a:rPr>
                        <a:t>js.choi@lge.com</a:t>
                      </a:r>
                      <a:endPar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78301">
                <a:tc>
                  <a:txBody>
                    <a:bodyPr/>
                    <a:lstStyle/>
                    <a:p>
                      <a:endParaRPr lang="ko-KR" altLang="en-US"/>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ko-KR" altLang="en-US" dirty="0"/>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 name="바닥글 개체 틀 4"/>
          <p:cNvSpPr>
            <a:spLocks noGrp="1"/>
          </p:cNvSpPr>
          <p:nvPr>
            <p:ph type="ftr" sz="quarter" idx="3"/>
          </p:nvPr>
        </p:nvSpPr>
        <p:spPr>
          <a:xfrm>
            <a:off x="6658793" y="6475413"/>
            <a:ext cx="1885132" cy="184666"/>
          </a:xfrm>
        </p:spPr>
        <p:txBody>
          <a:bodyPr/>
          <a:lstStyle/>
          <a:p>
            <a:pPr>
              <a:defRPr/>
            </a:pPr>
            <a:r>
              <a:rPr lang="en-US" altLang="ko-KR" dirty="0" smtClean="0"/>
              <a:t>Dongguk Lim, LG Electronics</a:t>
            </a:r>
            <a:endParaRPr lang="en-US" altLang="ko-KR" dirty="0"/>
          </a:p>
        </p:txBody>
      </p:sp>
      <p:sp>
        <p:nvSpPr>
          <p:cNvPr id="10" name="날짜 개체 틀 3"/>
          <p:cNvSpPr txBox="1">
            <a:spLocks/>
          </p:cNvSpPr>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latinLnBrk="0" hangingPunct="0">
              <a:spcBef>
                <a:spcPct val="0"/>
              </a:spcBef>
              <a:spcAft>
                <a:spcPct val="0"/>
              </a:spcAft>
              <a:defRPr kumimoji="0" sz="18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dirty="0" smtClean="0"/>
              <a:t>May 2018</a:t>
            </a:r>
            <a:endParaRPr lang="en-US" altLang="ko-K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#1</a:t>
            </a:r>
            <a:endParaRPr lang="ko-KR" altLang="en-US"/>
          </a:p>
        </p:txBody>
      </p:sp>
      <p:sp>
        <p:nvSpPr>
          <p:cNvPr id="3" name="내용 개체 틀 2"/>
          <p:cNvSpPr>
            <a:spLocks noGrp="1"/>
          </p:cNvSpPr>
          <p:nvPr>
            <p:ph idx="1"/>
          </p:nvPr>
        </p:nvSpPr>
        <p:spPr/>
        <p:txBody>
          <a:bodyPr/>
          <a:lstStyle/>
          <a:p>
            <a:r>
              <a:rPr lang="en-US" altLang="ko-KR" dirty="0"/>
              <a:t>Do you agree that </a:t>
            </a:r>
            <a:r>
              <a:rPr lang="en-US" altLang="ko-KR" dirty="0" smtClean="0"/>
              <a:t>transmission on the primary channel is equal to or longer than transmissions on other channels in WUR FDMA? </a:t>
            </a:r>
            <a:endParaRPr lang="en-US" altLang="ko-KR" dirty="0"/>
          </a:p>
          <a:p>
            <a:endParaRPr lang="en-US" altLang="ko-KR" dirty="0"/>
          </a:p>
          <a:p>
            <a:endParaRPr lang="en-US" altLang="ko-KR" dirty="0"/>
          </a:p>
          <a:p>
            <a:pPr lvl="1"/>
            <a:r>
              <a:rPr lang="en-US" altLang="ko-KR" dirty="0"/>
              <a:t>Y</a:t>
            </a:r>
          </a:p>
          <a:p>
            <a:pPr lvl="1"/>
            <a:r>
              <a:rPr lang="en-US" altLang="ko-KR" dirty="0"/>
              <a:t>N</a:t>
            </a:r>
          </a:p>
          <a:p>
            <a:pPr lvl="1"/>
            <a:r>
              <a:rPr lang="en-US" altLang="ko-KR" dirty="0"/>
              <a:t>A</a:t>
            </a:r>
            <a:endParaRPr lang="ko-KR" altLang="en-US"/>
          </a:p>
          <a:p>
            <a:endParaRPr lang="ko-KR" altLang="en-US" dirty="0"/>
          </a:p>
        </p:txBody>
      </p:sp>
      <p:sp>
        <p:nvSpPr>
          <p:cNvPr id="4" name="날짜 개체 틀 3"/>
          <p:cNvSpPr>
            <a:spLocks noGrp="1"/>
          </p:cNvSpPr>
          <p:nvPr>
            <p:ph type="dt" sz="half" idx="2"/>
          </p:nvPr>
        </p:nvSpPr>
        <p:spPr/>
        <p:txBody>
          <a:bodyPr/>
          <a:lstStyle/>
          <a:p>
            <a:pPr>
              <a:defRPr/>
            </a:pPr>
            <a:r>
              <a:rPr lang="en-US" altLang="ko-KR" smtClean="0"/>
              <a:t>May 2018</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10</a:t>
            </a:fld>
            <a:endParaRPr lang="en-US" altLang="ko-KR"/>
          </a:p>
        </p:txBody>
      </p:sp>
    </p:spTree>
    <p:extLst>
      <p:ext uri="{BB962C8B-B14F-4D97-AF65-F5344CB8AC3E}">
        <p14:creationId xmlns:p14="http://schemas.microsoft.com/office/powerpoint/2010/main" val="30636588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a:t>
            </a:r>
            <a:r>
              <a:rPr lang="en-US" altLang="ko-KR" dirty="0" smtClean="0"/>
              <a:t>#2</a:t>
            </a:r>
            <a:endParaRPr lang="ko-KR" altLang="en-US"/>
          </a:p>
        </p:txBody>
      </p:sp>
      <p:sp>
        <p:nvSpPr>
          <p:cNvPr id="3" name="내용 개체 틀 2"/>
          <p:cNvSpPr>
            <a:spLocks noGrp="1"/>
          </p:cNvSpPr>
          <p:nvPr>
            <p:ph idx="1"/>
          </p:nvPr>
        </p:nvSpPr>
        <p:spPr/>
        <p:txBody>
          <a:bodyPr/>
          <a:lstStyle/>
          <a:p>
            <a:r>
              <a:rPr lang="en-US" altLang="ko-KR" dirty="0" smtClean="0"/>
              <a:t>Which option do </a:t>
            </a:r>
            <a:r>
              <a:rPr lang="en-US" altLang="ko-KR" dirty="0"/>
              <a:t>you </a:t>
            </a:r>
            <a:r>
              <a:rPr lang="en-US" altLang="ko-KR" dirty="0" smtClean="0"/>
              <a:t>prefer for alignment of a length of WUR PPDU transmitted on the primary channel with other channels if </a:t>
            </a:r>
            <a:r>
              <a:rPr lang="en-US" altLang="ko-KR" dirty="0"/>
              <a:t>the length of WUR PPDU </a:t>
            </a:r>
            <a:r>
              <a:rPr lang="en-US" altLang="ko-KR" dirty="0" smtClean="0"/>
              <a:t>on the primary channel is </a:t>
            </a:r>
            <a:r>
              <a:rPr lang="en-US" altLang="ko-KR" dirty="0"/>
              <a:t>shorter than that of other channels in FDMA transmission?</a:t>
            </a:r>
          </a:p>
          <a:p>
            <a:endParaRPr lang="en-US" altLang="ko-KR" dirty="0" smtClean="0"/>
          </a:p>
          <a:p>
            <a:pPr lvl="1"/>
            <a:r>
              <a:rPr lang="en-US" altLang="ko-KR" dirty="0" smtClean="0"/>
              <a:t>Option 1:</a:t>
            </a:r>
          </a:p>
          <a:p>
            <a:pPr lvl="1"/>
            <a:r>
              <a:rPr lang="en-US" altLang="ko-KR" dirty="0" smtClean="0"/>
              <a:t>Option 2: </a:t>
            </a:r>
          </a:p>
          <a:p>
            <a:pPr lvl="1"/>
            <a:r>
              <a:rPr lang="en-US" altLang="ko-KR" dirty="0" smtClean="0"/>
              <a:t>Option 3:</a:t>
            </a:r>
            <a:endParaRPr lang="en-US" altLang="ko-KR" dirty="0"/>
          </a:p>
          <a:p>
            <a:pPr lvl="1"/>
            <a:endParaRPr lang="en-US" altLang="ko-KR" dirty="0"/>
          </a:p>
          <a:p>
            <a:pPr lvl="1"/>
            <a:endParaRPr lang="en-US" altLang="ko-KR" dirty="0"/>
          </a:p>
        </p:txBody>
      </p:sp>
      <p:sp>
        <p:nvSpPr>
          <p:cNvPr id="4" name="날짜 개체 틀 3"/>
          <p:cNvSpPr>
            <a:spLocks noGrp="1"/>
          </p:cNvSpPr>
          <p:nvPr>
            <p:ph type="dt" sz="half" idx="2"/>
          </p:nvPr>
        </p:nvSpPr>
        <p:spPr/>
        <p:txBody>
          <a:bodyPr/>
          <a:lstStyle/>
          <a:p>
            <a:pPr>
              <a:defRPr/>
            </a:pPr>
            <a:r>
              <a:rPr lang="en-US" altLang="ko-KR" smtClean="0"/>
              <a:t>May 2018</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11</a:t>
            </a:fld>
            <a:endParaRPr lang="en-US" altLang="ko-KR"/>
          </a:p>
        </p:txBody>
      </p:sp>
    </p:spTree>
    <p:extLst>
      <p:ext uri="{BB962C8B-B14F-4D97-AF65-F5344CB8AC3E}">
        <p14:creationId xmlns:p14="http://schemas.microsoft.com/office/powerpoint/2010/main" val="137200451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Reference </a:t>
            </a:r>
            <a:endParaRPr lang="ko-KR" altLang="en-US"/>
          </a:p>
        </p:txBody>
      </p:sp>
      <p:sp>
        <p:nvSpPr>
          <p:cNvPr id="3" name="내용 개체 틀 2"/>
          <p:cNvSpPr>
            <a:spLocks noGrp="1"/>
          </p:cNvSpPr>
          <p:nvPr>
            <p:ph idx="1"/>
          </p:nvPr>
        </p:nvSpPr>
        <p:spPr/>
        <p:txBody>
          <a:bodyPr/>
          <a:lstStyle/>
          <a:p>
            <a:pPr marL="0" indent="0">
              <a:buNone/>
            </a:pPr>
            <a:r>
              <a:rPr lang="en-US" altLang="ko-KR" dirty="0"/>
              <a:t>[1] IEEE 802.11-17/0575r9 Specification Framework for </a:t>
            </a:r>
            <a:r>
              <a:rPr lang="en-US" altLang="ko-KR" dirty="0" err="1"/>
              <a:t>TGba</a:t>
            </a:r>
            <a:endParaRPr lang="en-US" altLang="ko-KR" dirty="0"/>
          </a:p>
          <a:p>
            <a:pPr marL="0" indent="0">
              <a:buNone/>
            </a:pPr>
            <a:r>
              <a:rPr lang="en-US" altLang="ko-KR" dirty="0" smtClean="0"/>
              <a:t>[</a:t>
            </a:r>
            <a:r>
              <a:rPr lang="en-US" altLang="ko-KR" dirty="0"/>
              <a:t>2] IEEE </a:t>
            </a:r>
            <a:r>
              <a:rPr lang="en-US" altLang="ko-KR" dirty="0" smtClean="0"/>
              <a:t>802.11-17/1625r6 </a:t>
            </a:r>
            <a:r>
              <a:rPr lang="en-US" altLang="zh-TW" dirty="0"/>
              <a:t>Efficient FDMA MU Transmission Schemes for WUR WLAN </a:t>
            </a:r>
            <a:endParaRPr lang="en-US" altLang="zh-TW" dirty="0" smtClean="0"/>
          </a:p>
          <a:p>
            <a:pPr marL="0" indent="0">
              <a:buNone/>
            </a:pPr>
            <a:endParaRPr lang="ko-KR" altLang="en-US" dirty="0"/>
          </a:p>
        </p:txBody>
      </p:sp>
      <p:sp>
        <p:nvSpPr>
          <p:cNvPr id="4" name="날짜 개체 틀 3"/>
          <p:cNvSpPr>
            <a:spLocks noGrp="1"/>
          </p:cNvSpPr>
          <p:nvPr>
            <p:ph type="dt" sz="half" idx="2"/>
          </p:nvPr>
        </p:nvSpPr>
        <p:spPr/>
        <p:txBody>
          <a:bodyPr/>
          <a:lstStyle/>
          <a:p>
            <a:pPr>
              <a:defRPr/>
            </a:pPr>
            <a:r>
              <a:rPr lang="en-US" altLang="ko-KR" smtClean="0"/>
              <a:t>May 2018</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12</a:t>
            </a:fld>
            <a:endParaRPr lang="en-US" altLang="ko-KR"/>
          </a:p>
        </p:txBody>
      </p:sp>
    </p:spTree>
    <p:extLst>
      <p:ext uri="{BB962C8B-B14F-4D97-AF65-F5344CB8AC3E}">
        <p14:creationId xmlns:p14="http://schemas.microsoft.com/office/powerpoint/2010/main" val="17641161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Appendix </a:t>
            </a:r>
            <a:endParaRPr lang="ko-KR" altLang="en-US"/>
          </a:p>
        </p:txBody>
      </p:sp>
      <p:sp>
        <p:nvSpPr>
          <p:cNvPr id="3" name="내용 개체 틀 2"/>
          <p:cNvSpPr>
            <a:spLocks noGrp="1"/>
          </p:cNvSpPr>
          <p:nvPr>
            <p:ph idx="1"/>
          </p:nvPr>
        </p:nvSpPr>
        <p:spPr/>
        <p:txBody>
          <a:bodyPr/>
          <a:lstStyle/>
          <a:p>
            <a:endParaRPr lang="ko-KR" altLang="en-US"/>
          </a:p>
        </p:txBody>
      </p:sp>
      <p:sp>
        <p:nvSpPr>
          <p:cNvPr id="4" name="날짜 개체 틀 3"/>
          <p:cNvSpPr>
            <a:spLocks noGrp="1"/>
          </p:cNvSpPr>
          <p:nvPr>
            <p:ph type="dt" sz="half" idx="2"/>
          </p:nvPr>
        </p:nvSpPr>
        <p:spPr/>
        <p:txBody>
          <a:bodyPr/>
          <a:lstStyle/>
          <a:p>
            <a:pPr>
              <a:defRPr/>
            </a:pPr>
            <a:r>
              <a:rPr lang="en-US" altLang="ko-KR" smtClean="0"/>
              <a:t>May 2018</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13</a:t>
            </a:fld>
            <a:endParaRPr lang="en-US" altLang="ko-KR"/>
          </a:p>
        </p:txBody>
      </p:sp>
    </p:spTree>
    <p:extLst>
      <p:ext uri="{BB962C8B-B14F-4D97-AF65-F5344CB8AC3E}">
        <p14:creationId xmlns:p14="http://schemas.microsoft.com/office/powerpoint/2010/main" val="17371383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Recap. FDMA transmission [2]</a:t>
            </a:r>
            <a:endParaRPr lang="ko-KR" altLang="en-US" dirty="0"/>
          </a:p>
        </p:txBody>
      </p:sp>
      <p:sp>
        <p:nvSpPr>
          <p:cNvPr id="3" name="내용 개체 틀 2"/>
          <p:cNvSpPr>
            <a:spLocks noGrp="1"/>
          </p:cNvSpPr>
          <p:nvPr>
            <p:ph idx="1"/>
          </p:nvPr>
        </p:nvSpPr>
        <p:spPr/>
        <p:txBody>
          <a:bodyPr>
            <a:normAutofit lnSpcReduction="10000"/>
          </a:bodyPr>
          <a:lstStyle/>
          <a:p>
            <a:endParaRPr lang="en-US" altLang="ko-KR" dirty="0" smtClean="0"/>
          </a:p>
          <a:p>
            <a:endParaRPr lang="en-US" altLang="ko-KR" dirty="0"/>
          </a:p>
          <a:p>
            <a:endParaRPr lang="en-US" altLang="ko-KR" dirty="0" smtClean="0"/>
          </a:p>
          <a:p>
            <a:endParaRPr lang="en-US" altLang="ko-KR" dirty="0"/>
          </a:p>
          <a:p>
            <a:endParaRPr lang="en-US" altLang="ko-KR" dirty="0" smtClean="0"/>
          </a:p>
          <a:p>
            <a:endParaRPr lang="en-US" altLang="ko-KR" dirty="0"/>
          </a:p>
          <a:p>
            <a:r>
              <a:rPr lang="en-US" altLang="ko-KR" dirty="0"/>
              <a:t>Each 20MHz only contain one 4MHz sub-channel for wake-up signal transmission. </a:t>
            </a:r>
          </a:p>
          <a:p>
            <a:r>
              <a:rPr lang="en-US" altLang="ko-KR" dirty="0"/>
              <a:t>Similar to 11ax’s 20MHz only operation, one wake-up receiver can stay in one of the sub-channel in wide bandwidth. </a:t>
            </a:r>
          </a:p>
          <a:p>
            <a:endParaRPr lang="ko-KR" altLang="en-US" dirty="0"/>
          </a:p>
        </p:txBody>
      </p:sp>
      <p:sp>
        <p:nvSpPr>
          <p:cNvPr id="4" name="날짜 개체 틀 3"/>
          <p:cNvSpPr>
            <a:spLocks noGrp="1"/>
          </p:cNvSpPr>
          <p:nvPr>
            <p:ph type="dt" sz="half" idx="2"/>
          </p:nvPr>
        </p:nvSpPr>
        <p:spPr/>
        <p:txBody>
          <a:bodyPr/>
          <a:lstStyle/>
          <a:p>
            <a:pPr>
              <a:defRPr/>
            </a:pPr>
            <a:r>
              <a:rPr lang="en-US" altLang="ko-KR" smtClean="0"/>
              <a:t>May 2018</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14</a:t>
            </a:fld>
            <a:endParaRPr lang="en-US" altLang="ko-KR"/>
          </a:p>
        </p:txBody>
      </p:sp>
      <p:pic>
        <p:nvPicPr>
          <p:cNvPr id="7" name="Picture 3"/>
          <p:cNvPicPr>
            <a:picLocks noChangeAspect="1"/>
          </p:cNvPicPr>
          <p:nvPr/>
        </p:nvPicPr>
        <p:blipFill>
          <a:blip r:embed="rId2"/>
          <a:stretch>
            <a:fillRect/>
          </a:stretch>
        </p:blipFill>
        <p:spPr>
          <a:xfrm>
            <a:off x="457200" y="2057400"/>
            <a:ext cx="3962399" cy="1746116"/>
          </a:xfrm>
          <a:prstGeom prst="rect">
            <a:avLst/>
          </a:prstGeom>
        </p:spPr>
      </p:pic>
      <p:pic>
        <p:nvPicPr>
          <p:cNvPr id="8" name="Picture 4"/>
          <p:cNvPicPr>
            <a:picLocks noChangeAspect="1"/>
          </p:cNvPicPr>
          <p:nvPr/>
        </p:nvPicPr>
        <p:blipFill>
          <a:blip r:embed="rId3"/>
          <a:stretch>
            <a:fillRect/>
          </a:stretch>
        </p:blipFill>
        <p:spPr>
          <a:xfrm>
            <a:off x="4393695" y="1752600"/>
            <a:ext cx="4494525" cy="2363159"/>
          </a:xfrm>
          <a:prstGeom prst="rect">
            <a:avLst/>
          </a:prstGeom>
        </p:spPr>
      </p:pic>
    </p:spTree>
    <p:extLst>
      <p:ext uri="{BB962C8B-B14F-4D97-AF65-F5344CB8AC3E}">
        <p14:creationId xmlns:p14="http://schemas.microsoft.com/office/powerpoint/2010/main" val="28046327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 </a:t>
            </a:r>
            <a:endParaRPr lang="ko-KR" altLang="en-US"/>
          </a:p>
        </p:txBody>
      </p:sp>
      <p:sp>
        <p:nvSpPr>
          <p:cNvPr id="3" name="내용 개체 틀 2"/>
          <p:cNvSpPr>
            <a:spLocks noGrp="1"/>
          </p:cNvSpPr>
          <p:nvPr>
            <p:ph idx="1"/>
          </p:nvPr>
        </p:nvSpPr>
        <p:spPr/>
        <p:txBody>
          <a:bodyPr>
            <a:normAutofit fontScale="77500" lnSpcReduction="20000"/>
          </a:bodyPr>
          <a:lstStyle/>
          <a:p>
            <a:r>
              <a:rPr lang="en-US" altLang="ko-KR" dirty="0" smtClean="0"/>
              <a:t>The concept of FDMA scheme for WUR transmission[2] was decided in last f2f meeting. </a:t>
            </a:r>
          </a:p>
          <a:p>
            <a:pPr lvl="1"/>
            <a:r>
              <a:rPr lang="en-US" altLang="ko-KR" dirty="0" smtClean="0"/>
              <a:t>As described in SFD[1], the wake-up signal can be transmitted by using the only one 4MHz in each 20MHz channel. </a:t>
            </a:r>
          </a:p>
          <a:p>
            <a:pPr lvl="1"/>
            <a:r>
              <a:rPr lang="en-US" altLang="ko-KR" dirty="0" smtClean="0"/>
              <a:t>FDMA transmission of wake-up signal is used for multiple users.</a:t>
            </a:r>
          </a:p>
          <a:p>
            <a:pPr lvl="1"/>
            <a:endParaRPr lang="en-US" altLang="ko-KR" dirty="0" smtClean="0"/>
          </a:p>
          <a:p>
            <a:r>
              <a:rPr lang="en-US" altLang="ko-KR" dirty="0" smtClean="0"/>
              <a:t>For the supporting of  the various multiple users that have a different condition, we can consider the transmission of WUR PPDU applied the different data rates per 20MHz channel.</a:t>
            </a:r>
            <a:r>
              <a:rPr lang="en-US" altLang="ko-KR" i="1" dirty="0" smtClean="0"/>
              <a:t> </a:t>
            </a:r>
          </a:p>
          <a:p>
            <a:endParaRPr lang="en-US" altLang="ko-KR" i="1" dirty="0" smtClean="0"/>
          </a:p>
          <a:p>
            <a:r>
              <a:rPr lang="en-US" altLang="ko-KR" dirty="0" smtClean="0"/>
              <a:t>And, it can occur some problem when wake-up signal is transmitted by using the FDMA due to misalignment of PPDU length</a:t>
            </a:r>
            <a:r>
              <a:rPr lang="ko-KR" altLang="en-US" smtClean="0"/>
              <a:t> </a:t>
            </a:r>
            <a:r>
              <a:rPr lang="en-US" altLang="ko-KR" dirty="0" smtClean="0"/>
              <a:t>per 20MHz channel. </a:t>
            </a:r>
          </a:p>
          <a:p>
            <a:endParaRPr lang="en-US" altLang="ko-KR" dirty="0" smtClean="0"/>
          </a:p>
          <a:p>
            <a:r>
              <a:rPr lang="en-US" altLang="ko-KR" dirty="0" smtClean="0"/>
              <a:t>So, In this contribution, we investigate </a:t>
            </a:r>
            <a:r>
              <a:rPr lang="en-US" altLang="ko-KR" dirty="0"/>
              <a:t>the misalignment of PPDU length</a:t>
            </a:r>
            <a:r>
              <a:rPr lang="ko-KR" altLang="en-US"/>
              <a:t> </a:t>
            </a:r>
            <a:r>
              <a:rPr lang="en-US" altLang="ko-KR" dirty="0" smtClean="0"/>
              <a:t>in FDMA transmission and consider the efficient method for using the WUR FDMA transmission in a wide bandwidth. </a:t>
            </a:r>
            <a:endParaRPr lang="ko-KR" altLang="en-US" dirty="0"/>
          </a:p>
        </p:txBody>
      </p:sp>
      <p:sp>
        <p:nvSpPr>
          <p:cNvPr id="4" name="날짜 개체 틀 3"/>
          <p:cNvSpPr>
            <a:spLocks noGrp="1"/>
          </p:cNvSpPr>
          <p:nvPr>
            <p:ph type="dt" sz="half" idx="2"/>
          </p:nvPr>
        </p:nvSpPr>
        <p:spPr/>
        <p:txBody>
          <a:bodyPr/>
          <a:lstStyle/>
          <a:p>
            <a:pPr>
              <a:defRPr/>
            </a:pPr>
            <a:r>
              <a:rPr lang="en-US" altLang="ko-KR" smtClean="0"/>
              <a:t>May 2018</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2</a:t>
            </a:fld>
            <a:endParaRPr lang="en-US" altLang="ko-KR"/>
          </a:p>
        </p:txBody>
      </p:sp>
    </p:spTree>
    <p:extLst>
      <p:ext uri="{BB962C8B-B14F-4D97-AF65-F5344CB8AC3E}">
        <p14:creationId xmlns:p14="http://schemas.microsoft.com/office/powerpoint/2010/main" val="23812639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MU wake-up transmission with FDMA</a:t>
            </a:r>
            <a:endParaRPr lang="ko-KR" altLang="en-US" dirty="0"/>
          </a:p>
        </p:txBody>
      </p:sp>
      <p:sp>
        <p:nvSpPr>
          <p:cNvPr id="3" name="내용 개체 틀 2"/>
          <p:cNvSpPr>
            <a:spLocks noGrp="1"/>
          </p:cNvSpPr>
          <p:nvPr>
            <p:ph idx="1"/>
          </p:nvPr>
        </p:nvSpPr>
        <p:spPr/>
        <p:txBody>
          <a:bodyPr>
            <a:normAutofit/>
          </a:bodyPr>
          <a:lstStyle/>
          <a:p>
            <a:r>
              <a:rPr lang="en-US" altLang="ko-KR" sz="1800" dirty="0" smtClean="0"/>
              <a:t>In </a:t>
            </a:r>
            <a:r>
              <a:rPr lang="en-US" altLang="ko-KR" sz="1800" dirty="0"/>
              <a:t>FDMA </a:t>
            </a:r>
            <a:r>
              <a:rPr lang="en-US" altLang="ko-KR" sz="1800" dirty="0" smtClean="0"/>
              <a:t>transmission, on </a:t>
            </a:r>
            <a:r>
              <a:rPr lang="en-US" altLang="ko-KR" sz="1800" dirty="0"/>
              <a:t>the contrary of non-WUR portion, </a:t>
            </a:r>
            <a:r>
              <a:rPr lang="en-US" altLang="ko-KR" sz="1800" dirty="0" smtClean="0"/>
              <a:t>WUR </a:t>
            </a:r>
            <a:r>
              <a:rPr lang="en-US" altLang="ko-KR" sz="1800" dirty="0"/>
              <a:t>portion per each 20MHz can have a different </a:t>
            </a:r>
            <a:r>
              <a:rPr lang="en-US" altLang="ko-KR" sz="1800" dirty="0" smtClean="0"/>
              <a:t>length. </a:t>
            </a:r>
          </a:p>
          <a:p>
            <a:pPr lvl="1"/>
            <a:r>
              <a:rPr lang="en-US" altLang="ko-KR" sz="1600" dirty="0" smtClean="0"/>
              <a:t>According to data rate and length of frame body, WUR PPDU can has a various length. </a:t>
            </a:r>
          </a:p>
          <a:p>
            <a:pPr lvl="2"/>
            <a:r>
              <a:rPr lang="en-US" altLang="ko-KR" sz="1400" dirty="0" smtClean="0"/>
              <a:t>Two data rates ( i.e. 62.5kbps and 250kbps) are used for WUR data portion and according to data rates, the length of WUR preamble is also different. </a:t>
            </a:r>
          </a:p>
          <a:p>
            <a:pPr lvl="2"/>
            <a:r>
              <a:rPr lang="en-US" altLang="ko-KR" sz="1400" dirty="0" smtClean="0"/>
              <a:t>In [1], for the frame body, three length is considered </a:t>
            </a:r>
          </a:p>
          <a:p>
            <a:pPr lvl="3"/>
            <a:r>
              <a:rPr lang="en-US" altLang="ko-KR" sz="1200" dirty="0" smtClean="0"/>
              <a:t>Octets for frame body : 0/ 8 /16  </a:t>
            </a:r>
          </a:p>
        </p:txBody>
      </p:sp>
      <p:sp>
        <p:nvSpPr>
          <p:cNvPr id="4" name="날짜 개체 틀 3"/>
          <p:cNvSpPr>
            <a:spLocks noGrp="1"/>
          </p:cNvSpPr>
          <p:nvPr>
            <p:ph type="dt" sz="half" idx="2"/>
          </p:nvPr>
        </p:nvSpPr>
        <p:spPr/>
        <p:txBody>
          <a:bodyPr/>
          <a:lstStyle/>
          <a:p>
            <a:pPr>
              <a:defRPr/>
            </a:pPr>
            <a:r>
              <a:rPr lang="en-US" altLang="ko-KR" smtClean="0"/>
              <a:t>May 2018</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3</a:t>
            </a:fld>
            <a:endParaRPr lang="en-US" altLang="ko-KR"/>
          </a:p>
        </p:txBody>
      </p:sp>
      <p:pic>
        <p:nvPicPr>
          <p:cNvPr id="9" name="그림 8"/>
          <p:cNvPicPr>
            <a:picLocks noChangeAspect="1"/>
          </p:cNvPicPr>
          <p:nvPr/>
        </p:nvPicPr>
        <p:blipFill>
          <a:blip r:embed="rId2"/>
          <a:stretch>
            <a:fillRect/>
          </a:stretch>
        </p:blipFill>
        <p:spPr>
          <a:xfrm>
            <a:off x="1226429" y="4125411"/>
            <a:ext cx="6926971" cy="2022810"/>
          </a:xfrm>
          <a:prstGeom prst="rect">
            <a:avLst/>
          </a:prstGeom>
        </p:spPr>
      </p:pic>
    </p:spTree>
    <p:extLst>
      <p:ext uri="{BB962C8B-B14F-4D97-AF65-F5344CB8AC3E}">
        <p14:creationId xmlns:p14="http://schemas.microsoft.com/office/powerpoint/2010/main" val="21153809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Early end of WUR transmission</a:t>
            </a:r>
            <a:endParaRPr lang="ko-KR" altLang="en-US"/>
          </a:p>
        </p:txBody>
      </p:sp>
      <p:sp>
        <p:nvSpPr>
          <p:cNvPr id="3" name="내용 개체 틀 2"/>
          <p:cNvSpPr>
            <a:spLocks noGrp="1"/>
          </p:cNvSpPr>
          <p:nvPr>
            <p:ph idx="1"/>
          </p:nvPr>
        </p:nvSpPr>
        <p:spPr/>
        <p:txBody>
          <a:bodyPr>
            <a:normAutofit fontScale="70000" lnSpcReduction="20000"/>
          </a:bodyPr>
          <a:lstStyle/>
          <a:p>
            <a:r>
              <a:rPr lang="en-US" altLang="ko-KR" dirty="0"/>
              <a:t>In FDMA transmission, </a:t>
            </a:r>
            <a:r>
              <a:rPr lang="en-US" altLang="ko-KR" dirty="0" smtClean="0"/>
              <a:t>the different </a:t>
            </a:r>
            <a:r>
              <a:rPr lang="en-US" altLang="ko-KR" dirty="0"/>
              <a:t>length of WUR PPDU per channel </a:t>
            </a:r>
            <a:r>
              <a:rPr lang="en-US" altLang="ko-KR" dirty="0" smtClean="0"/>
              <a:t>can occur the following issues. </a:t>
            </a:r>
          </a:p>
          <a:p>
            <a:pPr lvl="1"/>
            <a:r>
              <a:rPr lang="en-US" altLang="ko-KR" dirty="0" smtClean="0"/>
              <a:t>It can lead the unnecessary UL transmission from the other PCR STA in BSS. </a:t>
            </a:r>
          </a:p>
          <a:p>
            <a:pPr lvl="2"/>
            <a:r>
              <a:rPr lang="en-US" altLang="ko-KR" dirty="0" smtClean="0"/>
              <a:t>If length of WUR PPDU transmitted on the primary channel is shorter than that of WUR PPDU on the secondary channel, after end of  WUR transmission on the primary channel, PCR STA can transmit the signal by using this channel while AP </a:t>
            </a:r>
            <a:r>
              <a:rPr lang="en-US" altLang="ko-KR" dirty="0"/>
              <a:t>transmits the WUR signals to other STA</a:t>
            </a:r>
            <a:r>
              <a:rPr lang="en-US" altLang="ko-KR" dirty="0" smtClean="0"/>
              <a:t>. so, AP cannot receive the signal from the PCR STA. </a:t>
            </a:r>
          </a:p>
          <a:p>
            <a:pPr lvl="2"/>
            <a:r>
              <a:rPr lang="en-US" altLang="ko-KR" dirty="0" smtClean="0"/>
              <a:t>It</a:t>
            </a:r>
            <a:r>
              <a:rPr lang="ko-KR" altLang="en-US" smtClean="0"/>
              <a:t> </a:t>
            </a:r>
            <a:r>
              <a:rPr lang="en-US" altLang="ko-KR" dirty="0" smtClean="0"/>
              <a:t>can also occur the unnecessary power consumption of PCR STA. </a:t>
            </a:r>
          </a:p>
          <a:p>
            <a:pPr lvl="2"/>
            <a:endParaRPr lang="en-US" altLang="ko-KR" dirty="0"/>
          </a:p>
          <a:p>
            <a:pPr lvl="2"/>
            <a:endParaRPr lang="en-US" altLang="ko-KR" dirty="0" smtClean="0"/>
          </a:p>
          <a:p>
            <a:pPr lvl="2"/>
            <a:endParaRPr lang="en-US" altLang="ko-KR" dirty="0"/>
          </a:p>
          <a:p>
            <a:pPr lvl="2"/>
            <a:endParaRPr lang="en-US" altLang="ko-KR" dirty="0" smtClean="0"/>
          </a:p>
          <a:p>
            <a:pPr lvl="2"/>
            <a:endParaRPr lang="en-US" altLang="ko-KR" dirty="0" smtClean="0"/>
          </a:p>
          <a:p>
            <a:pPr lvl="2"/>
            <a:endParaRPr lang="en-US" altLang="ko-KR" dirty="0" smtClean="0"/>
          </a:p>
          <a:p>
            <a:endParaRPr lang="en-US" altLang="ko-KR" dirty="0" smtClean="0"/>
          </a:p>
          <a:p>
            <a:endParaRPr lang="en-US" altLang="ko-KR" dirty="0"/>
          </a:p>
          <a:p>
            <a:endParaRPr lang="en-US" altLang="ko-KR" dirty="0" smtClean="0"/>
          </a:p>
          <a:p>
            <a:endParaRPr lang="en-US" altLang="ko-KR" dirty="0" smtClean="0"/>
          </a:p>
          <a:p>
            <a:r>
              <a:rPr lang="en-US" altLang="ko-KR" dirty="0" smtClean="0"/>
              <a:t>So, we need to consider the method to adjust the transmission time on the primary channel as much as that max duration of transmission in FDMA. </a:t>
            </a:r>
          </a:p>
        </p:txBody>
      </p:sp>
      <p:sp>
        <p:nvSpPr>
          <p:cNvPr id="4" name="날짜 개체 틀 3"/>
          <p:cNvSpPr>
            <a:spLocks noGrp="1"/>
          </p:cNvSpPr>
          <p:nvPr>
            <p:ph type="dt" sz="half" idx="2"/>
          </p:nvPr>
        </p:nvSpPr>
        <p:spPr/>
        <p:txBody>
          <a:bodyPr/>
          <a:lstStyle/>
          <a:p>
            <a:pPr>
              <a:defRPr/>
            </a:pPr>
            <a:r>
              <a:rPr lang="en-US" altLang="ko-KR" smtClean="0"/>
              <a:t>May 2018</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4</a:t>
            </a:fld>
            <a:endParaRPr lang="en-US" altLang="ko-KR"/>
          </a:p>
        </p:txBody>
      </p:sp>
      <p:pic>
        <p:nvPicPr>
          <p:cNvPr id="7" name="그림 6"/>
          <p:cNvPicPr>
            <a:picLocks noChangeAspect="1"/>
          </p:cNvPicPr>
          <p:nvPr/>
        </p:nvPicPr>
        <p:blipFill>
          <a:blip r:embed="rId2"/>
          <a:stretch>
            <a:fillRect/>
          </a:stretch>
        </p:blipFill>
        <p:spPr>
          <a:xfrm>
            <a:off x="1905000" y="3352800"/>
            <a:ext cx="4914900" cy="2118412"/>
          </a:xfrm>
          <a:prstGeom prst="rect">
            <a:avLst/>
          </a:prstGeom>
        </p:spPr>
      </p:pic>
    </p:spTree>
    <p:extLst>
      <p:ext uri="{BB962C8B-B14F-4D97-AF65-F5344CB8AC3E}">
        <p14:creationId xmlns:p14="http://schemas.microsoft.com/office/powerpoint/2010/main" val="5839409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Length Difference of WUR PPDU</a:t>
            </a:r>
            <a:endParaRPr lang="ko-KR" altLang="en-US"/>
          </a:p>
        </p:txBody>
      </p:sp>
      <p:sp>
        <p:nvSpPr>
          <p:cNvPr id="3" name="내용 개체 틀 2"/>
          <p:cNvSpPr>
            <a:spLocks noGrp="1"/>
          </p:cNvSpPr>
          <p:nvPr>
            <p:ph idx="1"/>
          </p:nvPr>
        </p:nvSpPr>
        <p:spPr/>
        <p:txBody>
          <a:bodyPr>
            <a:normAutofit lnSpcReduction="10000"/>
          </a:bodyPr>
          <a:lstStyle/>
          <a:p>
            <a:r>
              <a:rPr lang="en-US" altLang="ko-KR" sz="1800" dirty="0" smtClean="0"/>
              <a:t>Length of WUR PPDU according to data rate and length of FB. </a:t>
            </a:r>
          </a:p>
          <a:p>
            <a:endParaRPr lang="en-US" altLang="ko-KR" sz="1800" dirty="0"/>
          </a:p>
          <a:p>
            <a:endParaRPr lang="en-US" altLang="ko-KR" sz="1800" dirty="0" smtClean="0"/>
          </a:p>
          <a:p>
            <a:endParaRPr lang="en-US" altLang="ko-KR" sz="1800" dirty="0"/>
          </a:p>
          <a:p>
            <a:endParaRPr lang="en-US" altLang="ko-KR" sz="1800" dirty="0" smtClean="0"/>
          </a:p>
          <a:p>
            <a:pPr lvl="1"/>
            <a:endParaRPr lang="en-US" altLang="ko-KR" sz="1400" dirty="0" smtClean="0"/>
          </a:p>
          <a:p>
            <a:pPr lvl="1"/>
            <a:endParaRPr lang="en-US" altLang="ko-KR" sz="1400" dirty="0"/>
          </a:p>
          <a:p>
            <a:pPr lvl="1"/>
            <a:endParaRPr lang="en-US" altLang="ko-KR" sz="1400" dirty="0" smtClean="0"/>
          </a:p>
          <a:p>
            <a:pPr lvl="1"/>
            <a:endParaRPr lang="en-US" altLang="ko-KR" sz="1400" dirty="0"/>
          </a:p>
          <a:p>
            <a:pPr lvl="1"/>
            <a:endParaRPr lang="en-US" altLang="ko-KR" sz="1400" i="1" dirty="0" smtClean="0"/>
          </a:p>
          <a:p>
            <a:pPr lvl="1"/>
            <a:endParaRPr lang="en-US" altLang="ko-KR" sz="1400" dirty="0"/>
          </a:p>
          <a:p>
            <a:pPr lvl="1"/>
            <a:r>
              <a:rPr lang="en-US" altLang="ko-KR" sz="1400" dirty="0" smtClean="0"/>
              <a:t>Regardless of the frame body, when HDR has applied on the WUR PPDU, the length of PPDU is</a:t>
            </a:r>
            <a:r>
              <a:rPr lang="ko-KR" altLang="en-US" sz="1400" smtClean="0"/>
              <a:t> </a:t>
            </a:r>
            <a:r>
              <a:rPr lang="en-US" altLang="ko-KR" sz="1400" dirty="0" smtClean="0"/>
              <a:t>shorter than that of case 1. </a:t>
            </a:r>
            <a:endParaRPr lang="en-US" altLang="ko-KR" sz="1800" dirty="0" smtClean="0"/>
          </a:p>
          <a:p>
            <a:pPr lvl="1"/>
            <a:r>
              <a:rPr lang="en-US" altLang="ko-KR" sz="1400" dirty="0" smtClean="0"/>
              <a:t>As shown in above figure, the differences between two PPUDs can be larger than 1 </a:t>
            </a:r>
            <a:r>
              <a:rPr lang="en-US" altLang="ko-KR" sz="1400" dirty="0" err="1" smtClean="0"/>
              <a:t>ms.</a:t>
            </a:r>
            <a:r>
              <a:rPr lang="en-US" altLang="ko-KR" sz="1400" dirty="0" smtClean="0"/>
              <a:t> </a:t>
            </a:r>
          </a:p>
          <a:p>
            <a:pPr lvl="1"/>
            <a:r>
              <a:rPr lang="en-US" altLang="ko-KR" sz="1400" dirty="0" smtClean="0"/>
              <a:t>So, It can occur the worthless transmission on the primary channel while AP transmits signal. Because it can be recognized as a idle channel to other STAs in BSS. </a:t>
            </a:r>
          </a:p>
        </p:txBody>
      </p:sp>
      <p:sp>
        <p:nvSpPr>
          <p:cNvPr id="4" name="날짜 개체 틀 3"/>
          <p:cNvSpPr>
            <a:spLocks noGrp="1"/>
          </p:cNvSpPr>
          <p:nvPr>
            <p:ph type="dt" sz="half" idx="2"/>
          </p:nvPr>
        </p:nvSpPr>
        <p:spPr/>
        <p:txBody>
          <a:bodyPr/>
          <a:lstStyle/>
          <a:p>
            <a:pPr>
              <a:defRPr/>
            </a:pPr>
            <a:r>
              <a:rPr lang="en-US" altLang="ko-KR" smtClean="0"/>
              <a:t>May 2018</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5</a:t>
            </a:fld>
            <a:endParaRPr lang="en-US" altLang="ko-KR"/>
          </a:p>
        </p:txBody>
      </p:sp>
      <p:graphicFrame>
        <p:nvGraphicFramePr>
          <p:cNvPr id="11" name="표 10"/>
          <p:cNvGraphicFramePr>
            <a:graphicFrameLocks noGrp="1"/>
          </p:cNvGraphicFramePr>
          <p:nvPr>
            <p:extLst>
              <p:ext uri="{D42A27DB-BD31-4B8C-83A1-F6EECF244321}">
                <p14:modId xmlns:p14="http://schemas.microsoft.com/office/powerpoint/2010/main" val="3402376804"/>
              </p:ext>
            </p:extLst>
          </p:nvPr>
        </p:nvGraphicFramePr>
        <p:xfrm>
          <a:off x="5486400" y="2209800"/>
          <a:ext cx="2057400" cy="2182584"/>
        </p:xfrm>
        <a:graphic>
          <a:graphicData uri="http://schemas.openxmlformats.org/drawingml/2006/table">
            <a:tbl>
              <a:tblPr firstRow="1" bandRow="1">
                <a:tableStyleId>{5940675A-B579-460E-94D1-54222C63F5DA}</a:tableStyleId>
              </a:tblPr>
              <a:tblGrid>
                <a:gridCol w="685800"/>
                <a:gridCol w="685800"/>
                <a:gridCol w="685800"/>
              </a:tblGrid>
              <a:tr h="268514">
                <a:tc>
                  <a:txBody>
                    <a:bodyPr/>
                    <a:lstStyle/>
                    <a:p>
                      <a:pPr algn="ctr" latinLnBrk="1"/>
                      <a:r>
                        <a:rPr lang="en-US" altLang="ko-KR" sz="1050" dirty="0" smtClean="0"/>
                        <a:t>Case</a:t>
                      </a:r>
                      <a:endParaRPr lang="ko-KR" altLang="en-US" sz="1050" dirty="0"/>
                    </a:p>
                  </a:txBody>
                  <a:tcPr anchor="ctr"/>
                </a:tc>
                <a:tc>
                  <a:txBody>
                    <a:bodyPr/>
                    <a:lstStyle/>
                    <a:p>
                      <a:pPr algn="ctr" latinLnBrk="1"/>
                      <a:r>
                        <a:rPr lang="en-US" altLang="ko-KR" sz="1050" dirty="0" smtClean="0"/>
                        <a:t>Data rate</a:t>
                      </a:r>
                      <a:endParaRPr lang="ko-KR" altLang="en-US" sz="1050" dirty="0"/>
                    </a:p>
                  </a:txBody>
                  <a:tcPr anchor="ctr"/>
                </a:tc>
                <a:tc>
                  <a:txBody>
                    <a:bodyPr/>
                    <a:lstStyle/>
                    <a:p>
                      <a:pPr algn="ctr" latinLnBrk="1"/>
                      <a:r>
                        <a:rPr lang="en-US" altLang="ko-KR" sz="1050" dirty="0" smtClean="0"/>
                        <a:t>Length of FB (byte)</a:t>
                      </a:r>
                      <a:endParaRPr lang="ko-KR" altLang="en-US" sz="1050"/>
                    </a:p>
                  </a:txBody>
                  <a:tcPr anchor="ctr"/>
                </a:tc>
              </a:tr>
              <a:tr h="268514">
                <a:tc>
                  <a:txBody>
                    <a:bodyPr/>
                    <a:lstStyle/>
                    <a:p>
                      <a:pPr algn="ctr" latinLnBrk="1"/>
                      <a:r>
                        <a:rPr lang="en-US" altLang="ko-KR" sz="1050" dirty="0" smtClean="0"/>
                        <a:t>1</a:t>
                      </a:r>
                      <a:endParaRPr lang="ko-KR" altLang="en-US" sz="1050"/>
                    </a:p>
                  </a:txBody>
                  <a:tcPr anchor="ct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050" baseline="0" dirty="0" smtClean="0"/>
                        <a:t>LDR</a:t>
                      </a:r>
                      <a:endParaRPr lang="ko-KR" altLang="en-US" sz="1050" dirty="0"/>
                    </a:p>
                  </a:txBody>
                  <a:tcPr anchor="ctr"/>
                </a:tc>
                <a:tc>
                  <a:txBody>
                    <a:bodyPr/>
                    <a:lstStyle/>
                    <a:p>
                      <a:pPr algn="ctr" latinLnBrk="1"/>
                      <a:r>
                        <a:rPr lang="en-US" altLang="ko-KR" sz="1050" dirty="0" smtClean="0"/>
                        <a:t>0</a:t>
                      </a:r>
                      <a:endParaRPr lang="ko-KR" altLang="en-US" sz="1050"/>
                    </a:p>
                  </a:txBody>
                  <a:tcPr anchor="ctr"/>
                </a:tc>
              </a:tr>
              <a:tr h="268514">
                <a:tc>
                  <a:txBody>
                    <a:bodyPr/>
                    <a:lstStyle/>
                    <a:p>
                      <a:pPr algn="ctr" latinLnBrk="1"/>
                      <a:r>
                        <a:rPr lang="en-US" altLang="ko-KR" sz="1050" dirty="0" smtClean="0"/>
                        <a:t>2</a:t>
                      </a:r>
                      <a:endParaRPr lang="ko-KR" altLang="en-US" sz="1050"/>
                    </a:p>
                  </a:txBody>
                  <a:tcPr anchor="ctr"/>
                </a:tc>
                <a:tc>
                  <a:txBody>
                    <a:bodyPr/>
                    <a:lstStyle/>
                    <a:p>
                      <a:pPr algn="ctr" latinLnBrk="1"/>
                      <a:r>
                        <a:rPr lang="en-US" altLang="ko-KR" sz="1050" dirty="0" smtClean="0"/>
                        <a:t>HDR</a:t>
                      </a:r>
                      <a:endParaRPr lang="ko-KR" altLang="en-US" sz="1050" dirty="0"/>
                    </a:p>
                  </a:txBody>
                  <a:tcPr anchor="ctr"/>
                </a:tc>
                <a:tc>
                  <a:txBody>
                    <a:bodyPr/>
                    <a:lstStyle/>
                    <a:p>
                      <a:pPr algn="ctr" latinLnBrk="1"/>
                      <a:r>
                        <a:rPr lang="en-US" altLang="ko-KR" sz="1050" dirty="0" smtClean="0"/>
                        <a:t>0</a:t>
                      </a:r>
                      <a:endParaRPr lang="ko-KR" altLang="en-US" sz="1050"/>
                    </a:p>
                  </a:txBody>
                  <a:tcPr anchor="ctr"/>
                </a:tc>
              </a:tr>
              <a:tr h="268514">
                <a:tc>
                  <a:txBody>
                    <a:bodyPr/>
                    <a:lstStyle/>
                    <a:p>
                      <a:pPr algn="ctr" latinLnBrk="1"/>
                      <a:r>
                        <a:rPr lang="en-US" altLang="ko-KR" sz="1050" dirty="0" smtClean="0"/>
                        <a:t>3</a:t>
                      </a:r>
                      <a:endParaRPr lang="ko-KR" altLang="en-US" sz="1050"/>
                    </a:p>
                  </a:txBody>
                  <a:tcPr anchor="ct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050" baseline="0" dirty="0" smtClean="0"/>
                        <a:t>LDR</a:t>
                      </a:r>
                      <a:endParaRPr lang="ko-KR" altLang="en-US" sz="1050" dirty="0"/>
                    </a:p>
                  </a:txBody>
                  <a:tcPr anchor="ctr"/>
                </a:tc>
                <a:tc>
                  <a:txBody>
                    <a:bodyPr/>
                    <a:lstStyle/>
                    <a:p>
                      <a:pPr algn="ctr" latinLnBrk="1"/>
                      <a:r>
                        <a:rPr lang="en-US" altLang="ko-KR" sz="1050" dirty="0" smtClean="0"/>
                        <a:t>8</a:t>
                      </a:r>
                      <a:endParaRPr lang="ko-KR" altLang="en-US" sz="1050"/>
                    </a:p>
                  </a:txBody>
                  <a:tcPr anchor="ctr"/>
                </a:tc>
              </a:tr>
              <a:tr h="268514">
                <a:tc>
                  <a:txBody>
                    <a:bodyPr/>
                    <a:lstStyle/>
                    <a:p>
                      <a:pPr algn="ctr" latinLnBrk="1"/>
                      <a:r>
                        <a:rPr lang="en-US" altLang="ko-KR" sz="1050" dirty="0" smtClean="0"/>
                        <a:t>4</a:t>
                      </a:r>
                      <a:endParaRPr lang="ko-KR" altLang="en-US" sz="1050"/>
                    </a:p>
                  </a:txBody>
                  <a:tcPr anchor="ctr"/>
                </a:tc>
                <a:tc>
                  <a:txBody>
                    <a:bodyPr/>
                    <a:lstStyle/>
                    <a:p>
                      <a:pPr algn="ctr" latinLnBrk="1"/>
                      <a:r>
                        <a:rPr lang="en-US" altLang="ko-KR" sz="1050" dirty="0" smtClean="0"/>
                        <a:t>HDR</a:t>
                      </a:r>
                      <a:endParaRPr lang="ko-KR" altLang="en-US" sz="1050" dirty="0"/>
                    </a:p>
                  </a:txBody>
                  <a:tcPr anchor="ctr"/>
                </a:tc>
                <a:tc>
                  <a:txBody>
                    <a:bodyPr/>
                    <a:lstStyle/>
                    <a:p>
                      <a:pPr algn="ctr" latinLnBrk="1"/>
                      <a:r>
                        <a:rPr lang="en-US" altLang="ko-KR" sz="1050" dirty="0" smtClean="0"/>
                        <a:t>8</a:t>
                      </a:r>
                      <a:endParaRPr lang="ko-KR" altLang="en-US" sz="1050"/>
                    </a:p>
                  </a:txBody>
                  <a:tcPr anchor="ctr"/>
                </a:tc>
              </a:tr>
              <a:tr h="268514">
                <a:tc>
                  <a:txBody>
                    <a:bodyPr/>
                    <a:lstStyle/>
                    <a:p>
                      <a:pPr algn="ctr" latinLnBrk="1"/>
                      <a:r>
                        <a:rPr lang="en-US" altLang="ko-KR" sz="1050" dirty="0" smtClean="0"/>
                        <a:t>5</a:t>
                      </a:r>
                      <a:endParaRPr lang="ko-KR" altLang="en-US" sz="1050"/>
                    </a:p>
                  </a:txBody>
                  <a:tcPr anchor="ct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050" baseline="0" dirty="0" smtClean="0"/>
                        <a:t>LDR</a:t>
                      </a:r>
                      <a:endParaRPr lang="ko-KR" altLang="en-US" sz="1050" dirty="0"/>
                    </a:p>
                  </a:txBody>
                  <a:tcPr anchor="ctr"/>
                </a:tc>
                <a:tc>
                  <a:txBody>
                    <a:bodyPr/>
                    <a:lstStyle/>
                    <a:p>
                      <a:pPr algn="ctr" latinLnBrk="1"/>
                      <a:r>
                        <a:rPr lang="en-US" altLang="ko-KR" sz="1050" dirty="0" smtClean="0"/>
                        <a:t>16</a:t>
                      </a:r>
                      <a:endParaRPr lang="ko-KR" altLang="en-US" sz="1050" dirty="0"/>
                    </a:p>
                  </a:txBody>
                  <a:tcPr anchor="ctr"/>
                </a:tc>
              </a:tr>
              <a:tr h="268514">
                <a:tc>
                  <a:txBody>
                    <a:bodyPr/>
                    <a:lstStyle/>
                    <a:p>
                      <a:pPr algn="ctr" latinLnBrk="1"/>
                      <a:r>
                        <a:rPr lang="en-US" altLang="ko-KR" sz="1050" dirty="0" smtClean="0"/>
                        <a:t>6</a:t>
                      </a:r>
                      <a:endParaRPr lang="ko-KR" altLang="en-US" sz="1050"/>
                    </a:p>
                  </a:txBody>
                  <a:tcPr anchor="ctr"/>
                </a:tc>
                <a:tc>
                  <a:txBody>
                    <a:bodyPr/>
                    <a:lstStyle/>
                    <a:p>
                      <a:pPr algn="ctr" latinLnBrk="1"/>
                      <a:r>
                        <a:rPr lang="en-US" altLang="ko-KR" sz="1050" dirty="0" smtClean="0"/>
                        <a:t>HDR</a:t>
                      </a:r>
                      <a:endParaRPr lang="ko-KR" altLang="en-US" sz="1050"/>
                    </a:p>
                  </a:txBody>
                  <a:tcPr anchor="ctr"/>
                </a:tc>
                <a:tc>
                  <a:txBody>
                    <a:bodyPr/>
                    <a:lstStyle/>
                    <a:p>
                      <a:pPr algn="ctr" latinLnBrk="1"/>
                      <a:r>
                        <a:rPr lang="en-US" altLang="ko-KR" sz="1050" dirty="0" smtClean="0"/>
                        <a:t>16</a:t>
                      </a:r>
                      <a:endParaRPr lang="ko-KR" altLang="en-US" sz="1050" dirty="0"/>
                    </a:p>
                  </a:txBody>
                  <a:tcPr anchor="ctr"/>
                </a:tc>
              </a:tr>
            </a:tbl>
          </a:graphicData>
        </a:graphic>
      </p:graphicFrame>
      <p:graphicFrame>
        <p:nvGraphicFramePr>
          <p:cNvPr id="9" name="차트 8"/>
          <p:cNvGraphicFramePr>
            <a:graphicFrameLocks/>
          </p:cNvGraphicFramePr>
          <p:nvPr>
            <p:extLst>
              <p:ext uri="{D42A27DB-BD31-4B8C-83A1-F6EECF244321}">
                <p14:modId xmlns:p14="http://schemas.microsoft.com/office/powerpoint/2010/main" val="1426303064"/>
              </p:ext>
            </p:extLst>
          </p:nvPr>
        </p:nvGraphicFramePr>
        <p:xfrm>
          <a:off x="1066800" y="2209800"/>
          <a:ext cx="3960813" cy="2362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693581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TXOP guarantee on primary channel</a:t>
            </a:r>
            <a:endParaRPr lang="ko-KR" altLang="en-US" dirty="0"/>
          </a:p>
        </p:txBody>
      </p:sp>
      <p:sp>
        <p:nvSpPr>
          <p:cNvPr id="3" name="내용 개체 틀 2"/>
          <p:cNvSpPr>
            <a:spLocks noGrp="1"/>
          </p:cNvSpPr>
          <p:nvPr>
            <p:ph idx="1"/>
          </p:nvPr>
        </p:nvSpPr>
        <p:spPr/>
        <p:txBody>
          <a:bodyPr>
            <a:normAutofit/>
          </a:bodyPr>
          <a:lstStyle/>
          <a:p>
            <a:r>
              <a:rPr lang="en-US" altLang="ko-KR" sz="1800" dirty="0" smtClean="0"/>
              <a:t>As shown in slide 5, the difference between two PPDUs is not minor. </a:t>
            </a:r>
          </a:p>
          <a:p>
            <a:r>
              <a:rPr lang="en-US" altLang="ko-KR" sz="1800" dirty="0" smtClean="0"/>
              <a:t>So, we should fill the difference of PPDU length at the primary channel for prohibiting of unintended transmission while AP transmits the Wake-up signal. </a:t>
            </a:r>
          </a:p>
          <a:p>
            <a:r>
              <a:rPr lang="en-US" altLang="ko-KR" sz="1800" dirty="0" smtClean="0"/>
              <a:t>For the this, we can consider the following options </a:t>
            </a:r>
          </a:p>
          <a:p>
            <a:pPr lvl="1"/>
            <a:r>
              <a:rPr lang="en-US" altLang="ko-KR" sz="1600" dirty="0" smtClean="0"/>
              <a:t>Option </a:t>
            </a:r>
            <a:r>
              <a:rPr lang="en-US" altLang="ko-KR" sz="1600" dirty="0"/>
              <a:t>1 : adjustment of data </a:t>
            </a:r>
            <a:r>
              <a:rPr lang="en-US" altLang="ko-KR" sz="1600" dirty="0" smtClean="0"/>
              <a:t>rate</a:t>
            </a:r>
          </a:p>
          <a:p>
            <a:pPr lvl="2"/>
            <a:r>
              <a:rPr lang="en-US" altLang="ko-KR" sz="1400" dirty="0" smtClean="0"/>
              <a:t>The </a:t>
            </a:r>
            <a:r>
              <a:rPr lang="en-US" altLang="ko-KR" sz="1400" dirty="0"/>
              <a:t>PPDU applied the LDR has the longer preamble length and symbol duration than that applied the HDR</a:t>
            </a:r>
            <a:r>
              <a:rPr lang="en-US" altLang="ko-KR" sz="1400" dirty="0" smtClean="0"/>
              <a:t>. </a:t>
            </a:r>
          </a:p>
          <a:p>
            <a:pPr lvl="3"/>
            <a:r>
              <a:rPr lang="en-US" altLang="ko-KR" sz="1200" dirty="0" smtClean="0"/>
              <a:t>In previous slide, we checked that case 1 is longer than other cases that are applied the HDR. </a:t>
            </a:r>
            <a:endParaRPr lang="en-US" altLang="ko-KR" sz="1200" dirty="0"/>
          </a:p>
          <a:p>
            <a:pPr lvl="2"/>
            <a:r>
              <a:rPr lang="en-US" altLang="ko-KR" sz="1400" dirty="0"/>
              <a:t>So, </a:t>
            </a:r>
            <a:r>
              <a:rPr lang="en-US" altLang="ko-KR" sz="1400" dirty="0" smtClean="0"/>
              <a:t>by applying the LDR to </a:t>
            </a:r>
            <a:r>
              <a:rPr lang="en-US" altLang="ko-KR" sz="1400" dirty="0"/>
              <a:t>WUR PPDU </a:t>
            </a:r>
            <a:r>
              <a:rPr lang="en-US" altLang="ko-KR" sz="1400" dirty="0" smtClean="0"/>
              <a:t>on the Primary channel, we can meet </a:t>
            </a:r>
            <a:r>
              <a:rPr lang="en-US" altLang="ko-KR" sz="1400" dirty="0"/>
              <a:t>the Max length of WUR </a:t>
            </a:r>
            <a:r>
              <a:rPr lang="en-US" altLang="ko-KR" sz="1400" dirty="0" smtClean="0"/>
              <a:t>PPDU on</a:t>
            </a:r>
            <a:r>
              <a:rPr lang="ko-KR" altLang="en-US" sz="1400" smtClean="0"/>
              <a:t> </a:t>
            </a:r>
            <a:r>
              <a:rPr lang="en-US" altLang="ko-KR" sz="1400" dirty="0" smtClean="0"/>
              <a:t>transmission of same frame type. </a:t>
            </a:r>
            <a:endParaRPr lang="en-US" altLang="ko-KR" sz="1400" dirty="0"/>
          </a:p>
          <a:p>
            <a:pPr lvl="2"/>
            <a:endParaRPr lang="en-US" altLang="ko-KR" sz="1100" dirty="0"/>
          </a:p>
        </p:txBody>
      </p:sp>
      <p:sp>
        <p:nvSpPr>
          <p:cNvPr id="4" name="날짜 개체 틀 3"/>
          <p:cNvSpPr>
            <a:spLocks noGrp="1"/>
          </p:cNvSpPr>
          <p:nvPr>
            <p:ph type="dt" sz="half" idx="2"/>
          </p:nvPr>
        </p:nvSpPr>
        <p:spPr/>
        <p:txBody>
          <a:bodyPr/>
          <a:lstStyle/>
          <a:p>
            <a:pPr>
              <a:defRPr/>
            </a:pPr>
            <a:r>
              <a:rPr lang="en-US" altLang="ko-KR" smtClean="0"/>
              <a:t>May 2018</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6</a:t>
            </a:fld>
            <a:endParaRPr lang="en-US" altLang="ko-KR"/>
          </a:p>
        </p:txBody>
      </p:sp>
      <p:pic>
        <p:nvPicPr>
          <p:cNvPr id="10" name="그림 9"/>
          <p:cNvPicPr>
            <a:picLocks noChangeAspect="1"/>
          </p:cNvPicPr>
          <p:nvPr/>
        </p:nvPicPr>
        <p:blipFill>
          <a:blip r:embed="rId2"/>
          <a:stretch>
            <a:fillRect/>
          </a:stretch>
        </p:blipFill>
        <p:spPr>
          <a:xfrm>
            <a:off x="1698191" y="4752745"/>
            <a:ext cx="5747617" cy="1716376"/>
          </a:xfrm>
          <a:prstGeom prst="rect">
            <a:avLst/>
          </a:prstGeom>
        </p:spPr>
      </p:pic>
    </p:spTree>
    <p:extLst>
      <p:ext uri="{BB962C8B-B14F-4D97-AF65-F5344CB8AC3E}">
        <p14:creationId xmlns:p14="http://schemas.microsoft.com/office/powerpoint/2010/main" val="19293502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TXOP guarantee on primary channel</a:t>
            </a:r>
            <a:endParaRPr lang="ko-KR" altLang="en-US"/>
          </a:p>
        </p:txBody>
      </p:sp>
      <p:sp>
        <p:nvSpPr>
          <p:cNvPr id="3" name="내용 개체 틀 2"/>
          <p:cNvSpPr>
            <a:spLocks noGrp="1"/>
          </p:cNvSpPr>
          <p:nvPr>
            <p:ph idx="1"/>
          </p:nvPr>
        </p:nvSpPr>
        <p:spPr/>
        <p:txBody>
          <a:bodyPr/>
          <a:lstStyle/>
          <a:p>
            <a:pPr lvl="1"/>
            <a:r>
              <a:rPr lang="en-US" altLang="ko-KR" sz="1800" dirty="0"/>
              <a:t>Option2 :  Adding the </a:t>
            </a:r>
            <a:r>
              <a:rPr lang="en-US" altLang="ko-KR" sz="1800" dirty="0" smtClean="0"/>
              <a:t>additional WUR frame until the max length of WUR PPDU . </a:t>
            </a:r>
            <a:endParaRPr lang="en-US" altLang="ko-KR" sz="1800" dirty="0"/>
          </a:p>
          <a:p>
            <a:pPr lvl="2"/>
            <a:r>
              <a:rPr lang="en-US" altLang="ko-KR" sz="1600" dirty="0"/>
              <a:t>For the alignment of primary PPDU length as to max PPDU length among the each channel, additional </a:t>
            </a:r>
            <a:r>
              <a:rPr lang="en-US" altLang="ko-KR" sz="1600" dirty="0" smtClean="0"/>
              <a:t>frame may </a:t>
            </a:r>
            <a:r>
              <a:rPr lang="en-US" altLang="ko-KR" sz="1600" dirty="0"/>
              <a:t>be added after WUR frame.  </a:t>
            </a:r>
          </a:p>
          <a:p>
            <a:pPr lvl="2"/>
            <a:r>
              <a:rPr lang="en-US" altLang="ko-KR" sz="1600" dirty="0" smtClean="0"/>
              <a:t>Because additional WUR frame is attached in WUR PPDU, </a:t>
            </a:r>
            <a:r>
              <a:rPr lang="en-US" altLang="ko-KR" sz="1600" dirty="0"/>
              <a:t>a wake-up receiver may try to decode </a:t>
            </a:r>
            <a:r>
              <a:rPr lang="en-US" altLang="ko-KR" sz="1600" dirty="0" smtClean="0"/>
              <a:t>all frames </a:t>
            </a:r>
            <a:r>
              <a:rPr lang="en-US" altLang="ko-KR" sz="1600" dirty="0"/>
              <a:t>transmitted on the primary channel.</a:t>
            </a:r>
          </a:p>
          <a:p>
            <a:pPr lvl="3"/>
            <a:r>
              <a:rPr lang="en-US" altLang="ko-KR" sz="1400" dirty="0"/>
              <a:t>It can lead the more power consumption. </a:t>
            </a:r>
            <a:endParaRPr lang="en-US" altLang="ko-KR" sz="1400" dirty="0" smtClean="0"/>
          </a:p>
          <a:p>
            <a:pPr lvl="2"/>
            <a:r>
              <a:rPr lang="en-US" altLang="ko-KR" sz="1600" dirty="0" smtClean="0"/>
              <a:t>The configuration of additional WUR frame is TBD </a:t>
            </a:r>
            <a:endParaRPr lang="en-US" altLang="ko-KR" sz="1600" dirty="0"/>
          </a:p>
          <a:p>
            <a:pPr lvl="2"/>
            <a:endParaRPr lang="en-US" altLang="ko-KR" dirty="0" smtClean="0"/>
          </a:p>
          <a:p>
            <a:pPr lvl="3"/>
            <a:endParaRPr lang="en-US" altLang="ko-KR" sz="1400" dirty="0"/>
          </a:p>
        </p:txBody>
      </p:sp>
      <p:sp>
        <p:nvSpPr>
          <p:cNvPr id="4" name="날짜 개체 틀 3"/>
          <p:cNvSpPr>
            <a:spLocks noGrp="1"/>
          </p:cNvSpPr>
          <p:nvPr>
            <p:ph type="dt" sz="half" idx="2"/>
          </p:nvPr>
        </p:nvSpPr>
        <p:spPr/>
        <p:txBody>
          <a:bodyPr/>
          <a:lstStyle/>
          <a:p>
            <a:pPr>
              <a:defRPr/>
            </a:pPr>
            <a:r>
              <a:rPr lang="en-US" altLang="ko-KR" smtClean="0"/>
              <a:t>May 2018</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7</a:t>
            </a:fld>
            <a:endParaRPr lang="en-US" altLang="ko-KR"/>
          </a:p>
        </p:txBody>
      </p:sp>
      <p:pic>
        <p:nvPicPr>
          <p:cNvPr id="9" name="그림 8"/>
          <p:cNvPicPr>
            <a:picLocks noChangeAspect="1"/>
          </p:cNvPicPr>
          <p:nvPr/>
        </p:nvPicPr>
        <p:blipFill>
          <a:blip r:embed="rId2"/>
          <a:stretch>
            <a:fillRect/>
          </a:stretch>
        </p:blipFill>
        <p:spPr>
          <a:xfrm>
            <a:off x="1447800" y="4196593"/>
            <a:ext cx="6504389" cy="1899407"/>
          </a:xfrm>
          <a:prstGeom prst="rect">
            <a:avLst/>
          </a:prstGeom>
        </p:spPr>
      </p:pic>
    </p:spTree>
    <p:extLst>
      <p:ext uri="{BB962C8B-B14F-4D97-AF65-F5344CB8AC3E}">
        <p14:creationId xmlns:p14="http://schemas.microsoft.com/office/powerpoint/2010/main" val="19843393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TXOP guarantee on primary channel</a:t>
            </a:r>
            <a:endParaRPr lang="ko-KR" altLang="en-US"/>
          </a:p>
        </p:txBody>
      </p:sp>
      <p:sp>
        <p:nvSpPr>
          <p:cNvPr id="3" name="내용 개체 틀 2"/>
          <p:cNvSpPr>
            <a:spLocks noGrp="1"/>
          </p:cNvSpPr>
          <p:nvPr>
            <p:ph idx="1"/>
          </p:nvPr>
        </p:nvSpPr>
        <p:spPr/>
        <p:txBody>
          <a:bodyPr/>
          <a:lstStyle/>
          <a:p>
            <a:pPr lvl="1"/>
            <a:r>
              <a:rPr lang="en-US" altLang="ko-KR" sz="1800" dirty="0" smtClean="0"/>
              <a:t>Option 3 : Adding </a:t>
            </a:r>
            <a:r>
              <a:rPr lang="en-US" altLang="ko-KR" sz="1800" dirty="0"/>
              <a:t>the padding as much as the difference </a:t>
            </a:r>
            <a:endParaRPr lang="en-US" altLang="ko-KR" sz="1800" dirty="0" smtClean="0"/>
          </a:p>
          <a:p>
            <a:pPr lvl="2"/>
            <a:r>
              <a:rPr lang="en-US" altLang="ko-KR" sz="1600" dirty="0" smtClean="0"/>
              <a:t>It is </a:t>
            </a:r>
            <a:r>
              <a:rPr lang="en-US" altLang="ko-KR" sz="1600" dirty="0"/>
              <a:t>very simple but may not be efficient because this length of padding can be very long according to cases</a:t>
            </a:r>
            <a:r>
              <a:rPr lang="en-US" altLang="ko-KR" sz="1600" dirty="0" smtClean="0"/>
              <a:t>.</a:t>
            </a:r>
          </a:p>
          <a:p>
            <a:pPr lvl="2"/>
            <a:r>
              <a:rPr lang="en-US" altLang="ko-KR" sz="1600" dirty="0" smtClean="0"/>
              <a:t>Since WUR Rx can sense the signal power due to padding symbol after the end of WUR PPDU, other WUR RXs may be try to decode this. </a:t>
            </a:r>
          </a:p>
          <a:p>
            <a:pPr lvl="3"/>
            <a:r>
              <a:rPr lang="en-US" altLang="ko-KR" sz="1400" dirty="0" smtClean="0"/>
              <a:t>It can lead the unnecessary power consumption of WUR RXs.</a:t>
            </a:r>
          </a:p>
          <a:p>
            <a:pPr lvl="2"/>
            <a:r>
              <a:rPr lang="en-US" altLang="ko-KR" sz="1600" dirty="0" smtClean="0"/>
              <a:t>How to construct the padding symbol is TBD. </a:t>
            </a:r>
          </a:p>
          <a:p>
            <a:pPr lvl="2"/>
            <a:endParaRPr lang="en-US" altLang="ko-KR" dirty="0"/>
          </a:p>
          <a:p>
            <a:endParaRPr lang="ko-KR" altLang="en-US" dirty="0"/>
          </a:p>
        </p:txBody>
      </p:sp>
      <p:sp>
        <p:nvSpPr>
          <p:cNvPr id="4" name="날짜 개체 틀 3"/>
          <p:cNvSpPr>
            <a:spLocks noGrp="1"/>
          </p:cNvSpPr>
          <p:nvPr>
            <p:ph type="dt" sz="half" idx="2"/>
          </p:nvPr>
        </p:nvSpPr>
        <p:spPr/>
        <p:txBody>
          <a:bodyPr/>
          <a:lstStyle/>
          <a:p>
            <a:pPr>
              <a:defRPr/>
            </a:pPr>
            <a:r>
              <a:rPr lang="en-US" altLang="ko-KR" smtClean="0"/>
              <a:t>May 2018</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8</a:t>
            </a:fld>
            <a:endParaRPr lang="en-US" altLang="ko-KR"/>
          </a:p>
        </p:txBody>
      </p:sp>
      <p:pic>
        <p:nvPicPr>
          <p:cNvPr id="9" name="그림 8"/>
          <p:cNvPicPr>
            <a:picLocks noChangeAspect="1"/>
          </p:cNvPicPr>
          <p:nvPr/>
        </p:nvPicPr>
        <p:blipFill>
          <a:blip r:embed="rId2"/>
          <a:stretch>
            <a:fillRect/>
          </a:stretch>
        </p:blipFill>
        <p:spPr>
          <a:xfrm>
            <a:off x="1356410" y="3932767"/>
            <a:ext cx="6796990" cy="1941041"/>
          </a:xfrm>
          <a:prstGeom prst="rect">
            <a:avLst/>
          </a:prstGeom>
        </p:spPr>
      </p:pic>
    </p:spTree>
    <p:extLst>
      <p:ext uri="{BB962C8B-B14F-4D97-AF65-F5344CB8AC3E}">
        <p14:creationId xmlns:p14="http://schemas.microsoft.com/office/powerpoint/2010/main" val="19080911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Conclusion </a:t>
            </a:r>
            <a:endParaRPr lang="ko-KR" altLang="en-US"/>
          </a:p>
        </p:txBody>
      </p:sp>
      <p:sp>
        <p:nvSpPr>
          <p:cNvPr id="3" name="내용 개체 틀 2"/>
          <p:cNvSpPr>
            <a:spLocks noGrp="1"/>
          </p:cNvSpPr>
          <p:nvPr>
            <p:ph idx="1"/>
          </p:nvPr>
        </p:nvSpPr>
        <p:spPr/>
        <p:txBody>
          <a:bodyPr>
            <a:normAutofit fontScale="85000" lnSpcReduction="10000"/>
          </a:bodyPr>
          <a:lstStyle/>
          <a:p>
            <a:r>
              <a:rPr lang="en-US" altLang="ko-KR" dirty="0" smtClean="0"/>
              <a:t>The length of WUR PPDU per 20Mhz can be different in the WUR FDMA transmission. </a:t>
            </a:r>
          </a:p>
          <a:p>
            <a:pPr lvl="1"/>
            <a:r>
              <a:rPr lang="en-US" altLang="ko-KR" dirty="0" smtClean="0"/>
              <a:t>The </a:t>
            </a:r>
            <a:r>
              <a:rPr lang="en-US" altLang="ko-KR" dirty="0"/>
              <a:t>difference in length is not trivial</a:t>
            </a:r>
            <a:r>
              <a:rPr lang="en-US" altLang="ko-KR" dirty="0" smtClean="0"/>
              <a:t>.</a:t>
            </a:r>
          </a:p>
          <a:p>
            <a:pPr lvl="1"/>
            <a:r>
              <a:rPr lang="en-US" altLang="ko-KR" dirty="0" smtClean="0"/>
              <a:t>And, the early end of transmission on the primary channel can lead the unnecessary channel access and transmission at the primary channel. </a:t>
            </a:r>
          </a:p>
          <a:p>
            <a:pPr lvl="1"/>
            <a:endParaRPr lang="en-US" altLang="ko-KR" dirty="0" smtClean="0"/>
          </a:p>
          <a:p>
            <a:r>
              <a:rPr lang="en-US" altLang="ko-KR" dirty="0" smtClean="0"/>
              <a:t>Thus, to solve this problem, we</a:t>
            </a:r>
            <a:r>
              <a:rPr lang="ko-KR" altLang="en-US"/>
              <a:t> </a:t>
            </a:r>
            <a:r>
              <a:rPr lang="en-US" altLang="ko-KR" dirty="0" smtClean="0"/>
              <a:t>should align the length of PPDU on</a:t>
            </a:r>
            <a:r>
              <a:rPr lang="ko-KR" altLang="en-US" smtClean="0"/>
              <a:t> </a:t>
            </a:r>
            <a:r>
              <a:rPr lang="en-US" altLang="ko-KR" dirty="0" smtClean="0"/>
              <a:t>the primary channel with that of other channels in WUR FDMA. </a:t>
            </a:r>
          </a:p>
          <a:p>
            <a:pPr lvl="2"/>
            <a:endParaRPr lang="en-US" altLang="ko-KR" dirty="0" smtClean="0"/>
          </a:p>
          <a:p>
            <a:r>
              <a:rPr lang="en-US" altLang="ko-KR" dirty="0" smtClean="0"/>
              <a:t>Also, as to align the length of PPDU on primary channel as much as the max length of other channels in WUR FDMA transmission, we can consider the three options. </a:t>
            </a:r>
          </a:p>
          <a:p>
            <a:pPr lvl="1"/>
            <a:r>
              <a:rPr lang="en-US" altLang="ko-KR" dirty="0" smtClean="0"/>
              <a:t>Op1 : </a:t>
            </a:r>
            <a:r>
              <a:rPr lang="en-US" altLang="ko-KR" dirty="0"/>
              <a:t>applying the low data rate on the primary channel </a:t>
            </a:r>
            <a:endParaRPr lang="en-US" altLang="ko-KR" dirty="0" smtClean="0"/>
          </a:p>
          <a:p>
            <a:pPr lvl="1"/>
            <a:r>
              <a:rPr lang="en-US" altLang="ko-KR" dirty="0" smtClean="0"/>
              <a:t>Op2 </a:t>
            </a:r>
            <a:r>
              <a:rPr lang="en-US" altLang="ko-KR" dirty="0"/>
              <a:t>: </a:t>
            </a:r>
            <a:r>
              <a:rPr lang="en-US" altLang="ko-KR" dirty="0" smtClean="0"/>
              <a:t>adding </a:t>
            </a:r>
            <a:r>
              <a:rPr lang="en-US" altLang="ko-KR" dirty="0"/>
              <a:t>the </a:t>
            </a:r>
            <a:r>
              <a:rPr lang="en-US" altLang="ko-KR" dirty="0" smtClean="0"/>
              <a:t>additional WUR frame.</a:t>
            </a:r>
          </a:p>
          <a:p>
            <a:pPr lvl="1"/>
            <a:r>
              <a:rPr lang="en-US" altLang="ko-KR" dirty="0" smtClean="0"/>
              <a:t>Op3 : </a:t>
            </a:r>
            <a:r>
              <a:rPr lang="en-US" altLang="ko-KR" dirty="0"/>
              <a:t>adding </a:t>
            </a:r>
            <a:r>
              <a:rPr lang="en-US" altLang="ko-KR" dirty="0" smtClean="0"/>
              <a:t>the Padding symbol.</a:t>
            </a:r>
            <a:endParaRPr lang="en-US" altLang="ko-KR" dirty="0"/>
          </a:p>
        </p:txBody>
      </p:sp>
      <p:sp>
        <p:nvSpPr>
          <p:cNvPr id="4" name="날짜 개체 틀 3"/>
          <p:cNvSpPr>
            <a:spLocks noGrp="1"/>
          </p:cNvSpPr>
          <p:nvPr>
            <p:ph type="dt" sz="half" idx="2"/>
          </p:nvPr>
        </p:nvSpPr>
        <p:spPr/>
        <p:txBody>
          <a:bodyPr/>
          <a:lstStyle/>
          <a:p>
            <a:pPr>
              <a:defRPr/>
            </a:pPr>
            <a:r>
              <a:rPr lang="en-US" altLang="ko-KR" smtClean="0"/>
              <a:t>May 2018</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9</a:t>
            </a:fld>
            <a:endParaRPr lang="en-US" altLang="ko-KR"/>
          </a:p>
        </p:txBody>
      </p:sp>
      <p:sp>
        <p:nvSpPr>
          <p:cNvPr id="7" name="직사각형 6"/>
          <p:cNvSpPr/>
          <p:nvPr/>
        </p:nvSpPr>
        <p:spPr>
          <a:xfrm>
            <a:off x="741298" y="6727439"/>
            <a:ext cx="965329" cy="276999"/>
          </a:xfrm>
          <a:prstGeom prst="rect">
            <a:avLst/>
          </a:prstGeom>
        </p:spPr>
        <p:txBody>
          <a:bodyPr wrap="none">
            <a:spAutoFit/>
          </a:bodyPr>
          <a:lstStyle/>
          <a:p>
            <a:r>
              <a:rPr lang="en-US" altLang="ko-KR" dirty="0"/>
              <a:t>The method </a:t>
            </a:r>
            <a:endParaRPr lang="ko-KR" altLang="en-US"/>
          </a:p>
        </p:txBody>
      </p:sp>
    </p:spTree>
    <p:extLst>
      <p:ext uri="{BB962C8B-B14F-4D97-AF65-F5344CB8AC3E}">
        <p14:creationId xmlns:p14="http://schemas.microsoft.com/office/powerpoint/2010/main" val="860753159"/>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207685</TotalTime>
  <Words>1266</Words>
  <Application>Microsoft Office PowerPoint</Application>
  <PresentationFormat>화면 슬라이드 쇼(4:3)</PresentationFormat>
  <Paragraphs>190</Paragraphs>
  <Slides>14</Slides>
  <Notes>1</Notes>
  <HiddenSlides>0</HiddenSlides>
  <MMClips>0</MMClips>
  <ScaleCrop>false</ScaleCrop>
  <HeadingPairs>
    <vt:vector size="6" baseType="variant">
      <vt:variant>
        <vt:lpstr>사용한 글꼴</vt:lpstr>
      </vt:variant>
      <vt:variant>
        <vt:i4>4</vt:i4>
      </vt:variant>
      <vt:variant>
        <vt:lpstr>테마</vt:lpstr>
      </vt:variant>
      <vt:variant>
        <vt:i4>1</vt:i4>
      </vt:variant>
      <vt:variant>
        <vt:lpstr>슬라이드 제목</vt:lpstr>
      </vt:variant>
      <vt:variant>
        <vt:i4>14</vt:i4>
      </vt:variant>
    </vt:vector>
  </HeadingPairs>
  <TitlesOfParts>
    <vt:vector size="19" baseType="lpstr">
      <vt:lpstr>굴림</vt:lpstr>
      <vt:lpstr>맑은 고딕</vt:lpstr>
      <vt:lpstr>Arial</vt:lpstr>
      <vt:lpstr>Times New Roman</vt:lpstr>
      <vt:lpstr>802-11-Submission</vt:lpstr>
      <vt:lpstr>Efficient FDMA transmission for WUR</vt:lpstr>
      <vt:lpstr>Introduction </vt:lpstr>
      <vt:lpstr>MU wake-up transmission with FDMA</vt:lpstr>
      <vt:lpstr>Early end of WUR transmission</vt:lpstr>
      <vt:lpstr>Length Difference of WUR PPDU</vt:lpstr>
      <vt:lpstr>TXOP guarantee on primary channel</vt:lpstr>
      <vt:lpstr>TXOP guarantee on primary channel</vt:lpstr>
      <vt:lpstr>TXOP guarantee on primary channel</vt:lpstr>
      <vt:lpstr>Conclusion </vt:lpstr>
      <vt:lpstr>Straw Poll #1</vt:lpstr>
      <vt:lpstr>Straw Poll #2</vt:lpstr>
      <vt:lpstr>Reference </vt:lpstr>
      <vt:lpstr>Appendix </vt:lpstr>
      <vt:lpstr>Recap. FDMA transmission [2]</vt:lpstr>
    </vt:vector>
  </TitlesOfParts>
  <Company>LG Electronics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Giwon Park</dc:creator>
  <cp:lastModifiedBy>임동국/선임연구원/차세대표준(연)IoT팀(dongguk.lim@lge.com)</cp:lastModifiedBy>
  <cp:revision>3987</cp:revision>
  <cp:lastPrinted>2017-07-07T02:11:09Z</cp:lastPrinted>
  <dcterms:created xsi:type="dcterms:W3CDTF">2007-05-21T21:00:37Z</dcterms:created>
  <dcterms:modified xsi:type="dcterms:W3CDTF">2018-05-03T05:01:21Z</dcterms:modified>
</cp:coreProperties>
</file>