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
  </p:notesMasterIdLst>
  <p:handoutMasterIdLst>
    <p:handoutMasterId r:id="rId17"/>
  </p:handoutMasterIdLst>
  <p:sldIdLst>
    <p:sldId id="479" r:id="rId2"/>
    <p:sldId id="480" r:id="rId3"/>
    <p:sldId id="490" r:id="rId4"/>
    <p:sldId id="518" r:id="rId5"/>
    <p:sldId id="526" r:id="rId6"/>
    <p:sldId id="539" r:id="rId7"/>
    <p:sldId id="521" r:id="rId8"/>
    <p:sldId id="546" r:id="rId9"/>
    <p:sldId id="533" r:id="rId10"/>
    <p:sldId id="535" r:id="rId11"/>
    <p:sldId id="537" r:id="rId12"/>
    <p:sldId id="544" r:id="rId13"/>
    <p:sldId id="541" r:id="rId14"/>
    <p:sldId id="519"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x" initials="yx" lastIdx="14" clrIdx="0">
    <p:extLst>
      <p:ext uri="{19B8F6BF-5375-455C-9EA6-DF929625EA0E}">
        <p15:presenceInfo xmlns:p15="http://schemas.microsoft.com/office/powerpoint/2012/main" userId="yx" providerId="None"/>
      </p:ext>
    </p:extLst>
  </p:cmAuthor>
  <p:cmAuthor id="2" name="Liangdandan (2012)" initials="L(" lastIdx="5" clrIdx="1">
    <p:extLst>
      <p:ext uri="{19B8F6BF-5375-455C-9EA6-DF929625EA0E}">
        <p15:presenceInfo xmlns:p15="http://schemas.microsoft.com/office/powerpoint/2012/main" userId="S-1-5-21-147214757-305610072-1517763936-4854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784" autoAdjust="0"/>
  </p:normalViewPr>
  <p:slideViewPr>
    <p:cSldViewPr>
      <p:cViewPr varScale="1">
        <p:scale>
          <a:sx n="89" d="100"/>
          <a:sy n="89" d="100"/>
        </p:scale>
        <p:origin x="1286" y="67"/>
      </p:cViewPr>
      <p:guideLst>
        <p:guide orient="horz" pos="244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dirty="0" smtClean="0"/>
              <a:t>Doc Title</a:t>
            </a:r>
            <a:endParaRPr lang="en-US" dirty="0"/>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smtClean="0"/>
            </a:lvl1pPr>
          </a:lstStyle>
          <a:p>
            <a:pPr>
              <a:defRPr/>
            </a:pPr>
            <a:r>
              <a:rPr lang="en-US" dirty="0"/>
              <a:t>Page </a:t>
            </a:r>
            <a:fld id="{3F99EF29-387F-42BB-8A81-132E16DF8442}"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5837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smtClean="0"/>
            </a:lvl1pPr>
          </a:lstStyle>
          <a:p>
            <a:pPr>
              <a:defRPr/>
            </a:pPr>
            <a:r>
              <a:rPr lang="en-US" dirty="0" smtClean="0"/>
              <a:t>Doc Title</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smtClean="0"/>
            </a:lvl1pPr>
          </a:lstStyle>
          <a:p>
            <a:pPr>
              <a:defRPr/>
            </a:pPr>
            <a:r>
              <a:rPr lang="en-US" dirty="0"/>
              <a:t>Month Year</a:t>
            </a:r>
          </a:p>
        </p:txBody>
      </p:sp>
      <p:sp>
        <p:nvSpPr>
          <p:cNvPr id="922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smtClean="0"/>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smtClean="0"/>
            </a:lvl1pPr>
          </a:lstStyle>
          <a:p>
            <a:pPr>
              <a:defRPr/>
            </a:pPr>
            <a:r>
              <a:rPr lang="en-US" dirty="0"/>
              <a:t>Page </a:t>
            </a:r>
            <a:fld id="{870C1BA4-1CEE-4CD8-8532-343A8D2B3155}"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155109202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smtClean="0"/>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xfrm>
            <a:off x="3409150" y="9908983"/>
            <a:ext cx="415177" cy="184666"/>
          </a:xfrm>
          <a:noFill/>
        </p:spPr>
        <p:txBody>
          <a:bodyPr/>
          <a:lstStyle/>
          <a:p>
            <a:r>
              <a:rPr lang="en-US" dirty="0"/>
              <a:t>Page </a:t>
            </a:r>
            <a:fld id="{9A6FF2A5-3843-4034-80EC-B86A7C49C539}" type="slidenum">
              <a:rPr lang="en-US"/>
              <a:pPr/>
              <a:t>1</a:t>
            </a:fld>
            <a:endParaRPr lang="en-US" dirty="0"/>
          </a:p>
        </p:txBody>
      </p:sp>
      <p:sp>
        <p:nvSpPr>
          <p:cNvPr id="10246" name="Rectangle 2"/>
          <p:cNvSpPr>
            <a:spLocks noGrp="1" noRot="1" noChangeAspect="1" noChangeArrowheads="1" noTextEdit="1"/>
          </p:cNvSpPr>
          <p:nvPr>
            <p:ph type="sldImg"/>
          </p:nvPr>
        </p:nvSpPr>
        <p:spPr>
          <a:xfrm>
            <a:off x="1000125" y="773113"/>
            <a:ext cx="5099050" cy="3825875"/>
          </a:xfrm>
          <a:ln/>
        </p:spPr>
      </p:sp>
      <p:sp>
        <p:nvSpPr>
          <p:cNvPr id="102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7363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0A4BEEF-76AE-4330-9F73-218818CE3801}" type="slidenum">
              <a:rPr lang="en-US" smtClean="0"/>
              <a:t>13</a:t>
            </a:fld>
            <a:endParaRPr lang="en-US"/>
          </a:p>
        </p:txBody>
      </p:sp>
    </p:spTree>
    <p:extLst>
      <p:ext uri="{BB962C8B-B14F-4D97-AF65-F5344CB8AC3E}">
        <p14:creationId xmlns:p14="http://schemas.microsoft.com/office/powerpoint/2010/main" val="225935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a:p>
        </p:txBody>
      </p:sp>
      <p:sp>
        <p:nvSpPr>
          <p:cNvPr id="4" name="页眉占位符 3"/>
          <p:cNvSpPr>
            <a:spLocks noGrp="1"/>
          </p:cNvSpPr>
          <p:nvPr>
            <p:ph type="hdr" sz="quarter" idx="10"/>
          </p:nvPr>
        </p:nvSpPr>
        <p:spPr/>
        <p:txBody>
          <a:bodyPr/>
          <a:lstStyle/>
          <a:p>
            <a:pPr>
              <a:defRPr/>
            </a:pPr>
            <a:r>
              <a:rPr lang="en-US" smtClean="0"/>
              <a:t>Doc Title</a:t>
            </a:r>
            <a:endParaRPr lang="en-US" dirty="0"/>
          </a:p>
        </p:txBody>
      </p:sp>
      <p:sp>
        <p:nvSpPr>
          <p:cNvPr id="5" name="日期占位符 4"/>
          <p:cNvSpPr>
            <a:spLocks noGrp="1"/>
          </p:cNvSpPr>
          <p:nvPr>
            <p:ph type="dt" idx="11"/>
          </p:nvPr>
        </p:nvSpPr>
        <p:spPr/>
        <p:txBody>
          <a:bodyPr/>
          <a:lstStyle/>
          <a:p>
            <a:pPr>
              <a:defRPr/>
            </a:pPr>
            <a:r>
              <a:rPr lang="en-US" smtClean="0"/>
              <a:t>Month Year</a:t>
            </a:r>
            <a:endParaRPr lang="en-US" dirty="0"/>
          </a:p>
        </p:txBody>
      </p:sp>
      <p:sp>
        <p:nvSpPr>
          <p:cNvPr id="6" name="页脚占位符 5"/>
          <p:cNvSpPr>
            <a:spLocks noGrp="1"/>
          </p:cNvSpPr>
          <p:nvPr>
            <p:ph type="ftr" sz="quarter" idx="12"/>
          </p:nvPr>
        </p:nvSpPr>
        <p:spPr/>
        <p:txBody>
          <a:bodyPr/>
          <a:lstStyle/>
          <a:p>
            <a:pPr lvl="4">
              <a:defRPr/>
            </a:pPr>
            <a:r>
              <a:rPr lang="en-US" smtClean="0"/>
              <a:t>John Doe, Some Company</a:t>
            </a:r>
            <a:endParaRPr lang="en-US" dirty="0"/>
          </a:p>
        </p:txBody>
      </p:sp>
      <p:sp>
        <p:nvSpPr>
          <p:cNvPr id="7" name="灯片编号占位符 6"/>
          <p:cNvSpPr>
            <a:spLocks noGrp="1"/>
          </p:cNvSpPr>
          <p:nvPr>
            <p:ph type="sldNum" sz="quarter" idx="13"/>
          </p:nvPr>
        </p:nvSpPr>
        <p:spPr/>
        <p:txBody>
          <a:bodyPr/>
          <a:lstStyle/>
          <a:p>
            <a:pPr>
              <a:defRPr/>
            </a:pPr>
            <a:r>
              <a:rPr lang="en-US" smtClean="0"/>
              <a:t>Page </a:t>
            </a:r>
            <a:fld id="{870C1BA4-1CEE-4CD8-8532-343A8D2B3155}" type="slidenum">
              <a:rPr lang="en-US" smtClean="0"/>
              <a:pPr>
                <a:defRPr/>
              </a:pPr>
              <a:t>2</a:t>
            </a:fld>
            <a:endParaRPr lang="en-US" dirty="0"/>
          </a:p>
        </p:txBody>
      </p:sp>
    </p:spTree>
    <p:extLst>
      <p:ext uri="{BB962C8B-B14F-4D97-AF65-F5344CB8AC3E}">
        <p14:creationId xmlns:p14="http://schemas.microsoft.com/office/powerpoint/2010/main" val="1271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0A4BEEF-76AE-4330-9F73-218818CE3801}" type="slidenum">
              <a:rPr lang="en-US" smtClean="0"/>
              <a:t>5</a:t>
            </a:fld>
            <a:endParaRPr lang="en-US"/>
          </a:p>
        </p:txBody>
      </p:sp>
    </p:spTree>
    <p:extLst>
      <p:ext uri="{BB962C8B-B14F-4D97-AF65-F5344CB8AC3E}">
        <p14:creationId xmlns:p14="http://schemas.microsoft.com/office/powerpoint/2010/main" val="393559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86225" y="95250"/>
            <a:ext cx="2195513" cy="215900"/>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54050" y="95250"/>
            <a:ext cx="915988" cy="215900"/>
          </a:xfrm>
        </p:spPr>
        <p:txBody>
          <a:bodyPr/>
          <a:lstStyle/>
          <a:p>
            <a:pPr>
              <a:defRPr/>
            </a:pPr>
            <a:r>
              <a:rPr lang="en-CA"/>
              <a:t>Month Year</a:t>
            </a:r>
          </a:p>
        </p:txBody>
      </p:sp>
      <p:sp>
        <p:nvSpPr>
          <p:cNvPr id="88068" name="Rectangle 7"/>
          <p:cNvSpPr>
            <a:spLocks noGrp="1" noChangeArrowheads="1"/>
          </p:cNvSpPr>
          <p:nvPr>
            <p:ph type="sldNum" sz="quarter" idx="5"/>
          </p:nvPr>
        </p:nvSpPr>
        <p:spPr>
          <a:xfrm>
            <a:off x="3319463" y="8985250"/>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en-US"/>
              <a:t>Page </a:t>
            </a:r>
            <a:fld id="{4FC14274-9804-4843-A4FE-78BDF4CADDB2}" type="slidenum">
              <a:rPr lang="en-CA" altLang="en-US"/>
              <a:pPr/>
              <a:t>6</a:t>
            </a:fld>
            <a:endParaRPr lang="en-CA" altLang="en-US"/>
          </a:p>
        </p:txBody>
      </p:sp>
      <p:sp>
        <p:nvSpPr>
          <p:cNvPr id="88069" name="Rectangle 2"/>
          <p:cNvSpPr>
            <a:spLocks noGrp="1" noRot="1" noChangeAspect="1" noChangeArrowheads="1" noTextEdit="1"/>
          </p:cNvSpPr>
          <p:nvPr>
            <p:ph type="sldImg"/>
          </p:nvPr>
        </p:nvSpPr>
        <p:spPr>
          <a:xfrm>
            <a:off x="1154113" y="701675"/>
            <a:ext cx="4625975" cy="3468688"/>
          </a:xfrm>
          <a:ln cap="flat"/>
        </p:spPr>
      </p:sp>
      <p:sp>
        <p:nvSpPr>
          <p:cNvPr id="880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4" rIns="95244"/>
          <a:lstStyle/>
          <a:p>
            <a:endParaRPr lang="fr-FR" altLang="en-US" dirty="0" smtClean="0"/>
          </a:p>
        </p:txBody>
      </p:sp>
    </p:spTree>
    <p:extLst>
      <p:ext uri="{BB962C8B-B14F-4D97-AF65-F5344CB8AC3E}">
        <p14:creationId xmlns:p14="http://schemas.microsoft.com/office/powerpoint/2010/main" val="127061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7</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1514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774682" y="108544"/>
            <a:ext cx="656620" cy="234593"/>
          </a:xfrm>
          <a:prstGeom prst="rect">
            <a:avLst/>
          </a:prstGeom>
          <a:noFill/>
          <a:ln>
            <a:noFill/>
          </a:ln>
        </p:spPr>
        <p:txBody>
          <a:bodyPr lIns="0" tIns="0" rIns="0" bIns="0" anchor="b" anchorCtr="0">
            <a:noAutofit/>
          </a:bodyPr>
          <a:lstStyle/>
          <a:p>
            <a:pPr>
              <a:spcBef>
                <a:spcPts val="0"/>
              </a:spcBef>
              <a:spcAft>
                <a:spcPts val="0"/>
              </a:spcAft>
              <a:buSzPct val="25000"/>
            </a:pPr>
            <a:r>
              <a:rPr lang="en-US">
                <a:solidFill>
                  <a:srgbClr val="000000"/>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69622" y="108544"/>
            <a:ext cx="846781" cy="234593"/>
          </a:xfrm>
          <a:prstGeom prst="rect">
            <a:avLst/>
          </a:prstGeom>
          <a:noFill/>
          <a:ln>
            <a:noFill/>
          </a:ln>
        </p:spPr>
        <p:txBody>
          <a:bodyPr lIns="0" tIns="0" rIns="0" bIns="0" anchor="b" anchorCtr="0">
            <a:noAutofit/>
          </a:bodyPr>
          <a:lstStyle/>
          <a:p>
            <a:pPr>
              <a:spcBef>
                <a:spcPts val="0"/>
              </a:spcBef>
              <a:spcAft>
                <a:spcPts val="0"/>
              </a:spcAft>
              <a:buSzPct val="25000"/>
            </a:pPr>
            <a:r>
              <a:rPr lang="en-US">
                <a:solidFill>
                  <a:srgbClr val="000000"/>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485379" y="9908983"/>
            <a:ext cx="945922" cy="201331"/>
          </a:xfrm>
          <a:prstGeom prst="rect">
            <a:avLst/>
          </a:prstGeom>
          <a:noFill/>
          <a:ln>
            <a:noFill/>
          </a:ln>
        </p:spPr>
        <p:txBody>
          <a:bodyPr lIns="0" tIns="0" rIns="0" bIns="0" anchor="t" anchorCtr="0">
            <a:noAutofit/>
          </a:bodyPr>
          <a:lstStyle/>
          <a:p>
            <a:pPr lvl="4">
              <a:spcBef>
                <a:spcPts val="0"/>
              </a:spcBef>
              <a:spcAft>
                <a:spcPts val="0"/>
              </a:spcAft>
              <a:buSzPct val="25000"/>
            </a:pPr>
            <a:r>
              <a:rPr lang="en-US" sz="1300">
                <a:solidFill>
                  <a:srgbClr val="000000"/>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99354" y="9908983"/>
            <a:ext cx="524971" cy="201331"/>
          </a:xfrm>
          <a:prstGeom prst="rect">
            <a:avLst/>
          </a:prstGeom>
          <a:noFill/>
          <a:ln>
            <a:noFill/>
          </a:ln>
        </p:spPr>
        <p:txBody>
          <a:bodyPr lIns="0" tIns="0" rIns="0" bIns="0" anchor="t" anchorCtr="0">
            <a:noAutofit/>
          </a:bodyPr>
          <a:lstStyle/>
          <a:p>
            <a:pPr>
              <a:spcBef>
                <a:spcPts val="0"/>
              </a:spcBef>
              <a:spcAft>
                <a:spcPts val="0"/>
              </a:spcAft>
              <a:buSzPct val="25000"/>
            </a:pPr>
            <a:r>
              <a:rPr lang="en-US" sz="1300">
                <a:solidFill>
                  <a:srgbClr val="000000"/>
                </a:solidFill>
                <a:latin typeface="Times New Roman"/>
                <a:ea typeface="Times New Roman"/>
                <a:cs typeface="Times New Roman"/>
                <a:sym typeface="Times New Roman"/>
              </a:rPr>
              <a:t>Page </a:t>
            </a:r>
            <a:fld id="{00000000-1234-1234-1234-123412341234}" type="slidenum">
              <a:rPr lang="en-US" sz="1300">
                <a:solidFill>
                  <a:srgbClr val="000000"/>
                </a:solidFill>
                <a:latin typeface="Times New Roman"/>
                <a:ea typeface="Times New Roman"/>
                <a:cs typeface="Times New Roman"/>
                <a:sym typeface="Times New Roman"/>
              </a:rPr>
              <a:pPr>
                <a:spcBef>
                  <a:spcPts val="0"/>
                </a:spcBef>
                <a:spcAft>
                  <a:spcPts val="0"/>
                </a:spcAft>
                <a:buSzPct val="25000"/>
              </a:pPr>
              <a:t>8</a:t>
            </a:fld>
            <a:endParaRPr lang="en-US" sz="1300">
              <a:solidFill>
                <a:srgbClr val="000000"/>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993775" y="768350"/>
            <a:ext cx="5113338" cy="38369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710254" y="4861704"/>
            <a:ext cx="5678789" cy="4604350"/>
          </a:xfrm>
          <a:prstGeom prst="rect">
            <a:avLst/>
          </a:prstGeom>
          <a:noFill/>
          <a:ln>
            <a:noFill/>
          </a:ln>
        </p:spPr>
        <p:txBody>
          <a:bodyPr lIns="100112" tIns="49201" rIns="100112" bIns="49201" anchor="t" anchorCtr="0">
            <a:noAutofit/>
          </a:bodyPr>
          <a:lstStyle/>
          <a:p>
            <a:pPr>
              <a:spcBef>
                <a:spcPts val="0"/>
              </a:spcBef>
              <a:spcAft>
                <a:spcPts val="0"/>
              </a:spcAft>
            </a:pPr>
            <a:endParaRPr sz="13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645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400" smtClean="0"/>
              <a:t>doc.: IEEE 802.11-yy/xxxxr0</a:t>
            </a:r>
          </a:p>
        </p:txBody>
      </p:sp>
      <p:sp>
        <p:nvSpPr>
          <p:cNvPr id="77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400" smtClean="0"/>
              <a:t>Month Year</a:t>
            </a:r>
          </a:p>
        </p:txBody>
      </p:sp>
      <p:sp>
        <p:nvSpPr>
          <p:cNvPr id="778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457200" defTabSz="933450">
              <a:defRPr sz="1200">
                <a:solidFill>
                  <a:schemeClr val="tx1"/>
                </a:solidFill>
                <a:latin typeface="Times New Roman" panose="02020603050405020304" pitchFamily="18" charset="0"/>
              </a:defRPr>
            </a:lvl5pPr>
            <a:lvl6pPr marL="914400" defTabSz="933450" eaLnBrk="0" fontAlgn="base" hangingPunct="0">
              <a:spcBef>
                <a:spcPct val="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0"/>
              </a:spcBef>
              <a:spcAft>
                <a:spcPct val="0"/>
              </a:spcAft>
              <a:defRPr sz="1200">
                <a:solidFill>
                  <a:schemeClr val="tx1"/>
                </a:solidFill>
                <a:latin typeface="Times New Roman" panose="02020603050405020304" pitchFamily="18" charset="0"/>
              </a:defRPr>
            </a:lvl9pPr>
          </a:lstStyle>
          <a:p>
            <a:pPr lvl="4"/>
            <a:r>
              <a:rPr lang="en-US" altLang="en-US" smtClean="0"/>
              <a:t>John Doe, Some Company</a:t>
            </a:r>
          </a:p>
        </p:txBody>
      </p:sp>
      <p:sp>
        <p:nvSpPr>
          <p:cNvPr id="778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anose="02020603050405020304" pitchFamily="18" charset="0"/>
              </a:defRPr>
            </a:lvl1pPr>
            <a:lvl2pPr marL="742950" indent="-285750" defTabSz="933450">
              <a:defRPr sz="1200">
                <a:solidFill>
                  <a:schemeClr val="tx1"/>
                </a:solidFill>
                <a:latin typeface="Times New Roman" panose="02020603050405020304" pitchFamily="18" charset="0"/>
              </a:defRPr>
            </a:lvl2pPr>
            <a:lvl3pPr marL="1143000" indent="-228600" defTabSz="933450">
              <a:defRPr sz="1200">
                <a:solidFill>
                  <a:schemeClr val="tx1"/>
                </a:solidFill>
                <a:latin typeface="Times New Roman" panose="02020603050405020304" pitchFamily="18" charset="0"/>
              </a:defRPr>
            </a:lvl3pPr>
            <a:lvl4pPr marL="1600200" indent="-228600" defTabSz="933450">
              <a:defRPr sz="1200">
                <a:solidFill>
                  <a:schemeClr val="tx1"/>
                </a:solidFill>
                <a:latin typeface="Times New Roman" panose="02020603050405020304" pitchFamily="18" charset="0"/>
              </a:defRPr>
            </a:lvl4pPr>
            <a:lvl5pPr marL="2057400" indent="-228600" defTabSz="933450">
              <a:defRPr sz="12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Page </a:t>
            </a:r>
            <a:fld id="{42C552D1-5C97-4A23-B7B6-2E28F65F28B3}" type="slidenum">
              <a:rPr lang="en-US" altLang="en-US"/>
              <a:pPr/>
              <a:t>9</a:t>
            </a:fld>
            <a:endParaRPr lang="en-US" altLang="en-US"/>
          </a:p>
        </p:txBody>
      </p:sp>
      <p:sp>
        <p:nvSpPr>
          <p:cNvPr id="77830" name="Rectangle 2"/>
          <p:cNvSpPr>
            <a:spLocks noGrp="1" noRot="1" noChangeAspect="1" noChangeArrowheads="1" noTextEdit="1"/>
          </p:cNvSpPr>
          <p:nvPr>
            <p:ph type="sldImg"/>
          </p:nvPr>
        </p:nvSpPr>
        <p:spPr>
          <a:xfrm>
            <a:off x="1147763" y="696913"/>
            <a:ext cx="4640262" cy="3479800"/>
          </a:xfrm>
          <a:ln/>
        </p:spPr>
      </p:sp>
      <p:sp>
        <p:nvSpPr>
          <p:cNvPr id="77831" name="Rectangle 3"/>
          <p:cNvSpPr>
            <a:spLocks noGrp="1" noChangeArrowheads="1"/>
          </p:cNvSpPr>
          <p:nvPr>
            <p:ph type="body" idx="1"/>
          </p:nvPr>
        </p:nvSpPr>
        <p:spPr>
          <a:xfrm>
            <a:off x="693738" y="4408488"/>
            <a:ext cx="554672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77062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a:spcBef>
                <a:spcPts val="0"/>
              </a:spcBef>
              <a:spcAft>
                <a:spcPts val="0"/>
              </a:spcAft>
              <a:buSzPct val="25000"/>
            </a:pPr>
            <a:r>
              <a:rPr lang="en-US">
                <a:solidFill>
                  <a:srgbClr val="000000"/>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a:spcBef>
                <a:spcPts val="0"/>
              </a:spcBef>
              <a:spcAft>
                <a:spcPts val="0"/>
              </a:spcAft>
              <a:buSzPct val="25000"/>
            </a:pPr>
            <a:r>
              <a:rPr lang="en-US">
                <a:solidFill>
                  <a:srgbClr val="000000"/>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lvl="4">
              <a:spcBef>
                <a:spcPts val="0"/>
              </a:spcBef>
              <a:spcAft>
                <a:spcPts val="0"/>
              </a:spcAft>
              <a:buSzPct val="25000"/>
            </a:pPr>
            <a:r>
              <a:rPr lang="en-US">
                <a:solidFill>
                  <a:srgbClr val="000000"/>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a:spcBef>
                <a:spcPts val="0"/>
              </a:spcBef>
              <a:spcAft>
                <a:spcPts val="0"/>
              </a:spcAft>
              <a:buSzPct val="25000"/>
            </a:pPr>
            <a:r>
              <a:rPr lang="en-US">
                <a:solidFill>
                  <a:srgbClr val="000000"/>
                </a:solidFill>
                <a:latin typeface="Times New Roman"/>
                <a:ea typeface="Times New Roman"/>
                <a:cs typeface="Times New Roman"/>
                <a:sym typeface="Times New Roman"/>
              </a:rPr>
              <a:t>Page </a:t>
            </a:r>
            <a:fld id="{00000000-1234-1234-1234-123412341234}" type="slidenum">
              <a:rPr lang="en-US">
                <a:solidFill>
                  <a:srgbClr val="000000"/>
                </a:solidFill>
                <a:latin typeface="Times New Roman"/>
                <a:ea typeface="Times New Roman"/>
                <a:cs typeface="Times New Roman"/>
                <a:sym typeface="Times New Roman"/>
              </a:rPr>
              <a:pPr>
                <a:spcBef>
                  <a:spcPts val="0"/>
                </a:spcBef>
                <a:spcAft>
                  <a:spcPts val="0"/>
                </a:spcAft>
                <a:buSzPct val="25000"/>
              </a:pPr>
              <a:t>11</a:t>
            </a:fld>
            <a:endParaRPr lang="en-US">
              <a:solidFill>
                <a:srgbClr val="000000"/>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1276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0A4BEEF-76AE-4330-9F73-218818CE3801}" type="slidenum">
              <a:rPr lang="en-US" smtClean="0"/>
              <a:t>12</a:t>
            </a:fld>
            <a:endParaRPr lang="en-US"/>
          </a:p>
        </p:txBody>
      </p:sp>
    </p:spTree>
    <p:extLst>
      <p:ext uri="{BB962C8B-B14F-4D97-AF65-F5344CB8AC3E}">
        <p14:creationId xmlns:p14="http://schemas.microsoft.com/office/powerpoint/2010/main" val="69982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67085262-DAF8-40EB-B101-2C509DD64786}" type="slidenum">
              <a:rPr lang="en-US"/>
              <a:pPr>
                <a:defRPr/>
              </a:pPr>
              <a:t>‹#›</a:t>
            </a:fld>
            <a:endParaRPr lang="en-US" dirty="0"/>
          </a:p>
        </p:txBody>
      </p:sp>
      <p:sp>
        <p:nvSpPr>
          <p:cNvPr id="4" name="标题 3"/>
          <p:cNvSpPr>
            <a:spLocks noGrp="1"/>
          </p:cNvSpPr>
          <p:nvPr>
            <p:ph type="title"/>
          </p:nvPr>
        </p:nvSpPr>
        <p:spPr/>
        <p:txBody>
          <a:bodyPr/>
          <a:lstStyle/>
          <a:p>
            <a:r>
              <a:rPr lang="zh-CN" altLang="en-US" smtClean="0"/>
              <a:t>单击此处编辑母版标题样式</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78767F8E-C671-44AE-B57E-1FAC75A3C9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5C694010-9FAD-4A5E-AE03-53FD22EA53F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a:t>
            </a:fld>
            <a:endParaRPr lang="en-US">
              <a:solidFill>
                <a:srgbClr val="000000"/>
              </a:solidFill>
            </a:endParaRPr>
          </a:p>
        </p:txBody>
      </p:sp>
      <p:sp>
        <p:nvSpPr>
          <p:cNvPr id="7" name="Content Placeholder 2"/>
          <p:cNvSpPr>
            <a:spLocks noGrp="1"/>
          </p:cNvSpPr>
          <p:nvPr>
            <p:ph idx="1"/>
          </p:nvPr>
        </p:nvSpPr>
        <p:spPr>
          <a:xfrm>
            <a:off x="685800" y="990600"/>
            <a:ext cx="7772400" cy="5105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Tree>
    <p:extLst>
      <p:ext uri="{BB962C8B-B14F-4D97-AF65-F5344CB8AC3E}">
        <p14:creationId xmlns:p14="http://schemas.microsoft.com/office/powerpoint/2010/main" val="19856719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43906"/>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3099D1E7-2CFE-4362-BB72-AF97192842EA}" type="slidenum">
              <a:rPr lang="en-US"/>
              <a:pPr>
                <a:defRPr/>
              </a:pPr>
              <a:t>‹#›</a:t>
            </a:fld>
            <a:endParaRPr lang="en-US" dirty="0"/>
          </a:p>
        </p:txBody>
      </p:sp>
      <p:sp>
        <p:nvSpPr>
          <p:cNvPr id="4" name="标题 3"/>
          <p:cNvSpPr>
            <a:spLocks noGrp="1"/>
          </p:cNvSpPr>
          <p:nvPr>
            <p:ph type="title"/>
          </p:nvPr>
        </p:nvSpPr>
        <p:spPr/>
        <p:txBody>
          <a:bodyPr/>
          <a:lstStyle/>
          <a:p>
            <a:r>
              <a:rPr lang="zh-CN" altLang="en-US" smtClean="0"/>
              <a:t>单击此处编辑母版标题样式</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F9CC4226-5898-4289-B3B7-B3B63847237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852FA7AA-22C1-4E97-88D6-3976232AE53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dirty="0"/>
              <a:t>Slide </a:t>
            </a:r>
            <a:fld id="{829B3BF4-2FB5-48DF-B7F8-378C94E27C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a:t>Slide </a:t>
            </a:r>
            <a:fld id="{2EA5A18A-0502-4C7F-91C7-3FAD3C70332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r>
              <a:rPr lang="en-US" dirty="0"/>
              <a:t>Slide </a:t>
            </a:r>
            <a:fld id="{57D10478-073E-41FC-8CD8-273C831393D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243" y="6223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657600" y="6223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61710" y="17843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62DA8EA7-967B-44C3-81AE-E347CC116DA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4E488B76-7930-427E-B17C-4A951210E5AC}"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mtClean="0"/>
            </a:lvl1pPr>
          </a:lstStyle>
          <a:p>
            <a:pPr>
              <a:defRPr/>
            </a:pPr>
            <a:r>
              <a:rPr lang="en-US" dirty="0"/>
              <a:t>Slide </a:t>
            </a:r>
            <a:fld id="{1020D93E-1000-485A-B4A0-9946B8CFFE0D}" type="slidenum">
              <a:rPr lang="en-US"/>
              <a:pPr>
                <a:defRPr/>
              </a:pPr>
              <a:t>‹#›</a:t>
            </a:fld>
            <a:endParaRPr lang="en-US"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033" name="Rectangle 9"/>
          <p:cNvSpPr>
            <a:spLocks noChangeArrowheads="1"/>
          </p:cNvSpPr>
          <p:nvPr/>
        </p:nvSpPr>
        <p:spPr bwMode="auto">
          <a:xfrm>
            <a:off x="685800" y="6475413"/>
            <a:ext cx="718145" cy="184666"/>
          </a:xfrm>
          <a:prstGeom prst="rect">
            <a:avLst/>
          </a:prstGeom>
          <a:noFill/>
          <a:ln w="9525">
            <a:noFill/>
            <a:miter lim="800000"/>
            <a:headEnd/>
            <a:tailEnd/>
          </a:ln>
          <a:effectLst/>
        </p:spPr>
        <p:txBody>
          <a:bodyPr wrap="none" lIns="0" tIns="0" rIns="0" bIns="0">
            <a:spAutoFit/>
          </a:bodyPr>
          <a:lstStyle/>
          <a:p>
            <a:pPr>
              <a:defRPr/>
            </a:pPr>
            <a:r>
              <a:rPr lang="en-US" dirty="0" smtClean="0"/>
              <a:t>Submission</a:t>
            </a:r>
            <a:endParaRPr lang="en-US" dirty="0"/>
          </a:p>
        </p:txBody>
      </p:sp>
      <p:sp>
        <p:nvSpPr>
          <p:cNvPr id="1034" name="Line 10"/>
          <p:cNvSpPr>
            <a:spLocks noChangeShapeType="1"/>
          </p:cNvSpPr>
          <p:nvPr userDrawn="1"/>
        </p:nvSpPr>
        <p:spPr bwMode="auto">
          <a:xfrm>
            <a:off x="7620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7" name="TextBox 16"/>
          <p:cNvSpPr txBox="1"/>
          <p:nvPr userDrawn="1"/>
        </p:nvSpPr>
        <p:spPr>
          <a:xfrm>
            <a:off x="3581401" y="303340"/>
            <a:ext cx="4876800" cy="307777"/>
          </a:xfrm>
          <a:prstGeom prst="rect">
            <a:avLst/>
          </a:prstGeom>
          <a:noFill/>
        </p:spPr>
        <p:txBody>
          <a:bodyPr wrap="square" rtlCol="0">
            <a:spAutoFit/>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400" b="1" dirty="0" smtClean="0">
                <a:cs typeface="+mn-cs"/>
              </a:rPr>
              <a:t>doc.: IEEE  </a:t>
            </a: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a:t>
            </a:r>
            <a:r>
              <a:rPr kumimoji="0" lang="en-US" altLang="zh-CN"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0758 </a:t>
            </a: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r0</a:t>
            </a:r>
          </a:p>
        </p:txBody>
      </p:sp>
      <p:sp>
        <p:nvSpPr>
          <p:cNvPr id="11" name="TextBox 10"/>
          <p:cNvSpPr txBox="1"/>
          <p:nvPr userDrawn="1"/>
        </p:nvSpPr>
        <p:spPr>
          <a:xfrm>
            <a:off x="381001" y="303340"/>
            <a:ext cx="1600199" cy="307777"/>
          </a:xfrm>
          <a:prstGeom prst="rect">
            <a:avLst/>
          </a:prstGeom>
          <a:noFill/>
        </p:spPr>
        <p:txBody>
          <a:bodyPr wrap="square" rtlCol="0">
            <a:spAutoFit/>
          </a:bodyPr>
          <a:lstStyle/>
          <a:p>
            <a:pPr algn="l"/>
            <a:r>
              <a:rPr lang="en-US" sz="1400" b="1" dirty="0" smtClean="0"/>
              <a:t>     </a:t>
            </a:r>
            <a:r>
              <a:rPr lang="en-US" altLang="zh-CN" sz="1400" b="1" dirty="0" smtClean="0"/>
              <a:t>May</a:t>
            </a:r>
            <a:r>
              <a:rPr lang="en-US" sz="1400" b="1" dirty="0" smtClean="0"/>
              <a:t> 2018</a:t>
            </a:r>
            <a:endParaRPr lang="en-US" sz="1400" b="1" dirty="0"/>
          </a:p>
        </p:txBody>
      </p:sp>
      <p:sp>
        <p:nvSpPr>
          <p:cNvPr id="10" name="Rectangle 5"/>
          <p:cNvSpPr txBox="1">
            <a:spLocks noChangeArrowheads="1"/>
          </p:cNvSpPr>
          <p:nvPr userDrawn="1"/>
        </p:nvSpPr>
        <p:spPr bwMode="auto">
          <a:xfrm>
            <a:off x="6702072" y="6475413"/>
            <a:ext cx="15885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altLang="zh-CN" dirty="0" smtClean="0"/>
              <a:t>Ming Gan </a:t>
            </a:r>
            <a:r>
              <a:rPr kumimoji="0" lang="fr-FR" altLang="zh-CN"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et al. (Huawei)</a:t>
            </a:r>
            <a:endParaRPr kumimoji="0" lang="en-US" altLang="zh-CN"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__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85800" y="685800"/>
            <a:ext cx="7772400" cy="1066800"/>
          </a:xfrm>
          <a:noFill/>
        </p:spPr>
        <p:txBody>
          <a:bodyPr/>
          <a:lstStyle/>
          <a:p>
            <a:r>
              <a:rPr lang="en-US" dirty="0"/>
              <a:t>Full </a:t>
            </a:r>
            <a:r>
              <a:rPr lang="en-US" dirty="0" smtClean="0">
                <a:solidFill>
                  <a:schemeClr val="tx1"/>
                </a:solidFill>
              </a:rPr>
              <a:t>Du</a:t>
            </a:r>
            <a:r>
              <a:rPr lang="en-US" dirty="0" smtClean="0"/>
              <a:t>plex </a:t>
            </a:r>
            <a:r>
              <a:rPr lang="en-US" dirty="0"/>
              <a:t>Usage Model</a:t>
            </a:r>
            <a:endParaRPr lang="en-US" altLang="zh-CN" dirty="0"/>
          </a:p>
        </p:txBody>
      </p:sp>
      <p:sp>
        <p:nvSpPr>
          <p:cNvPr id="7173" name="Rectangle 6"/>
          <p:cNvSpPr>
            <a:spLocks noGrp="1" noChangeArrowheads="1"/>
          </p:cNvSpPr>
          <p:nvPr>
            <p:ph idx="1"/>
          </p:nvPr>
        </p:nvSpPr>
        <p:spPr>
          <a:noFill/>
        </p:spPr>
        <p:txBody>
          <a:bodyPr/>
          <a:lstStyle/>
          <a:p>
            <a:pPr algn="ctr">
              <a:buFontTx/>
              <a:buNone/>
            </a:pPr>
            <a:r>
              <a:rPr lang="en-US" sz="2000" dirty="0" smtClean="0"/>
              <a:t>Date:</a:t>
            </a:r>
            <a:r>
              <a:rPr lang="en-US" sz="2000" b="0" dirty="0" smtClean="0"/>
              <a:t> 2018-</a:t>
            </a:r>
            <a:r>
              <a:rPr lang="en-US" altLang="zh-CN" sz="2000" b="0" dirty="0" smtClean="0"/>
              <a:t>05-01</a:t>
            </a:r>
            <a:endParaRPr lang="en-US" sz="2000" b="0" dirty="0" smtClean="0"/>
          </a:p>
        </p:txBody>
      </p:sp>
      <p:sp>
        <p:nvSpPr>
          <p:cNvPr id="8" name="Rectangle 12"/>
          <p:cNvSpPr>
            <a:spLocks noChangeArrowheads="1"/>
          </p:cNvSpPr>
          <p:nvPr/>
        </p:nvSpPr>
        <p:spPr bwMode="auto">
          <a:xfrm>
            <a:off x="1066800" y="2286000"/>
            <a:ext cx="1368339" cy="250021"/>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smtClean="0"/>
              <a:t>Authors:</a:t>
            </a:r>
            <a:endParaRPr lang="en-US" sz="2000" dirty="0"/>
          </a:p>
        </p:txBody>
      </p:sp>
      <p:sp>
        <p:nvSpPr>
          <p:cNvPr id="2" name="灯片编号占位符 1"/>
          <p:cNvSpPr>
            <a:spLocks noGrp="1"/>
          </p:cNvSpPr>
          <p:nvPr>
            <p:ph type="sldNum" sz="quarter" idx="11"/>
          </p:nvPr>
        </p:nvSpPr>
        <p:spPr/>
        <p:txBody>
          <a:bodyPr/>
          <a:lstStyle/>
          <a:p>
            <a:pPr>
              <a:defRPr/>
            </a:pPr>
            <a:r>
              <a:rPr lang="en-US" smtClean="0"/>
              <a:t>Slide </a:t>
            </a:r>
            <a:fld id="{3099D1E7-2CFE-4362-BB72-AF97192842EA}" type="slidenum">
              <a:rPr lang="en-US" smtClean="0"/>
              <a:pPr>
                <a:defRPr/>
              </a:pPr>
              <a:t>1</a:t>
            </a:fld>
            <a:endParaRPr lang="en-US" dirty="0"/>
          </a:p>
        </p:txBody>
      </p:sp>
      <p:graphicFrame>
        <p:nvGraphicFramePr>
          <p:cNvPr id="9" name="Object 11"/>
          <p:cNvGraphicFramePr>
            <a:graphicFrameLocks noChangeAspect="1"/>
          </p:cNvGraphicFramePr>
          <p:nvPr>
            <p:extLst>
              <p:ext uri="{D42A27DB-BD31-4B8C-83A1-F6EECF244321}">
                <p14:modId xmlns:p14="http://schemas.microsoft.com/office/powerpoint/2010/main" val="3361515617"/>
              </p:ext>
            </p:extLst>
          </p:nvPr>
        </p:nvGraphicFramePr>
        <p:xfrm>
          <a:off x="1066800" y="2768600"/>
          <a:ext cx="6781800" cy="3556000"/>
        </p:xfrm>
        <a:graphic>
          <a:graphicData uri="http://schemas.openxmlformats.org/presentationml/2006/ole">
            <mc:AlternateContent xmlns:mc="http://schemas.openxmlformats.org/markup-compatibility/2006">
              <mc:Choice xmlns:v="urn:schemas-microsoft-com:vml" Requires="v">
                <p:oleObj spid="_x0000_s23660" name="Document" r:id="rId5" imgW="8491985" imgH="4457763" progId="Word.Document.8">
                  <p:embed/>
                </p:oleObj>
              </mc:Choice>
              <mc:Fallback>
                <p:oleObj name="Document" r:id="rId5" imgW="8491985" imgH="4457763" progId="Word.Document.8">
                  <p:embed/>
                  <p:pic>
                    <p:nvPicPr>
                      <p:cNvPr id="0" name=""/>
                      <p:cNvPicPr>
                        <a:picLocks noChangeAspect="1" noChangeArrowheads="1"/>
                      </p:cNvPicPr>
                      <p:nvPr/>
                    </p:nvPicPr>
                    <p:blipFill>
                      <a:blip r:embed="rId6"/>
                      <a:srcRect/>
                      <a:stretch>
                        <a:fillRect/>
                      </a:stretch>
                    </p:blipFill>
                    <p:spPr bwMode="auto">
                      <a:xfrm>
                        <a:off x="1066800" y="2768600"/>
                        <a:ext cx="6781800" cy="35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3287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7010400" y="2133601"/>
            <a:ext cx="1894275" cy="1530402"/>
          </a:xfrm>
          <a:prstGeom prst="rect">
            <a:avLst/>
          </a:prstGeom>
        </p:spPr>
      </p:pic>
      <p:sp>
        <p:nvSpPr>
          <p:cNvPr id="3" name="灯片编号占位符 2"/>
          <p:cNvSpPr>
            <a:spLocks noGrp="1"/>
          </p:cNvSpPr>
          <p:nvPr>
            <p:ph type="sldNum" sz="quarter" idx="11"/>
          </p:nvPr>
        </p:nvSpPr>
        <p:spPr/>
        <p:txBody>
          <a:bodyPr/>
          <a:lstStyle/>
          <a:p>
            <a:pPr>
              <a:defRPr/>
            </a:pPr>
            <a:r>
              <a:rPr lang="en-US" smtClean="0"/>
              <a:t>Slide </a:t>
            </a:r>
            <a:fld id="{3099D1E7-2CFE-4362-BB72-AF97192842EA}" type="slidenum">
              <a:rPr lang="en-US" smtClean="0"/>
              <a:pPr>
                <a:defRPr/>
              </a:pPr>
              <a:t>10</a:t>
            </a:fld>
            <a:endParaRPr lang="en-US" dirty="0"/>
          </a:p>
        </p:txBody>
      </p:sp>
      <p:sp>
        <p:nvSpPr>
          <p:cNvPr id="4" name="标题 3"/>
          <p:cNvSpPr>
            <a:spLocks noGrp="1"/>
          </p:cNvSpPr>
          <p:nvPr>
            <p:ph type="title"/>
          </p:nvPr>
        </p:nvSpPr>
        <p:spPr>
          <a:xfrm>
            <a:off x="685800" y="685800"/>
            <a:ext cx="7772400" cy="914400"/>
          </a:xfrm>
        </p:spPr>
        <p:txBody>
          <a:bodyPr/>
          <a:lstStyle/>
          <a:p>
            <a:pPr algn="l"/>
            <a:r>
              <a:rPr lang="en-US" dirty="0">
                <a:solidFill>
                  <a:schemeClr val="dk2"/>
                </a:solidFill>
                <a:ea typeface="Times New Roman"/>
                <a:cs typeface="Times New Roman"/>
                <a:sym typeface="Times New Roman"/>
              </a:rPr>
              <a:t>Usage Model </a:t>
            </a:r>
            <a:r>
              <a:rPr lang="en-US" dirty="0" smtClean="0">
                <a:solidFill>
                  <a:schemeClr val="dk2"/>
                </a:solidFill>
                <a:ea typeface="Times New Roman"/>
                <a:cs typeface="Times New Roman"/>
                <a:sym typeface="Times New Roman"/>
              </a:rPr>
              <a:t>2: </a:t>
            </a:r>
            <a:r>
              <a:rPr lang="en-US" dirty="0" smtClean="0">
                <a:solidFill>
                  <a:schemeClr val="tx1"/>
                </a:solidFill>
              </a:rPr>
              <a:t>Wi-Fi</a:t>
            </a:r>
            <a:r>
              <a:rPr lang="en-US" dirty="0" smtClean="0"/>
              <a:t> Relay at home</a:t>
            </a:r>
            <a:endParaRPr lang="en-US" dirty="0"/>
          </a:p>
        </p:txBody>
      </p:sp>
      <p:sp>
        <p:nvSpPr>
          <p:cNvPr id="6" name="文本框 5"/>
          <p:cNvSpPr txBox="1"/>
          <p:nvPr/>
        </p:nvSpPr>
        <p:spPr>
          <a:xfrm>
            <a:off x="7543800" y="3837007"/>
            <a:ext cx="1066800" cy="276999"/>
          </a:xfrm>
          <a:prstGeom prst="rect">
            <a:avLst/>
          </a:prstGeom>
          <a:noFill/>
        </p:spPr>
        <p:txBody>
          <a:bodyPr wrap="square" rtlCol="0">
            <a:spAutoFit/>
          </a:bodyPr>
          <a:lstStyle/>
          <a:p>
            <a:r>
              <a:rPr lang="en-US" dirty="0" smtClean="0"/>
              <a:t>Apartment</a:t>
            </a:r>
            <a:endParaRPr lang="en-US" dirty="0"/>
          </a:p>
        </p:txBody>
      </p:sp>
      <p:sp>
        <p:nvSpPr>
          <p:cNvPr id="8" name="文本框 7"/>
          <p:cNvSpPr txBox="1"/>
          <p:nvPr/>
        </p:nvSpPr>
        <p:spPr>
          <a:xfrm>
            <a:off x="5486400" y="3832184"/>
            <a:ext cx="609600" cy="276999"/>
          </a:xfrm>
          <a:prstGeom prst="rect">
            <a:avLst/>
          </a:prstGeom>
          <a:noFill/>
        </p:spPr>
        <p:txBody>
          <a:bodyPr wrap="square" rtlCol="0">
            <a:spAutoFit/>
          </a:bodyPr>
          <a:lstStyle/>
          <a:p>
            <a:r>
              <a:rPr lang="en-US" dirty="0" smtClean="0"/>
              <a:t>House</a:t>
            </a:r>
            <a:endParaRPr lang="en-US" dirty="0"/>
          </a:p>
        </p:txBody>
      </p:sp>
      <p:sp>
        <p:nvSpPr>
          <p:cNvPr id="10" name="文本框 9"/>
          <p:cNvSpPr txBox="1"/>
          <p:nvPr/>
        </p:nvSpPr>
        <p:spPr>
          <a:xfrm>
            <a:off x="6444263" y="6135821"/>
            <a:ext cx="762000" cy="276999"/>
          </a:xfrm>
          <a:prstGeom prst="rect">
            <a:avLst/>
          </a:prstGeom>
          <a:noFill/>
        </p:spPr>
        <p:txBody>
          <a:bodyPr wrap="square" rtlCol="0">
            <a:spAutoFit/>
          </a:bodyPr>
          <a:lstStyle/>
          <a:p>
            <a:r>
              <a:rPr lang="en-US" altLang="zh-CN" dirty="0"/>
              <a:t>Neighbor</a:t>
            </a:r>
            <a:endParaRPr lang="en-US" dirty="0"/>
          </a:p>
        </p:txBody>
      </p:sp>
      <p:pic>
        <p:nvPicPr>
          <p:cNvPr id="12" name="图片 11"/>
          <p:cNvPicPr>
            <a:picLocks noChangeAspect="1"/>
          </p:cNvPicPr>
          <p:nvPr/>
        </p:nvPicPr>
        <p:blipFill>
          <a:blip r:embed="rId3"/>
          <a:stretch>
            <a:fillRect/>
          </a:stretch>
        </p:blipFill>
        <p:spPr>
          <a:xfrm>
            <a:off x="4844062" y="2114384"/>
            <a:ext cx="1894275" cy="1530403"/>
          </a:xfrm>
          <a:prstGeom prst="rect">
            <a:avLst/>
          </a:prstGeom>
        </p:spPr>
      </p:pic>
      <p:pic>
        <p:nvPicPr>
          <p:cNvPr id="13" name="图片 12"/>
          <p:cNvPicPr>
            <a:picLocks noChangeAspect="1"/>
          </p:cNvPicPr>
          <p:nvPr/>
        </p:nvPicPr>
        <p:blipFill>
          <a:blip r:embed="rId4"/>
          <a:stretch>
            <a:fillRect/>
          </a:stretch>
        </p:blipFill>
        <p:spPr>
          <a:xfrm>
            <a:off x="5801925" y="4267200"/>
            <a:ext cx="1894275" cy="1594582"/>
          </a:xfrm>
          <a:prstGeom prst="rect">
            <a:avLst/>
          </a:prstGeom>
        </p:spPr>
      </p:pic>
      <p:sp>
        <p:nvSpPr>
          <p:cNvPr id="14" name="Text Box 4"/>
          <p:cNvSpPr txBox="1">
            <a:spLocks noChangeArrowheads="1"/>
          </p:cNvSpPr>
          <p:nvPr/>
        </p:nvSpPr>
        <p:spPr bwMode="auto">
          <a:xfrm>
            <a:off x="533399" y="2057400"/>
            <a:ext cx="4174631"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zh-CN" sz="1400" dirty="0" smtClean="0">
                <a:ea typeface="MS PGothic" panose="020B0600070205080204" pitchFamily="34" charset="-128"/>
                <a:cs typeface="Times New Roman" panose="02020603050405020304" pitchFamily="18" charset="0"/>
              </a:rPr>
              <a:t>A </a:t>
            </a:r>
            <a:r>
              <a:rPr lang="en-US" altLang="zh-CN" sz="1400" dirty="0">
                <a:ea typeface="MS PGothic" panose="020B0600070205080204" pitchFamily="34" charset="-128"/>
                <a:cs typeface="Times New Roman" panose="02020603050405020304" pitchFamily="18" charset="0"/>
              </a:rPr>
              <a:t>general rule </a:t>
            </a:r>
            <a:r>
              <a:rPr lang="en-US" altLang="zh-CN" sz="1400" dirty="0"/>
              <a:t>of thumb in home networking says that </a:t>
            </a:r>
            <a:r>
              <a:rPr lang="en-US" altLang="zh-CN" sz="1400" dirty="0" smtClean="0"/>
              <a:t>Wi-Fi </a:t>
            </a:r>
            <a:r>
              <a:rPr lang="en-US" altLang="zh-CN" sz="1400" dirty="0"/>
              <a:t>routers operating on the traditional 2.4 GHz band reach up to 150 feet (46 m) indoors and 300 feet (92 m) outdoors.</a:t>
            </a:r>
          </a:p>
          <a:p>
            <a:endParaRPr lang="en-US" altLang="zh-CN" sz="1400" dirty="0">
              <a:latin typeface="Arial" panose="020B0604020202020204" pitchFamily="34" charset="0"/>
              <a:ea typeface="MS PGothic" panose="020B0600070205080204" pitchFamily="34" charset="-128"/>
            </a:endParaRPr>
          </a:p>
          <a:p>
            <a:r>
              <a:rPr lang="en-US" sz="1400" dirty="0"/>
              <a:t>Physical obstructions in homes such as brick walls and metal frames or siding reduce the range of a </a:t>
            </a:r>
            <a:r>
              <a:rPr lang="en-US" sz="1400" dirty="0" smtClean="0"/>
              <a:t>Wi-Fi </a:t>
            </a:r>
            <a:r>
              <a:rPr lang="en-US" sz="1400" dirty="0"/>
              <a:t>network by 25% or more</a:t>
            </a:r>
            <a:r>
              <a:rPr lang="en-US" sz="1400" dirty="0" smtClean="0"/>
              <a:t>.</a:t>
            </a:r>
          </a:p>
          <a:p>
            <a:endParaRPr lang="en-US" sz="1400" dirty="0"/>
          </a:p>
          <a:p>
            <a:r>
              <a:rPr lang="en-US" altLang="zh-CN" sz="1400" dirty="0" smtClean="0"/>
              <a:t>Wi-Fi </a:t>
            </a:r>
            <a:r>
              <a:rPr lang="en-US" altLang="zh-CN" sz="1400" dirty="0"/>
              <a:t>relay is deployed in the house or </a:t>
            </a:r>
            <a:r>
              <a:rPr lang="en-US" altLang="zh-CN" sz="1400" dirty="0" smtClean="0"/>
              <a:t>apartment, i.e., 150 m</a:t>
            </a:r>
            <a:r>
              <a:rPr lang="en-US" altLang="zh-CN" sz="1400" baseline="30000" dirty="0" smtClean="0"/>
              <a:t>2</a:t>
            </a:r>
            <a:r>
              <a:rPr lang="en-US" altLang="zh-CN" sz="1400" dirty="0" smtClean="0"/>
              <a:t> </a:t>
            </a:r>
            <a:r>
              <a:rPr lang="en-US" altLang="zh-CN" sz="1400" dirty="0"/>
              <a:t>to extend the </a:t>
            </a:r>
            <a:r>
              <a:rPr lang="en-US" altLang="zh-CN" sz="1400" dirty="0" smtClean="0"/>
              <a:t>converge and strength the Wi-Fi signal at every corner</a:t>
            </a:r>
            <a:endParaRPr lang="en-US" altLang="zh-CN" sz="1400" dirty="0"/>
          </a:p>
          <a:p>
            <a:endParaRPr lang="en-US" altLang="zh-CN" sz="1400" dirty="0" smtClean="0">
              <a:latin typeface="Arial" panose="020B0604020202020204" pitchFamily="34" charset="0"/>
              <a:ea typeface="MS PGothic" panose="020B0600070205080204" pitchFamily="34" charset="-128"/>
            </a:endParaRPr>
          </a:p>
          <a:p>
            <a:endParaRPr lang="en-US" altLang="en-US" sz="1400" dirty="0">
              <a:latin typeface="Arial" panose="020B0604020202020204" pitchFamily="34" charset="0"/>
              <a:ea typeface="MS PGothic" panose="020B0600070205080204" pitchFamily="34" charset="-128"/>
            </a:endParaRPr>
          </a:p>
          <a:p>
            <a:endParaRPr lang="en-US" altLang="en-US" sz="400" dirty="0">
              <a:latin typeface="Arial" panose="020B0604020202020204" pitchFamily="34" charset="0"/>
              <a:ea typeface="MS PGothic" panose="020B0600070205080204" pitchFamily="34" charset="-128"/>
            </a:endParaRPr>
          </a:p>
          <a:p>
            <a:pPr>
              <a:buFont typeface="Arial" panose="020B0604020202020204" pitchFamily="34" charset="0"/>
              <a:buChar char="•"/>
            </a:pPr>
            <a:endParaRPr lang="en-US" altLang="en-US" sz="100"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2923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idx="4294967295"/>
          </p:nvPr>
        </p:nvSpPr>
        <p:spPr>
          <a:xfrm>
            <a:off x="685800" y="685801"/>
            <a:ext cx="7772400" cy="914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b="1" i="0" u="none" strike="noStrike" cap="none" baseline="0" dirty="0">
                <a:solidFill>
                  <a:schemeClr val="dk2"/>
                </a:solidFill>
                <a:latin typeface="Times New Roman"/>
                <a:ea typeface="Times New Roman"/>
                <a:cs typeface="Times New Roman"/>
                <a:sym typeface="Times New Roman"/>
              </a:rPr>
              <a:t>Usage Model </a:t>
            </a:r>
            <a:r>
              <a:rPr lang="en-US" b="1" dirty="0" smtClean="0">
                <a:solidFill>
                  <a:schemeClr val="dk2"/>
                </a:solidFill>
                <a:latin typeface="Times New Roman"/>
                <a:ea typeface="Times New Roman"/>
                <a:cs typeface="Times New Roman"/>
                <a:sym typeface="Times New Roman"/>
              </a:rPr>
              <a:t>2</a:t>
            </a:r>
            <a:r>
              <a:rPr lang="en-US" b="1" i="0" u="none" strike="noStrike" cap="none" baseline="0" dirty="0" smtClean="0">
                <a:solidFill>
                  <a:schemeClr val="dk2"/>
                </a:solidFill>
                <a:latin typeface="Times New Roman"/>
                <a:ea typeface="Times New Roman"/>
                <a:cs typeface="Times New Roman"/>
                <a:sym typeface="Times New Roman"/>
              </a:rPr>
              <a:t>: </a:t>
            </a:r>
            <a:r>
              <a:rPr lang="en-US" altLang="zh-CN" b="1" i="0" u="none" strike="noStrike" cap="none" baseline="0" dirty="0" smtClean="0">
                <a:solidFill>
                  <a:schemeClr val="dk2"/>
                </a:solidFill>
                <a:latin typeface="Times New Roman"/>
                <a:ea typeface="Times New Roman"/>
                <a:cs typeface="Times New Roman"/>
                <a:sym typeface="Times New Roman"/>
              </a:rPr>
              <a:t>Wi-Fi Relay at home</a:t>
            </a:r>
            <a:endParaRPr lang="en-US"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5016500" y="1682750"/>
            <a:ext cx="3697288" cy="4641850"/>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buFont typeface="Arial"/>
              <a:buNone/>
            </a:pPr>
            <a:r>
              <a:rPr lang="en-US" sz="1400" b="1" u="sng" dirty="0">
                <a:solidFill>
                  <a:srgbClr val="000000"/>
                </a:solidFill>
                <a:latin typeface="Arial"/>
                <a:ea typeface="Arial"/>
                <a:cs typeface="Arial"/>
                <a:sym typeface="Arial"/>
              </a:rPr>
              <a:t>Traffic Conditions:</a:t>
            </a:r>
            <a:r>
              <a:rPr lang="en-US" sz="1400" dirty="0">
                <a:solidFill>
                  <a:srgbClr val="000000"/>
                </a:solidFill>
                <a:latin typeface="Arial"/>
                <a:ea typeface="Arial"/>
                <a:cs typeface="Arial"/>
                <a:sym typeface="Arial"/>
              </a:rPr>
              <a:t> </a:t>
            </a:r>
          </a:p>
          <a:p>
            <a:pPr lvl="0">
              <a:spcBef>
                <a:spcPts val="0"/>
              </a:spcBef>
              <a:spcAft>
                <a:spcPts val="0"/>
              </a:spcAft>
              <a:buClr>
                <a:srgbClr val="000000"/>
              </a:buClr>
              <a:buSzPct val="100000"/>
            </a:pPr>
            <a:r>
              <a:rPr lang="en-US" altLang="en-US" dirty="0" smtClean="0">
                <a:solidFill>
                  <a:srgbClr val="000000"/>
                </a:solidFill>
                <a:ea typeface="MS PGothic" panose="020B0600070205080204" pitchFamily="34" charset="-128"/>
                <a:cs typeface="Times New Roman" panose="02020603050405020304" pitchFamily="18" charset="0"/>
              </a:rPr>
              <a:t>Potential </a:t>
            </a:r>
            <a:r>
              <a:rPr lang="en-US" altLang="en-US" dirty="0">
                <a:solidFill>
                  <a:srgbClr val="000000"/>
                </a:solidFill>
                <a:ea typeface="MS PGothic" panose="020B0600070205080204" pitchFamily="34" charset="-128"/>
                <a:cs typeface="Times New Roman" panose="02020603050405020304" pitchFamily="18" charset="0"/>
              </a:rPr>
              <a:t>interference from </a:t>
            </a:r>
            <a:r>
              <a:rPr lang="en-US" altLang="en-US" dirty="0" smtClean="0">
                <a:solidFill>
                  <a:srgbClr val="000000"/>
                </a:solidFill>
                <a:ea typeface="MS PGothic" panose="020B0600070205080204" pitchFamily="34" charset="-128"/>
                <a:cs typeface="Times New Roman" panose="02020603050405020304" pitchFamily="18" charset="0"/>
              </a:rPr>
              <a:t>neighbor </a:t>
            </a:r>
            <a:r>
              <a:rPr lang="en-US" altLang="zh-CN" dirty="0" smtClean="0">
                <a:solidFill>
                  <a:srgbClr val="000000"/>
                </a:solidFill>
                <a:ea typeface="MS PGothic" panose="020B0600070205080204" pitchFamily="34" charset="-128"/>
                <a:cs typeface="Times New Roman" panose="02020603050405020304" pitchFamily="18" charset="0"/>
              </a:rPr>
              <a:t>Wi-Fi devices</a:t>
            </a:r>
            <a:r>
              <a:rPr lang="en-US" dirty="0" smtClean="0">
                <a:solidFill>
                  <a:srgbClr val="000000"/>
                </a:solidFill>
                <a:ea typeface="Arial"/>
                <a:cs typeface="Times New Roman" panose="02020603050405020304" pitchFamily="18" charset="0"/>
                <a:sym typeface="Arial"/>
              </a:rPr>
              <a:t>.</a:t>
            </a:r>
            <a:endParaRPr lang="en-US" dirty="0">
              <a:solidFill>
                <a:srgbClr val="000000"/>
              </a:solidFill>
              <a:ea typeface="Arial"/>
              <a:cs typeface="Times New Roman" panose="02020603050405020304" pitchFamily="18" charset="0"/>
              <a:sym typeface="Arial"/>
            </a:endParaRPr>
          </a:p>
          <a:p>
            <a:pPr lvl="0">
              <a:spcBef>
                <a:spcPts val="0"/>
              </a:spcBef>
              <a:spcAft>
                <a:spcPts val="0"/>
              </a:spcAft>
              <a:buClr>
                <a:srgbClr val="000000"/>
              </a:buClr>
              <a:buSzPct val="100000"/>
            </a:pPr>
            <a:r>
              <a:rPr lang="en-US" altLang="en-US" dirty="0">
                <a:solidFill>
                  <a:srgbClr val="000000"/>
                </a:solidFill>
                <a:ea typeface="MS PGothic" panose="020B0600070205080204" pitchFamily="34" charset="-128"/>
                <a:cs typeface="Times New Roman" panose="02020603050405020304" pitchFamily="18" charset="0"/>
              </a:rPr>
              <a:t>Microwave </a:t>
            </a:r>
            <a:r>
              <a:rPr lang="en-US" altLang="en-US" dirty="0" smtClean="0">
                <a:solidFill>
                  <a:srgbClr val="000000"/>
                </a:solidFill>
                <a:ea typeface="MS PGothic" panose="020B0600070205080204" pitchFamily="34" charset="-128"/>
                <a:cs typeface="Times New Roman" panose="02020603050405020304" pitchFamily="18" charset="0"/>
              </a:rPr>
              <a:t>in the </a:t>
            </a:r>
            <a:r>
              <a:rPr lang="en-US" altLang="zh-CN" dirty="0" smtClean="0">
                <a:solidFill>
                  <a:srgbClr val="000000"/>
                </a:solidFill>
                <a:ea typeface="MS PGothic" panose="020B0600070205080204" pitchFamily="34" charset="-128"/>
                <a:cs typeface="Times New Roman" panose="02020603050405020304" pitchFamily="18" charset="0"/>
              </a:rPr>
              <a:t>kitchen </a:t>
            </a:r>
            <a:r>
              <a:rPr lang="en-US" altLang="en-US" dirty="0" smtClean="0">
                <a:solidFill>
                  <a:srgbClr val="000000"/>
                </a:solidFill>
                <a:ea typeface="MS PGothic" panose="020B0600070205080204" pitchFamily="34" charset="-128"/>
                <a:cs typeface="Times New Roman" panose="02020603050405020304" pitchFamily="18" charset="0"/>
              </a:rPr>
              <a:t>may </a:t>
            </a:r>
            <a:r>
              <a:rPr lang="en-US" altLang="en-US" dirty="0">
                <a:solidFill>
                  <a:srgbClr val="000000"/>
                </a:solidFill>
                <a:ea typeface="MS PGothic" panose="020B0600070205080204" pitchFamily="34" charset="-128"/>
                <a:cs typeface="Times New Roman" panose="02020603050405020304" pitchFamily="18" charset="0"/>
              </a:rPr>
              <a:t>be running for up to 5 minutes.</a:t>
            </a:r>
            <a:endParaRPr lang="en-US" dirty="0">
              <a:solidFill>
                <a:srgbClr val="000000"/>
              </a:solidFill>
              <a:ea typeface="Arial"/>
              <a:cs typeface="Times New Roman" panose="02020603050405020304" pitchFamily="18" charset="0"/>
              <a:sym typeface="Arial"/>
            </a:endParaRPr>
          </a:p>
          <a:p>
            <a:pPr>
              <a:spcBef>
                <a:spcPts val="0"/>
              </a:spcBef>
              <a:spcAft>
                <a:spcPts val="0"/>
              </a:spcAft>
              <a:buClr>
                <a:srgbClr val="000000"/>
              </a:buClr>
              <a:buSzPct val="100000"/>
            </a:pPr>
            <a:r>
              <a:rPr lang="en-US" dirty="0">
                <a:solidFill>
                  <a:srgbClr val="000000"/>
                </a:solidFill>
                <a:ea typeface="MS PGothic" panose="020B0600070205080204" pitchFamily="34" charset="-128"/>
                <a:cs typeface="Times New Roman" panose="02020603050405020304" pitchFamily="18" charset="0"/>
              </a:rPr>
              <a:t>Physical obstructions in homes such as brick walls and metal frames or </a:t>
            </a:r>
            <a:r>
              <a:rPr lang="en-US" dirty="0" smtClean="0">
                <a:solidFill>
                  <a:srgbClr val="000000"/>
                </a:solidFill>
                <a:ea typeface="MS PGothic" panose="020B0600070205080204" pitchFamily="34" charset="-128"/>
                <a:cs typeface="Times New Roman" panose="02020603050405020304" pitchFamily="18" charset="0"/>
              </a:rPr>
              <a:t>siding.</a:t>
            </a:r>
            <a:endParaRPr lang="en-US" dirty="0">
              <a:solidFill>
                <a:srgbClr val="000000"/>
              </a:solidFill>
              <a:ea typeface="MS PGothic" panose="020B0600070205080204" pitchFamily="34" charset="-128"/>
              <a:cs typeface="Times New Roman" panose="02020603050405020304" pitchFamily="18" charset="0"/>
              <a:sym typeface="Arial"/>
            </a:endParaRPr>
          </a:p>
          <a:p>
            <a:pPr>
              <a:spcBef>
                <a:spcPts val="0"/>
              </a:spcBef>
              <a:spcAft>
                <a:spcPts val="0"/>
              </a:spcAft>
              <a:buSzPct val="25000"/>
              <a:buFontTx/>
              <a:buChar char="-"/>
            </a:pPr>
            <a:endParaRPr lang="en-US" sz="1400" dirty="0">
              <a:solidFill>
                <a:srgbClr val="000000"/>
              </a:solidFill>
              <a:latin typeface="Arial"/>
              <a:ea typeface="Arial"/>
              <a:cs typeface="Arial"/>
              <a:sym typeface="Arial"/>
            </a:endParaRPr>
          </a:p>
          <a:p>
            <a:pPr>
              <a:spcBef>
                <a:spcPts val="0"/>
              </a:spcBef>
              <a:spcAft>
                <a:spcPts val="0"/>
              </a:spcAft>
            </a:pPr>
            <a:endParaRPr sz="1400" dirty="0">
              <a:solidFill>
                <a:srgbClr val="000000"/>
              </a:solidFill>
              <a:latin typeface="Arial"/>
              <a:ea typeface="Arial"/>
              <a:cs typeface="Arial"/>
              <a:sym typeface="Arial"/>
            </a:endParaRPr>
          </a:p>
          <a:p>
            <a:pPr>
              <a:spcBef>
                <a:spcPts val="0"/>
              </a:spcBef>
              <a:spcAft>
                <a:spcPts val="0"/>
              </a:spcAft>
              <a:buClr>
                <a:srgbClr val="000000"/>
              </a:buClr>
              <a:buSzPct val="25000"/>
              <a:buFont typeface="Arial"/>
              <a:buNone/>
            </a:pPr>
            <a:r>
              <a:rPr lang="en-US" b="1" u="sng" dirty="0" smtClean="0">
                <a:solidFill>
                  <a:srgbClr val="000000"/>
                </a:solidFill>
              </a:rPr>
              <a:t>Use Case:</a:t>
            </a:r>
          </a:p>
          <a:p>
            <a:pPr algn="just">
              <a:buClr>
                <a:srgbClr val="000000"/>
              </a:buClr>
              <a:buSzPct val="100000"/>
              <a:buFont typeface="Arial"/>
              <a:buAutoNum type="arabicPeriod"/>
            </a:pPr>
            <a:r>
              <a:rPr lang="en-US" dirty="0" smtClean="0">
                <a:solidFill>
                  <a:srgbClr val="000000"/>
                </a:solidFill>
              </a:rPr>
              <a:t> A root AP is deployed in the living room and a wireless relay is deployed in the bedroom. </a:t>
            </a:r>
          </a:p>
          <a:p>
            <a:pPr algn="just">
              <a:buClr>
                <a:srgbClr val="000000"/>
              </a:buClr>
              <a:buSzPct val="100000"/>
              <a:buFont typeface="Arial"/>
              <a:buAutoNum type="arabicPeriod"/>
            </a:pPr>
            <a:r>
              <a:rPr lang="en-US" dirty="0" smtClean="0">
                <a:solidFill>
                  <a:srgbClr val="000000"/>
                </a:solidFill>
              </a:rPr>
              <a:t>Alice opens </a:t>
            </a:r>
            <a:r>
              <a:rPr lang="en-US" altLang="zh-CN" dirty="0" smtClean="0"/>
              <a:t>video app using a mobile phone to watch a movie in the bedroom. The </a:t>
            </a:r>
            <a:r>
              <a:rPr lang="en-US" altLang="zh-CN" dirty="0" smtClean="0">
                <a:solidFill>
                  <a:srgbClr val="000000"/>
                </a:solidFill>
              </a:rPr>
              <a:t>request is sent to wireless relay and forwarded to the root AP.</a:t>
            </a:r>
          </a:p>
          <a:p>
            <a:pPr algn="just">
              <a:buClr>
                <a:srgbClr val="000000"/>
              </a:buClr>
              <a:buSzPct val="100000"/>
            </a:pPr>
            <a:r>
              <a:rPr lang="en-US" dirty="0" smtClean="0">
                <a:solidFill>
                  <a:srgbClr val="000000"/>
                </a:solidFill>
              </a:rPr>
              <a:t>3. The video stream is downloaded to the root AP, and is sent to the Wi-Fi relay and forwarded to Alice.</a:t>
            </a:r>
          </a:p>
          <a:p>
            <a:pPr algn="just">
              <a:buClr>
                <a:srgbClr val="000000"/>
              </a:buClr>
              <a:buSzPct val="100000"/>
            </a:pPr>
            <a:r>
              <a:rPr lang="en-US" dirty="0" smtClean="0">
                <a:solidFill>
                  <a:srgbClr val="000000"/>
                </a:solidFill>
              </a:rPr>
              <a:t>4. </a:t>
            </a:r>
            <a:r>
              <a:rPr lang="en-US" altLang="zh-CN" dirty="0" smtClean="0">
                <a:solidFill>
                  <a:srgbClr val="000000"/>
                </a:solidFill>
              </a:rPr>
              <a:t>At the Wi-Fi relay side, data is received and forwarded to the destination simultaneously.</a:t>
            </a:r>
            <a:endParaRPr lang="en-US" dirty="0" smtClean="0">
              <a:solidFill>
                <a:srgbClr val="000000"/>
              </a:solidFill>
            </a:endParaRPr>
          </a:p>
          <a:p>
            <a:pPr>
              <a:spcBef>
                <a:spcPts val="0"/>
              </a:spcBef>
              <a:spcAft>
                <a:spcPts val="0"/>
              </a:spcAft>
              <a:buClr>
                <a:srgbClr val="000000"/>
              </a:buClr>
              <a:buSzPct val="100000"/>
              <a:buFont typeface="Arial"/>
              <a:buAutoNum type="arabicPeriod"/>
            </a:pPr>
            <a:endParaRPr lang="en-US" sz="1400" dirty="0">
              <a:solidFill>
                <a:srgbClr val="000000"/>
              </a:solidFill>
              <a:latin typeface="Arial"/>
              <a:ea typeface="Arial"/>
              <a:cs typeface="Arial"/>
              <a:sym typeface="Arial"/>
            </a:endParaRPr>
          </a:p>
          <a:p>
            <a:pPr>
              <a:spcBef>
                <a:spcPts val="0"/>
              </a:spcBef>
              <a:spcAft>
                <a:spcPts val="0"/>
              </a:spcAft>
              <a:buClr>
                <a:srgbClr val="000000"/>
              </a:buClr>
              <a:buSzPct val="100000"/>
              <a:buFont typeface="Arial"/>
              <a:buNone/>
            </a:pPr>
            <a:r>
              <a:rPr lang="en-US" altLang="zh-CN" i="1" dirty="0">
                <a:solidFill>
                  <a:srgbClr val="000000"/>
                </a:solidFill>
                <a:ea typeface="MS PGothic" panose="020B0600070205080204" pitchFamily="34" charset="-128"/>
                <a:cs typeface="Times New Roman" panose="02020603050405020304" pitchFamily="18" charset="0"/>
                <a:sym typeface="Arial"/>
              </a:rPr>
              <a:t>In other use </a:t>
            </a:r>
            <a:r>
              <a:rPr lang="en-US" altLang="zh-CN" i="1" dirty="0" smtClean="0">
                <a:solidFill>
                  <a:srgbClr val="000000"/>
                </a:solidFill>
                <a:ea typeface="MS PGothic" panose="020B0600070205080204" pitchFamily="34" charset="-128"/>
                <a:cs typeface="Times New Roman" panose="02020603050405020304" pitchFamily="18" charset="0"/>
                <a:sym typeface="Arial"/>
              </a:rPr>
              <a:t>cases, Wi-Fi Relay with full duplex capability can also be implemented </a:t>
            </a:r>
            <a:r>
              <a:rPr lang="en-US" altLang="zh-CN" i="1" dirty="0">
                <a:solidFill>
                  <a:srgbClr val="000000"/>
                </a:solidFill>
                <a:ea typeface="MS PGothic" panose="020B0600070205080204" pitchFamily="34" charset="-128"/>
                <a:cs typeface="Times New Roman" panose="02020603050405020304" pitchFamily="18" charset="0"/>
                <a:sym typeface="Arial"/>
              </a:rPr>
              <a:t>in </a:t>
            </a:r>
            <a:r>
              <a:rPr lang="en-US" altLang="zh-CN" i="1" dirty="0" smtClean="0">
                <a:solidFill>
                  <a:srgbClr val="000000"/>
                </a:solidFill>
                <a:ea typeface="MS PGothic" panose="020B0600070205080204" pitchFamily="34" charset="-128"/>
                <a:cs typeface="Times New Roman" panose="02020603050405020304" pitchFamily="18" charset="0"/>
                <a:sym typeface="Arial"/>
              </a:rPr>
              <a:t>mobile </a:t>
            </a:r>
            <a:r>
              <a:rPr lang="en-US" altLang="zh-CN" i="1" dirty="0" err="1" smtClean="0">
                <a:solidFill>
                  <a:srgbClr val="000000"/>
                </a:solidFill>
                <a:ea typeface="MS PGothic" panose="020B0600070205080204" pitchFamily="34" charset="-128"/>
                <a:cs typeface="Times New Roman" panose="02020603050405020304" pitchFamily="18" charset="0"/>
                <a:sym typeface="Arial"/>
              </a:rPr>
              <a:t>fronthauling</a:t>
            </a:r>
            <a:r>
              <a:rPr lang="en-US" altLang="zh-CN" i="1" dirty="0" smtClean="0">
                <a:solidFill>
                  <a:srgbClr val="000000"/>
                </a:solidFill>
                <a:ea typeface="MS PGothic" panose="020B0600070205080204" pitchFamily="34" charset="-128"/>
                <a:cs typeface="Times New Roman" panose="02020603050405020304" pitchFamily="18" charset="0"/>
                <a:sym typeface="Arial"/>
              </a:rPr>
              <a:t>, </a:t>
            </a:r>
            <a:r>
              <a:rPr lang="en-US" i="1" dirty="0" smtClean="0">
                <a:solidFill>
                  <a:srgbClr val="000000"/>
                </a:solidFill>
                <a:sym typeface="Times New Roman"/>
              </a:rPr>
              <a:t>wireless backhaul </a:t>
            </a:r>
            <a:r>
              <a:rPr lang="en-US" i="1" dirty="0">
                <a:solidFill>
                  <a:srgbClr val="000000"/>
                </a:solidFill>
                <a:sym typeface="Times New Roman"/>
              </a:rPr>
              <a:t>with </a:t>
            </a:r>
            <a:r>
              <a:rPr lang="en-US" i="1" dirty="0" smtClean="0">
                <a:solidFill>
                  <a:srgbClr val="000000"/>
                </a:solidFill>
                <a:sym typeface="Times New Roman"/>
              </a:rPr>
              <a:t>multi-hop [3] </a:t>
            </a:r>
            <a:r>
              <a:rPr lang="en-US" altLang="zh-CN" i="1" dirty="0" smtClean="0">
                <a:solidFill>
                  <a:srgbClr val="000000"/>
                </a:solidFill>
                <a:sym typeface="Times New Roman"/>
              </a:rPr>
              <a:t>and mesh network</a:t>
            </a:r>
            <a:endParaRPr lang="en-US" altLang="zh-CN" i="1" dirty="0">
              <a:solidFill>
                <a:srgbClr val="000000"/>
              </a:solidFill>
              <a:sym typeface="Arial"/>
            </a:endParaRPr>
          </a:p>
        </p:txBody>
      </p:sp>
      <p:sp>
        <p:nvSpPr>
          <p:cNvPr id="213" name="Shape 213"/>
          <p:cNvSpPr txBox="1"/>
          <p:nvPr/>
        </p:nvSpPr>
        <p:spPr>
          <a:xfrm>
            <a:off x="366712" y="1682750"/>
            <a:ext cx="4546599" cy="4308871"/>
          </a:xfrm>
          <a:prstGeom prst="rect">
            <a:avLst/>
          </a:prstGeom>
          <a:noFill/>
          <a:ln>
            <a:noFill/>
          </a:ln>
        </p:spPr>
        <p:txBody>
          <a:bodyPr lIns="91425" tIns="45700" rIns="91425" bIns="45700" anchor="t" anchorCtr="0">
            <a:noAutofit/>
          </a:bodyPr>
          <a:lstStyle/>
          <a:p>
            <a:pPr>
              <a:spcBef>
                <a:spcPts val="0"/>
              </a:spcBef>
              <a:spcAft>
                <a:spcPts val="0"/>
              </a:spcAft>
              <a:buSzPct val="25000"/>
            </a:pPr>
            <a:r>
              <a:rPr lang="en-US" sz="1400" b="1" u="sng" dirty="0">
                <a:solidFill>
                  <a:srgbClr val="000000"/>
                </a:solidFill>
                <a:latin typeface="Arial"/>
                <a:ea typeface="Arial"/>
                <a:cs typeface="Arial"/>
                <a:sym typeface="Arial"/>
              </a:rPr>
              <a:t>Pre-Conditions:</a:t>
            </a:r>
            <a:r>
              <a:rPr lang="en-US" sz="1400" dirty="0">
                <a:solidFill>
                  <a:srgbClr val="000000"/>
                </a:solidFill>
                <a:latin typeface="Arial"/>
                <a:ea typeface="Arial"/>
                <a:cs typeface="Arial"/>
                <a:sym typeface="Arial"/>
              </a:rPr>
              <a:t>  </a:t>
            </a:r>
          </a:p>
          <a:p>
            <a:pPr algn="just">
              <a:buSzPct val="25000"/>
            </a:pPr>
            <a:r>
              <a:rPr lang="en-US" dirty="0" smtClean="0">
                <a:solidFill>
                  <a:srgbClr val="000000"/>
                </a:solidFill>
              </a:rPr>
              <a:t>A root AP and </a:t>
            </a:r>
            <a:r>
              <a:rPr lang="en-US" altLang="zh-CN" dirty="0" smtClean="0">
                <a:solidFill>
                  <a:srgbClr val="000000"/>
                </a:solidFill>
              </a:rPr>
              <a:t>several </a:t>
            </a:r>
            <a:r>
              <a:rPr lang="en-US" dirty="0" smtClean="0">
                <a:solidFill>
                  <a:srgbClr val="000000"/>
                </a:solidFill>
              </a:rPr>
              <a:t>Wi-Fi relay</a:t>
            </a:r>
            <a:r>
              <a:rPr lang="en-US" altLang="zh-CN" dirty="0" smtClean="0">
                <a:solidFill>
                  <a:srgbClr val="000000"/>
                </a:solidFill>
              </a:rPr>
              <a:t>s are deployed in an apartment or house.</a:t>
            </a:r>
            <a:r>
              <a:rPr lang="en-US" dirty="0" smtClean="0">
                <a:solidFill>
                  <a:srgbClr val="000000"/>
                </a:solidFill>
              </a:rPr>
              <a:t> The topology of the network could allow the connectivity through multiple hops.</a:t>
            </a:r>
          </a:p>
          <a:p>
            <a:pPr>
              <a:spcBef>
                <a:spcPts val="0"/>
              </a:spcBef>
              <a:spcAft>
                <a:spcPts val="0"/>
              </a:spcAft>
            </a:pPr>
            <a:endParaRPr sz="1400" dirty="0">
              <a:solidFill>
                <a:srgbClr val="000000"/>
              </a:solidFill>
              <a:latin typeface="Arial"/>
              <a:ea typeface="Arial"/>
              <a:cs typeface="Arial"/>
              <a:sym typeface="Arial"/>
            </a:endParaRPr>
          </a:p>
          <a:p>
            <a:pPr>
              <a:spcBef>
                <a:spcPts val="0"/>
              </a:spcBef>
              <a:spcAft>
                <a:spcPts val="0"/>
              </a:spcAft>
              <a:buSzPct val="25000"/>
            </a:pPr>
            <a:r>
              <a:rPr lang="en-US" sz="1400" b="1" u="sng" dirty="0">
                <a:solidFill>
                  <a:srgbClr val="000000"/>
                </a:solidFill>
                <a:latin typeface="Arial"/>
                <a:ea typeface="Arial"/>
                <a:cs typeface="Arial"/>
                <a:sym typeface="Arial"/>
              </a:rPr>
              <a:t>Application:</a:t>
            </a:r>
            <a:r>
              <a:rPr lang="en-US" sz="1400" dirty="0">
                <a:solidFill>
                  <a:srgbClr val="000000"/>
                </a:solidFill>
                <a:latin typeface="Arial"/>
                <a:ea typeface="Arial"/>
                <a:cs typeface="Arial"/>
                <a:sym typeface="Arial"/>
              </a:rPr>
              <a:t> </a:t>
            </a:r>
            <a:endParaRPr lang="en-US" sz="1400" dirty="0" smtClean="0">
              <a:solidFill>
                <a:srgbClr val="000000"/>
              </a:solidFill>
              <a:latin typeface="Arial"/>
              <a:ea typeface="Arial"/>
              <a:cs typeface="Arial"/>
              <a:sym typeface="Arial"/>
            </a:endParaRPr>
          </a:p>
          <a:p>
            <a:pPr algn="just">
              <a:buSzPct val="25000"/>
            </a:pPr>
            <a:r>
              <a:rPr lang="en-US" dirty="0">
                <a:solidFill>
                  <a:srgbClr val="000000"/>
                </a:solidFill>
                <a:sym typeface="Arial"/>
              </a:rPr>
              <a:t>User deploys </a:t>
            </a:r>
            <a:r>
              <a:rPr lang="en-US" dirty="0">
                <a:solidFill>
                  <a:srgbClr val="000000"/>
                </a:solidFill>
              </a:rPr>
              <a:t>a root AP and </a:t>
            </a:r>
            <a:r>
              <a:rPr lang="en-US" altLang="zh-CN" dirty="0">
                <a:solidFill>
                  <a:srgbClr val="000000"/>
                </a:solidFill>
              </a:rPr>
              <a:t>several </a:t>
            </a:r>
            <a:r>
              <a:rPr lang="en-US" dirty="0" smtClean="0">
                <a:solidFill>
                  <a:srgbClr val="000000"/>
                </a:solidFill>
              </a:rPr>
              <a:t>Wi-Fi </a:t>
            </a:r>
            <a:r>
              <a:rPr lang="en-US" dirty="0">
                <a:solidFill>
                  <a:srgbClr val="000000"/>
                </a:solidFill>
              </a:rPr>
              <a:t>relay</a:t>
            </a:r>
            <a:r>
              <a:rPr lang="en-US" altLang="zh-CN" dirty="0">
                <a:solidFill>
                  <a:srgbClr val="000000"/>
                </a:solidFill>
              </a:rPr>
              <a:t>s </a:t>
            </a:r>
            <a:r>
              <a:rPr lang="en-US" altLang="zh-CN" dirty="0" smtClean="0">
                <a:solidFill>
                  <a:srgbClr val="000000"/>
                </a:solidFill>
              </a:rPr>
              <a:t>in lieu of expensive fiber </a:t>
            </a:r>
            <a:r>
              <a:rPr lang="en-US" altLang="zh-CN" dirty="0" smtClean="0"/>
              <a:t>network or </a:t>
            </a:r>
            <a:r>
              <a:rPr lang="en-US" dirty="0"/>
              <a:t>difficulty in </a:t>
            </a:r>
            <a:r>
              <a:rPr lang="en-US" dirty="0" smtClean="0"/>
              <a:t>placement </a:t>
            </a:r>
            <a:r>
              <a:rPr lang="en-US" altLang="zh-CN" dirty="0" smtClean="0"/>
              <a:t>to get </a:t>
            </a:r>
            <a:r>
              <a:rPr lang="en-US" altLang="zh-CN" dirty="0" smtClean="0">
                <a:solidFill>
                  <a:srgbClr val="000000"/>
                </a:solidFill>
              </a:rPr>
              <a:t>the internet service at each corner of the house or apartment. Some data is transmitted through Wi-Fi relay to reach the destination. In this case, Wi-Fi relay is recommended to receive the data from the root AP and forward the data to the user simultaneously, so does the reverse link. </a:t>
            </a:r>
          </a:p>
          <a:p>
            <a:pPr>
              <a:buSzPct val="25000"/>
            </a:pPr>
            <a:endParaRPr lang="en-US" altLang="zh-CN" dirty="0">
              <a:solidFill>
                <a:srgbClr val="000000"/>
              </a:solidFill>
            </a:endParaRPr>
          </a:p>
          <a:p>
            <a:pPr>
              <a:buSzPct val="25000"/>
            </a:pPr>
            <a:r>
              <a:rPr lang="en-US" dirty="0">
                <a:solidFill>
                  <a:srgbClr val="000000"/>
                </a:solidFill>
                <a:sym typeface="Arial"/>
              </a:rPr>
              <a:t>The data transfers at  </a:t>
            </a:r>
            <a:r>
              <a:rPr lang="en-US" dirty="0" smtClean="0">
                <a:solidFill>
                  <a:srgbClr val="000000"/>
                </a:solidFill>
                <a:sym typeface="Arial"/>
              </a:rPr>
              <a:t>2 </a:t>
            </a:r>
            <a:r>
              <a:rPr lang="en-US" dirty="0" err="1">
                <a:solidFill>
                  <a:srgbClr val="000000"/>
                </a:solidFill>
                <a:sym typeface="Arial"/>
              </a:rPr>
              <a:t>Gbps</a:t>
            </a:r>
            <a:r>
              <a:rPr lang="en-US" dirty="0">
                <a:solidFill>
                  <a:srgbClr val="000000"/>
                </a:solidFill>
                <a:sym typeface="Arial"/>
              </a:rPr>
              <a:t> with per </a:t>
            </a:r>
            <a:r>
              <a:rPr lang="en-US" dirty="0" smtClean="0">
                <a:solidFill>
                  <a:srgbClr val="000000"/>
                </a:solidFill>
                <a:sym typeface="Arial"/>
              </a:rPr>
              <a:t>link</a:t>
            </a:r>
            <a:r>
              <a:rPr lang="en-US" dirty="0">
                <a:solidFill>
                  <a:srgbClr val="000000"/>
                </a:solidFill>
                <a:sym typeface="Arial"/>
              </a:rPr>
              <a:t>,</a:t>
            </a:r>
            <a:r>
              <a:rPr lang="en-US" dirty="0" smtClean="0">
                <a:solidFill>
                  <a:srgbClr val="000000"/>
                </a:solidFill>
                <a:sym typeface="Arial"/>
              </a:rPr>
              <a:t> the </a:t>
            </a:r>
            <a:r>
              <a:rPr lang="en-US" dirty="0">
                <a:solidFill>
                  <a:srgbClr val="000000"/>
                </a:solidFill>
                <a:sym typeface="Arial"/>
              </a:rPr>
              <a:t>maximum number of </a:t>
            </a:r>
            <a:r>
              <a:rPr lang="en-US" dirty="0">
                <a:solidFill>
                  <a:srgbClr val="000000"/>
                </a:solidFill>
              </a:rPr>
              <a:t>hops</a:t>
            </a:r>
            <a:r>
              <a:rPr lang="en-US" dirty="0">
                <a:solidFill>
                  <a:srgbClr val="000000"/>
                </a:solidFill>
                <a:sym typeface="Arial"/>
              </a:rPr>
              <a:t> should not exceed </a:t>
            </a:r>
            <a:r>
              <a:rPr lang="en-US" dirty="0" smtClean="0">
                <a:solidFill>
                  <a:srgbClr val="000000"/>
                </a:solidFill>
                <a:sym typeface="Arial"/>
              </a:rPr>
              <a:t>3, and</a:t>
            </a:r>
            <a:r>
              <a:rPr lang="en-US" altLang="en-US" dirty="0" smtClean="0">
                <a:ea typeface="MS PGothic" panose="020B0600070205080204" pitchFamily="34" charset="-128"/>
                <a:cs typeface="Times New Roman" panose="02020603050405020304" pitchFamily="18" charset="0"/>
              </a:rPr>
              <a:t>1.0E-1 PER.</a:t>
            </a:r>
            <a:endParaRPr lang="en-US" dirty="0">
              <a:solidFill>
                <a:srgbClr val="000000"/>
              </a:solidFill>
              <a:sym typeface="Arial"/>
            </a:endParaRPr>
          </a:p>
          <a:p>
            <a:pPr>
              <a:buSzPct val="25000"/>
            </a:pPr>
            <a:endParaRPr lang="en-US" dirty="0">
              <a:solidFill>
                <a:srgbClr val="000000"/>
              </a:solidFill>
            </a:endParaRPr>
          </a:p>
          <a:p>
            <a:pPr>
              <a:spcBef>
                <a:spcPts val="0"/>
              </a:spcBef>
              <a:spcAft>
                <a:spcPts val="0"/>
              </a:spcAft>
            </a:pPr>
            <a:endParaRPr sz="800" dirty="0">
              <a:solidFill>
                <a:srgbClr val="000000"/>
              </a:solidFill>
              <a:latin typeface="Arial"/>
              <a:ea typeface="Arial"/>
              <a:cs typeface="Arial"/>
              <a:sym typeface="Arial"/>
            </a:endParaRPr>
          </a:p>
          <a:p>
            <a:pPr>
              <a:spcBef>
                <a:spcPts val="0"/>
              </a:spcBef>
              <a:spcAft>
                <a:spcPts val="0"/>
              </a:spcAft>
              <a:buSzPct val="25000"/>
            </a:pPr>
            <a:r>
              <a:rPr lang="en-US" sz="1400" b="1" u="sng" dirty="0">
                <a:solidFill>
                  <a:srgbClr val="000000"/>
                </a:solidFill>
                <a:latin typeface="Arial"/>
                <a:ea typeface="Arial"/>
                <a:cs typeface="Arial"/>
                <a:sym typeface="Arial"/>
              </a:rPr>
              <a:t>Environment:</a:t>
            </a:r>
            <a:r>
              <a:rPr lang="en-US" sz="1400" dirty="0">
                <a:solidFill>
                  <a:srgbClr val="000000"/>
                </a:solidFill>
                <a:latin typeface="Arial"/>
                <a:ea typeface="Arial"/>
                <a:cs typeface="Arial"/>
                <a:sym typeface="Arial"/>
              </a:rPr>
              <a:t> </a:t>
            </a:r>
          </a:p>
          <a:p>
            <a:pPr>
              <a:buSzPct val="25000"/>
            </a:pPr>
            <a:r>
              <a:rPr lang="en-US" dirty="0">
                <a:solidFill>
                  <a:srgbClr val="000000"/>
                </a:solidFill>
                <a:sym typeface="Arial"/>
              </a:rPr>
              <a:t>Devices are operating in indoor </a:t>
            </a:r>
            <a:r>
              <a:rPr lang="en-US" dirty="0" smtClean="0">
                <a:solidFill>
                  <a:srgbClr val="000000"/>
                </a:solidFill>
                <a:sym typeface="Arial"/>
              </a:rPr>
              <a:t>environment</a:t>
            </a:r>
            <a:r>
              <a:rPr lang="en-US" dirty="0">
                <a:solidFill>
                  <a:srgbClr val="000000"/>
                </a:solidFill>
                <a:sym typeface="Arial"/>
              </a:rPr>
              <a:t>,</a:t>
            </a:r>
            <a:r>
              <a:rPr lang="zh-CN" altLang="en-US" dirty="0" smtClean="0">
                <a:solidFill>
                  <a:srgbClr val="000000"/>
                </a:solidFill>
                <a:sym typeface="Arial"/>
              </a:rPr>
              <a:t> </a:t>
            </a:r>
            <a:r>
              <a:rPr lang="en-US" altLang="zh-CN" dirty="0">
                <a:solidFill>
                  <a:srgbClr val="000000"/>
                </a:solidFill>
                <a:sym typeface="Arial"/>
              </a:rPr>
              <a:t>such as </a:t>
            </a:r>
            <a:r>
              <a:rPr lang="en-US" altLang="zh-CN" dirty="0" smtClean="0">
                <a:solidFill>
                  <a:srgbClr val="000000"/>
                </a:solidFill>
                <a:sym typeface="Arial"/>
              </a:rPr>
              <a:t>an </a:t>
            </a:r>
            <a:r>
              <a:rPr lang="en-US" altLang="zh-CN" dirty="0" smtClean="0"/>
              <a:t>apartment or house with an area </a:t>
            </a:r>
            <a:r>
              <a:rPr lang="en-US" altLang="zh-CN" dirty="0">
                <a:sym typeface="Arial"/>
              </a:rPr>
              <a:t>&gt;</a:t>
            </a:r>
            <a:r>
              <a:rPr lang="en-US" altLang="zh-CN" dirty="0"/>
              <a:t>100 m</a:t>
            </a:r>
            <a:r>
              <a:rPr lang="en-US" altLang="zh-CN" baseline="30000" dirty="0"/>
              <a:t>2</a:t>
            </a:r>
            <a:r>
              <a:rPr lang="en-US" dirty="0" smtClean="0">
                <a:sym typeface="Arial"/>
              </a:rPr>
              <a:t>. </a:t>
            </a:r>
            <a:endParaRPr lang="en-US" sz="1400" dirty="0">
              <a:latin typeface="Arial"/>
              <a:ea typeface="Arial"/>
              <a:cs typeface="Arial"/>
              <a:sym typeface="Arial"/>
            </a:endParaRPr>
          </a:p>
        </p:txBody>
      </p:sp>
      <p:sp>
        <p:nvSpPr>
          <p:cNvPr id="2" name="灯片编号占位符 1"/>
          <p:cNvSpPr>
            <a:spLocks noGrp="1"/>
          </p:cNvSpPr>
          <p:nvPr>
            <p:ph type="sldNum" sz="quarter" idx="11"/>
          </p:nvPr>
        </p:nvSpPr>
        <p:spPr/>
        <p:txBody>
          <a:bodyPr/>
          <a:lstStyle/>
          <a:p>
            <a:pPr>
              <a:defRPr/>
            </a:pPr>
            <a:r>
              <a:rPr lang="en-US" smtClean="0">
                <a:solidFill>
                  <a:srgbClr val="000000"/>
                </a:solidFill>
              </a:rPr>
              <a:t>Slide </a:t>
            </a:r>
            <a:fld id="{57D10478-073E-41FC-8CD8-273C831393DD}"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339761277"/>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632409" y="835985"/>
            <a:ext cx="7772400" cy="740555"/>
          </a:xfrm>
          <a:prstGeom prst="rect">
            <a:avLst/>
          </a:prstGeom>
        </p:spPr>
        <p:txBody>
          <a:bodyPr anchor="ct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pPr algn="l"/>
            <a:r>
              <a:rPr lang="en-US" altLang="zh-CN" kern="0" dirty="0" smtClean="0">
                <a:solidFill>
                  <a:srgbClr val="000000"/>
                </a:solidFill>
              </a:rPr>
              <a:t>Usage Model 3: </a:t>
            </a:r>
            <a:r>
              <a:rPr lang="en-US" altLang="zh-CN" dirty="0" smtClean="0">
                <a:solidFill>
                  <a:schemeClr val="tx1"/>
                </a:solidFill>
                <a:latin typeface="Times New Roman" pitchFamily="18" charset="0"/>
              </a:rPr>
              <a:t>Security Systems</a:t>
            </a:r>
            <a:endParaRPr lang="en-CA" kern="0" dirty="0" smtClean="0">
              <a:solidFill>
                <a:schemeClr val="tx1"/>
              </a:solidFill>
            </a:endParaRPr>
          </a:p>
        </p:txBody>
      </p:sp>
      <p:sp>
        <p:nvSpPr>
          <p:cNvPr id="5" name="灯片编号占位符 4"/>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12</a:t>
            </a:fld>
            <a:endParaRPr lang="en-US">
              <a:solidFill>
                <a:srgbClr val="000000"/>
              </a:solidFill>
            </a:endParaRPr>
          </a:p>
        </p:txBody>
      </p:sp>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609" y="2355244"/>
            <a:ext cx="1850425" cy="1312613"/>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628" y="2355244"/>
            <a:ext cx="2133052" cy="1403324"/>
          </a:xfrm>
          <a:prstGeom prst="rect">
            <a:avLst/>
          </a:prstGeom>
        </p:spPr>
      </p:pic>
      <p:sp>
        <p:nvSpPr>
          <p:cNvPr id="18" name="テキスト ボックス 49"/>
          <p:cNvSpPr>
            <a:spLocks noChangeArrowheads="1"/>
          </p:cNvSpPr>
          <p:nvPr/>
        </p:nvSpPr>
        <p:spPr bwMode="auto">
          <a:xfrm>
            <a:off x="4429591" y="3669226"/>
            <a:ext cx="2056740" cy="306467"/>
          </a:xfrm>
          <a:prstGeom prst="roundRect">
            <a:avLst>
              <a:gd name="adj" fmla="val 16667"/>
            </a:avLst>
          </a:prstGeom>
          <a:solidFill>
            <a:schemeClr val="bg1">
              <a:lumMod val="85000"/>
            </a:schemeClr>
          </a:solidFill>
          <a:ln>
            <a:noFill/>
          </a:ln>
          <a:extLst/>
        </p:spPr>
        <p:txBody>
          <a:bodyPr wrap="squar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kumimoji="1" lang="en-US" altLang="ja-JP" b="1" dirty="0" smtClean="0"/>
              <a:t>Public Wi-Fi</a:t>
            </a:r>
            <a:endParaRPr kumimoji="1" lang="ja-JP" altLang="en-US" b="1" dirty="0"/>
          </a:p>
        </p:txBody>
      </p:sp>
      <p:sp>
        <p:nvSpPr>
          <p:cNvPr id="19" name="テキスト ボックス 49"/>
          <p:cNvSpPr>
            <a:spLocks noChangeArrowheads="1"/>
          </p:cNvSpPr>
          <p:nvPr/>
        </p:nvSpPr>
        <p:spPr bwMode="auto">
          <a:xfrm>
            <a:off x="6665045" y="3655881"/>
            <a:ext cx="2056740" cy="306467"/>
          </a:xfrm>
          <a:prstGeom prst="roundRect">
            <a:avLst>
              <a:gd name="adj" fmla="val 16667"/>
            </a:avLst>
          </a:prstGeom>
          <a:solidFill>
            <a:schemeClr val="bg1">
              <a:lumMod val="85000"/>
            </a:schemeClr>
          </a:solidFill>
          <a:ln>
            <a:noFill/>
          </a:ln>
          <a:extLst/>
        </p:spPr>
        <p:txBody>
          <a:bodyPr wrap="squar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kumimoji="1" lang="en-US" altLang="ja-JP" b="1" dirty="0" smtClean="0"/>
              <a:t>Smart Home</a:t>
            </a:r>
            <a:endParaRPr kumimoji="1" lang="ja-JP" altLang="en-US" b="1" dirty="0"/>
          </a:p>
        </p:txBody>
      </p:sp>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2785" y="4005412"/>
            <a:ext cx="1621871" cy="1621871"/>
          </a:xfrm>
          <a:prstGeom prst="rect">
            <a:avLst/>
          </a:prstGeom>
        </p:spPr>
      </p:pic>
      <p:sp>
        <p:nvSpPr>
          <p:cNvPr id="21" name="テキスト ボックス 49"/>
          <p:cNvSpPr>
            <a:spLocks noChangeArrowheads="1"/>
          </p:cNvSpPr>
          <p:nvPr/>
        </p:nvSpPr>
        <p:spPr bwMode="auto">
          <a:xfrm>
            <a:off x="4342811" y="5537146"/>
            <a:ext cx="2056740" cy="306467"/>
          </a:xfrm>
          <a:prstGeom prst="roundRect">
            <a:avLst>
              <a:gd name="adj" fmla="val 16667"/>
            </a:avLst>
          </a:prstGeom>
          <a:solidFill>
            <a:schemeClr val="bg1">
              <a:lumMod val="85000"/>
            </a:schemeClr>
          </a:solidFill>
          <a:ln>
            <a:noFill/>
          </a:ln>
          <a:extLst/>
        </p:spPr>
        <p:txBody>
          <a:bodyPr wrap="squar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kumimoji="1" lang="en-US" altLang="ja-JP" b="1" dirty="0" smtClean="0"/>
              <a:t>Wi-Fi Monitor</a:t>
            </a:r>
            <a:endParaRPr kumimoji="1" lang="ja-JP" altLang="en-US" b="1" dirty="0"/>
          </a:p>
        </p:txBody>
      </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37" y="4086951"/>
            <a:ext cx="1945757" cy="1529243"/>
          </a:xfrm>
          <a:prstGeom prst="rect">
            <a:avLst/>
          </a:prstGeom>
        </p:spPr>
      </p:pic>
      <p:sp>
        <p:nvSpPr>
          <p:cNvPr id="23" name="テキスト ボックス 49"/>
          <p:cNvSpPr>
            <a:spLocks noChangeArrowheads="1"/>
          </p:cNvSpPr>
          <p:nvPr/>
        </p:nvSpPr>
        <p:spPr bwMode="auto">
          <a:xfrm>
            <a:off x="6691972" y="5530875"/>
            <a:ext cx="2056740" cy="306467"/>
          </a:xfrm>
          <a:prstGeom prst="roundRect">
            <a:avLst>
              <a:gd name="adj" fmla="val 16667"/>
            </a:avLst>
          </a:prstGeom>
          <a:solidFill>
            <a:schemeClr val="bg1">
              <a:lumMod val="85000"/>
            </a:schemeClr>
          </a:solidFill>
          <a:ln>
            <a:noFill/>
          </a:ln>
          <a:extLst/>
        </p:spPr>
        <p:txBody>
          <a:bodyPr wrap="squar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kumimoji="1" lang="en-US" altLang="ja-JP" b="1" dirty="0" smtClean="0"/>
              <a:t>Important Meeting</a:t>
            </a:r>
            <a:endParaRPr kumimoji="1" lang="ja-JP" altLang="en-US" b="1" dirty="0"/>
          </a:p>
        </p:txBody>
      </p:sp>
      <p:sp>
        <p:nvSpPr>
          <p:cNvPr id="24" name="Rectangle 3"/>
          <p:cNvSpPr txBox="1">
            <a:spLocks noChangeArrowheads="1"/>
          </p:cNvSpPr>
          <p:nvPr/>
        </p:nvSpPr>
        <p:spPr bwMode="auto">
          <a:xfrm>
            <a:off x="644727" y="2397438"/>
            <a:ext cx="3667591" cy="245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just">
              <a:buClr>
                <a:schemeClr val="dk1"/>
              </a:buClr>
              <a:buSzPct val="100000"/>
            </a:pPr>
            <a:r>
              <a:rPr lang="en-US" altLang="zh-CN" sz="1400" dirty="0">
                <a:ea typeface="+mn-ea"/>
              </a:rPr>
              <a:t>Security </a:t>
            </a:r>
            <a:r>
              <a:rPr lang="en-US" altLang="zh-CN" sz="1400" dirty="0" smtClean="0">
                <a:ea typeface="+mn-ea"/>
              </a:rPr>
              <a:t>System provides </a:t>
            </a:r>
            <a:r>
              <a:rPr lang="en-US" altLang="zh-CN" sz="1400" dirty="0">
                <a:ea typeface="+mn-ea"/>
              </a:rPr>
              <a:t>the </a:t>
            </a:r>
            <a:r>
              <a:rPr lang="en-US" altLang="zh-CN" sz="1400" dirty="0" smtClean="0">
                <a:ea typeface="+mn-ea"/>
              </a:rPr>
              <a:t>secure </a:t>
            </a:r>
            <a:r>
              <a:rPr lang="en-US" altLang="zh-CN" sz="1400" dirty="0">
                <a:ea typeface="+mn-ea"/>
              </a:rPr>
              <a:t>communication service which is achieved by full duplex </a:t>
            </a:r>
            <a:r>
              <a:rPr lang="en-US" altLang="zh-CN" sz="1400" dirty="0" smtClean="0">
                <a:ea typeface="+mn-ea"/>
              </a:rPr>
              <a:t>technology.</a:t>
            </a:r>
          </a:p>
          <a:p>
            <a:pPr algn="just">
              <a:buClr>
                <a:schemeClr val="dk1"/>
              </a:buClr>
              <a:buSzPct val="100000"/>
            </a:pPr>
            <a:endParaRPr lang="en-US" altLang="zh-CN" sz="1400" dirty="0">
              <a:ea typeface="+mn-ea"/>
              <a:sym typeface="Times New Roman"/>
            </a:endParaRPr>
          </a:p>
        </p:txBody>
      </p:sp>
    </p:spTree>
    <p:extLst>
      <p:ext uri="{BB962C8B-B14F-4D97-AF65-F5344CB8AC3E}">
        <p14:creationId xmlns:p14="http://schemas.microsoft.com/office/powerpoint/2010/main" val="322049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609600" y="759214"/>
            <a:ext cx="7772400" cy="64807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pPr algn="l"/>
            <a:r>
              <a:rPr lang="en-US" altLang="zh-CN" kern="0" dirty="0" smtClean="0">
                <a:solidFill>
                  <a:srgbClr val="000000"/>
                </a:solidFill>
              </a:rPr>
              <a:t>Usage Model 3: Wi-Fi monitor</a:t>
            </a:r>
            <a:endParaRPr lang="en-CA" kern="0" dirty="0" smtClean="0"/>
          </a:p>
        </p:txBody>
      </p:sp>
      <p:sp>
        <p:nvSpPr>
          <p:cNvPr id="5" name="灯片编号占位符 4"/>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13</a:t>
            </a:fld>
            <a:endParaRPr lang="en-US">
              <a:solidFill>
                <a:srgbClr val="000000"/>
              </a:solidFill>
            </a:endParaRPr>
          </a:p>
        </p:txBody>
      </p:sp>
      <p:sp>
        <p:nvSpPr>
          <p:cNvPr id="14" name="Rectangle 3"/>
          <p:cNvSpPr txBox="1">
            <a:spLocks noChangeArrowheads="1"/>
          </p:cNvSpPr>
          <p:nvPr/>
        </p:nvSpPr>
        <p:spPr bwMode="auto">
          <a:xfrm>
            <a:off x="4724400" y="1302085"/>
            <a:ext cx="4321175" cy="5319727"/>
          </a:xfrm>
          <a:prstGeom prst="rect">
            <a:avLst/>
          </a:prstGeom>
          <a:noFill/>
          <a:ln w="9525">
            <a:noFill/>
            <a:miter lim="800000"/>
            <a:headEnd/>
            <a:tailEnd/>
          </a:ln>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eaLnBrk="1" hangingPunct="1">
              <a:spcBef>
                <a:spcPct val="20000"/>
              </a:spcBef>
            </a:pPr>
            <a:endParaRPr lang="en-US" altLang="zh-CN" sz="1400" dirty="0"/>
          </a:p>
          <a:p>
            <a:pPr eaLnBrk="1" hangingPunct="1">
              <a:spcBef>
                <a:spcPct val="20000"/>
              </a:spcBef>
            </a:pPr>
            <a:r>
              <a:rPr lang="en-US" altLang="zh-CN" sz="1600" b="1" u="sng" dirty="0">
                <a:latin typeface="+mn-lt"/>
              </a:rPr>
              <a:t>Traffic </a:t>
            </a:r>
            <a:r>
              <a:rPr lang="en-US" altLang="zh-CN" sz="1600" b="1" u="sng" dirty="0" smtClean="0">
                <a:latin typeface="+mn-lt"/>
              </a:rPr>
              <a:t>Conditions</a:t>
            </a:r>
          </a:p>
          <a:p>
            <a:pPr eaLnBrk="1" hangingPunct="1">
              <a:spcBef>
                <a:spcPct val="20000"/>
              </a:spcBef>
            </a:pPr>
            <a:r>
              <a:rPr lang="en-US" altLang="zh-CN" sz="1400" dirty="0">
                <a:latin typeface="+mn-lt"/>
              </a:rPr>
              <a:t>Potential interference from </a:t>
            </a:r>
            <a:r>
              <a:rPr lang="en-US" altLang="en-US" sz="1400" dirty="0" smtClean="0">
                <a:solidFill>
                  <a:srgbClr val="000000"/>
                </a:solidFill>
                <a:ea typeface="MS PGothic" panose="020B0600070205080204" pitchFamily="34" charset="-128"/>
                <a:cs typeface="Times New Roman" panose="02020603050405020304" pitchFamily="18" charset="0"/>
              </a:rPr>
              <a:t>neighbor </a:t>
            </a:r>
            <a:r>
              <a:rPr lang="en-US" altLang="zh-CN" sz="1400" dirty="0">
                <a:solidFill>
                  <a:srgbClr val="000000"/>
                </a:solidFill>
                <a:ea typeface="MS PGothic" panose="020B0600070205080204" pitchFamily="34" charset="-128"/>
                <a:cs typeface="Times New Roman" panose="02020603050405020304" pitchFamily="18" charset="0"/>
              </a:rPr>
              <a:t>Wi-Fi devices</a:t>
            </a:r>
            <a:r>
              <a:rPr lang="en-US" altLang="zh-CN" sz="1400" dirty="0" smtClean="0">
                <a:latin typeface="+mn-lt"/>
              </a:rPr>
              <a:t>. </a:t>
            </a:r>
            <a:br>
              <a:rPr lang="en-US" altLang="zh-CN" sz="1400" dirty="0" smtClean="0">
                <a:latin typeface="+mn-lt"/>
              </a:rPr>
            </a:br>
            <a:endParaRPr lang="en-US" altLang="zh-CN" sz="1400" dirty="0" smtClean="0">
              <a:latin typeface="+mn-lt"/>
            </a:endParaRPr>
          </a:p>
          <a:p>
            <a:pPr eaLnBrk="1" hangingPunct="1">
              <a:spcBef>
                <a:spcPct val="20000"/>
              </a:spcBef>
            </a:pPr>
            <a:r>
              <a:rPr lang="en-US" altLang="zh-CN" sz="1600" b="1" u="sng" dirty="0" smtClean="0">
                <a:latin typeface="+mn-lt"/>
              </a:rPr>
              <a:t>Use Case</a:t>
            </a:r>
          </a:p>
          <a:p>
            <a:pPr>
              <a:spcBef>
                <a:spcPct val="20000"/>
              </a:spcBef>
            </a:pPr>
            <a:r>
              <a:rPr kumimoji="1" lang="en-US" altLang="ja-JP" sz="1400" dirty="0" smtClean="0">
                <a:latin typeface="+mn-lt"/>
              </a:rPr>
              <a:t>a. Parents open the </a:t>
            </a:r>
            <a:r>
              <a:rPr kumimoji="1" lang="en-US" altLang="zh-CN" sz="1400" dirty="0" smtClean="0">
                <a:latin typeface="+mn-lt"/>
              </a:rPr>
              <a:t>Wi-Fi</a:t>
            </a:r>
            <a:r>
              <a:rPr kumimoji="1" lang="en-US" altLang="ja-JP" sz="1400" dirty="0" smtClean="0">
                <a:latin typeface="+mn-lt"/>
              </a:rPr>
              <a:t> monitor and watch the baby’s </a:t>
            </a:r>
            <a:r>
              <a:rPr kumimoji="1" lang="en-US" altLang="zh-CN" sz="1400" dirty="0" smtClean="0">
                <a:latin typeface="+mn-lt"/>
              </a:rPr>
              <a:t>status</a:t>
            </a:r>
            <a:r>
              <a:rPr kumimoji="1" lang="en-US" altLang="ja-JP" sz="1400" dirty="0" smtClean="0">
                <a:latin typeface="+mn-lt"/>
              </a:rPr>
              <a:t> through the mobile phone;</a:t>
            </a:r>
          </a:p>
          <a:p>
            <a:pPr>
              <a:spcBef>
                <a:spcPct val="20000"/>
              </a:spcBef>
            </a:pPr>
            <a:r>
              <a:rPr kumimoji="1" lang="en-US" altLang="ja-JP" sz="1400" dirty="0" smtClean="0">
                <a:latin typeface="+mn-lt"/>
              </a:rPr>
              <a:t>b. The monitor </a:t>
            </a:r>
            <a:r>
              <a:rPr kumimoji="1" lang="en-US" altLang="zh-CN" sz="1400" dirty="0" smtClean="0">
                <a:latin typeface="+mn-lt"/>
              </a:rPr>
              <a:t>sends</a:t>
            </a:r>
            <a:r>
              <a:rPr kumimoji="1" lang="zh-CN" altLang="en-US" sz="1400" dirty="0" smtClean="0">
                <a:latin typeface="+mn-lt"/>
              </a:rPr>
              <a:t> </a:t>
            </a:r>
            <a:r>
              <a:rPr kumimoji="1" lang="en-US" altLang="zh-CN" sz="1400" dirty="0" smtClean="0">
                <a:latin typeface="+mn-lt"/>
              </a:rPr>
              <a:t>the </a:t>
            </a:r>
            <a:r>
              <a:rPr lang="en-US" altLang="zh-CN" sz="1400" dirty="0" smtClean="0"/>
              <a:t>live </a:t>
            </a:r>
            <a:r>
              <a:rPr lang="en-US" altLang="zh-CN" sz="1400" dirty="0"/>
              <a:t>video, audio and alerts </a:t>
            </a:r>
            <a:r>
              <a:rPr kumimoji="1" lang="en-US" altLang="zh-CN" sz="1400" dirty="0" smtClean="0">
                <a:latin typeface="+mn-lt"/>
              </a:rPr>
              <a:t>of the baby to the parents’ mobile phone</a:t>
            </a:r>
            <a:r>
              <a:rPr kumimoji="1" lang="en-US" altLang="ja-JP" sz="1400" dirty="0" smtClean="0">
                <a:latin typeface="+mn-lt"/>
              </a:rPr>
              <a:t>;</a:t>
            </a:r>
          </a:p>
          <a:p>
            <a:pPr>
              <a:spcBef>
                <a:spcPct val="20000"/>
              </a:spcBef>
            </a:pPr>
            <a:r>
              <a:rPr kumimoji="1" lang="en-US" altLang="ja-JP" sz="1400" dirty="0" smtClean="0">
                <a:latin typeface="+mn-lt"/>
              </a:rPr>
              <a:t>c. While receiving the data from monitor, </a:t>
            </a:r>
            <a:r>
              <a:rPr kumimoji="1" lang="en-US" altLang="zh-CN" sz="1400" dirty="0"/>
              <a:t>the parents’ mobile phone </a:t>
            </a:r>
            <a:r>
              <a:rPr kumimoji="1" lang="en-US" altLang="zh-CN" sz="1400" dirty="0" smtClean="0"/>
              <a:t>sends the jamming signal to avoid </a:t>
            </a:r>
            <a:r>
              <a:rPr lang="en-US" altLang="zh-CN" sz="1400" dirty="0"/>
              <a:t>eavesdropping</a:t>
            </a:r>
            <a:r>
              <a:rPr kumimoji="1" lang="en-US" altLang="ja-JP" sz="1400" dirty="0" smtClean="0">
                <a:latin typeface="+mn-lt"/>
              </a:rPr>
              <a:t>.</a:t>
            </a:r>
          </a:p>
          <a:p>
            <a:pPr eaLnBrk="1" hangingPunct="1">
              <a:spcBef>
                <a:spcPct val="20000"/>
              </a:spcBef>
            </a:pPr>
            <a:endParaRPr lang="en-US" altLang="zh-CN" sz="1400" dirty="0" smtClean="0">
              <a:latin typeface="+mn-lt"/>
            </a:endParaRPr>
          </a:p>
        </p:txBody>
      </p:sp>
      <p:sp>
        <p:nvSpPr>
          <p:cNvPr id="15" name="Rectangle 3"/>
          <p:cNvSpPr txBox="1">
            <a:spLocks noChangeArrowheads="1"/>
          </p:cNvSpPr>
          <p:nvPr/>
        </p:nvSpPr>
        <p:spPr bwMode="auto">
          <a:xfrm>
            <a:off x="304800" y="1517996"/>
            <a:ext cx="4419600" cy="473599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indent="0" eaLnBrk="1" hangingPunct="1">
              <a:spcBef>
                <a:spcPct val="20000"/>
              </a:spcBef>
              <a:buFontTx/>
              <a:buNone/>
            </a:pPr>
            <a:r>
              <a:rPr lang="en-US" altLang="zh-CN" sz="1600" b="1" u="sng" dirty="0">
                <a:latin typeface="+mn-lt"/>
              </a:rPr>
              <a:t>Pre-Conditions</a:t>
            </a:r>
          </a:p>
          <a:p>
            <a:pPr marL="0" indent="0" algn="just" eaLnBrk="1" hangingPunct="1">
              <a:spcBef>
                <a:spcPct val="20000"/>
              </a:spcBef>
              <a:buFontTx/>
              <a:buNone/>
            </a:pPr>
            <a:r>
              <a:rPr lang="en-US" altLang="zh-CN" sz="1400" dirty="0">
                <a:latin typeface="+mn-lt"/>
              </a:rPr>
              <a:t>U</a:t>
            </a:r>
            <a:r>
              <a:rPr lang="en-US" altLang="zh-CN" sz="1400" dirty="0" smtClean="0">
                <a:latin typeface="+mn-lt"/>
              </a:rPr>
              <a:t>ser </a:t>
            </a:r>
            <a:r>
              <a:rPr lang="en-US" altLang="zh-CN" sz="1400" dirty="0">
                <a:latin typeface="+mn-lt"/>
              </a:rPr>
              <a:t>has WLAN connectivity </a:t>
            </a:r>
            <a:r>
              <a:rPr lang="en-US" altLang="zh-CN" sz="1400" dirty="0" smtClean="0">
                <a:latin typeface="+mn-lt"/>
              </a:rPr>
              <a:t>among monitors, mobile phones </a:t>
            </a:r>
            <a:r>
              <a:rPr lang="en-US" altLang="zh-CN" sz="1400" dirty="0">
                <a:latin typeface="+mn-lt"/>
              </a:rPr>
              <a:t>and tablets. The jamming signal is sent by </a:t>
            </a:r>
            <a:r>
              <a:rPr lang="en-US" altLang="zh-CN" sz="1400" dirty="0" smtClean="0">
                <a:latin typeface="+mn-lt"/>
              </a:rPr>
              <a:t>the user </a:t>
            </a:r>
            <a:r>
              <a:rPr lang="en-US" altLang="zh-CN" sz="1400" dirty="0">
                <a:latin typeface="+mn-lt"/>
              </a:rPr>
              <a:t>for preventing </a:t>
            </a:r>
            <a:r>
              <a:rPr lang="en-US" altLang="zh-CN" sz="1400" dirty="0" smtClean="0">
                <a:latin typeface="+mn-lt"/>
              </a:rPr>
              <a:t>eavesdropping</a:t>
            </a:r>
            <a:r>
              <a:rPr lang="en-US" altLang="zh-CN" sz="1400" dirty="0">
                <a:latin typeface="+mn-lt"/>
              </a:rPr>
              <a:t>.</a:t>
            </a:r>
          </a:p>
          <a:p>
            <a:pPr marL="0" indent="0" algn="just" eaLnBrk="1" hangingPunct="1">
              <a:spcBef>
                <a:spcPct val="20000"/>
              </a:spcBef>
              <a:buFontTx/>
              <a:buNone/>
            </a:pPr>
            <a:r>
              <a:rPr lang="en-US" altLang="zh-CN" sz="1400" dirty="0">
                <a:latin typeface="+mn-lt"/>
              </a:rPr>
              <a:t> </a:t>
            </a:r>
          </a:p>
          <a:p>
            <a:pPr marL="0" indent="0" eaLnBrk="1" hangingPunct="1">
              <a:spcBef>
                <a:spcPct val="20000"/>
              </a:spcBef>
              <a:buFontTx/>
              <a:buNone/>
            </a:pPr>
            <a:r>
              <a:rPr lang="en-US" altLang="zh-CN" sz="1600" b="1" u="sng" dirty="0"/>
              <a:t>Applications</a:t>
            </a:r>
          </a:p>
          <a:p>
            <a:pPr algn="just" eaLnBrk="1" hangingPunct="1">
              <a:spcBef>
                <a:spcPct val="20000"/>
              </a:spcBef>
            </a:pPr>
            <a:r>
              <a:rPr lang="en-US" altLang="zh-CN" sz="1400" dirty="0" smtClean="0">
                <a:latin typeface="+mn-lt"/>
              </a:rPr>
              <a:t>Parents get the live </a:t>
            </a:r>
            <a:r>
              <a:rPr lang="en-US" altLang="zh-CN" sz="1400" dirty="0">
                <a:latin typeface="+mn-lt"/>
              </a:rPr>
              <a:t>video, audio and </a:t>
            </a:r>
            <a:r>
              <a:rPr lang="en-US" altLang="zh-CN" sz="1400" dirty="0" smtClean="0">
                <a:latin typeface="+mn-lt"/>
              </a:rPr>
              <a:t>alerts on the some item </a:t>
            </a:r>
            <a:r>
              <a:rPr lang="en-US" sz="1400" dirty="0" smtClean="0">
                <a:latin typeface="+mn-lt"/>
              </a:rPr>
              <a:t>from Wi-Fi monitor without any e</a:t>
            </a:r>
            <a:r>
              <a:rPr lang="en-US" altLang="zh-CN" sz="1400" dirty="0" smtClean="0"/>
              <a:t>avesdropping</a:t>
            </a:r>
            <a:r>
              <a:rPr lang="en-US" sz="1400" dirty="0" smtClean="0">
                <a:latin typeface="+mn-lt"/>
              </a:rPr>
              <a:t>. Jamming </a:t>
            </a:r>
            <a:r>
              <a:rPr lang="en-US" sz="1400" dirty="0">
                <a:latin typeface="+mn-lt"/>
              </a:rPr>
              <a:t>range is </a:t>
            </a:r>
            <a:r>
              <a:rPr lang="en-US" sz="1400" dirty="0" smtClean="0">
                <a:latin typeface="+mn-lt"/>
              </a:rPr>
              <a:t>10-40 </a:t>
            </a:r>
            <a:r>
              <a:rPr lang="en-US" sz="1400" dirty="0">
                <a:latin typeface="+mn-lt"/>
              </a:rPr>
              <a:t>meters. </a:t>
            </a:r>
            <a:endParaRPr lang="en-US" altLang="zh-CN" sz="1400" dirty="0">
              <a:latin typeface="+mn-lt"/>
            </a:endParaRPr>
          </a:p>
          <a:p>
            <a:pPr marL="0" indent="0">
              <a:buFontTx/>
              <a:buNone/>
            </a:pPr>
            <a:endParaRPr lang="en-US" altLang="zh-CN" sz="1400" b="0" kern="0" dirty="0" smtClean="0"/>
          </a:p>
          <a:p>
            <a:pPr eaLnBrk="1" hangingPunct="1">
              <a:spcBef>
                <a:spcPct val="20000"/>
              </a:spcBef>
            </a:pPr>
            <a:r>
              <a:rPr lang="en-US" altLang="zh-CN" sz="1600" b="1" u="sng" dirty="0" smtClean="0">
                <a:latin typeface="+mn-lt"/>
              </a:rPr>
              <a:t>Environment</a:t>
            </a:r>
          </a:p>
          <a:p>
            <a:pPr algn="just" eaLnBrk="1" hangingPunct="1">
              <a:spcBef>
                <a:spcPct val="20000"/>
              </a:spcBef>
            </a:pPr>
            <a:r>
              <a:rPr lang="en-US" altLang="en-US" sz="1400" dirty="0" smtClean="0">
                <a:latin typeface="+mn-lt"/>
              </a:rPr>
              <a:t>Transmissions are most likely Non-LOS. The distance between the Wi-Fi monitor and the mobile phone can be up to 40 meters. Neighbor houses are also operating WLANs.</a:t>
            </a:r>
          </a:p>
          <a:p>
            <a:pPr algn="just" eaLnBrk="1" hangingPunct="1">
              <a:spcBef>
                <a:spcPct val="20000"/>
              </a:spcBef>
            </a:pPr>
            <a:endParaRPr lang="en-US" altLang="en-US" sz="1400" dirty="0" smtClean="0">
              <a:latin typeface="+mn-lt"/>
            </a:endParaRPr>
          </a:p>
          <a:p>
            <a:pPr eaLnBrk="1" hangingPunct="1">
              <a:spcBef>
                <a:spcPct val="20000"/>
              </a:spcBef>
            </a:pPr>
            <a:endParaRPr lang="en-US" altLang="zh-CN" sz="1600" b="1" u="sng" dirty="0">
              <a:latin typeface="+mn-lt"/>
            </a:endParaRPr>
          </a:p>
          <a:p>
            <a:endParaRPr lang="en-US" altLang="zh-CN" sz="1400" kern="0" dirty="0" smtClean="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987" y="4957956"/>
            <a:ext cx="1329205" cy="1329205"/>
          </a:xfrm>
          <a:prstGeom prst="rect">
            <a:avLst/>
          </a:prstGeom>
        </p:spPr>
      </p:pic>
    </p:spTree>
    <p:extLst>
      <p:ext uri="{BB962C8B-B14F-4D97-AF65-F5344CB8AC3E}">
        <p14:creationId xmlns:p14="http://schemas.microsoft.com/office/powerpoint/2010/main" val="397490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en-US" dirty="0"/>
              <a:t>[1] </a:t>
            </a:r>
            <a:r>
              <a:rPr lang="en-US" dirty="0" smtClean="0"/>
              <a:t>11-18-0498-00-00fd-framework-fd-tig-report</a:t>
            </a:r>
          </a:p>
          <a:p>
            <a:pPr marL="0" indent="0">
              <a:buNone/>
            </a:pPr>
            <a:r>
              <a:rPr lang="en-US" dirty="0"/>
              <a:t>[2] 11-13-0657-06-0hew-hew-sg-usage-models-and-requirements-liaison-with-wfa</a:t>
            </a:r>
            <a:endParaRPr lang="en-US" dirty="0" smtClean="0"/>
          </a:p>
          <a:p>
            <a:pPr marL="0" indent="0">
              <a:buNone/>
            </a:pPr>
            <a:r>
              <a:rPr lang="en-US" dirty="0" smtClean="0"/>
              <a:t>[3] </a:t>
            </a:r>
            <a:r>
              <a:rPr lang="en-US" dirty="0"/>
              <a:t>11-15-0328-04-ng60-ng-60-usage-models</a:t>
            </a:r>
          </a:p>
        </p:txBody>
      </p:sp>
      <p:sp>
        <p:nvSpPr>
          <p:cNvPr id="3" name="灯片编号占位符 2"/>
          <p:cNvSpPr>
            <a:spLocks noGrp="1"/>
          </p:cNvSpPr>
          <p:nvPr>
            <p:ph type="sldNum" sz="quarter" idx="11"/>
          </p:nvPr>
        </p:nvSpPr>
        <p:spPr/>
        <p:txBody>
          <a:bodyPr/>
          <a:lstStyle/>
          <a:p>
            <a:pPr>
              <a:defRPr/>
            </a:pPr>
            <a:r>
              <a:rPr lang="en-US" smtClean="0"/>
              <a:t>Slide </a:t>
            </a:r>
            <a:fld id="{3099D1E7-2CFE-4362-BB72-AF97192842EA}" type="slidenum">
              <a:rPr lang="en-US" smtClean="0"/>
              <a:pPr>
                <a:defRPr/>
              </a:pPr>
              <a:t>14</a:t>
            </a:fld>
            <a:endParaRPr lang="en-US" dirty="0"/>
          </a:p>
        </p:txBody>
      </p:sp>
      <p:sp>
        <p:nvSpPr>
          <p:cNvPr id="4" name="标题 3"/>
          <p:cNvSpPr>
            <a:spLocks noGrp="1"/>
          </p:cNvSpPr>
          <p:nvPr>
            <p:ph type="title"/>
          </p:nvPr>
        </p:nvSpPr>
        <p:spPr/>
        <p:txBody>
          <a:bodyPr/>
          <a:lstStyle/>
          <a:p>
            <a:r>
              <a:rPr lang="en-US" dirty="0" smtClean="0">
                <a:solidFill>
                  <a:schemeClr val="dk2"/>
                </a:solidFill>
                <a:ea typeface="Times New Roman"/>
                <a:cs typeface="Times New Roman"/>
                <a:sym typeface="Times New Roman"/>
              </a:rPr>
              <a:t>References</a:t>
            </a:r>
            <a:endParaRPr lang="en-US" dirty="0"/>
          </a:p>
        </p:txBody>
      </p:sp>
    </p:spTree>
    <p:extLst>
      <p:ext uri="{BB962C8B-B14F-4D97-AF65-F5344CB8AC3E}">
        <p14:creationId xmlns:p14="http://schemas.microsoft.com/office/powerpoint/2010/main" val="1087164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99592" y="2060848"/>
            <a:ext cx="7772400" cy="4536504"/>
          </a:xfrm>
        </p:spPr>
        <p:txBody>
          <a:bodyPr/>
          <a:lstStyle/>
          <a:p>
            <a:pPr marL="0" indent="0">
              <a:buNone/>
            </a:pPr>
            <a:r>
              <a:rPr lang="en-US" dirty="0" smtClean="0"/>
              <a:t>This </a:t>
            </a:r>
            <a:r>
              <a:rPr lang="en-US" dirty="0"/>
              <a:t>document </a:t>
            </a:r>
            <a:r>
              <a:rPr lang="en-US" dirty="0" smtClean="0"/>
              <a:t>discusses several </a:t>
            </a:r>
            <a:r>
              <a:rPr lang="en-US" dirty="0"/>
              <a:t>usage </a:t>
            </a:r>
            <a:r>
              <a:rPr lang="en-US" dirty="0" smtClean="0"/>
              <a:t>models for Full Duplex in WLAN and is to support the </a:t>
            </a:r>
            <a:r>
              <a:rPr lang="en-US" altLang="zh-CN" dirty="0" smtClean="0"/>
              <a:t>Full </a:t>
            </a:r>
            <a:r>
              <a:rPr lang="en-US" altLang="zh-CN" dirty="0"/>
              <a:t>Duplex TIG </a:t>
            </a:r>
            <a:r>
              <a:rPr lang="en-US" altLang="zh-CN" dirty="0" smtClean="0"/>
              <a:t>Report [1]</a:t>
            </a:r>
            <a:r>
              <a:rPr lang="en-US" dirty="0" smtClean="0"/>
              <a:t>. </a:t>
            </a:r>
            <a:endParaRPr lang="en-US" dirty="0"/>
          </a:p>
        </p:txBody>
      </p:sp>
      <p:sp>
        <p:nvSpPr>
          <p:cNvPr id="3" name="Rectangle 2"/>
          <p:cNvSpPr>
            <a:spLocks noGrp="1" noChangeArrowheads="1"/>
          </p:cNvSpPr>
          <p:nvPr/>
        </p:nvSpPr>
        <p:spPr bwMode="auto">
          <a:xfrm>
            <a:off x="611560" y="692696"/>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CA" dirty="0"/>
              <a:t>Abstract</a:t>
            </a:r>
          </a:p>
        </p:txBody>
      </p:sp>
      <p:sp>
        <p:nvSpPr>
          <p:cNvPr id="2" name="灯片编号占位符 1"/>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429068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179512" y="692696"/>
            <a:ext cx="7772400" cy="64807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pPr marL="457200" lvl="1" indent="0" algn="l">
              <a:buNone/>
            </a:pPr>
            <a:r>
              <a:rPr lang="en-CA" dirty="0" smtClean="0"/>
              <a:t>Terminology</a:t>
            </a:r>
          </a:p>
        </p:txBody>
      </p:sp>
      <p:sp>
        <p:nvSpPr>
          <p:cNvPr id="6" name="Rectangle 3"/>
          <p:cNvSpPr txBox="1">
            <a:spLocks noChangeArrowheads="1"/>
          </p:cNvSpPr>
          <p:nvPr/>
        </p:nvSpPr>
        <p:spPr bwMode="auto">
          <a:xfrm>
            <a:off x="611560" y="1628800"/>
            <a:ext cx="79898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600" kern="0" dirty="0" smtClean="0">
                <a:ea typeface="ＭＳ Ｐゴシック" pitchFamily="34" charset="-128"/>
              </a:rPr>
              <a:t>Pre-Conditions </a:t>
            </a:r>
            <a:r>
              <a:rPr lang="en-US" sz="1600" b="0" kern="0" dirty="0" smtClean="0">
                <a:ea typeface="ＭＳ Ｐゴシック" pitchFamily="34" charset="-128"/>
              </a:rPr>
              <a:t>– Initial conditions before the use case begins.</a:t>
            </a:r>
          </a:p>
          <a:p>
            <a:pPr>
              <a:defRPr/>
            </a:pPr>
            <a:r>
              <a:rPr lang="en-US" sz="1600" kern="0" dirty="0" smtClean="0">
                <a:ea typeface="ＭＳ Ｐゴシック" pitchFamily="34" charset="-128"/>
              </a:rPr>
              <a:t>Environment </a:t>
            </a:r>
            <a:r>
              <a:rPr lang="en-US" sz="1600" b="0" kern="0" dirty="0" smtClean="0">
                <a:ea typeface="ＭＳ Ｐゴシック" pitchFamily="34" charset="-128"/>
              </a:rPr>
              <a:t>– The type of place in which the network of the use case is deployed, such as home, outdoor, hot spot, enterprise, metropolitan area, etc.</a:t>
            </a:r>
            <a:endParaRPr lang="en-US" altLang="zh-CN" sz="1600" b="0" kern="0" dirty="0" smtClean="0">
              <a:ea typeface="ＭＳ Ｐゴシック" pitchFamily="34" charset="-128"/>
            </a:endParaRP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for examples, streaming video and VoIP.</a:t>
            </a:r>
            <a:endParaRPr lang="en-US" sz="1600" b="0" kern="0" dirty="0" smtClean="0">
              <a:ea typeface="ＭＳ Ｐゴシック" pitchFamily="34" charset="-128"/>
            </a:endParaRPr>
          </a:p>
          <a:p>
            <a:pPr>
              <a:defRPr/>
            </a:pPr>
            <a:r>
              <a:rPr lang="en-US" sz="1600" kern="0" dirty="0" smtClean="0">
                <a:ea typeface="ＭＳ Ｐゴシック" pitchFamily="34" charset="-128"/>
              </a:rPr>
              <a:t>Traffic Conditions </a:t>
            </a:r>
            <a:r>
              <a:rPr lang="en-US" sz="1600" b="0" kern="0" dirty="0" smtClean="0">
                <a:ea typeface="ＭＳ Ｐゴシック" pitchFamily="34" charset="-128"/>
              </a:rPr>
              <a:t>– General background traffic or interference that is expected while the use case steps are occurring. Overlapping BSSs, existing video streams, and interference from wireless devices are all examples of traffic conditions.</a:t>
            </a:r>
          </a:p>
          <a:p>
            <a:pPr>
              <a:defRPr/>
            </a:pPr>
            <a:r>
              <a:rPr lang="en-US" sz="1600" kern="0" dirty="0" smtClean="0">
                <a:ea typeface="ＭＳ Ｐゴシック" pitchFamily="34" charset="-128"/>
              </a:rPr>
              <a:t>Use case </a:t>
            </a:r>
            <a:r>
              <a:rPr lang="en-US" sz="1600" b="0" kern="0" dirty="0" smtClean="0">
                <a:ea typeface="ＭＳ Ｐゴシック" pitchFamily="34" charset="-128"/>
              </a:rPr>
              <a:t>– A use case is task-oriented. It describes the specific step-by-step actions performed by a user or device. One example of use cases is a user starting and stopping a video stream.</a:t>
            </a:r>
            <a:endParaRPr lang="en-US" sz="1600" b="0" kern="0" dirty="0">
              <a:ea typeface="ＭＳ Ｐゴシック" pitchFamily="34" charset="-128"/>
            </a:endParaRPr>
          </a:p>
        </p:txBody>
      </p:sp>
      <p:sp>
        <p:nvSpPr>
          <p:cNvPr id="2" name="灯片编号占位符 1"/>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120425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pPr>
              <a:defRPr/>
            </a:pPr>
            <a:r>
              <a:rPr lang="en-US" smtClean="0"/>
              <a:t>Slide </a:t>
            </a:r>
            <a:fld id="{3099D1E7-2CFE-4362-BB72-AF97192842EA}" type="slidenum">
              <a:rPr lang="en-US" smtClean="0"/>
              <a:pPr>
                <a:defRPr/>
              </a:pPr>
              <a:t>4</a:t>
            </a:fld>
            <a:endParaRPr lang="en-US" dirty="0"/>
          </a:p>
        </p:txBody>
      </p:sp>
      <p:sp>
        <p:nvSpPr>
          <p:cNvPr id="4" name="标题 3"/>
          <p:cNvSpPr>
            <a:spLocks noGrp="1"/>
          </p:cNvSpPr>
          <p:nvPr>
            <p:ph type="title"/>
          </p:nvPr>
        </p:nvSpPr>
        <p:spPr/>
        <p:txBody>
          <a:bodyPr/>
          <a:lstStyle/>
          <a:p>
            <a:r>
              <a:rPr lang="en-US" altLang="en-US" dirty="0" smtClean="0"/>
              <a:t>Overview of Usage Model by Category</a:t>
            </a:r>
            <a:endParaRPr lang="en-US" dirty="0"/>
          </a:p>
        </p:txBody>
      </p:sp>
      <p:graphicFrame>
        <p:nvGraphicFramePr>
          <p:cNvPr id="5" name="Group 4"/>
          <p:cNvGraphicFramePr>
            <a:graphicFrameLocks noGrp="1"/>
          </p:cNvGraphicFramePr>
          <p:nvPr>
            <p:extLst>
              <p:ext uri="{D42A27DB-BD31-4B8C-83A1-F6EECF244321}">
                <p14:modId xmlns:p14="http://schemas.microsoft.com/office/powerpoint/2010/main" val="3927450012"/>
              </p:ext>
            </p:extLst>
          </p:nvPr>
        </p:nvGraphicFramePr>
        <p:xfrm>
          <a:off x="1447800" y="2209800"/>
          <a:ext cx="6208713" cy="2967461"/>
        </p:xfrm>
        <a:graphic>
          <a:graphicData uri="http://schemas.openxmlformats.org/drawingml/2006/table">
            <a:tbl>
              <a:tblPr/>
              <a:tblGrid>
                <a:gridCol w="2618132"/>
                <a:gridCol w="374019"/>
                <a:gridCol w="3216562"/>
              </a:tblGrid>
              <a:tr h="346541">
                <a:tc>
                  <a:txBody>
                    <a:bodyPr/>
                    <a:lstStyle/>
                    <a:p>
                      <a:pPr marL="0" marR="0" lvl="0" indent="0" algn="ctr"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Category</a:t>
                      </a:r>
                    </a:p>
                  </a:txBody>
                  <a:tcPr marT="45719" marB="45719"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40000"/>
                        <a:lumOff val="60000"/>
                      </a:schemeClr>
                    </a:solidFill>
                  </a:tcPr>
                </a:tc>
                <a:tc>
                  <a:txBody>
                    <a:bodyPr/>
                    <a:lstStyle/>
                    <a:p>
                      <a:pPr marL="0" marR="0" lvl="0" indent="0" algn="ctr"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t>
                      </a:r>
                    </a:p>
                  </a:txBody>
                  <a:tcPr marT="45719" marB="45719"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Usage model</a:t>
                      </a: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lumMod val="40000"/>
                        <a:lumOff val="60000"/>
                      </a:schemeClr>
                    </a:solidFill>
                  </a:tcPr>
                </a:tc>
              </a:tr>
              <a:tr h="564034">
                <a:tc rowSpan="4">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 High Throughput Net</a:t>
                      </a:r>
                      <a:r>
                        <a:rPr kumimoji="0" lang="en-US" altLang="zh-CN" sz="1400" b="1" i="0" u="none" strike="noStrike" cap="none" normalizeH="0" baseline="0" dirty="0" smtClean="0">
                          <a:ln>
                            <a:noFill/>
                          </a:ln>
                          <a:solidFill>
                            <a:schemeClr val="tx1"/>
                          </a:solidFill>
                          <a:effectLst/>
                          <a:latin typeface="Times New Roman" pitchFamily="18" charset="0"/>
                        </a:rPr>
                        <a:t>work</a:t>
                      </a: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1a</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Times New Roman" pitchFamily="18" charset="0"/>
                          <a:ea typeface="+mn-ea"/>
                          <a:cs typeface="+mn-cs"/>
                        </a:rPr>
                        <a:t>Dense network-stadium</a:t>
                      </a:r>
                      <a:r>
                        <a:rPr kumimoji="0" lang="en-US" altLang="zh-CN" sz="1400" b="1" i="0" u="none" strike="noStrike" kern="1200" cap="none" normalizeH="0" baseline="0" dirty="0" smtClean="0">
                          <a:ln>
                            <a:noFill/>
                          </a:ln>
                          <a:solidFill>
                            <a:schemeClr val="tx1"/>
                          </a:solidFill>
                          <a:effectLst/>
                          <a:latin typeface="Times New Roman" pitchFamily="18" charset="0"/>
                          <a:ea typeface="+mn-ea"/>
                          <a:cs typeface="+mn-cs"/>
                        </a:rPr>
                        <a:t>s</a:t>
                      </a:r>
                      <a:endParaRPr kumimoji="0" lang="en-US" sz="1400" b="1" i="0" u="none" strike="noStrike" kern="1200" cap="none" normalizeH="0" baseline="0" dirty="0">
                        <a:ln>
                          <a:noFill/>
                        </a:ln>
                        <a:solidFill>
                          <a:schemeClr val="tx1"/>
                        </a:solidFill>
                        <a:effectLst/>
                        <a:latin typeface="Times New Roman" pitchFamily="18" charset="0"/>
                        <a:ea typeface="+mn-ea"/>
                        <a:cs typeface="+mn-cs"/>
                      </a:endParaRP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6326">
                <a:tc vMerge="1">
                  <a:txBody>
                    <a:bodyPr/>
                    <a:lstStyle/>
                    <a:p>
                      <a:endParaRPr lang="en-US"/>
                    </a:p>
                  </a:txBody>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1b</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defRPr/>
                      </a:pPr>
                      <a:endParaRPr kumimoji="0" lang="en-US" altLang="zh-CN" sz="1400" b="1" i="0" u="none" strike="noStrike" kern="1200" cap="none" normalizeH="0" baseline="0" dirty="0" smtClean="0">
                        <a:ln>
                          <a:noFill/>
                        </a:ln>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60000"/>
                        </a:lnSpc>
                        <a:spcBef>
                          <a:spcPct val="0"/>
                        </a:spcBef>
                        <a:spcAft>
                          <a:spcPct val="0"/>
                        </a:spcAft>
                        <a:buClrTx/>
                        <a:buSzTx/>
                        <a:buFontTx/>
                        <a:buNone/>
                        <a:tabLst/>
                        <a:defRPr/>
                      </a:pPr>
                      <a:r>
                        <a:rPr kumimoji="0" lang="en-US" altLang="zh-CN" sz="1400" b="1" i="0" u="none" strike="noStrike" kern="1200" cap="none" normalizeH="0" baseline="0" dirty="0" smtClean="0">
                          <a:ln>
                            <a:noFill/>
                          </a:ln>
                          <a:solidFill>
                            <a:schemeClr val="tx1"/>
                          </a:solidFill>
                          <a:effectLst/>
                          <a:latin typeface="Times New Roman" pitchFamily="18" charset="0"/>
                          <a:ea typeface="+mn-ea"/>
                          <a:cs typeface="+mn-cs"/>
                        </a:rPr>
                        <a:t>VR game</a:t>
                      </a:r>
                      <a:endParaRPr kumimoji="0" lang="en-US" sz="1400" b="1" i="0" u="none" strike="noStrike" kern="1200" cap="none" normalizeH="0" baseline="0" dirty="0" smtClean="0">
                        <a:ln>
                          <a:noFill/>
                        </a:ln>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6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6326">
                <a:tc vMerge="1">
                  <a:txBody>
                    <a:bodyPr/>
                    <a:lstStyle/>
                    <a:p>
                      <a:pPr marL="0" marR="0" lvl="0" indent="0" algn="l" defTabSz="914400" rtl="0" eaLnBrk="0" fontAlgn="base" latinLnBrk="0" hangingPunct="0">
                        <a:lnSpc>
                          <a:spcPct val="6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1c</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AR Shopping</a:t>
                      </a: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1308">
                <a:tc vMerge="1">
                  <a:txBody>
                    <a:bodyPr/>
                    <a:lstStyle/>
                    <a:p>
                      <a:pPr marL="0" marR="0" lvl="0" indent="0" algn="l" defTabSz="914400" rtl="0" eaLnBrk="0" fontAlgn="base" latinLnBrk="0" hangingPunct="0">
                        <a:lnSpc>
                          <a:spcPct val="6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1d</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spcBef>
                          <a:spcPts val="0"/>
                        </a:spcBef>
                        <a:spcAft>
                          <a:spcPts val="0"/>
                        </a:spcAft>
                        <a:buSzPct val="25000"/>
                      </a:pPr>
                      <a:r>
                        <a:rPr kumimoji="0" lang="en-US" altLang="zh-CN" sz="1400" b="1" i="0" u="none" strike="noStrike" kern="1200" cap="none" normalizeH="0" baseline="0" dirty="0" smtClean="0">
                          <a:ln>
                            <a:noFill/>
                          </a:ln>
                          <a:solidFill>
                            <a:schemeClr val="tx1"/>
                          </a:solidFill>
                          <a:effectLst/>
                          <a:latin typeface="Times New Roman" pitchFamily="18" charset="0"/>
                          <a:ea typeface="+mn-ea"/>
                          <a:cs typeface="+mn-cs"/>
                          <a:sym typeface="Times New Roman"/>
                        </a:rPr>
                        <a:t>Telemedicine</a:t>
                      </a:r>
                      <a:endParaRPr kumimoji="0" lang="en-US" sz="1400" b="1" i="0" u="none" strike="noStrike" kern="1200" cap="none" normalizeH="0" baseline="0" dirty="0">
                        <a:ln>
                          <a:noFill/>
                        </a:ln>
                        <a:solidFill>
                          <a:schemeClr val="tx1"/>
                        </a:solidFill>
                        <a:effectLst/>
                        <a:latin typeface="Times New Roman" pitchFamily="18" charset="0"/>
                        <a:ea typeface="+mn-ea"/>
                        <a:cs typeface="+mn-cs"/>
                        <a:sym typeface="Times New Roman"/>
                      </a:endParaRP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1883">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2. </a:t>
                      </a:r>
                      <a:r>
                        <a:rPr kumimoji="0" lang="en-US" altLang="zh-CN" sz="1400" b="1" i="0" u="none" strike="noStrike" cap="none" normalizeH="0" baseline="0" dirty="0" smtClean="0">
                          <a:ln>
                            <a:noFill/>
                          </a:ln>
                          <a:solidFill>
                            <a:schemeClr val="tx1"/>
                          </a:solidFill>
                          <a:effectLst/>
                          <a:latin typeface="Times New Roman" pitchFamily="18" charset="0"/>
                        </a:rPr>
                        <a:t>Relay-Based Network</a:t>
                      </a: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rPr>
                        <a:t>2a</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rPr>
                        <a:t>Wi</a:t>
                      </a:r>
                      <a:r>
                        <a:rPr kumimoji="0" lang="en-US" altLang="zh-CN"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Times New Roman" pitchFamily="18" charset="0"/>
                        </a:rPr>
                        <a:t>Fi relay at home</a:t>
                      </a: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1883">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 </a:t>
                      </a:r>
                      <a:r>
                        <a:rPr kumimoji="0" lang="en-US" altLang="zh-CN" sz="1400" b="1" i="0" u="none" strike="noStrike" cap="none" normalizeH="0" baseline="0" dirty="0" smtClean="0">
                          <a:ln>
                            <a:noFill/>
                          </a:ln>
                          <a:solidFill>
                            <a:schemeClr val="tx1"/>
                          </a:solidFill>
                          <a:effectLst/>
                          <a:latin typeface="Times New Roman" pitchFamily="18" charset="0"/>
                        </a:rPr>
                        <a:t>Security Systems</a:t>
                      </a:r>
                      <a:endParaRPr kumimoji="0" lang="en-US" sz="1400" b="1" i="0" u="none" strike="noStrike" cap="none" normalizeH="0" baseline="0" dirty="0" smtClean="0">
                        <a:ln>
                          <a:noFill/>
                        </a:ln>
                        <a:solidFill>
                          <a:schemeClr val="tx1"/>
                        </a:solidFill>
                        <a:effectLst/>
                        <a:latin typeface="Times New Roman" pitchFamily="18" charset="0"/>
                      </a:endParaRPr>
                    </a:p>
                  </a:txBody>
                  <a:tcPr marT="45719" marB="45719"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3a</a:t>
                      </a:r>
                    </a:p>
                  </a:txBody>
                  <a:tcPr marT="45719" marB="45719"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6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rPr>
                        <a:t>Wi</a:t>
                      </a:r>
                      <a:r>
                        <a:rPr kumimoji="0" lang="en-US" altLang="zh-CN" sz="1400" b="1" i="0" u="none" strike="noStrike" cap="none" normalizeH="0" baseline="0" dirty="0" smtClean="0">
                          <a:ln>
                            <a:noFill/>
                          </a:ln>
                          <a:solidFill>
                            <a:schemeClr val="tx1"/>
                          </a:solidFill>
                          <a:effectLst/>
                          <a:latin typeface="Times New Roman" pitchFamily="18" charset="0"/>
                        </a:rPr>
                        <a:t>-</a:t>
                      </a:r>
                      <a:r>
                        <a:rPr kumimoji="0" lang="en-US" sz="1400" b="1" i="0" u="none" strike="noStrike" cap="none" normalizeH="0" baseline="0" dirty="0" smtClean="0">
                          <a:ln>
                            <a:noFill/>
                          </a:ln>
                          <a:solidFill>
                            <a:schemeClr val="tx1"/>
                          </a:solidFill>
                          <a:effectLst/>
                          <a:latin typeface="Times New Roman" pitchFamily="18" charset="0"/>
                        </a:rPr>
                        <a:t>Fi monitor</a:t>
                      </a:r>
                    </a:p>
                  </a:txBody>
                  <a:tcPr marT="45719" marB="45719"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991559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6811" y="1681571"/>
            <a:ext cx="2415737" cy="1600818"/>
          </a:xfrm>
        </p:spPr>
      </p:pic>
      <p:sp>
        <p:nvSpPr>
          <p:cNvPr id="7" name="テキスト ボックス 49"/>
          <p:cNvSpPr>
            <a:spLocks noChangeArrowheads="1"/>
          </p:cNvSpPr>
          <p:nvPr/>
        </p:nvSpPr>
        <p:spPr bwMode="auto">
          <a:xfrm>
            <a:off x="4205883" y="3353305"/>
            <a:ext cx="1952354"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Stadiums</a:t>
            </a:r>
            <a:endParaRPr kumimoji="1" lang="ja-JP" altLang="en-US" b="1" dirty="0"/>
          </a:p>
        </p:txBody>
      </p:sp>
      <p:sp>
        <p:nvSpPr>
          <p:cNvPr id="12" name="テキスト ボックス 49"/>
          <p:cNvSpPr>
            <a:spLocks noChangeArrowheads="1"/>
          </p:cNvSpPr>
          <p:nvPr/>
        </p:nvSpPr>
        <p:spPr bwMode="auto">
          <a:xfrm>
            <a:off x="7055616" y="5832183"/>
            <a:ext cx="1789502"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fr-FR" altLang="en-US" b="1" dirty="0"/>
              <a:t>Community Wi-Fi</a:t>
            </a:r>
            <a:endParaRPr kumimoji="1" lang="ja-JP" altLang="en-US" b="1" dirty="0"/>
          </a:p>
        </p:txBody>
      </p:sp>
      <p:sp>
        <p:nvSpPr>
          <p:cNvPr id="13" name="Rectangle 2"/>
          <p:cNvSpPr txBox="1">
            <a:spLocks noChangeArrowheads="1"/>
          </p:cNvSpPr>
          <p:nvPr/>
        </p:nvSpPr>
        <p:spPr>
          <a:xfrm>
            <a:off x="611560" y="764704"/>
            <a:ext cx="7772400" cy="64807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pPr algn="l"/>
            <a:r>
              <a:rPr lang="en-US" altLang="zh-CN" kern="0" dirty="0" smtClean="0">
                <a:solidFill>
                  <a:srgbClr val="000000"/>
                </a:solidFill>
              </a:rPr>
              <a:t>Usage Model 1a: </a:t>
            </a:r>
            <a:r>
              <a:rPr lang="en-US" altLang="zh-CN" kern="0" dirty="0" smtClean="0">
                <a:solidFill>
                  <a:schemeClr val="tx1"/>
                </a:solidFill>
              </a:rPr>
              <a:t>Dense Network</a:t>
            </a:r>
            <a:endParaRPr lang="en-CA" kern="0" dirty="0" smtClean="0">
              <a:solidFill>
                <a:schemeClr val="tx1"/>
              </a:solidFill>
            </a:endParaRPr>
          </a:p>
        </p:txBody>
      </p:sp>
      <p:sp>
        <p:nvSpPr>
          <p:cNvPr id="5" name="灯片编号占位符 4"/>
          <p:cNvSpPr>
            <a:spLocks noGrp="1"/>
          </p:cNvSpPr>
          <p:nvPr>
            <p:ph type="sldNum" sz="quarter" idx="12"/>
          </p:nvPr>
        </p:nvSpPr>
        <p:spPr/>
        <p:txBody>
          <a:bodyPr/>
          <a:lstStyle/>
          <a:p>
            <a:pPr>
              <a:defRPr/>
            </a:pPr>
            <a:r>
              <a:rPr lang="en-US" smtClean="0">
                <a:solidFill>
                  <a:srgbClr val="000000"/>
                </a:solidFill>
              </a:rPr>
              <a:t>Slide </a:t>
            </a:r>
            <a:fld id="{7614916F-BBEF-4684-B6F5-1E636F42BA02}" type="slidenum">
              <a:rPr lang="en-US" smtClean="0">
                <a:solidFill>
                  <a:srgbClr val="000000"/>
                </a:solidFill>
              </a:rPr>
              <a:pPr>
                <a:defRPr/>
              </a:pPr>
              <a:t>5</a:t>
            </a:fld>
            <a:endParaRPr lang="en-US">
              <a:solidFill>
                <a:srgbClr val="000000"/>
              </a:solidFill>
            </a:endParaRPr>
          </a:p>
        </p:txBody>
      </p:sp>
      <p:sp>
        <p:nvSpPr>
          <p:cNvPr id="20" name="Rectangle 3"/>
          <p:cNvSpPr txBox="1">
            <a:spLocks noChangeArrowheads="1"/>
          </p:cNvSpPr>
          <p:nvPr/>
        </p:nvSpPr>
        <p:spPr bwMode="auto">
          <a:xfrm>
            <a:off x="304800" y="1681570"/>
            <a:ext cx="3600231" cy="471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342900" indent="-342900">
              <a:buClr>
                <a:schemeClr val="dk1"/>
              </a:buClr>
              <a:buSzPct val="100000"/>
            </a:pPr>
            <a:r>
              <a:rPr lang="en-US" altLang="zh-CN" sz="1400" dirty="0" smtClean="0">
                <a:latin typeface="+mn-lt"/>
                <a:ea typeface="+mn-ea"/>
              </a:rPr>
              <a:t>Dense </a:t>
            </a:r>
            <a:r>
              <a:rPr lang="en-US" altLang="zh-CN" sz="1400" dirty="0">
                <a:latin typeface="+mn-lt"/>
                <a:ea typeface="+mn-ea"/>
              </a:rPr>
              <a:t>network [2</a:t>
            </a:r>
            <a:r>
              <a:rPr lang="en-US" altLang="zh-CN" sz="1400" dirty="0" smtClean="0">
                <a:latin typeface="+mn-lt"/>
                <a:ea typeface="+mn-ea"/>
              </a:rPr>
              <a:t>] </a:t>
            </a:r>
            <a:r>
              <a:rPr lang="en-US" altLang="zh-CN" sz="1400" dirty="0" smtClean="0">
                <a:latin typeface="+mn-lt"/>
                <a:ea typeface="+mn-ea"/>
                <a:sym typeface="Times New Roman"/>
              </a:rPr>
              <a:t>includes </a:t>
            </a:r>
            <a:r>
              <a:rPr lang="en-US" altLang="zh-CN" sz="1400" dirty="0">
                <a:latin typeface="+mn-lt"/>
                <a:ea typeface="+mn-ea"/>
                <a:sym typeface="Times New Roman"/>
              </a:rPr>
              <a:t>high density </a:t>
            </a:r>
          </a:p>
          <a:p>
            <a:pPr>
              <a:buClr>
                <a:schemeClr val="dk1"/>
              </a:buClr>
              <a:buSzPct val="100000"/>
            </a:pPr>
            <a:r>
              <a:rPr lang="en-US" altLang="zh-CN" sz="1400" dirty="0">
                <a:latin typeface="+mn-lt"/>
                <a:ea typeface="+mn-ea"/>
                <a:sym typeface="Times New Roman"/>
              </a:rPr>
              <a:t>of </a:t>
            </a:r>
            <a:r>
              <a:rPr lang="en-US" altLang="zh-CN" sz="1400" dirty="0" smtClean="0">
                <a:latin typeface="+mn-lt"/>
                <a:ea typeface="+mn-ea"/>
                <a:sym typeface="Times New Roman"/>
              </a:rPr>
              <a:t>APs </a:t>
            </a:r>
            <a:r>
              <a:rPr lang="en-US" altLang="zh-CN" sz="1400" dirty="0">
                <a:latin typeface="+mn-lt"/>
                <a:ea typeface="+mn-ea"/>
                <a:sym typeface="Times New Roman"/>
              </a:rPr>
              <a:t>and/or high density of STAs </a:t>
            </a:r>
            <a:r>
              <a:rPr lang="en-US" altLang="zh-CN" sz="1400" dirty="0" smtClean="0">
                <a:latin typeface="+mn-lt"/>
                <a:ea typeface="+mn-ea"/>
                <a:sym typeface="Times New Roman"/>
              </a:rPr>
              <a:t>associated to each AP which work in 2.4 GHz, 5GHz and 6GHz</a:t>
            </a:r>
          </a:p>
          <a:p>
            <a:pPr marL="342900" indent="-342900">
              <a:buClr>
                <a:schemeClr val="dk1"/>
              </a:buClr>
              <a:buSzPct val="100000"/>
            </a:pPr>
            <a:endParaRPr lang="en-US" altLang="zh-CN" sz="1400" dirty="0">
              <a:latin typeface="+mn-lt"/>
              <a:ea typeface="+mn-ea"/>
              <a:sym typeface="Times New Roman"/>
            </a:endParaRPr>
          </a:p>
          <a:p>
            <a:pPr marL="342900" indent="-342900">
              <a:spcBef>
                <a:spcPts val="0"/>
              </a:spcBef>
              <a:spcAft>
                <a:spcPts val="0"/>
              </a:spcAft>
              <a:buClr>
                <a:schemeClr val="dk1"/>
              </a:buClr>
              <a:buSzPct val="100000"/>
              <a:buFont typeface="Times New Roman"/>
              <a:buChar char="•"/>
            </a:pPr>
            <a:r>
              <a:rPr lang="en-US" altLang="zh-CN" sz="1400" dirty="0" smtClean="0">
                <a:latin typeface="+mn-lt"/>
              </a:rPr>
              <a:t>H</a:t>
            </a:r>
            <a:r>
              <a:rPr lang="en-US" altLang="en-US" sz="1400" dirty="0" smtClean="0">
                <a:latin typeface="+mn-lt"/>
              </a:rPr>
              <a:t>igh </a:t>
            </a:r>
            <a:r>
              <a:rPr lang="en-US" altLang="en-US" sz="1400" dirty="0">
                <a:latin typeface="+mn-lt"/>
              </a:rPr>
              <a:t>density of APs and high density of STAs </a:t>
            </a:r>
            <a:r>
              <a:rPr lang="en-US" altLang="zh-CN" sz="1400" dirty="0">
                <a:latin typeface="+mn-lt"/>
                <a:sym typeface="Times New Roman"/>
              </a:rPr>
              <a:t>associated to each</a:t>
            </a:r>
            <a:r>
              <a:rPr lang="en-US" altLang="en-US" sz="1400" dirty="0" smtClean="0">
                <a:latin typeface="+mn-lt"/>
              </a:rPr>
              <a:t> </a:t>
            </a:r>
            <a:r>
              <a:rPr lang="en-US" altLang="en-US" sz="1400" dirty="0">
                <a:latin typeface="+mn-lt"/>
              </a:rPr>
              <a:t>AP  </a:t>
            </a:r>
            <a:r>
              <a:rPr lang="en-US" altLang="en-US" sz="1400" dirty="0" smtClean="0">
                <a:latin typeface="+mn-lt"/>
              </a:rPr>
              <a:t>network, </a:t>
            </a:r>
            <a:r>
              <a:rPr lang="en-US" altLang="zh-CN" sz="1400" dirty="0" smtClean="0">
                <a:latin typeface="+mn-lt"/>
              </a:rPr>
              <a:t>such as stadium, shopping mall</a:t>
            </a:r>
          </a:p>
          <a:p>
            <a:pPr marL="342900" indent="-342900">
              <a:spcBef>
                <a:spcPts val="0"/>
              </a:spcBef>
              <a:spcAft>
                <a:spcPts val="0"/>
              </a:spcAft>
              <a:buClr>
                <a:schemeClr val="dk1"/>
              </a:buClr>
              <a:buSzPct val="100000"/>
              <a:buFont typeface="Times New Roman"/>
              <a:buChar char="•"/>
            </a:pPr>
            <a:endParaRPr lang="en-US" altLang="zh-CN" sz="1400" dirty="0" smtClean="0">
              <a:latin typeface="+mn-lt"/>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r>
              <a:rPr lang="en-US" altLang="zh-CN" sz="1400" dirty="0">
                <a:latin typeface="+mn-lt"/>
              </a:rPr>
              <a:t>I</a:t>
            </a:r>
            <a:r>
              <a:rPr lang="fr-FR" altLang="en-US" sz="1400" dirty="0" smtClean="0">
                <a:latin typeface="+mn-lt"/>
              </a:rPr>
              <a:t>ndoor</a:t>
            </a:r>
            <a:r>
              <a:rPr lang="en-US" altLang="en-US" sz="1400" dirty="0" smtClean="0">
                <a:latin typeface="+mn-lt"/>
              </a:rPr>
              <a:t> </a:t>
            </a:r>
            <a:r>
              <a:rPr lang="en-US" altLang="en-US" sz="1400" dirty="0">
                <a:latin typeface="+mn-lt"/>
              </a:rPr>
              <a:t>network </a:t>
            </a:r>
            <a:r>
              <a:rPr lang="en-US" altLang="en-US" sz="1400" dirty="0" smtClean="0">
                <a:latin typeface="+mn-lt"/>
              </a:rPr>
              <a:t>with </a:t>
            </a:r>
            <a:r>
              <a:rPr lang="fr-FR" altLang="en-US" sz="1400" dirty="0" smtClean="0">
                <a:latin typeface="+mn-lt"/>
              </a:rPr>
              <a:t>high </a:t>
            </a:r>
            <a:r>
              <a:rPr lang="fr-FR" altLang="en-US" sz="1400" dirty="0">
                <a:latin typeface="+mn-lt"/>
              </a:rPr>
              <a:t>density of </a:t>
            </a:r>
            <a:r>
              <a:rPr lang="fr-FR" altLang="en-US" sz="1400" dirty="0" err="1" smtClean="0">
                <a:latin typeface="+mn-lt"/>
              </a:rPr>
              <a:t>STAs</a:t>
            </a:r>
            <a:r>
              <a:rPr lang="en-US" altLang="en-US" sz="1400" dirty="0" smtClean="0">
                <a:latin typeface="+mn-lt"/>
              </a:rPr>
              <a:t>, such as lecture hall, dense-space</a:t>
            </a:r>
            <a:r>
              <a:rPr lang="en-US" altLang="en-US" sz="1400" dirty="0" smtClean="0">
                <a:solidFill>
                  <a:srgbClr val="FF0000"/>
                </a:solidFill>
                <a:latin typeface="+mn-lt"/>
              </a:rPr>
              <a:t> </a:t>
            </a:r>
            <a:r>
              <a:rPr lang="en-US" altLang="en-US" sz="1400" dirty="0" smtClean="0">
                <a:latin typeface="+mn-lt"/>
              </a:rPr>
              <a:t>office</a:t>
            </a:r>
          </a:p>
          <a:p>
            <a:pPr marL="342900" indent="-342900">
              <a:spcBef>
                <a:spcPts val="0"/>
              </a:spcBef>
              <a:spcAft>
                <a:spcPts val="0"/>
              </a:spcAft>
              <a:buClr>
                <a:schemeClr val="dk1"/>
              </a:buClr>
              <a:buSzPct val="100000"/>
              <a:buFont typeface="Times New Roman"/>
              <a:buChar char="•"/>
            </a:pPr>
            <a:endParaRPr lang="fr-FR" altLang="en-US" sz="1400" dirty="0">
              <a:latin typeface="+mn-lt"/>
            </a:endParaRPr>
          </a:p>
          <a:p>
            <a:pPr marL="342900" indent="-342900">
              <a:spcBef>
                <a:spcPts val="0"/>
              </a:spcBef>
              <a:spcAft>
                <a:spcPts val="0"/>
              </a:spcAft>
              <a:buClr>
                <a:schemeClr val="dk1"/>
              </a:buClr>
              <a:buSzPct val="100000"/>
              <a:buFont typeface="Times New Roman"/>
              <a:buChar char="•"/>
            </a:pPr>
            <a:r>
              <a:rPr lang="en-US" altLang="zh-CN" sz="1400" dirty="0">
                <a:latin typeface="+mn-lt"/>
              </a:rPr>
              <a:t>I</a:t>
            </a:r>
            <a:r>
              <a:rPr lang="fr-FR" altLang="en-US" sz="1400" dirty="0" smtClean="0">
                <a:latin typeface="+mn-lt"/>
              </a:rPr>
              <a:t>ndoor</a:t>
            </a:r>
            <a:r>
              <a:rPr lang="en-US" altLang="en-US" sz="1400" dirty="0" smtClean="0">
                <a:latin typeface="+mn-lt"/>
              </a:rPr>
              <a:t> </a:t>
            </a:r>
            <a:r>
              <a:rPr lang="en-US" altLang="en-US" sz="1400" dirty="0">
                <a:latin typeface="+mn-lt"/>
              </a:rPr>
              <a:t>network </a:t>
            </a:r>
            <a:r>
              <a:rPr lang="en-US" altLang="en-US" sz="1400" dirty="0" smtClean="0">
                <a:latin typeface="+mn-lt"/>
              </a:rPr>
              <a:t>with high </a:t>
            </a:r>
            <a:r>
              <a:rPr lang="en-US" altLang="en-US" sz="1400" dirty="0">
                <a:latin typeface="+mn-lt"/>
              </a:rPr>
              <a:t>density of </a:t>
            </a:r>
            <a:r>
              <a:rPr lang="en-US" altLang="en-US" sz="1400" dirty="0" smtClean="0">
                <a:latin typeface="+mn-lt"/>
              </a:rPr>
              <a:t>APs, such as community Wi-Fi, dense </a:t>
            </a:r>
            <a:r>
              <a:rPr lang="en-US" altLang="zh-CN" sz="1400" dirty="0" smtClean="0">
                <a:latin typeface="+mn-lt"/>
              </a:rPr>
              <a:t>apartment building</a:t>
            </a:r>
            <a:endParaRPr lang="en-US" altLang="zh-CN" sz="1400" dirty="0" smtClean="0">
              <a:latin typeface="+mn-lt"/>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dirty="0" smtClean="0">
              <a:solidFill>
                <a:schemeClr val="dk1"/>
              </a:solidFill>
              <a:latin typeface="Times New Roman"/>
              <a:ea typeface="Times New Roman"/>
              <a:cs typeface="Times New Roman"/>
              <a:sym typeface="Times New Roman"/>
            </a:endParaRPr>
          </a:p>
          <a:p>
            <a:pPr marL="342900" indent="-342900">
              <a:spcBef>
                <a:spcPts val="0"/>
              </a:spcBef>
              <a:spcAft>
                <a:spcPts val="0"/>
              </a:spcAft>
              <a:buClr>
                <a:schemeClr val="dk1"/>
              </a:buClr>
              <a:buSzPct val="100000"/>
              <a:buFont typeface="Times New Roman"/>
              <a:buChar char="•"/>
            </a:pPr>
            <a:endParaRPr lang="en-US" altLang="zh-CN" sz="1400" b="1" dirty="0">
              <a:solidFill>
                <a:schemeClr val="dk1"/>
              </a:solidFill>
              <a:latin typeface="Times New Roman"/>
              <a:ea typeface="Times New Roman"/>
              <a:cs typeface="Times New Roman"/>
              <a:sym typeface="Times New Roman"/>
            </a:endParaRP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811" y="4231366"/>
            <a:ext cx="2442568" cy="1600817"/>
          </a:xfrm>
          <a:prstGeom prst="rect">
            <a:avLst/>
          </a:prstGeom>
        </p:spPr>
      </p:pic>
      <p:sp>
        <p:nvSpPr>
          <p:cNvPr id="22" name="テキスト ボックス 49"/>
          <p:cNvSpPr>
            <a:spLocks noChangeArrowheads="1"/>
          </p:cNvSpPr>
          <p:nvPr/>
        </p:nvSpPr>
        <p:spPr bwMode="auto">
          <a:xfrm>
            <a:off x="4344802" y="5860750"/>
            <a:ext cx="181343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Special Event</a:t>
            </a:r>
            <a:endParaRPr kumimoji="1" lang="ja-JP" altLang="en-US" b="1" dirty="0"/>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681570"/>
            <a:ext cx="2415766" cy="1656184"/>
          </a:xfrm>
          <a:prstGeom prst="rect">
            <a:avLst/>
          </a:prstGeom>
        </p:spPr>
      </p:pic>
      <p:sp>
        <p:nvSpPr>
          <p:cNvPr id="24" name="テキスト ボックス 49"/>
          <p:cNvSpPr>
            <a:spLocks noChangeArrowheads="1"/>
          </p:cNvSpPr>
          <p:nvPr/>
        </p:nvSpPr>
        <p:spPr bwMode="auto">
          <a:xfrm>
            <a:off x="7055617" y="3344095"/>
            <a:ext cx="1789501"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Lecture Hall</a:t>
            </a:r>
            <a:endParaRPr kumimoji="1" lang="ja-JP" altLang="en-US" b="1" dirty="0"/>
          </a:p>
        </p:txBody>
      </p:sp>
      <p:pic>
        <p:nvPicPr>
          <p:cNvPr id="16" name="图片 15"/>
          <p:cNvPicPr>
            <a:picLocks noChangeAspect="1"/>
          </p:cNvPicPr>
          <p:nvPr/>
        </p:nvPicPr>
        <p:blipFill>
          <a:blip r:embed="rId6"/>
          <a:stretch>
            <a:fillRect/>
          </a:stretch>
        </p:blipFill>
        <p:spPr>
          <a:xfrm>
            <a:off x="6530566" y="4198225"/>
            <a:ext cx="2514600" cy="1662525"/>
          </a:xfrm>
          <a:prstGeom prst="rect">
            <a:avLst/>
          </a:prstGeom>
        </p:spPr>
      </p:pic>
    </p:spTree>
    <p:extLst>
      <p:ext uri="{BB962C8B-B14F-4D97-AF65-F5344CB8AC3E}">
        <p14:creationId xmlns:p14="http://schemas.microsoft.com/office/powerpoint/2010/main" val="1095445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533400" y="457200"/>
            <a:ext cx="8305800" cy="1066800"/>
          </a:xfrm>
        </p:spPr>
        <p:txBody>
          <a:bodyPr/>
          <a:lstStyle/>
          <a:p>
            <a:pPr algn="l"/>
            <a:r>
              <a:rPr lang="en-US" altLang="zh-CN" dirty="0">
                <a:solidFill>
                  <a:srgbClr val="000000"/>
                </a:solidFill>
              </a:rPr>
              <a:t>Usage Model 1a: </a:t>
            </a:r>
            <a:r>
              <a:rPr lang="en-US" altLang="zh-CN" dirty="0" smtClean="0">
                <a:solidFill>
                  <a:schemeClr val="tx1"/>
                </a:solidFill>
              </a:rPr>
              <a:t>Dense Network in </a:t>
            </a:r>
            <a:r>
              <a:rPr kumimoji="1" lang="en-US" altLang="ja-JP" dirty="0" smtClean="0">
                <a:solidFill>
                  <a:schemeClr val="tx1"/>
                </a:solidFill>
              </a:rPr>
              <a:t>Stadium</a:t>
            </a:r>
            <a:endParaRPr lang="en-CA" dirty="0">
              <a:solidFill>
                <a:schemeClr val="tx1"/>
              </a:solidFill>
            </a:endParaRPr>
          </a:p>
        </p:txBody>
      </p:sp>
      <p:sp>
        <p:nvSpPr>
          <p:cNvPr id="34820" name="Rectangle 3"/>
          <p:cNvSpPr>
            <a:spLocks noGrp="1" noChangeArrowheads="1"/>
          </p:cNvSpPr>
          <p:nvPr>
            <p:ph type="body" idx="1"/>
          </p:nvPr>
        </p:nvSpPr>
        <p:spPr>
          <a:xfrm>
            <a:off x="377863" y="1619251"/>
            <a:ext cx="4444962" cy="4705349"/>
          </a:xfrm>
        </p:spPr>
        <p:txBody>
          <a:bodyPr/>
          <a:lstStyle/>
          <a:p>
            <a:pPr marL="0" indent="0">
              <a:buFontTx/>
              <a:buNone/>
            </a:pPr>
            <a:r>
              <a:rPr lang="en-US" altLang="en-US" sz="1600" u="sng" dirty="0" smtClean="0"/>
              <a:t>Pre-Conditions</a:t>
            </a:r>
          </a:p>
          <a:p>
            <a:pPr marL="0" indent="0">
              <a:buFontTx/>
              <a:buNone/>
            </a:pPr>
            <a:r>
              <a:rPr lang="en-US" altLang="en-US" sz="1200" b="0" dirty="0" smtClean="0"/>
              <a:t>High density users </a:t>
            </a:r>
            <a:r>
              <a:rPr lang="en-US" altLang="zh-CN" sz="1200" b="0" dirty="0" smtClean="0"/>
              <a:t>access the internet through Wi-Fi in a physical space where a large quantity of APs are deployed</a:t>
            </a:r>
            <a:r>
              <a:rPr lang="en-US" altLang="zh-CN" sz="1200" b="0" dirty="0"/>
              <a:t>.</a:t>
            </a:r>
            <a:r>
              <a:rPr lang="en-US" altLang="zh-CN" sz="1200" b="0" dirty="0" smtClean="0"/>
              <a:t> </a:t>
            </a:r>
            <a:r>
              <a:rPr lang="en-US" altLang="en-US" sz="1200" b="0" dirty="0" smtClean="0"/>
              <a:t>The traffic</a:t>
            </a:r>
            <a:r>
              <a:rPr lang="en-US" altLang="zh-CN" sz="1200" b="0" dirty="0" smtClean="0"/>
              <a:t>s</a:t>
            </a:r>
            <a:r>
              <a:rPr lang="en-US" altLang="en-US" sz="1200" b="0" dirty="0" smtClean="0"/>
              <a:t> </a:t>
            </a:r>
            <a:r>
              <a:rPr lang="en-US" altLang="zh-CN" sz="1200" b="0" dirty="0" smtClean="0"/>
              <a:t>are</a:t>
            </a:r>
            <a:r>
              <a:rPr lang="en-US" altLang="en-US" sz="1200" b="0" dirty="0" smtClean="0"/>
              <a:t> </a:t>
            </a:r>
            <a:r>
              <a:rPr lang="en-US" altLang="en-US" sz="1200" b="0" dirty="0" err="1" smtClean="0"/>
              <a:t>burst</a:t>
            </a:r>
            <a:r>
              <a:rPr lang="en-US" altLang="zh-CN" sz="1200" b="0" dirty="0" err="1" smtClean="0"/>
              <a:t>y</a:t>
            </a:r>
            <a:r>
              <a:rPr lang="en-US" altLang="en-US" sz="1200" b="0" dirty="0" smtClean="0"/>
              <a:t> in time and uneven, </a:t>
            </a:r>
            <a:r>
              <a:rPr lang="en-US" altLang="zh-CN" sz="1200" b="0" dirty="0" smtClean="0"/>
              <a:t>some of which </a:t>
            </a:r>
            <a:r>
              <a:rPr lang="en-US" altLang="en-US" sz="1200" b="0" dirty="0" smtClean="0"/>
              <a:t>are </a:t>
            </a:r>
            <a:r>
              <a:rPr lang="en-US" altLang="zh-CN" sz="1200" b="0" dirty="0" smtClean="0"/>
              <a:t>high definition video</a:t>
            </a:r>
            <a:r>
              <a:rPr lang="en-US" altLang="en-US" sz="1200" b="0" dirty="0" smtClean="0"/>
              <a:t>. </a:t>
            </a:r>
          </a:p>
          <a:p>
            <a:pPr marL="0" indent="0">
              <a:buFontTx/>
              <a:buNone/>
            </a:pPr>
            <a:endParaRPr lang="en-US" altLang="en-US" sz="1600" u="sng" dirty="0" smtClean="0"/>
          </a:p>
          <a:p>
            <a:pPr marL="0" indent="0">
              <a:buFontTx/>
              <a:buNone/>
            </a:pPr>
            <a:r>
              <a:rPr lang="en-US" altLang="en-US" sz="1600" u="sng" dirty="0" smtClean="0"/>
              <a:t>Applications</a:t>
            </a:r>
          </a:p>
          <a:p>
            <a:pPr marL="0" indent="0" algn="just">
              <a:buFontTx/>
              <a:buNone/>
            </a:pPr>
            <a:r>
              <a:rPr lang="en-US" altLang="en-US" sz="1200" b="0" dirty="0" smtClean="0"/>
              <a:t>Users are receiving uncompressed football match video with </a:t>
            </a:r>
            <a:r>
              <a:rPr lang="en-US" altLang="en-US" sz="1200" b="0" kern="1200" dirty="0" smtClean="0">
                <a:solidFill>
                  <a:srgbClr val="000000"/>
                </a:solidFill>
                <a:latin typeface="Times New Roman" pitchFamily="18" charset="0"/>
                <a:ea typeface="MS PGothic" panose="020B0600070205080204" pitchFamily="34" charset="-128"/>
                <a:cs typeface="Times New Roman" panose="02020603050405020304" pitchFamily="18" charset="0"/>
              </a:rPr>
              <a:t>24-bit color depth, </a:t>
            </a:r>
            <a:r>
              <a:rPr lang="en-US" altLang="en-US" sz="1200" b="0" kern="1200" dirty="0">
                <a:solidFill>
                  <a:srgbClr val="000000"/>
                </a:solidFill>
                <a:latin typeface="Times New Roman" pitchFamily="18" charset="0"/>
                <a:ea typeface="MS PGothic" panose="020B0600070205080204" pitchFamily="34" charset="-128"/>
                <a:cs typeface="Times New Roman" panose="02020603050405020304" pitchFamily="18" charset="0"/>
              </a:rPr>
              <a:t>4K@60fps </a:t>
            </a:r>
            <a:r>
              <a:rPr lang="en-US" altLang="en-US" sz="1200" b="0" dirty="0" smtClean="0"/>
              <a:t>(required data rate: 11.94 </a:t>
            </a:r>
            <a:r>
              <a:rPr lang="en-US" altLang="en-US" sz="1200" b="0" dirty="0" err="1"/>
              <a:t>Gbps</a:t>
            </a:r>
            <a:r>
              <a:rPr lang="en-US" altLang="en-US" sz="1200" b="0" dirty="0" smtClean="0"/>
              <a:t>)</a:t>
            </a:r>
            <a:r>
              <a:rPr lang="en-US" altLang="en-US" sz="1200" b="0" kern="1200" dirty="0" smtClean="0">
                <a:solidFill>
                  <a:srgbClr val="000000"/>
                </a:solidFill>
                <a:latin typeface="Times New Roman" pitchFamily="18" charset="0"/>
                <a:ea typeface="MS PGothic" panose="020B0600070205080204" pitchFamily="34" charset="-128"/>
                <a:cs typeface="Times New Roman" panose="02020603050405020304" pitchFamily="18" charset="0"/>
              </a:rPr>
              <a:t> ;</a:t>
            </a:r>
          </a:p>
          <a:p>
            <a:pPr marL="0" indent="0" algn="just">
              <a:buFontTx/>
              <a:buNone/>
            </a:pPr>
            <a:r>
              <a:rPr lang="en-US" altLang="en-US" sz="1200" b="0" dirty="0" smtClean="0"/>
              <a:t>Users are uploading the </a:t>
            </a:r>
            <a:r>
              <a:rPr lang="en-US" altLang="en-US" sz="1200" b="0" dirty="0"/>
              <a:t>recorded lightly </a:t>
            </a:r>
            <a:r>
              <a:rPr lang="en-US" altLang="en-US" sz="1200" b="0" dirty="0" smtClean="0"/>
              <a:t>compressed match video to the server or sharing it with their friends, </a:t>
            </a:r>
            <a:r>
              <a:rPr lang="en-US" altLang="en-US" sz="1200" b="0" kern="1200" dirty="0">
                <a:solidFill>
                  <a:srgbClr val="000000"/>
                </a:solidFill>
                <a:latin typeface="Times New Roman" pitchFamily="18" charset="0"/>
                <a:ea typeface="MS PGothic" panose="020B0600070205080204" pitchFamily="34" charset="-128"/>
                <a:cs typeface="Times New Roman" panose="02020603050405020304" pitchFamily="18" charset="0"/>
              </a:rPr>
              <a:t>24-bit color </a:t>
            </a:r>
            <a:r>
              <a:rPr lang="en-US" altLang="en-US" sz="1200" b="0" kern="1200" dirty="0" smtClean="0">
                <a:solidFill>
                  <a:srgbClr val="000000"/>
                </a:solidFill>
                <a:latin typeface="Times New Roman" pitchFamily="18" charset="0"/>
                <a:ea typeface="MS PGothic" panose="020B0600070205080204" pitchFamily="34" charset="-128"/>
                <a:cs typeface="Times New Roman" panose="02020603050405020304" pitchFamily="18" charset="0"/>
              </a:rPr>
              <a:t>depth, </a:t>
            </a:r>
            <a:r>
              <a:rPr lang="en-US" altLang="en-US" sz="1200" b="0" kern="1200" dirty="0" smtClean="0">
                <a:latin typeface="Times New Roman" pitchFamily="18" charset="0"/>
                <a:ea typeface="MS PGothic" panose="020B0600070205080204" pitchFamily="34" charset="-128"/>
                <a:cs typeface="Times New Roman" panose="02020603050405020304" pitchFamily="18" charset="0"/>
              </a:rPr>
              <a:t>1080P@60fps</a:t>
            </a:r>
            <a:r>
              <a:rPr lang="en-US" altLang="en-US" sz="1200" b="0" dirty="0" smtClean="0"/>
              <a:t> (</a:t>
            </a:r>
            <a:r>
              <a:rPr lang="en-US" altLang="en-US" sz="1200" b="0" dirty="0"/>
              <a:t>required data rate: </a:t>
            </a:r>
            <a:r>
              <a:rPr lang="en-US" altLang="en-US" sz="1200" b="0" dirty="0" smtClean="0"/>
              <a:t>2.98 </a:t>
            </a:r>
            <a:r>
              <a:rPr lang="en-US" altLang="en-US" sz="1200" b="0" dirty="0" err="1"/>
              <a:t>Gbps</a:t>
            </a:r>
            <a:r>
              <a:rPr lang="en-US" altLang="en-US" sz="1200" b="0" dirty="0"/>
              <a:t>) </a:t>
            </a:r>
            <a:r>
              <a:rPr lang="en-US" altLang="en-US" sz="1200" b="0" dirty="0" smtClean="0"/>
              <a:t>;</a:t>
            </a:r>
            <a:endParaRPr lang="en-US" altLang="en-US" sz="1200" b="0" dirty="0"/>
          </a:p>
          <a:p>
            <a:pPr marL="0" indent="0" algn="just">
              <a:buNone/>
            </a:pPr>
            <a:r>
              <a:rPr lang="en-US" altLang="zh-CN" sz="1200" b="0" dirty="0" smtClean="0"/>
              <a:t>Thousands </a:t>
            </a:r>
            <a:r>
              <a:rPr lang="en-US" altLang="en-US" sz="1200" b="0" dirty="0" smtClean="0"/>
              <a:t>of users demanding </a:t>
            </a:r>
            <a:r>
              <a:rPr lang="en-US" altLang="en-US" sz="1200" b="0" dirty="0"/>
              <a:t>20 Mbps </a:t>
            </a:r>
            <a:r>
              <a:rPr lang="en-US" altLang="en-US" sz="1200" b="0" dirty="0" smtClean="0"/>
              <a:t>with best </a:t>
            </a:r>
            <a:r>
              <a:rPr lang="en-US" altLang="en-US" sz="1200" b="0" dirty="0"/>
              <a:t>effort </a:t>
            </a:r>
            <a:r>
              <a:rPr lang="en-US" altLang="en-US" sz="1200" b="0" dirty="0" smtClean="0"/>
              <a:t>to access </a:t>
            </a:r>
            <a:r>
              <a:rPr lang="en-US" altLang="en-US" sz="1200" b="0" dirty="0"/>
              <a:t>the internet for recreational </a:t>
            </a:r>
            <a:r>
              <a:rPr lang="en-US" altLang="en-US" sz="1200" b="0" dirty="0" smtClean="0"/>
              <a:t>content.</a:t>
            </a:r>
            <a:endParaRPr lang="en-US" altLang="en-US" sz="1200" b="0" dirty="0"/>
          </a:p>
          <a:p>
            <a:pPr marL="0" indent="0">
              <a:buFontTx/>
              <a:buNone/>
            </a:pPr>
            <a:endParaRPr lang="en-US" altLang="en-US" sz="1400" u="sng" dirty="0" smtClean="0"/>
          </a:p>
          <a:p>
            <a:pPr marL="0" indent="0">
              <a:buFontTx/>
              <a:buNone/>
            </a:pPr>
            <a:r>
              <a:rPr lang="en-US" altLang="en-US" sz="1400" u="sng" dirty="0" smtClean="0"/>
              <a:t>Environment </a:t>
            </a:r>
            <a:endParaRPr lang="en-US" altLang="en-US" sz="1400" u="sng" dirty="0"/>
          </a:p>
          <a:p>
            <a:pPr marL="0" indent="0">
              <a:buFontTx/>
              <a:buNone/>
            </a:pPr>
            <a:r>
              <a:rPr lang="en-US" altLang="en-US" sz="1200" b="0" dirty="0"/>
              <a:t>Open area with few obstacles </a:t>
            </a:r>
            <a:r>
              <a:rPr lang="en-US" altLang="zh-CN" sz="1200" b="0" dirty="0" smtClean="0"/>
              <a:t>and may suffer severe inter-user interference</a:t>
            </a:r>
            <a:r>
              <a:rPr lang="en-US" altLang="en-US" sz="1200" b="0" dirty="0" smtClean="0"/>
              <a:t>. </a:t>
            </a:r>
            <a:r>
              <a:rPr lang="en-US" altLang="zh-CN" sz="1200" b="0" dirty="0" smtClean="0"/>
              <a:t>Each AP services more than 100 devices in a 100 </a:t>
            </a:r>
            <a:r>
              <a:rPr lang="en-US" altLang="en-US" sz="1200" b="0" dirty="0"/>
              <a:t>m</a:t>
            </a:r>
            <a:r>
              <a:rPr lang="en-US" altLang="en-US" sz="1200" b="0" baseline="30000" dirty="0"/>
              <a:t>2</a:t>
            </a:r>
            <a:r>
              <a:rPr lang="en-US" altLang="en-US" sz="1200" b="0" dirty="0"/>
              <a:t>  </a:t>
            </a:r>
            <a:r>
              <a:rPr lang="en-US" altLang="en-US" sz="1200" b="0" dirty="0" smtClean="0"/>
              <a:t>are</a:t>
            </a:r>
            <a:r>
              <a:rPr lang="en-US" altLang="zh-CN" sz="1200" b="0" dirty="0" smtClean="0"/>
              <a:t>a.</a:t>
            </a:r>
            <a:r>
              <a:rPr lang="en-US" altLang="en-US" sz="1200" b="0" dirty="0" smtClean="0"/>
              <a:t> Inter-AP </a:t>
            </a:r>
            <a:r>
              <a:rPr lang="en-US" altLang="en-US" sz="1200" b="0" dirty="0"/>
              <a:t>distance </a:t>
            </a:r>
            <a:r>
              <a:rPr lang="en-US" altLang="en-US" sz="1200" b="0" dirty="0" smtClean="0"/>
              <a:t>is between </a:t>
            </a:r>
            <a:r>
              <a:rPr lang="en-US" altLang="en-US" sz="1200" b="0" dirty="0"/>
              <a:t>12 and 20 </a:t>
            </a:r>
            <a:r>
              <a:rPr lang="en-US" altLang="en-US" sz="1200" b="0" dirty="0" smtClean="0"/>
              <a:t>meters. </a:t>
            </a:r>
          </a:p>
        </p:txBody>
      </p:sp>
      <p:sp>
        <p:nvSpPr>
          <p:cNvPr id="34821" name="Rectangle 3"/>
          <p:cNvSpPr txBox="1">
            <a:spLocks noChangeArrowheads="1"/>
          </p:cNvSpPr>
          <p:nvPr/>
        </p:nvSpPr>
        <p:spPr bwMode="auto">
          <a:xfrm>
            <a:off x="4822825" y="1619251"/>
            <a:ext cx="432117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en-US" sz="1600" b="1" u="sng" dirty="0" smtClean="0"/>
              <a:t>Traffic </a:t>
            </a:r>
            <a:r>
              <a:rPr lang="en-US" altLang="en-US" sz="1600" b="1" u="sng" dirty="0"/>
              <a:t>Conditions</a:t>
            </a:r>
          </a:p>
          <a:p>
            <a:pPr>
              <a:spcBef>
                <a:spcPct val="20000"/>
              </a:spcBef>
              <a:defRPr/>
            </a:pPr>
            <a:r>
              <a:rPr lang="en-US" dirty="0">
                <a:latin typeface="+mn-lt"/>
                <a:ea typeface="+mn-ea"/>
              </a:rPr>
              <a:t>Interference between APs belonging to the same managed ESS due to very high density </a:t>
            </a:r>
            <a:r>
              <a:rPr lang="en-US" dirty="0" smtClean="0">
                <a:latin typeface="+mn-lt"/>
                <a:ea typeface="+mn-ea"/>
              </a:rPr>
              <a:t>deployment;</a:t>
            </a:r>
            <a:endParaRPr lang="en-US" dirty="0">
              <a:latin typeface="+mn-lt"/>
              <a:ea typeface="+mn-ea"/>
            </a:endParaRPr>
          </a:p>
          <a:p>
            <a:pPr>
              <a:spcBef>
                <a:spcPct val="20000"/>
              </a:spcBef>
              <a:defRPr/>
            </a:pPr>
            <a:r>
              <a:rPr lang="en-US" dirty="0">
                <a:latin typeface="+mn-lt"/>
                <a:ea typeface="+mn-ea"/>
              </a:rPr>
              <a:t>Interference between APs belonging to different managed ESS due to the presence of multiple </a:t>
            </a:r>
            <a:r>
              <a:rPr lang="en-US" dirty="0" smtClean="0">
                <a:latin typeface="+mn-lt"/>
                <a:ea typeface="+mn-ea"/>
              </a:rPr>
              <a:t>operators;</a:t>
            </a:r>
            <a:endParaRPr lang="en-US" dirty="0">
              <a:latin typeface="+mn-lt"/>
              <a:ea typeface="+mn-ea"/>
            </a:endParaRPr>
          </a:p>
          <a:p>
            <a:pPr>
              <a:spcBef>
                <a:spcPct val="20000"/>
              </a:spcBef>
            </a:pPr>
            <a:r>
              <a:rPr lang="en-US" altLang="en-US" dirty="0">
                <a:latin typeface="+mn-lt"/>
                <a:ea typeface="+mn-ea"/>
              </a:rPr>
              <a:t>Interference </a:t>
            </a:r>
            <a:r>
              <a:rPr lang="en-US" altLang="zh-CN" dirty="0" smtClean="0">
                <a:latin typeface="+mn-lt"/>
                <a:ea typeface="+mn-ea"/>
              </a:rPr>
              <a:t>from </a:t>
            </a:r>
            <a:r>
              <a:rPr lang="en-US" altLang="en-US" dirty="0" smtClean="0">
                <a:latin typeface="+mn-lt"/>
                <a:ea typeface="+mn-ea"/>
              </a:rPr>
              <a:t>Bluetooth;</a:t>
            </a:r>
            <a:endParaRPr lang="en-US" altLang="en-US" dirty="0">
              <a:latin typeface="+mn-lt"/>
              <a:ea typeface="+mn-ea"/>
            </a:endParaRPr>
          </a:p>
          <a:p>
            <a:pPr>
              <a:spcBef>
                <a:spcPct val="20000"/>
              </a:spcBef>
            </a:pPr>
            <a:endParaRPr lang="en-US" altLang="en-US" sz="1400" dirty="0"/>
          </a:p>
          <a:p>
            <a:pPr eaLnBrk="1" hangingPunct="1">
              <a:spcBef>
                <a:spcPct val="20000"/>
              </a:spcBef>
            </a:pPr>
            <a:r>
              <a:rPr lang="en-US" altLang="en-US" sz="1600" b="1" u="sng" dirty="0"/>
              <a:t>Use Case</a:t>
            </a:r>
          </a:p>
          <a:p>
            <a:pPr>
              <a:spcBef>
                <a:spcPct val="20000"/>
              </a:spcBef>
            </a:pPr>
            <a:r>
              <a:rPr lang="en-US" altLang="en-US" dirty="0" smtClean="0">
                <a:latin typeface="+mn-lt"/>
                <a:ea typeface="+mn-ea"/>
              </a:rPr>
              <a:t>1. Users are </a:t>
            </a:r>
            <a:r>
              <a:rPr lang="en-US" altLang="zh-CN" dirty="0" smtClean="0">
                <a:latin typeface="+mn-lt"/>
                <a:ea typeface="+mn-ea"/>
              </a:rPr>
              <a:t>receiving video show of some preferred football stars </a:t>
            </a:r>
            <a:r>
              <a:rPr lang="en-US" altLang="en-US" dirty="0" smtClean="0">
                <a:latin typeface="+mn-lt"/>
                <a:ea typeface="+mn-ea"/>
              </a:rPr>
              <a:t>in an outdoor stadium; </a:t>
            </a:r>
            <a:endParaRPr lang="en-US" altLang="en-US" dirty="0">
              <a:latin typeface="+mn-lt"/>
              <a:ea typeface="+mn-ea"/>
            </a:endParaRPr>
          </a:p>
          <a:p>
            <a:pPr>
              <a:spcBef>
                <a:spcPct val="20000"/>
              </a:spcBef>
            </a:pPr>
            <a:r>
              <a:rPr lang="en-US" altLang="en-US" dirty="0" smtClean="0">
                <a:latin typeface="+mn-lt"/>
                <a:ea typeface="+mn-ea"/>
              </a:rPr>
              <a:t>2. Users </a:t>
            </a:r>
            <a:r>
              <a:rPr lang="en-US" altLang="en-US" dirty="0">
                <a:latin typeface="+mn-lt"/>
                <a:ea typeface="+mn-ea"/>
              </a:rPr>
              <a:t>access the internet </a:t>
            </a:r>
            <a:r>
              <a:rPr lang="en-US" altLang="en-US" dirty="0" smtClean="0">
                <a:latin typeface="+mn-lt"/>
                <a:ea typeface="+mn-ea"/>
              </a:rPr>
              <a:t>for </a:t>
            </a:r>
            <a:r>
              <a:rPr lang="en-US" altLang="en-US" dirty="0">
                <a:latin typeface="+mn-lt"/>
                <a:ea typeface="+mn-ea"/>
              </a:rPr>
              <a:t>recreational content, supplemental event content (e.g., game stats</a:t>
            </a:r>
            <a:r>
              <a:rPr lang="en-US" altLang="en-US" dirty="0" smtClean="0">
                <a:latin typeface="+mn-lt"/>
                <a:ea typeface="+mn-ea"/>
              </a:rPr>
              <a:t>) </a:t>
            </a:r>
            <a:r>
              <a:rPr lang="en-US" altLang="zh-CN" dirty="0" smtClean="0">
                <a:latin typeface="+mn-lt"/>
                <a:ea typeface="+mn-ea"/>
              </a:rPr>
              <a:t>while </a:t>
            </a:r>
            <a:r>
              <a:rPr lang="en-US" altLang="en-US" dirty="0" smtClean="0"/>
              <a:t>uploading </a:t>
            </a:r>
            <a:r>
              <a:rPr lang="en-US" altLang="en-US" dirty="0"/>
              <a:t>the recorded lightly compressed match video to the server or sharing it with their </a:t>
            </a:r>
            <a:r>
              <a:rPr lang="en-US" altLang="en-US" dirty="0" smtClean="0"/>
              <a:t>friends;</a:t>
            </a:r>
            <a:endParaRPr lang="en-US" altLang="en-US" dirty="0" smtClean="0">
              <a:latin typeface="+mn-lt"/>
              <a:ea typeface="+mn-ea"/>
            </a:endParaRPr>
          </a:p>
          <a:p>
            <a:pPr>
              <a:spcBef>
                <a:spcPct val="20000"/>
              </a:spcBef>
            </a:pPr>
            <a:r>
              <a:rPr lang="en-US" altLang="zh-CN" dirty="0" smtClean="0">
                <a:latin typeface="+mn-lt"/>
                <a:ea typeface="+mn-ea"/>
              </a:rPr>
              <a:t>Users may be </a:t>
            </a:r>
            <a:r>
              <a:rPr lang="en-US" altLang="zh-CN" dirty="0">
                <a:latin typeface="+mn-lt"/>
                <a:ea typeface="+mn-ea"/>
              </a:rPr>
              <a:t>serviced by one AP for both uplink and downlink </a:t>
            </a:r>
            <a:r>
              <a:rPr lang="en-US" altLang="zh-CN" dirty="0" smtClean="0">
                <a:latin typeface="+mn-lt"/>
                <a:ea typeface="+mn-ea"/>
              </a:rPr>
              <a:t>traffic at the same time;</a:t>
            </a:r>
          </a:p>
          <a:p>
            <a:pPr>
              <a:spcBef>
                <a:spcPct val="20000"/>
              </a:spcBef>
            </a:pPr>
            <a:endParaRPr lang="en-US" altLang="en-US" dirty="0">
              <a:latin typeface="+mn-lt"/>
              <a:ea typeface="+mn-ea"/>
            </a:endParaRPr>
          </a:p>
          <a:p>
            <a:pPr>
              <a:spcBef>
                <a:spcPct val="20000"/>
              </a:spcBef>
            </a:pPr>
            <a:r>
              <a:rPr lang="en-US" altLang="zh-CN" i="1" dirty="0">
                <a:latin typeface="+mn-lt"/>
                <a:ea typeface="+mn-ea"/>
              </a:rPr>
              <a:t>S</a:t>
            </a:r>
            <a:r>
              <a:rPr lang="en-US" altLang="zh-CN" i="1" dirty="0" smtClean="0">
                <a:latin typeface="+mn-lt"/>
                <a:ea typeface="+mn-ea"/>
              </a:rPr>
              <a:t>imilar </a:t>
            </a:r>
            <a:r>
              <a:rPr lang="en-US" altLang="zh-CN" i="1" dirty="0">
                <a:latin typeface="+mn-lt"/>
                <a:ea typeface="+mn-ea"/>
              </a:rPr>
              <a:t>use </a:t>
            </a:r>
            <a:r>
              <a:rPr lang="en-US" altLang="zh-CN" i="1" dirty="0" smtClean="0">
                <a:latin typeface="+mn-lt"/>
                <a:ea typeface="+mn-ea"/>
              </a:rPr>
              <a:t>cases can also be seen </a:t>
            </a:r>
            <a:r>
              <a:rPr lang="en-US" altLang="zh-CN" i="1" dirty="0">
                <a:latin typeface="+mn-lt"/>
                <a:ea typeface="+mn-ea"/>
              </a:rPr>
              <a:t>in </a:t>
            </a:r>
            <a:r>
              <a:rPr lang="en-US" altLang="zh-CN" i="1" dirty="0" smtClean="0">
                <a:latin typeface="+mn-lt"/>
                <a:ea typeface="+mn-ea"/>
              </a:rPr>
              <a:t>other dense networks, </a:t>
            </a:r>
            <a:r>
              <a:rPr lang="en-US" altLang="zh-CN" i="1" dirty="0">
                <a:latin typeface="+mn-lt"/>
                <a:ea typeface="+mn-ea"/>
              </a:rPr>
              <a:t>such as </a:t>
            </a:r>
            <a:r>
              <a:rPr lang="en-US" altLang="zh-CN" i="1" dirty="0" smtClean="0">
                <a:latin typeface="+mn-lt"/>
                <a:ea typeface="+mn-ea"/>
              </a:rPr>
              <a:t>Airports, </a:t>
            </a:r>
            <a:r>
              <a:rPr lang="en-US" altLang="zh-CN" i="1" dirty="0">
                <a:latin typeface="+mn-lt"/>
                <a:ea typeface="+mn-ea"/>
              </a:rPr>
              <a:t>Train </a:t>
            </a:r>
            <a:r>
              <a:rPr lang="en-US" altLang="zh-CN" i="1" dirty="0" smtClean="0">
                <a:latin typeface="+mn-lt"/>
                <a:ea typeface="+mn-ea"/>
              </a:rPr>
              <a:t>Stations, and Exhibition Hall, etc. </a:t>
            </a:r>
            <a:endParaRPr lang="en-US" altLang="en-US" i="1" dirty="0">
              <a:latin typeface="+mn-lt"/>
              <a:ea typeface="+mn-ea"/>
            </a:endParaRPr>
          </a:p>
        </p:txBody>
      </p:sp>
      <p:sp>
        <p:nvSpPr>
          <p:cNvPr id="34822" name="Slide Number Placeholder 5"/>
          <p:cNvSpPr>
            <a:spLocks noGrp="1"/>
          </p:cNvSpPr>
          <p:nvPr>
            <p:ph type="sldNum" sz="quarter" idx="11"/>
          </p:nvPr>
        </p:nvSpPr>
        <p:spPr>
          <a:xfrm>
            <a:off x="4344988" y="6477000"/>
            <a:ext cx="5302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CA" altLang="en-US"/>
              <a:t>Slide </a:t>
            </a:r>
            <a:fld id="{DC37B65C-78CF-4001-8BA1-B7DC54AAD8E2}" type="slidenum">
              <a:rPr lang="en-CA" altLang="en-US"/>
              <a:pPr/>
              <a:t>6</a:t>
            </a:fld>
            <a:endParaRPr lang="en-CA" altLang="en-US"/>
          </a:p>
        </p:txBody>
      </p:sp>
    </p:spTree>
    <p:extLst>
      <p:ext uri="{BB962C8B-B14F-4D97-AF65-F5344CB8AC3E}">
        <p14:creationId xmlns:p14="http://schemas.microsoft.com/office/powerpoint/2010/main" val="259957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685800" y="685801"/>
            <a:ext cx="7772400" cy="838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b="1" i="0" u="none" strike="noStrike" cap="none" baseline="0" dirty="0">
                <a:solidFill>
                  <a:schemeClr val="dk2"/>
                </a:solidFill>
                <a:latin typeface="Times New Roman"/>
                <a:ea typeface="Times New Roman"/>
                <a:cs typeface="Times New Roman"/>
                <a:sym typeface="Times New Roman"/>
              </a:rPr>
              <a:t>Usage Model </a:t>
            </a:r>
            <a:r>
              <a:rPr lang="en-US" b="1" dirty="0" smtClean="0">
                <a:solidFill>
                  <a:schemeClr val="dk2"/>
                </a:solidFill>
                <a:latin typeface="Times New Roman"/>
                <a:ea typeface="Times New Roman"/>
                <a:cs typeface="Times New Roman"/>
                <a:sym typeface="Times New Roman"/>
              </a:rPr>
              <a:t>1b</a:t>
            </a:r>
            <a:r>
              <a:rPr lang="en-US" b="1" i="0" u="none" strike="noStrike" cap="none" baseline="0" dirty="0" smtClean="0">
                <a:solidFill>
                  <a:schemeClr val="dk2"/>
                </a:solidFill>
                <a:latin typeface="Times New Roman"/>
                <a:ea typeface="Times New Roman"/>
                <a:cs typeface="Times New Roman"/>
                <a:sym typeface="Times New Roman"/>
              </a:rPr>
              <a:t>: </a:t>
            </a:r>
            <a:r>
              <a:rPr lang="en-US" altLang="zh-CN" b="1" i="0" u="none" strike="noStrike" cap="none" baseline="0" dirty="0" smtClean="0">
                <a:solidFill>
                  <a:schemeClr val="dk2"/>
                </a:solidFill>
                <a:latin typeface="Times New Roman"/>
                <a:ea typeface="Times New Roman"/>
                <a:cs typeface="Times New Roman"/>
                <a:sym typeface="Times New Roman"/>
              </a:rPr>
              <a:t>VR game</a:t>
            </a:r>
            <a:endParaRPr lang="en-US"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211511" y="1747797"/>
            <a:ext cx="3697288" cy="48079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ea typeface="Arial"/>
                <a:cs typeface="Times New Roman" panose="02020603050405020304" pitchFamily="18" charset="0"/>
                <a:sym typeface="Arial"/>
              </a:rPr>
              <a:t>Traffic Conditions:</a:t>
            </a:r>
            <a:r>
              <a:rPr lang="en-US" sz="1400" b="0" i="0" u="none" strike="noStrike" cap="none" baseline="0" dirty="0">
                <a:solidFill>
                  <a:schemeClr val="dk1"/>
                </a:solidFill>
                <a:ea typeface="Arial"/>
                <a:cs typeface="Times New Roman" panose="02020603050405020304" pitchFamily="18" charset="0"/>
                <a:sym typeface="Arial"/>
              </a:rPr>
              <a:t> </a:t>
            </a:r>
            <a:endParaRPr lang="en-US" sz="1400" b="0" i="0" u="none" strike="noStrike" cap="none" baseline="0" dirty="0" smtClean="0">
              <a:solidFill>
                <a:schemeClr val="dk1"/>
              </a:solidFill>
              <a:ea typeface="Arial"/>
              <a:cs typeface="Times New Roman" panose="02020603050405020304" pitchFamily="18" charset="0"/>
              <a:sym typeface="Arial"/>
            </a:endParaRPr>
          </a:p>
          <a:p>
            <a:pPr algn="just">
              <a:spcBef>
                <a:spcPts val="0"/>
              </a:spcBef>
              <a:spcAft>
                <a:spcPts val="0"/>
              </a:spcAft>
              <a:buClr>
                <a:schemeClr val="dk1"/>
              </a:buClr>
              <a:buSzPct val="25000"/>
            </a:pPr>
            <a:r>
              <a:rPr lang="en-US" altLang="en-US" dirty="0">
                <a:ea typeface="MS PGothic" panose="020B0600070205080204" pitchFamily="34" charset="-128"/>
                <a:cs typeface="Times New Roman" panose="02020603050405020304" pitchFamily="18" charset="0"/>
                <a:sym typeface="Arial"/>
              </a:rPr>
              <a:t>Possible </a:t>
            </a:r>
            <a:r>
              <a:rPr lang="en-US" altLang="en-US" dirty="0">
                <a:ea typeface="MS PGothic" panose="020B0600070205080204" pitchFamily="34" charset="-128"/>
                <a:cs typeface="Times New Roman" panose="02020603050405020304" pitchFamily="18" charset="0"/>
              </a:rPr>
              <a:t>interference </a:t>
            </a:r>
            <a:r>
              <a:rPr lang="en-US" altLang="en-US" dirty="0" smtClean="0">
                <a:ea typeface="MS PGothic" panose="020B0600070205080204" pitchFamily="34" charset="-128"/>
                <a:cs typeface="Times New Roman" panose="02020603050405020304" pitchFamily="18" charset="0"/>
              </a:rPr>
              <a:t>may be from neighboring devices</a:t>
            </a:r>
            <a:r>
              <a:rPr lang="en-US" dirty="0" smtClean="0">
                <a:ea typeface="MS PGothic" panose="020B0600070205080204" pitchFamily="34" charset="-128"/>
                <a:cs typeface="Times New Roman" panose="02020603050405020304" pitchFamily="18" charset="0"/>
                <a:sym typeface="Arial"/>
              </a:rPr>
              <a:t>.</a:t>
            </a:r>
            <a:endParaRPr lang="en-US" dirty="0">
              <a:ea typeface="MS PGothic" panose="020B0600070205080204" pitchFamily="34" charset="-128"/>
              <a:cs typeface="Times New Roman" panose="02020603050405020304" pitchFamily="18" charset="0"/>
              <a:sym typeface="Arial"/>
            </a:endParaRPr>
          </a:p>
          <a:p>
            <a:pPr lvl="0" algn="just">
              <a:spcBef>
                <a:spcPts val="0"/>
              </a:spcBef>
              <a:spcAft>
                <a:spcPts val="0"/>
              </a:spcAft>
              <a:buClr>
                <a:schemeClr val="dk1"/>
              </a:buClr>
              <a:buSzPct val="100000"/>
            </a:pPr>
            <a:r>
              <a:rPr lang="en-US" altLang="en-US" dirty="0">
                <a:ea typeface="MS PGothic" panose="020B0600070205080204" pitchFamily="34" charset="-128"/>
                <a:cs typeface="Times New Roman" panose="02020603050405020304" pitchFamily="18" charset="0"/>
              </a:rPr>
              <a:t>Microwave </a:t>
            </a:r>
            <a:r>
              <a:rPr lang="en-US" altLang="en-US" dirty="0" smtClean="0">
                <a:ea typeface="MS PGothic" panose="020B0600070205080204" pitchFamily="34" charset="-128"/>
                <a:cs typeface="Times New Roman" panose="02020603050405020304" pitchFamily="18" charset="0"/>
              </a:rPr>
              <a:t>oven in the </a:t>
            </a:r>
            <a:r>
              <a:rPr lang="en-US" altLang="zh-CN" dirty="0" smtClean="0">
                <a:ea typeface="MS PGothic" panose="020B0600070205080204" pitchFamily="34" charset="-128"/>
                <a:cs typeface="Times New Roman" panose="02020603050405020304" pitchFamily="18" charset="0"/>
              </a:rPr>
              <a:t>kitchen</a:t>
            </a:r>
            <a:r>
              <a:rPr lang="en-US" altLang="en-US" dirty="0" smtClean="0">
                <a:ea typeface="MS PGothic" panose="020B0600070205080204" pitchFamily="34" charset="-128"/>
                <a:cs typeface="Times New Roman" panose="02020603050405020304" pitchFamily="18" charset="0"/>
              </a:rPr>
              <a:t> may </a:t>
            </a:r>
            <a:r>
              <a:rPr lang="en-US" altLang="en-US" dirty="0">
                <a:ea typeface="MS PGothic" panose="020B0600070205080204" pitchFamily="34" charset="-128"/>
                <a:cs typeface="Times New Roman" panose="02020603050405020304" pitchFamily="18" charset="0"/>
              </a:rPr>
              <a:t>be running for up to 5 minutes.</a:t>
            </a:r>
            <a:endParaRPr lang="en-US" b="0" i="0" u="none" strike="noStrike" cap="none" baseline="0" dirty="0">
              <a:ea typeface="Arial"/>
              <a:cs typeface="Times New Roman" panose="02020603050405020304" pitchFamily="18" charset="0"/>
              <a:sym typeface="Arial"/>
            </a:endParaRPr>
          </a:p>
          <a:p>
            <a:pPr marL="0" marR="0" lvl="0" indent="0" algn="just" rtl="0">
              <a:spcBef>
                <a:spcPts val="0"/>
              </a:spcBef>
              <a:spcAft>
                <a:spcPts val="0"/>
              </a:spcAft>
              <a:buClr>
                <a:schemeClr val="dk1"/>
              </a:buClr>
              <a:buSzPct val="100000"/>
            </a:pPr>
            <a:r>
              <a:rPr lang="en-US" b="0" i="0" u="none" strike="noStrike" cap="none" baseline="0" dirty="0">
                <a:solidFill>
                  <a:schemeClr val="dk1"/>
                </a:solidFill>
                <a:ea typeface="Arial"/>
                <a:cs typeface="Times New Roman" panose="02020603050405020304" pitchFamily="18" charset="0"/>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ea typeface="Arial"/>
              <a:cs typeface="Times New Roman" panose="02020603050405020304" pitchFamily="18" charset="0"/>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ea typeface="Arial"/>
                <a:cs typeface="Times New Roman" panose="02020603050405020304" pitchFamily="18" charset="0"/>
                <a:sym typeface="Arial"/>
              </a:rPr>
              <a:t>Use Case:</a:t>
            </a:r>
          </a:p>
          <a:p>
            <a:pPr marL="0" marR="0" lvl="0" indent="0" algn="just" rtl="0">
              <a:spcBef>
                <a:spcPts val="0"/>
              </a:spcBef>
              <a:spcAft>
                <a:spcPts val="0"/>
              </a:spcAft>
              <a:buClr>
                <a:schemeClr val="dk1"/>
              </a:buClr>
              <a:buSzPct val="100000"/>
              <a:buFont typeface="Arial"/>
              <a:buAutoNum type="arabicPeriod"/>
            </a:pPr>
            <a:r>
              <a:rPr lang="en-US" b="0" i="0" u="none" strike="noStrike" cap="none" baseline="0" dirty="0">
                <a:solidFill>
                  <a:schemeClr val="dk1"/>
                </a:solidFill>
                <a:ea typeface="Arial"/>
                <a:cs typeface="Times New Roman" panose="02020603050405020304" pitchFamily="18" charset="0"/>
                <a:sym typeface="Arial"/>
              </a:rPr>
              <a:t> </a:t>
            </a:r>
            <a:r>
              <a:rPr lang="en-US" b="0" i="0" u="none" strike="noStrike" cap="none" baseline="0" dirty="0" smtClean="0">
                <a:solidFill>
                  <a:schemeClr val="dk1"/>
                </a:solidFill>
                <a:ea typeface="Arial"/>
                <a:cs typeface="Times New Roman" panose="02020603050405020304" pitchFamily="18" charset="0"/>
                <a:sym typeface="Arial"/>
              </a:rPr>
              <a:t>The gamer </a:t>
            </a:r>
            <a:r>
              <a:rPr lang="en-US" b="0" i="0" u="none" strike="noStrike" cap="none" baseline="0" dirty="0">
                <a:solidFill>
                  <a:schemeClr val="dk1"/>
                </a:solidFill>
                <a:ea typeface="Arial"/>
                <a:cs typeface="Times New Roman" panose="02020603050405020304" pitchFamily="18" charset="0"/>
                <a:sym typeface="Arial"/>
              </a:rPr>
              <a:t>is wearing his </a:t>
            </a:r>
            <a:r>
              <a:rPr lang="en-US" altLang="zh-CN" b="0" i="0" u="none" strike="noStrike" cap="none" baseline="0" dirty="0" smtClean="0">
                <a:solidFill>
                  <a:schemeClr val="dk1"/>
                </a:solidFill>
                <a:ea typeface="Arial"/>
                <a:cs typeface="Times New Roman" panose="02020603050405020304" pitchFamily="18" charset="0"/>
                <a:sym typeface="Arial"/>
              </a:rPr>
              <a:t>handset </a:t>
            </a:r>
            <a:r>
              <a:rPr lang="en-US" b="0" i="0" u="none" strike="noStrike" cap="none" baseline="0" dirty="0" smtClean="0">
                <a:solidFill>
                  <a:schemeClr val="dk1"/>
                </a:solidFill>
                <a:ea typeface="Arial"/>
                <a:cs typeface="Times New Roman" panose="02020603050405020304" pitchFamily="18" charset="0"/>
                <a:sym typeface="Arial"/>
              </a:rPr>
              <a:t>to </a:t>
            </a:r>
            <a:r>
              <a:rPr lang="en-US" b="0" i="0" u="none" strike="noStrike" cap="none" baseline="0" dirty="0">
                <a:solidFill>
                  <a:schemeClr val="dk1"/>
                </a:solidFill>
                <a:ea typeface="Arial"/>
                <a:cs typeface="Times New Roman" panose="02020603050405020304" pitchFamily="18" charset="0"/>
                <a:sym typeface="Arial"/>
              </a:rPr>
              <a:t>start the </a:t>
            </a:r>
            <a:r>
              <a:rPr lang="en-US" b="0" i="0" u="none" strike="noStrike" cap="none" baseline="0" dirty="0" smtClean="0">
                <a:solidFill>
                  <a:schemeClr val="dk1"/>
                </a:solidFill>
                <a:ea typeface="Arial"/>
                <a:cs typeface="Times New Roman" panose="02020603050405020304" pitchFamily="18" charset="0"/>
                <a:sym typeface="Arial"/>
              </a:rPr>
              <a:t>game on VR  platform;</a:t>
            </a:r>
            <a:endParaRPr lang="en-US" b="0" i="0" u="none" strike="noStrike" cap="none" baseline="0" dirty="0">
              <a:solidFill>
                <a:schemeClr val="dk1"/>
              </a:solidFill>
              <a:ea typeface="Arial"/>
              <a:cs typeface="Times New Roman" panose="02020603050405020304" pitchFamily="18" charset="0"/>
              <a:sym typeface="Arial"/>
            </a:endParaRPr>
          </a:p>
          <a:p>
            <a:pPr marL="0" marR="0" lvl="0" indent="0" algn="just" rtl="0">
              <a:spcBef>
                <a:spcPts val="0"/>
              </a:spcBef>
              <a:spcAft>
                <a:spcPts val="0"/>
              </a:spcAft>
              <a:buClr>
                <a:schemeClr val="dk1"/>
              </a:buClr>
              <a:buSzPct val="100000"/>
              <a:buFont typeface="Arial"/>
              <a:buAutoNum type="arabicPeriod"/>
            </a:pPr>
            <a:r>
              <a:rPr lang="en-US" b="0" i="0" u="none" strike="noStrike" cap="none" baseline="0" dirty="0" smtClean="0">
                <a:solidFill>
                  <a:schemeClr val="dk1"/>
                </a:solidFill>
                <a:ea typeface="Arial"/>
                <a:cs typeface="Times New Roman" panose="02020603050405020304" pitchFamily="18" charset="0"/>
                <a:sym typeface="Arial"/>
              </a:rPr>
              <a:t> Move</a:t>
            </a:r>
            <a:r>
              <a:rPr lang="en-US" b="0" i="0" u="none" strike="noStrike" cap="none" dirty="0" smtClean="0">
                <a:solidFill>
                  <a:schemeClr val="dk1"/>
                </a:solidFill>
                <a:ea typeface="Arial"/>
                <a:cs typeface="Times New Roman" panose="02020603050405020304" pitchFamily="18" charset="0"/>
                <a:sym typeface="Arial"/>
              </a:rPr>
              <a:t> the game handle</a:t>
            </a:r>
            <a:r>
              <a:rPr lang="en-US" b="0" i="0" u="none" strike="noStrike" cap="none" baseline="0" dirty="0" smtClean="0">
                <a:solidFill>
                  <a:schemeClr val="dk1"/>
                </a:solidFill>
                <a:ea typeface="Arial"/>
                <a:cs typeface="Times New Roman" panose="02020603050405020304" pitchFamily="18" charset="0"/>
                <a:sym typeface="Arial"/>
              </a:rPr>
              <a:t> </a:t>
            </a:r>
            <a:r>
              <a:rPr lang="en-US" b="0" i="0" u="none" strike="noStrike" cap="none" baseline="0" dirty="0">
                <a:solidFill>
                  <a:schemeClr val="dk1"/>
                </a:solidFill>
                <a:ea typeface="Arial"/>
                <a:cs typeface="Times New Roman" panose="02020603050405020304" pitchFamily="18" charset="0"/>
                <a:sym typeface="Arial"/>
              </a:rPr>
              <a:t>left and right and </a:t>
            </a:r>
            <a:r>
              <a:rPr lang="en-US" b="0" i="0" u="none" strike="noStrike" cap="none" baseline="0" dirty="0" smtClean="0">
                <a:solidFill>
                  <a:schemeClr val="dk1"/>
                </a:solidFill>
                <a:ea typeface="Arial"/>
                <a:cs typeface="Times New Roman" panose="02020603050405020304" pitchFamily="18" charset="0"/>
                <a:sym typeface="Arial"/>
              </a:rPr>
              <a:t>crouch </a:t>
            </a:r>
            <a:r>
              <a:rPr lang="en-US" b="0" i="0" u="none" strike="noStrike" cap="none" baseline="0" dirty="0">
                <a:solidFill>
                  <a:schemeClr val="dk1"/>
                </a:solidFill>
                <a:ea typeface="Arial"/>
                <a:cs typeface="Times New Roman" panose="02020603050405020304" pitchFamily="18" charset="0"/>
                <a:sym typeface="Arial"/>
              </a:rPr>
              <a:t>from time to </a:t>
            </a:r>
            <a:r>
              <a:rPr lang="en-US" b="0" i="0" u="none" strike="noStrike" cap="none" baseline="0" dirty="0" smtClean="0">
                <a:solidFill>
                  <a:schemeClr val="dk1"/>
                </a:solidFill>
                <a:ea typeface="Arial"/>
                <a:cs typeface="Times New Roman" panose="02020603050405020304" pitchFamily="18" charset="0"/>
                <a:sym typeface="Arial"/>
              </a:rPr>
              <a:t>time </a:t>
            </a:r>
            <a:r>
              <a:rPr lang="en-US" altLang="zh-CN" b="0" i="0" u="none" strike="noStrike" cap="none" baseline="0" dirty="0" smtClean="0">
                <a:solidFill>
                  <a:schemeClr val="dk1"/>
                </a:solidFill>
                <a:ea typeface="Arial"/>
                <a:cs typeface="Times New Roman" panose="02020603050405020304" pitchFamily="18" charset="0"/>
                <a:sym typeface="Arial"/>
              </a:rPr>
              <a:t>or click the button</a:t>
            </a:r>
            <a:r>
              <a:rPr lang="en-US" b="0" i="0" u="none" strike="noStrike" cap="none" baseline="0" dirty="0" smtClean="0">
                <a:solidFill>
                  <a:schemeClr val="dk1"/>
                </a:solidFill>
                <a:ea typeface="Arial"/>
                <a:cs typeface="Times New Roman" panose="02020603050405020304" pitchFamily="18" charset="0"/>
                <a:sym typeface="Arial"/>
              </a:rPr>
              <a:t> </a:t>
            </a:r>
            <a:r>
              <a:rPr lang="en-US" b="0" i="0" u="none" strike="noStrike" cap="none" baseline="0" dirty="0">
                <a:solidFill>
                  <a:schemeClr val="dk1"/>
                </a:solidFill>
                <a:ea typeface="Arial"/>
                <a:cs typeface="Times New Roman" panose="02020603050405020304" pitchFamily="18" charset="0"/>
                <a:sym typeface="Arial"/>
              </a:rPr>
              <a:t>to simulate the battle </a:t>
            </a:r>
            <a:r>
              <a:rPr lang="en-US" b="0" i="0" u="none" strike="noStrike" cap="none" baseline="0" dirty="0" smtClean="0">
                <a:solidFill>
                  <a:schemeClr val="dk1"/>
                </a:solidFill>
                <a:ea typeface="Arial"/>
                <a:cs typeface="Times New Roman" panose="02020603050405020304" pitchFamily="18" charset="0"/>
                <a:sym typeface="Arial"/>
              </a:rPr>
              <a:t>scenes;</a:t>
            </a:r>
          </a:p>
          <a:p>
            <a:pPr marL="0" marR="0" lvl="0" indent="0" algn="just" rtl="0">
              <a:spcBef>
                <a:spcPts val="0"/>
              </a:spcBef>
              <a:spcAft>
                <a:spcPts val="0"/>
              </a:spcAft>
              <a:buClr>
                <a:schemeClr val="dk1"/>
              </a:buClr>
              <a:buSzPct val="100000"/>
              <a:buFont typeface="Arial"/>
              <a:buAutoNum type="arabicPeriod"/>
            </a:pPr>
            <a:r>
              <a:rPr lang="en-US" dirty="0" smtClean="0">
                <a:solidFill>
                  <a:schemeClr val="dk1"/>
                </a:solidFill>
                <a:ea typeface="Arial"/>
                <a:cs typeface="Times New Roman" panose="02020603050405020304" pitchFamily="18" charset="0"/>
                <a:sym typeface="Arial"/>
              </a:rPr>
              <a:t> Camera</a:t>
            </a:r>
            <a:r>
              <a:rPr lang="en-US" altLang="zh-CN" dirty="0" smtClean="0">
                <a:solidFill>
                  <a:schemeClr val="dk1"/>
                </a:solidFill>
                <a:ea typeface="Arial"/>
                <a:cs typeface="Times New Roman" panose="02020603050405020304" pitchFamily="18" charset="0"/>
                <a:sym typeface="Arial"/>
              </a:rPr>
              <a:t>s</a:t>
            </a:r>
            <a:r>
              <a:rPr lang="en-US" dirty="0" smtClean="0">
                <a:solidFill>
                  <a:schemeClr val="dk1"/>
                </a:solidFill>
                <a:ea typeface="Arial"/>
                <a:cs typeface="Times New Roman" panose="02020603050405020304" pitchFamily="18" charset="0"/>
                <a:sym typeface="Arial"/>
              </a:rPr>
              <a:t> </a:t>
            </a:r>
            <a:r>
              <a:rPr lang="en-US" altLang="zh-CN" dirty="0" smtClean="0">
                <a:solidFill>
                  <a:schemeClr val="dk1"/>
                </a:solidFill>
                <a:ea typeface="Arial"/>
                <a:cs typeface="Times New Roman" panose="02020603050405020304" pitchFamily="18" charset="0"/>
                <a:sym typeface="Arial"/>
              </a:rPr>
              <a:t>or sensors</a:t>
            </a:r>
            <a:r>
              <a:rPr lang="en-US" dirty="0" smtClean="0">
                <a:solidFill>
                  <a:schemeClr val="dk1"/>
                </a:solidFill>
                <a:ea typeface="Arial"/>
                <a:cs typeface="Times New Roman" panose="02020603050405020304" pitchFamily="18" charset="0"/>
                <a:sym typeface="Arial"/>
              </a:rPr>
              <a:t> </a:t>
            </a:r>
            <a:r>
              <a:rPr lang="en-US" altLang="zh-CN" dirty="0" smtClean="0">
                <a:solidFill>
                  <a:schemeClr val="dk1"/>
                </a:solidFill>
                <a:ea typeface="Arial"/>
                <a:cs typeface="Times New Roman" panose="02020603050405020304" pitchFamily="18" charset="0"/>
                <a:sym typeface="Arial"/>
              </a:rPr>
              <a:t>track the gesture of game handle and the player; </a:t>
            </a:r>
          </a:p>
          <a:p>
            <a:pPr marL="0" marR="0" lvl="0" indent="0" algn="just" rtl="0">
              <a:spcBef>
                <a:spcPts val="0"/>
              </a:spcBef>
              <a:spcAft>
                <a:spcPts val="0"/>
              </a:spcAft>
              <a:buClr>
                <a:schemeClr val="dk1"/>
              </a:buClr>
              <a:buSzPct val="100000"/>
              <a:buFont typeface="Arial"/>
              <a:buAutoNum type="arabicPeriod"/>
            </a:pPr>
            <a:r>
              <a:rPr lang="en-US" altLang="zh-CN" b="0" i="0" u="none" strike="noStrike" cap="none" baseline="0" dirty="0" smtClean="0">
                <a:solidFill>
                  <a:schemeClr val="dk1"/>
                </a:solidFill>
                <a:ea typeface="Arial"/>
                <a:cs typeface="Times New Roman" panose="02020603050405020304" pitchFamily="18" charset="0"/>
                <a:sym typeface="Arial"/>
              </a:rPr>
              <a:t> The</a:t>
            </a:r>
            <a:r>
              <a:rPr lang="en-US" altLang="zh-CN" b="0" i="0" u="none" strike="noStrike" cap="none" dirty="0" smtClean="0">
                <a:solidFill>
                  <a:schemeClr val="dk1"/>
                </a:solidFill>
                <a:ea typeface="Arial"/>
                <a:cs typeface="Times New Roman" panose="02020603050405020304" pitchFamily="18" charset="0"/>
                <a:sym typeface="Arial"/>
              </a:rPr>
              <a:t> motion </a:t>
            </a:r>
            <a:r>
              <a:rPr lang="en-US" altLang="zh-CN" b="0" i="0" u="none" strike="noStrike" cap="none" baseline="0" dirty="0" smtClean="0">
                <a:solidFill>
                  <a:schemeClr val="dk1"/>
                </a:solidFill>
                <a:ea typeface="Arial"/>
                <a:cs typeface="Times New Roman" panose="02020603050405020304" pitchFamily="18" charset="0"/>
                <a:sym typeface="Arial"/>
              </a:rPr>
              <a:t>message is sent to gamming console from cameras;</a:t>
            </a:r>
            <a:endParaRPr lang="en-US" b="0" i="0" u="none" strike="noStrike" cap="none" baseline="0" dirty="0">
              <a:solidFill>
                <a:schemeClr val="dk1"/>
              </a:solidFill>
              <a:ea typeface="Arial"/>
              <a:cs typeface="Times New Roman" panose="02020603050405020304" pitchFamily="18" charset="0"/>
              <a:sym typeface="Arial"/>
            </a:endParaRPr>
          </a:p>
          <a:p>
            <a:pPr marL="0" marR="0" lvl="0" indent="0" algn="just" rtl="0">
              <a:spcBef>
                <a:spcPts val="0"/>
              </a:spcBef>
              <a:spcAft>
                <a:spcPts val="0"/>
              </a:spcAft>
              <a:buClr>
                <a:schemeClr val="dk1"/>
              </a:buClr>
              <a:buSzPct val="100000"/>
              <a:buFont typeface="Arial"/>
              <a:buAutoNum type="arabicPeriod"/>
            </a:pPr>
            <a:r>
              <a:rPr lang="en-US" b="0" i="0" u="none" strike="noStrike" cap="none" baseline="0" dirty="0" smtClean="0">
                <a:solidFill>
                  <a:schemeClr val="dk1"/>
                </a:solidFill>
                <a:ea typeface="Arial"/>
                <a:cs typeface="Times New Roman" panose="02020603050405020304" pitchFamily="18" charset="0"/>
                <a:sym typeface="Arial"/>
              </a:rPr>
              <a:t> Meanwhile video and</a:t>
            </a:r>
            <a:r>
              <a:rPr lang="en-US" b="0" i="0" u="none" strike="noStrike" cap="none" dirty="0" smtClean="0">
                <a:solidFill>
                  <a:schemeClr val="dk1"/>
                </a:solidFill>
                <a:ea typeface="Arial"/>
                <a:cs typeface="Times New Roman" panose="02020603050405020304" pitchFamily="18" charset="0"/>
                <a:sym typeface="Arial"/>
              </a:rPr>
              <a:t> </a:t>
            </a:r>
            <a:r>
              <a:rPr lang="en-US" altLang="zh-CN" b="0" i="0" u="none" strike="noStrike" cap="none" dirty="0" smtClean="0">
                <a:solidFill>
                  <a:schemeClr val="dk1"/>
                </a:solidFill>
                <a:ea typeface="Arial"/>
                <a:cs typeface="Times New Roman" panose="02020603050405020304" pitchFamily="18" charset="0"/>
                <a:sym typeface="Arial"/>
              </a:rPr>
              <a:t>interaction </a:t>
            </a:r>
            <a:r>
              <a:rPr lang="en-US" altLang="zh-CN" b="0" i="0" u="none" strike="noStrike" cap="none" dirty="0" smtClean="0">
                <a:ea typeface="Arial"/>
                <a:cs typeface="Times New Roman" panose="02020603050405020304" pitchFamily="18" charset="0"/>
                <a:sym typeface="Arial"/>
              </a:rPr>
              <a:t>behavior</a:t>
            </a:r>
            <a:r>
              <a:rPr lang="en-US" b="0" i="0" u="none" strike="noStrike" cap="none" baseline="0" dirty="0" smtClean="0">
                <a:ea typeface="Arial"/>
                <a:cs typeface="Times New Roman" panose="02020603050405020304" pitchFamily="18" charset="0"/>
                <a:sym typeface="Arial"/>
              </a:rPr>
              <a:t> are </a:t>
            </a:r>
            <a:r>
              <a:rPr lang="en-US" b="0" i="0" u="none" strike="noStrike" cap="none" baseline="0" dirty="0">
                <a:ea typeface="Arial"/>
                <a:cs typeface="Times New Roman" panose="02020603050405020304" pitchFamily="18" charset="0"/>
                <a:sym typeface="Arial"/>
              </a:rPr>
              <a:t>non-disruptively </a:t>
            </a:r>
            <a:r>
              <a:rPr lang="en-US" b="0" i="0" u="none" strike="noStrike" cap="none" baseline="0" dirty="0">
                <a:solidFill>
                  <a:schemeClr val="dk1"/>
                </a:solidFill>
                <a:ea typeface="Arial"/>
                <a:cs typeface="Times New Roman" panose="02020603050405020304" pitchFamily="18" charset="0"/>
                <a:sym typeface="Arial"/>
              </a:rPr>
              <a:t>streamed down to the goggle from the gaming console which is about 8 feet in front of him.</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366712" y="1682749"/>
            <a:ext cx="4738688" cy="44132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ea typeface="Arial"/>
                <a:cs typeface="Times New Roman" panose="02020603050405020304" pitchFamily="18" charset="0"/>
                <a:sym typeface="Arial"/>
              </a:rPr>
              <a:t>Pre-Conditions:</a:t>
            </a:r>
            <a:r>
              <a:rPr lang="en-US" sz="1400" b="0" i="0" u="none" strike="noStrike" cap="none" baseline="0" dirty="0">
                <a:solidFill>
                  <a:schemeClr val="dk1"/>
                </a:solidFill>
                <a:ea typeface="Arial"/>
                <a:cs typeface="Times New Roman" panose="02020603050405020304" pitchFamily="18" charset="0"/>
                <a:sym typeface="Arial"/>
              </a:rPr>
              <a:t>  </a:t>
            </a:r>
          </a:p>
          <a:p>
            <a:pPr>
              <a:spcBef>
                <a:spcPts val="0"/>
              </a:spcBef>
              <a:spcAft>
                <a:spcPts val="0"/>
              </a:spcAft>
              <a:buClr>
                <a:schemeClr val="dk1"/>
              </a:buClr>
              <a:buSzPct val="100000"/>
            </a:pPr>
            <a:r>
              <a:rPr lang="en-US" altLang="zh-CN" dirty="0">
                <a:solidFill>
                  <a:schemeClr val="dk1"/>
                </a:solidFill>
                <a:ea typeface="Arial"/>
                <a:cs typeface="Times New Roman" panose="02020603050405020304" pitchFamily="18" charset="0"/>
                <a:sym typeface="Arial"/>
              </a:rPr>
              <a:t>User has WLAN connectivity </a:t>
            </a:r>
            <a:r>
              <a:rPr lang="en-US" altLang="zh-CN" dirty="0" smtClean="0">
                <a:solidFill>
                  <a:schemeClr val="dk1"/>
                </a:solidFill>
                <a:ea typeface="Arial"/>
                <a:cs typeface="Times New Roman" panose="02020603050405020304" pitchFamily="18" charset="0"/>
                <a:sym typeface="Arial"/>
              </a:rPr>
              <a:t>among </a:t>
            </a:r>
            <a:r>
              <a:rPr lang="en-US" altLang="zh-CN" dirty="0">
                <a:solidFill>
                  <a:schemeClr val="dk1"/>
                </a:solidFill>
                <a:ea typeface="Arial"/>
                <a:cs typeface="Times New Roman" panose="02020603050405020304" pitchFamily="18" charset="0"/>
                <a:sym typeface="Arial"/>
              </a:rPr>
              <a:t>game console, </a:t>
            </a:r>
            <a:r>
              <a:rPr lang="en-US" altLang="zh-CN" dirty="0" smtClean="0">
                <a:solidFill>
                  <a:schemeClr val="dk1"/>
                </a:solidFill>
                <a:ea typeface="Arial"/>
                <a:cs typeface="Times New Roman" panose="02020603050405020304" pitchFamily="18" charset="0"/>
                <a:sym typeface="Arial"/>
              </a:rPr>
              <a:t>handset equipped </a:t>
            </a:r>
            <a:r>
              <a:rPr lang="en-US" altLang="zh-CN" dirty="0">
                <a:solidFill>
                  <a:schemeClr val="dk1"/>
                </a:solidFill>
                <a:ea typeface="Arial"/>
                <a:cs typeface="Times New Roman" panose="02020603050405020304" pitchFamily="18" charset="0"/>
                <a:sym typeface="Arial"/>
              </a:rPr>
              <a:t>with goggle and camera, and game </a:t>
            </a:r>
            <a:r>
              <a:rPr lang="en-US" altLang="zh-CN" dirty="0" smtClean="0">
                <a:solidFill>
                  <a:schemeClr val="dk1"/>
                </a:solidFill>
                <a:ea typeface="Arial"/>
                <a:cs typeface="Times New Roman" panose="02020603050405020304" pitchFamily="18" charset="0"/>
                <a:sym typeface="Arial"/>
              </a:rPr>
              <a:t>handle</a:t>
            </a:r>
          </a:p>
          <a:p>
            <a:pPr>
              <a:spcBef>
                <a:spcPts val="0"/>
              </a:spcBef>
              <a:spcAft>
                <a:spcPts val="0"/>
              </a:spcAft>
              <a:buClr>
                <a:schemeClr val="dk1"/>
              </a:buClr>
              <a:buSzPct val="100000"/>
            </a:pPr>
            <a:endParaRPr sz="1400" b="0" i="0" u="none" strike="noStrike" cap="none" baseline="0" dirty="0">
              <a:solidFill>
                <a:schemeClr val="dk1"/>
              </a:solidFill>
              <a:ea typeface="Arial"/>
              <a:cs typeface="Times New Roman" panose="02020603050405020304" pitchFamily="18" charset="0"/>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ea typeface="Arial"/>
                <a:cs typeface="Times New Roman" panose="02020603050405020304" pitchFamily="18" charset="0"/>
                <a:sym typeface="Arial"/>
              </a:rPr>
              <a:t>Application:</a:t>
            </a:r>
            <a:r>
              <a:rPr lang="en-US" sz="1400" b="0" i="0" u="none" strike="noStrike" cap="none" baseline="0" dirty="0">
                <a:solidFill>
                  <a:schemeClr val="dk1"/>
                </a:solidFill>
                <a:ea typeface="Arial"/>
                <a:cs typeface="Times New Roman" panose="02020603050405020304" pitchFamily="18" charset="0"/>
                <a:sym typeface="Arial"/>
              </a:rPr>
              <a:t> </a:t>
            </a:r>
            <a:endParaRPr lang="en-US" sz="1400" dirty="0">
              <a:solidFill>
                <a:schemeClr val="dk1"/>
              </a:solidFill>
              <a:ea typeface="Arial"/>
              <a:cs typeface="Times New Roman" panose="02020603050405020304" pitchFamily="18" charset="0"/>
              <a:sym typeface="Arial"/>
            </a:endParaRPr>
          </a:p>
          <a:p>
            <a:pPr algn="just">
              <a:spcBef>
                <a:spcPts val="0"/>
              </a:spcBef>
              <a:spcAft>
                <a:spcPts val="0"/>
              </a:spcAft>
              <a:buSzPct val="25000"/>
            </a:pPr>
            <a:r>
              <a:rPr lang="en-US" dirty="0">
                <a:ea typeface="Arial"/>
                <a:cs typeface="Times New Roman" panose="02020603050405020304" pitchFamily="18" charset="0"/>
                <a:sym typeface="Arial"/>
              </a:rPr>
              <a:t>User plays immersive VR game with </a:t>
            </a:r>
            <a:r>
              <a:rPr lang="en-US" altLang="zh-CN" dirty="0">
                <a:ea typeface="Arial"/>
                <a:cs typeface="Times New Roman" panose="02020603050405020304" pitchFamily="18" charset="0"/>
                <a:sym typeface="Arial"/>
              </a:rPr>
              <a:t>operations on the game handle, meanwhile the game console offers 360 degree vision and sounds. The </a:t>
            </a:r>
            <a:r>
              <a:rPr lang="en-US" altLang="zh-CN" dirty="0" smtClean="0">
                <a:ea typeface="Arial"/>
                <a:cs typeface="Times New Roman" panose="02020603050405020304" pitchFamily="18" charset="0"/>
                <a:sym typeface="Arial"/>
              </a:rPr>
              <a:t>user’s </a:t>
            </a:r>
            <a:r>
              <a:rPr lang="en-US" altLang="zh-CN" dirty="0">
                <a:ea typeface="Arial"/>
                <a:cs typeface="Times New Roman" panose="02020603050405020304" pitchFamily="18" charset="0"/>
                <a:sym typeface="Arial"/>
              </a:rPr>
              <a:t>movement </a:t>
            </a:r>
            <a:r>
              <a:rPr lang="en-US" altLang="zh-CN" dirty="0" smtClean="0">
                <a:ea typeface="Arial"/>
                <a:cs typeface="Times New Roman" panose="02020603050405020304" pitchFamily="18" charset="0"/>
                <a:sym typeface="Arial"/>
              </a:rPr>
              <a:t>affects the output of video and sounds. </a:t>
            </a:r>
            <a:r>
              <a:rPr lang="en-US" b="0" i="0" u="none" strike="noStrike" cap="none" baseline="0" dirty="0" smtClean="0">
                <a:ea typeface="Arial"/>
                <a:cs typeface="Times New Roman" panose="02020603050405020304" pitchFamily="18" charset="0"/>
                <a:sym typeface="Arial"/>
              </a:rPr>
              <a:t>The downlink dat</a:t>
            </a:r>
            <a:r>
              <a:rPr lang="en-US" altLang="zh-CN" dirty="0" smtClean="0">
                <a:ea typeface="Arial"/>
                <a:cs typeface="Times New Roman" panose="02020603050405020304" pitchFamily="18" charset="0"/>
                <a:sym typeface="Arial"/>
              </a:rPr>
              <a:t>a </a:t>
            </a:r>
            <a:r>
              <a:rPr lang="en-US" altLang="zh-CN" dirty="0">
                <a:ea typeface="Arial"/>
                <a:cs typeface="Times New Roman" panose="02020603050405020304" pitchFamily="18" charset="0"/>
                <a:sym typeface="Arial"/>
              </a:rPr>
              <a:t>including compressed video and audio from </a:t>
            </a:r>
            <a:r>
              <a:rPr lang="en-US" altLang="zh-CN" dirty="0" smtClean="0">
                <a:ea typeface="Arial"/>
                <a:cs typeface="Times New Roman" panose="02020603050405020304" pitchFamily="18" charset="0"/>
                <a:sym typeface="Arial"/>
              </a:rPr>
              <a:t>game console </a:t>
            </a:r>
            <a:r>
              <a:rPr lang="en-US" b="0" i="0" u="none" strike="noStrike" cap="none" baseline="0" dirty="0" smtClean="0">
                <a:ea typeface="Arial"/>
                <a:cs typeface="Times New Roman" panose="02020603050405020304" pitchFamily="18" charset="0"/>
                <a:sym typeface="Arial"/>
              </a:rPr>
              <a:t>transfers </a:t>
            </a:r>
            <a:r>
              <a:rPr lang="en-US" b="0" i="0" u="none" strike="noStrike" cap="none" baseline="0" dirty="0">
                <a:ea typeface="Arial"/>
                <a:cs typeface="Times New Roman" panose="02020603050405020304" pitchFamily="18" charset="0"/>
                <a:sym typeface="Arial"/>
              </a:rPr>
              <a:t>at </a:t>
            </a:r>
            <a:r>
              <a:rPr lang="en-US" b="0" i="0" u="none" strike="noStrike" cap="none" baseline="0" dirty="0" smtClean="0">
                <a:ea typeface="Arial"/>
                <a:cs typeface="Times New Roman" panose="02020603050405020304" pitchFamily="18" charset="0"/>
                <a:sym typeface="Arial"/>
              </a:rPr>
              <a:t>~7 </a:t>
            </a:r>
            <a:r>
              <a:rPr lang="en-US" b="0" i="0" u="none" strike="noStrike" cap="none" baseline="0" dirty="0" err="1" smtClean="0">
                <a:ea typeface="Arial"/>
                <a:cs typeface="Times New Roman" panose="02020603050405020304" pitchFamily="18" charset="0"/>
                <a:sym typeface="Arial"/>
              </a:rPr>
              <a:t>Gbps</a:t>
            </a:r>
            <a:r>
              <a:rPr lang="en-US" b="0" i="0" u="none" strike="noStrike" cap="none" baseline="0" dirty="0" smtClean="0">
                <a:ea typeface="Arial"/>
                <a:cs typeface="Times New Roman" panose="02020603050405020304" pitchFamily="18" charset="0"/>
                <a:sym typeface="Arial"/>
              </a:rPr>
              <a:t> (24-bit</a:t>
            </a:r>
            <a:r>
              <a:rPr lang="en-US" b="0" i="0" u="none" strike="noStrike" cap="none" dirty="0" smtClean="0">
                <a:ea typeface="Arial"/>
                <a:cs typeface="Times New Roman" panose="02020603050405020304" pitchFamily="18" charset="0"/>
                <a:sym typeface="Arial"/>
              </a:rPr>
              <a:t> color depth, 2K@60fps with 2 lens</a:t>
            </a:r>
            <a:r>
              <a:rPr lang="en-US" b="0" i="0" u="none" strike="noStrike" cap="none" baseline="0" dirty="0" smtClean="0">
                <a:ea typeface="Arial"/>
                <a:cs typeface="Times New Roman" panose="02020603050405020304" pitchFamily="18" charset="0"/>
                <a:sym typeface="Arial"/>
              </a:rPr>
              <a:t>), latency &lt; 5 </a:t>
            </a:r>
            <a:r>
              <a:rPr lang="en-US" b="0" i="0" u="none" strike="noStrike" cap="none" baseline="0" dirty="0" err="1" smtClean="0">
                <a:ea typeface="Arial"/>
                <a:cs typeface="Times New Roman" panose="02020603050405020304" pitchFamily="18" charset="0"/>
                <a:sym typeface="Arial"/>
              </a:rPr>
              <a:t>msec</a:t>
            </a:r>
            <a:r>
              <a:rPr lang="en-US" b="0" i="0" u="none" strike="noStrike" cap="none" baseline="0" dirty="0">
                <a:ea typeface="Arial"/>
                <a:cs typeface="Times New Roman" panose="02020603050405020304" pitchFamily="18" charset="0"/>
                <a:sym typeface="Arial"/>
              </a:rPr>
              <a:t>,  jitter &lt;5 </a:t>
            </a:r>
            <a:r>
              <a:rPr lang="en-US" b="0" i="0" u="none" strike="noStrike" cap="none" baseline="0" dirty="0" err="1">
                <a:ea typeface="Arial"/>
                <a:cs typeface="Times New Roman" panose="02020603050405020304" pitchFamily="18" charset="0"/>
                <a:sym typeface="Arial"/>
              </a:rPr>
              <a:t>msec</a:t>
            </a:r>
            <a:r>
              <a:rPr lang="en-US" b="0" i="0" u="none" strike="noStrike" cap="none" baseline="0" dirty="0">
                <a:ea typeface="Arial"/>
                <a:cs typeface="Times New Roman" panose="02020603050405020304" pitchFamily="18" charset="0"/>
                <a:sym typeface="Arial"/>
              </a:rPr>
              <a:t>, </a:t>
            </a:r>
            <a:r>
              <a:rPr lang="en-US" b="0" i="0" u="none" strike="noStrike" cap="none" baseline="0" dirty="0" smtClean="0">
                <a:ea typeface="Arial"/>
                <a:cs typeface="Times New Roman" panose="02020603050405020304" pitchFamily="18" charset="0"/>
                <a:sym typeface="Arial"/>
              </a:rPr>
              <a:t>and PER&lt;10E-2. If it </a:t>
            </a:r>
            <a:r>
              <a:rPr lang="en-US" dirty="0" smtClean="0">
                <a:ea typeface="Arial"/>
                <a:cs typeface="Times New Roman" panose="02020603050405020304" pitchFamily="18" charset="0"/>
                <a:sym typeface="Arial"/>
              </a:rPr>
              <a:t>is uncompressed video, the data rate can be up to more than 20 </a:t>
            </a:r>
            <a:r>
              <a:rPr lang="en-US" dirty="0" err="1" smtClean="0">
                <a:ea typeface="Arial"/>
                <a:cs typeface="Times New Roman" panose="02020603050405020304" pitchFamily="18" charset="0"/>
                <a:sym typeface="Arial"/>
              </a:rPr>
              <a:t>Gbps</a:t>
            </a:r>
            <a:r>
              <a:rPr lang="en-US" dirty="0" smtClean="0">
                <a:ea typeface="Arial"/>
                <a:cs typeface="Times New Roman" panose="02020603050405020304" pitchFamily="18" charset="0"/>
                <a:sym typeface="Arial"/>
              </a:rPr>
              <a:t>. </a:t>
            </a:r>
            <a:r>
              <a:rPr lang="en-US" altLang="zh-CN" dirty="0" smtClean="0">
                <a:ea typeface="Arial"/>
                <a:cs typeface="Times New Roman" panose="02020603050405020304" pitchFamily="18" charset="0"/>
                <a:sym typeface="Arial"/>
              </a:rPr>
              <a:t>Meanwhile the uplink data including the gesture </a:t>
            </a:r>
            <a:r>
              <a:rPr lang="en-US" altLang="zh-CN" dirty="0">
                <a:ea typeface="Arial"/>
                <a:cs typeface="Times New Roman" panose="02020603050405020304" pitchFamily="18" charset="0"/>
                <a:sym typeface="Arial"/>
              </a:rPr>
              <a:t>transfers from </a:t>
            </a:r>
            <a:r>
              <a:rPr lang="en-US" altLang="zh-CN" dirty="0" smtClean="0">
                <a:ea typeface="Arial"/>
                <a:cs typeface="Times New Roman" panose="02020603050405020304" pitchFamily="18" charset="0"/>
                <a:sym typeface="Arial"/>
              </a:rPr>
              <a:t>handset is transmitted</a:t>
            </a:r>
            <a:r>
              <a:rPr lang="en-US" altLang="zh-CN" dirty="0">
                <a:ea typeface="Arial"/>
                <a:cs typeface="Times New Roman" panose="02020603050405020304" pitchFamily="18" charset="0"/>
                <a:sym typeface="Arial"/>
              </a:rPr>
              <a:t> </a:t>
            </a:r>
            <a:r>
              <a:rPr lang="en-US" altLang="zh-CN" dirty="0" smtClean="0">
                <a:ea typeface="Arial"/>
                <a:cs typeface="Times New Roman" panose="02020603050405020304" pitchFamily="18" charset="0"/>
                <a:sym typeface="Arial"/>
              </a:rPr>
              <a:t>with data rate ~20 Mbps, </a:t>
            </a:r>
            <a:r>
              <a:rPr lang="en-US" altLang="zh-CN" dirty="0">
                <a:ea typeface="Arial"/>
                <a:cs typeface="Times New Roman" panose="02020603050405020304" pitchFamily="18" charset="0"/>
                <a:sym typeface="Arial"/>
              </a:rPr>
              <a:t>l</a:t>
            </a:r>
            <a:r>
              <a:rPr lang="en-US" dirty="0" smtClean="0">
                <a:ea typeface="Arial"/>
                <a:cs typeface="Times New Roman" panose="02020603050405020304" pitchFamily="18" charset="0"/>
                <a:sym typeface="Arial"/>
              </a:rPr>
              <a:t>atency &lt; 5msec</a:t>
            </a:r>
            <a:r>
              <a:rPr lang="en-US" dirty="0">
                <a:ea typeface="Arial"/>
                <a:cs typeface="Times New Roman" panose="02020603050405020304" pitchFamily="18" charset="0"/>
                <a:sym typeface="Arial"/>
              </a:rPr>
              <a:t>, </a:t>
            </a:r>
            <a:r>
              <a:rPr lang="en-US" dirty="0" smtClean="0">
                <a:ea typeface="Arial"/>
                <a:cs typeface="Times New Roman" panose="02020603050405020304" pitchFamily="18" charset="0"/>
                <a:sym typeface="Arial"/>
              </a:rPr>
              <a:t>and PER&lt;10E-2.</a:t>
            </a:r>
            <a:endParaRPr lang="en-US" b="0" i="0" u="none" strike="noStrike" cap="none" baseline="0" dirty="0">
              <a:ea typeface="Arial"/>
              <a:cs typeface="Times New Roman" panose="02020603050405020304" pitchFamily="18" charset="0"/>
              <a:sym typeface="Arial"/>
            </a:endParaRPr>
          </a:p>
          <a:p>
            <a:pPr marL="0" marR="0" lvl="0" indent="0" algn="l" rtl="0">
              <a:spcBef>
                <a:spcPts val="0"/>
              </a:spcBef>
              <a:spcAft>
                <a:spcPts val="0"/>
              </a:spcAft>
              <a:buNone/>
            </a:pPr>
            <a:endParaRPr sz="800" b="0" i="0" u="none" strike="noStrike" cap="none" baseline="0" dirty="0">
              <a:solidFill>
                <a:schemeClr val="dk1"/>
              </a:solidFill>
              <a:ea typeface="Arial"/>
              <a:cs typeface="Times New Roman" panose="02020603050405020304" pitchFamily="18" charset="0"/>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ea typeface="Arial"/>
                <a:cs typeface="Times New Roman" panose="02020603050405020304" pitchFamily="18" charset="0"/>
                <a:sym typeface="Arial"/>
              </a:rPr>
              <a:t>Environment:</a:t>
            </a:r>
            <a:r>
              <a:rPr lang="en-US" sz="1400" b="0" i="0" u="none" strike="noStrike" cap="none" baseline="0" dirty="0">
                <a:solidFill>
                  <a:schemeClr val="dk1"/>
                </a:solidFill>
                <a:ea typeface="Arial"/>
                <a:cs typeface="Times New Roman" panose="02020603050405020304" pitchFamily="18" charset="0"/>
                <a:sym typeface="Arial"/>
              </a:rPr>
              <a:t> </a:t>
            </a:r>
          </a:p>
          <a:p>
            <a:pPr marL="0" marR="0" lvl="0" indent="0" algn="l" rtl="0">
              <a:spcBef>
                <a:spcPts val="0"/>
              </a:spcBef>
              <a:spcAft>
                <a:spcPts val="0"/>
              </a:spcAft>
              <a:buSzPct val="25000"/>
              <a:buNone/>
            </a:pPr>
            <a:r>
              <a:rPr lang="en-US" b="0" i="0" u="none" strike="noStrike" cap="none" baseline="0" dirty="0">
                <a:solidFill>
                  <a:schemeClr val="dk1"/>
                </a:solidFill>
                <a:ea typeface="Arial"/>
                <a:cs typeface="Times New Roman" panose="02020603050405020304" pitchFamily="18" charset="0"/>
                <a:sym typeface="Arial"/>
              </a:rPr>
              <a:t>Devices are operating </a:t>
            </a:r>
            <a:r>
              <a:rPr lang="en-US" b="0" i="0" u="none" strike="noStrike" cap="none" baseline="0" dirty="0">
                <a:ea typeface="Arial"/>
                <a:cs typeface="Times New Roman" panose="02020603050405020304" pitchFamily="18" charset="0"/>
                <a:sym typeface="Arial"/>
              </a:rPr>
              <a:t>in </a:t>
            </a:r>
            <a:r>
              <a:rPr lang="en-US" b="0" i="0" u="none" strike="noStrike" cap="none" baseline="0" dirty="0" smtClean="0">
                <a:ea typeface="Arial"/>
                <a:cs typeface="Times New Roman" panose="02020603050405020304" pitchFamily="18" charset="0"/>
                <a:sym typeface="Arial"/>
              </a:rPr>
              <a:t>an indoor environment such </a:t>
            </a:r>
            <a:r>
              <a:rPr lang="en-US" b="0" i="0" u="none" strike="noStrike" cap="none" baseline="0" dirty="0">
                <a:ea typeface="Arial"/>
                <a:cs typeface="Times New Roman" panose="02020603050405020304" pitchFamily="18" charset="0"/>
                <a:sym typeface="Arial"/>
              </a:rPr>
              <a:t>as a </a:t>
            </a:r>
            <a:r>
              <a:rPr lang="en-US" b="0" i="0" u="none" strike="noStrike" cap="none" baseline="0" dirty="0" smtClean="0">
                <a:ea typeface="Arial"/>
                <a:cs typeface="Times New Roman" panose="02020603050405020304" pitchFamily="18" charset="0"/>
                <a:sym typeface="Arial"/>
              </a:rPr>
              <a:t>living/media </a:t>
            </a:r>
            <a:r>
              <a:rPr lang="en-US" b="0" i="0" u="none" strike="noStrike" cap="none" baseline="0" dirty="0">
                <a:ea typeface="Arial"/>
                <a:cs typeface="Times New Roman" panose="02020603050405020304" pitchFamily="18" charset="0"/>
                <a:sym typeface="Arial"/>
              </a:rPr>
              <a:t>room. Transmissions are </a:t>
            </a:r>
            <a:r>
              <a:rPr lang="en-US" b="0" i="0" u="none" strike="noStrike" cap="none" baseline="0" dirty="0" smtClean="0">
                <a:ea typeface="Arial"/>
                <a:cs typeface="Times New Roman" panose="02020603050405020304" pitchFamily="18" charset="0"/>
                <a:sym typeface="Arial"/>
              </a:rPr>
              <a:t>most likely </a:t>
            </a:r>
            <a:r>
              <a:rPr lang="en-US" b="0" i="0" u="none" strike="noStrike" cap="none" baseline="0" dirty="0">
                <a:ea typeface="Arial"/>
                <a:cs typeface="Times New Roman" panose="02020603050405020304" pitchFamily="18" charset="0"/>
                <a:sym typeface="Arial"/>
              </a:rPr>
              <a:t>LOS. Distance between far corners of the room </a:t>
            </a:r>
            <a:r>
              <a:rPr lang="en-US" b="0" i="0" u="none" strike="noStrike" cap="none" baseline="0" dirty="0" smtClean="0">
                <a:ea typeface="Arial"/>
                <a:cs typeface="Times New Roman" panose="02020603050405020304" pitchFamily="18" charset="0"/>
                <a:sym typeface="Arial"/>
              </a:rPr>
              <a:t>is &lt;10 m.  </a:t>
            </a:r>
            <a:endParaRPr lang="en-US" b="0" i="0" u="none" strike="noStrike" cap="none" baseline="0" dirty="0">
              <a:ea typeface="Arial"/>
              <a:cs typeface="Times New Roman" panose="02020603050405020304" pitchFamily="18" charset="0"/>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ea typeface="Arial"/>
                <a:cs typeface="Times New Roman" panose="02020603050405020304" pitchFamily="18" charset="0"/>
                <a:sym typeface="Arial"/>
              </a:rPr>
              <a:t> </a:t>
            </a:r>
          </a:p>
        </p:txBody>
      </p:sp>
      <p:sp>
        <p:nvSpPr>
          <p:cNvPr id="2" name="灯片编号占位符 1"/>
          <p:cNvSpPr>
            <a:spLocks noGrp="1"/>
          </p:cNvSpPr>
          <p:nvPr>
            <p:ph type="sldNum" sz="quarter" idx="11"/>
          </p:nvPr>
        </p:nvSpPr>
        <p:spPr/>
        <p:txBody>
          <a:bodyPr/>
          <a:lstStyle/>
          <a:p>
            <a:pPr>
              <a:defRPr/>
            </a:pPr>
            <a:r>
              <a:rPr lang="en-US" smtClean="0"/>
              <a:t>Slide </a:t>
            </a:r>
            <a:fld id="{57D10478-073E-41FC-8CD8-273C831393DD}" type="slidenum">
              <a:rPr lang="en-US" smtClean="0"/>
              <a:pPr>
                <a:defRPr/>
              </a:pPr>
              <a:t>7</a:t>
            </a:fld>
            <a:endParaRPr lang="en-US" dirty="0"/>
          </a:p>
        </p:txBody>
      </p:sp>
      <p:pic>
        <p:nvPicPr>
          <p:cNvPr id="3" name="图片 2"/>
          <p:cNvPicPr>
            <a:picLocks noChangeAspect="1"/>
          </p:cNvPicPr>
          <p:nvPr/>
        </p:nvPicPr>
        <p:blipFill>
          <a:blip r:embed="rId3"/>
          <a:stretch>
            <a:fillRect/>
          </a:stretch>
        </p:blipFill>
        <p:spPr>
          <a:xfrm>
            <a:off x="2590800" y="5105400"/>
            <a:ext cx="1871256" cy="1311586"/>
          </a:xfrm>
          <a:prstGeom prst="rect">
            <a:avLst/>
          </a:prstGeom>
        </p:spPr>
      </p:pic>
    </p:spTree>
    <p:extLst>
      <p:ext uri="{BB962C8B-B14F-4D97-AF65-F5344CB8AC3E}">
        <p14:creationId xmlns:p14="http://schemas.microsoft.com/office/powerpoint/2010/main" val="43357777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685800" y="685801"/>
            <a:ext cx="7772400" cy="9144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b="1" i="0" u="none" strike="noStrike" cap="none" baseline="0" dirty="0">
                <a:solidFill>
                  <a:schemeClr val="dk2"/>
                </a:solidFill>
                <a:latin typeface="Times New Roman"/>
                <a:ea typeface="Times New Roman"/>
                <a:cs typeface="Times New Roman"/>
                <a:sym typeface="Times New Roman"/>
              </a:rPr>
              <a:t>Usage Model </a:t>
            </a:r>
            <a:r>
              <a:rPr lang="en-US" b="1" dirty="0" smtClean="0">
                <a:solidFill>
                  <a:schemeClr val="dk2"/>
                </a:solidFill>
                <a:latin typeface="Times New Roman"/>
                <a:ea typeface="Times New Roman"/>
                <a:cs typeface="Times New Roman"/>
                <a:sym typeface="Times New Roman"/>
              </a:rPr>
              <a:t>1c</a:t>
            </a:r>
            <a:r>
              <a:rPr lang="en-US" b="1" i="0" u="none" strike="noStrike" cap="none" baseline="0" dirty="0" smtClean="0">
                <a:solidFill>
                  <a:schemeClr val="dk2"/>
                </a:solidFill>
                <a:latin typeface="Times New Roman"/>
                <a:ea typeface="Times New Roman"/>
                <a:cs typeface="Times New Roman"/>
                <a:sym typeface="Times New Roman"/>
              </a:rPr>
              <a:t>: </a:t>
            </a:r>
            <a:r>
              <a:rPr lang="en-US" dirty="0" smtClean="0">
                <a:solidFill>
                  <a:schemeClr val="dk2"/>
                </a:solidFill>
                <a:latin typeface="Times New Roman"/>
                <a:ea typeface="Times New Roman"/>
                <a:cs typeface="Times New Roman"/>
                <a:sym typeface="Times New Roman"/>
              </a:rPr>
              <a:t>A</a:t>
            </a:r>
            <a:r>
              <a:rPr lang="en-US" altLang="zh-CN" b="1" i="0" u="none" strike="noStrike" cap="none" baseline="0" dirty="0" smtClean="0">
                <a:solidFill>
                  <a:schemeClr val="dk2"/>
                </a:solidFill>
                <a:latin typeface="Times New Roman"/>
                <a:ea typeface="Times New Roman"/>
                <a:cs typeface="Times New Roman"/>
                <a:sym typeface="Times New Roman"/>
              </a:rPr>
              <a:t>R</a:t>
            </a:r>
            <a:r>
              <a:rPr lang="en-US" altLang="zh-CN" b="1" i="0" u="none" strike="noStrike" cap="none" dirty="0" smtClean="0">
                <a:solidFill>
                  <a:schemeClr val="dk2"/>
                </a:solidFill>
                <a:latin typeface="Times New Roman"/>
                <a:ea typeface="Times New Roman"/>
                <a:cs typeface="Times New Roman"/>
                <a:sym typeface="Times New Roman"/>
              </a:rPr>
              <a:t> Shopping</a:t>
            </a:r>
            <a:r>
              <a:rPr lang="en-US" altLang="zh-CN" b="1" i="0" u="none" strike="noStrike" cap="none" baseline="0" dirty="0" smtClean="0">
                <a:solidFill>
                  <a:schemeClr val="dk2"/>
                </a:solidFill>
                <a:latin typeface="Times New Roman"/>
                <a:ea typeface="Times New Roman"/>
                <a:cs typeface="Times New Roman"/>
                <a:sym typeface="Times New Roman"/>
              </a:rPr>
              <a:t> </a:t>
            </a:r>
            <a:endParaRPr lang="en-US"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211511" y="1747797"/>
            <a:ext cx="3697288" cy="4807977"/>
          </a:xfrm>
          <a:prstGeom prst="rect">
            <a:avLst/>
          </a:prstGeom>
          <a:noFill/>
          <a:ln>
            <a:noFill/>
          </a:ln>
        </p:spPr>
        <p:txBody>
          <a:bodyPr lIns="91425" tIns="45700" rIns="91425" bIns="45700" anchor="t" anchorCtr="0">
            <a:noAutofit/>
          </a:bodyPr>
          <a:lstStyle/>
          <a:p>
            <a:pPr>
              <a:spcBef>
                <a:spcPts val="0"/>
              </a:spcBef>
              <a:spcAft>
                <a:spcPts val="0"/>
              </a:spcAft>
              <a:buClr>
                <a:srgbClr val="000000"/>
              </a:buClr>
              <a:buSzPct val="25000"/>
              <a:buFont typeface="Arial"/>
              <a:buNone/>
            </a:pPr>
            <a:r>
              <a:rPr lang="en-US" sz="1400" b="1" u="sng" dirty="0">
                <a:solidFill>
                  <a:srgbClr val="000000"/>
                </a:solidFill>
                <a:ea typeface="Arial"/>
                <a:cs typeface="Times New Roman" panose="02020603050405020304" pitchFamily="18" charset="0"/>
                <a:sym typeface="Arial"/>
              </a:rPr>
              <a:t>Traffic Conditions:</a:t>
            </a:r>
            <a:r>
              <a:rPr lang="en-US" sz="1400" dirty="0">
                <a:solidFill>
                  <a:srgbClr val="000000"/>
                </a:solidFill>
                <a:ea typeface="Arial"/>
                <a:cs typeface="Times New Roman" panose="02020603050405020304" pitchFamily="18" charset="0"/>
                <a:sym typeface="Arial"/>
              </a:rPr>
              <a:t> </a:t>
            </a:r>
            <a:endParaRPr lang="en-US" sz="1400" dirty="0" smtClean="0">
              <a:solidFill>
                <a:srgbClr val="000000"/>
              </a:solidFill>
              <a:ea typeface="Arial"/>
              <a:cs typeface="Times New Roman" panose="02020603050405020304" pitchFamily="18" charset="0"/>
              <a:sym typeface="Arial"/>
            </a:endParaRPr>
          </a:p>
          <a:p>
            <a:pPr algn="just">
              <a:spcBef>
                <a:spcPts val="0"/>
              </a:spcBef>
              <a:spcAft>
                <a:spcPts val="0"/>
              </a:spcAft>
              <a:buClr>
                <a:srgbClr val="000000"/>
              </a:buClr>
              <a:buSzPct val="25000"/>
            </a:pPr>
            <a:r>
              <a:rPr lang="en-US" altLang="en-US" dirty="0">
                <a:solidFill>
                  <a:srgbClr val="000000"/>
                </a:solidFill>
                <a:ea typeface="MS PGothic" panose="020B0600070205080204" pitchFamily="34" charset="-128"/>
                <a:cs typeface="Times New Roman" panose="02020603050405020304" pitchFamily="18" charset="0"/>
                <a:sym typeface="Arial"/>
              </a:rPr>
              <a:t>Possible </a:t>
            </a:r>
            <a:r>
              <a:rPr lang="en-US" altLang="en-US" dirty="0">
                <a:solidFill>
                  <a:srgbClr val="000000"/>
                </a:solidFill>
                <a:ea typeface="MS PGothic" panose="020B0600070205080204" pitchFamily="34" charset="-128"/>
                <a:cs typeface="Times New Roman" panose="02020603050405020304" pitchFamily="18" charset="0"/>
              </a:rPr>
              <a:t>interference </a:t>
            </a:r>
            <a:r>
              <a:rPr lang="en-US" altLang="en-US" dirty="0" smtClean="0">
                <a:solidFill>
                  <a:srgbClr val="000000"/>
                </a:solidFill>
                <a:ea typeface="MS PGothic" panose="020B0600070205080204" pitchFamily="34" charset="-128"/>
                <a:cs typeface="Times New Roman" panose="02020603050405020304" pitchFamily="18" charset="0"/>
              </a:rPr>
              <a:t>may be from the other AP or devices</a:t>
            </a:r>
            <a:r>
              <a:rPr lang="en-US" dirty="0" smtClean="0">
                <a:solidFill>
                  <a:srgbClr val="000000"/>
                </a:solidFill>
                <a:ea typeface="MS PGothic" panose="020B0600070205080204" pitchFamily="34" charset="-128"/>
                <a:cs typeface="Times New Roman" panose="02020603050405020304" pitchFamily="18" charset="0"/>
                <a:sym typeface="Arial"/>
              </a:rPr>
              <a:t>.</a:t>
            </a:r>
            <a:endParaRPr lang="en-US" dirty="0">
              <a:solidFill>
                <a:srgbClr val="000000"/>
              </a:solidFill>
              <a:ea typeface="MS PGothic" panose="020B0600070205080204" pitchFamily="34" charset="-128"/>
              <a:cs typeface="Times New Roman" panose="02020603050405020304" pitchFamily="18" charset="0"/>
              <a:sym typeface="Arial"/>
            </a:endParaRPr>
          </a:p>
          <a:p>
            <a:pPr algn="just">
              <a:spcBef>
                <a:spcPts val="0"/>
              </a:spcBef>
              <a:spcAft>
                <a:spcPts val="0"/>
              </a:spcAft>
              <a:buClr>
                <a:srgbClr val="000000"/>
              </a:buClr>
              <a:buSzPct val="100000"/>
            </a:pPr>
            <a:r>
              <a:rPr lang="en-US" altLang="zh-CN" dirty="0" smtClean="0">
                <a:solidFill>
                  <a:srgbClr val="000000"/>
                </a:solidFill>
                <a:ea typeface="MS PGothic" panose="020B0600070205080204" pitchFamily="34" charset="-128"/>
                <a:cs typeface="Times New Roman" panose="02020603050405020304" pitchFamily="18" charset="0"/>
              </a:rPr>
              <a:t>Deep fading due to the customers' movement</a:t>
            </a:r>
            <a:r>
              <a:rPr lang="en-US" altLang="en-US" dirty="0" smtClean="0">
                <a:solidFill>
                  <a:srgbClr val="000000"/>
                </a:solidFill>
                <a:ea typeface="MS PGothic" panose="020B0600070205080204" pitchFamily="34" charset="-128"/>
                <a:cs typeface="Times New Roman" panose="02020603050405020304" pitchFamily="18" charset="0"/>
              </a:rPr>
              <a:t>.</a:t>
            </a:r>
            <a:endParaRPr lang="en-US" dirty="0">
              <a:solidFill>
                <a:srgbClr val="000000"/>
              </a:solidFill>
              <a:ea typeface="Arial"/>
              <a:cs typeface="Times New Roman" panose="02020603050405020304" pitchFamily="18" charset="0"/>
              <a:sym typeface="Arial"/>
            </a:endParaRPr>
          </a:p>
          <a:p>
            <a:pPr>
              <a:spcBef>
                <a:spcPts val="0"/>
              </a:spcBef>
              <a:spcAft>
                <a:spcPts val="0"/>
              </a:spcAft>
            </a:pPr>
            <a:endParaRPr sz="1400" dirty="0">
              <a:solidFill>
                <a:srgbClr val="000000"/>
              </a:solidFill>
              <a:ea typeface="Arial"/>
              <a:cs typeface="Times New Roman" panose="02020603050405020304" pitchFamily="18" charset="0"/>
              <a:sym typeface="Arial"/>
            </a:endParaRPr>
          </a:p>
          <a:p>
            <a:pPr>
              <a:spcBef>
                <a:spcPts val="0"/>
              </a:spcBef>
              <a:spcAft>
                <a:spcPts val="0"/>
              </a:spcAft>
              <a:buClr>
                <a:srgbClr val="000000"/>
              </a:buClr>
              <a:buSzPct val="25000"/>
              <a:buFont typeface="Arial"/>
              <a:buNone/>
            </a:pPr>
            <a:r>
              <a:rPr lang="en-US" sz="1400" b="1" u="sng" dirty="0">
                <a:solidFill>
                  <a:srgbClr val="000000"/>
                </a:solidFill>
                <a:ea typeface="Arial"/>
                <a:cs typeface="Times New Roman" panose="02020603050405020304" pitchFamily="18" charset="0"/>
                <a:sym typeface="Arial"/>
              </a:rPr>
              <a:t>Use Case:</a:t>
            </a:r>
          </a:p>
          <a:p>
            <a:pPr algn="just">
              <a:spcBef>
                <a:spcPts val="0"/>
              </a:spcBef>
              <a:spcAft>
                <a:spcPts val="0"/>
              </a:spcAft>
              <a:buClr>
                <a:srgbClr val="000000"/>
              </a:buClr>
              <a:buSzPct val="100000"/>
              <a:buFont typeface="Arial"/>
              <a:buAutoNum type="arabicPeriod"/>
            </a:pPr>
            <a:r>
              <a:rPr lang="en-US" dirty="0">
                <a:solidFill>
                  <a:srgbClr val="000000"/>
                </a:solidFill>
                <a:ea typeface="Arial"/>
                <a:cs typeface="Times New Roman" panose="02020603050405020304" pitchFamily="18" charset="0"/>
                <a:sym typeface="Arial"/>
              </a:rPr>
              <a:t> </a:t>
            </a:r>
            <a:r>
              <a:rPr lang="en-US" dirty="0" smtClean="0">
                <a:solidFill>
                  <a:srgbClr val="000000"/>
                </a:solidFill>
                <a:ea typeface="Arial"/>
                <a:cs typeface="Times New Roman" panose="02020603050405020304" pitchFamily="18" charset="0"/>
                <a:sym typeface="Arial"/>
              </a:rPr>
              <a:t>The Customer wears her </a:t>
            </a:r>
            <a:r>
              <a:rPr lang="en-US" dirty="0" err="1" smtClean="0">
                <a:solidFill>
                  <a:srgbClr val="000000"/>
                </a:solidFill>
                <a:ea typeface="Arial"/>
                <a:cs typeface="Times New Roman" panose="02020603050405020304" pitchFamily="18" charset="0"/>
                <a:sym typeface="Arial"/>
              </a:rPr>
              <a:t>WiFi</a:t>
            </a:r>
            <a:r>
              <a:rPr lang="en-US" dirty="0" smtClean="0">
                <a:solidFill>
                  <a:srgbClr val="000000"/>
                </a:solidFill>
                <a:ea typeface="Arial"/>
                <a:cs typeface="Times New Roman" panose="02020603050405020304" pitchFamily="18" charset="0"/>
                <a:sym typeface="Arial"/>
              </a:rPr>
              <a:t>-connected AR glasses and enters the store;</a:t>
            </a:r>
            <a:endParaRPr lang="en-US" dirty="0">
              <a:solidFill>
                <a:srgbClr val="000000"/>
              </a:solidFill>
              <a:ea typeface="Arial"/>
              <a:cs typeface="Times New Roman" panose="02020603050405020304" pitchFamily="18" charset="0"/>
              <a:sym typeface="Arial"/>
            </a:endParaRPr>
          </a:p>
          <a:p>
            <a:pPr algn="just">
              <a:spcBef>
                <a:spcPts val="0"/>
              </a:spcBef>
              <a:spcAft>
                <a:spcPts val="0"/>
              </a:spcAft>
              <a:buClr>
                <a:srgbClr val="000000"/>
              </a:buClr>
              <a:buSzPct val="100000"/>
              <a:buFont typeface="Arial"/>
              <a:buAutoNum type="arabicPeriod"/>
            </a:pPr>
            <a:r>
              <a:rPr lang="en-US" dirty="0" smtClean="0">
                <a:solidFill>
                  <a:srgbClr val="000000"/>
                </a:solidFill>
                <a:ea typeface="Arial"/>
                <a:cs typeface="Times New Roman" panose="02020603050405020304" pitchFamily="18" charset="0"/>
                <a:sym typeface="Arial"/>
              </a:rPr>
              <a:t> The glasses send the video or picture captured by the camera to the AP;</a:t>
            </a:r>
          </a:p>
          <a:p>
            <a:pPr algn="just">
              <a:spcBef>
                <a:spcPts val="0"/>
              </a:spcBef>
              <a:spcAft>
                <a:spcPts val="0"/>
              </a:spcAft>
              <a:buClr>
                <a:srgbClr val="000000"/>
              </a:buClr>
              <a:buSzPct val="100000"/>
              <a:buFont typeface="Arial"/>
              <a:buAutoNum type="arabicPeriod"/>
            </a:pPr>
            <a:r>
              <a:rPr lang="en-US" dirty="0" smtClean="0">
                <a:solidFill>
                  <a:srgbClr val="000000"/>
                </a:solidFill>
                <a:ea typeface="Arial"/>
                <a:cs typeface="Times New Roman" panose="02020603050405020304" pitchFamily="18" charset="0"/>
                <a:sym typeface="Arial"/>
              </a:rPr>
              <a:t> The AP sends the related information to the customer’s glasses, such as the good’s price, the coupon, the related live video</a:t>
            </a:r>
            <a:r>
              <a:rPr lang="en-US" altLang="zh-CN" dirty="0" smtClean="0">
                <a:solidFill>
                  <a:srgbClr val="000000"/>
                </a:solidFill>
                <a:ea typeface="Arial"/>
                <a:cs typeface="Times New Roman" panose="02020603050405020304" pitchFamily="18" charset="0"/>
                <a:sym typeface="Arial"/>
              </a:rPr>
              <a:t>, etc.</a:t>
            </a:r>
          </a:p>
          <a:p>
            <a:pPr algn="just">
              <a:spcBef>
                <a:spcPts val="0"/>
              </a:spcBef>
              <a:spcAft>
                <a:spcPts val="0"/>
              </a:spcAft>
              <a:buClr>
                <a:srgbClr val="000000"/>
              </a:buClr>
              <a:buSzPct val="100000"/>
            </a:pPr>
            <a:endParaRPr lang="en-US" dirty="0" smtClean="0">
              <a:solidFill>
                <a:srgbClr val="000000"/>
              </a:solidFill>
              <a:ea typeface="Arial"/>
              <a:cs typeface="Times New Roman" panose="02020603050405020304" pitchFamily="18" charset="0"/>
              <a:sym typeface="Arial"/>
            </a:endParaRPr>
          </a:p>
          <a:p>
            <a:pPr>
              <a:spcBef>
                <a:spcPts val="0"/>
              </a:spcBef>
              <a:spcAft>
                <a:spcPts val="0"/>
              </a:spcAft>
              <a:buClr>
                <a:srgbClr val="000000"/>
              </a:buClr>
              <a:buFont typeface="Arial"/>
              <a:buNone/>
            </a:pPr>
            <a:endParaRPr sz="800" dirty="0">
              <a:solidFill>
                <a:srgbClr val="000000"/>
              </a:solidFill>
              <a:latin typeface="Arial"/>
              <a:ea typeface="Arial"/>
              <a:cs typeface="Arial"/>
              <a:sym typeface="Arial"/>
            </a:endParaRPr>
          </a:p>
        </p:txBody>
      </p:sp>
      <p:sp>
        <p:nvSpPr>
          <p:cNvPr id="143" name="Shape 143"/>
          <p:cNvSpPr txBox="1"/>
          <p:nvPr/>
        </p:nvSpPr>
        <p:spPr>
          <a:xfrm>
            <a:off x="366712" y="1682749"/>
            <a:ext cx="4738688" cy="4413251"/>
          </a:xfrm>
          <a:prstGeom prst="rect">
            <a:avLst/>
          </a:prstGeom>
          <a:noFill/>
          <a:ln>
            <a:noFill/>
          </a:ln>
        </p:spPr>
        <p:txBody>
          <a:bodyPr lIns="91425" tIns="45700" rIns="91425" bIns="45700" anchor="t" anchorCtr="0">
            <a:noAutofit/>
          </a:bodyPr>
          <a:lstStyle/>
          <a:p>
            <a:pPr>
              <a:spcBef>
                <a:spcPts val="0"/>
              </a:spcBef>
              <a:spcAft>
                <a:spcPts val="0"/>
              </a:spcAft>
              <a:buSzPct val="25000"/>
            </a:pPr>
            <a:r>
              <a:rPr lang="en-US" sz="1400" b="1" u="sng" dirty="0">
                <a:solidFill>
                  <a:srgbClr val="000000"/>
                </a:solidFill>
                <a:ea typeface="Arial"/>
                <a:cs typeface="Times New Roman" panose="02020603050405020304" pitchFamily="18" charset="0"/>
                <a:sym typeface="Arial"/>
              </a:rPr>
              <a:t>Pre-Conditions:</a:t>
            </a:r>
            <a:r>
              <a:rPr lang="en-US" sz="1400" dirty="0">
                <a:solidFill>
                  <a:srgbClr val="000000"/>
                </a:solidFill>
                <a:ea typeface="Arial"/>
                <a:cs typeface="Times New Roman" panose="02020603050405020304" pitchFamily="18" charset="0"/>
                <a:sym typeface="Arial"/>
              </a:rPr>
              <a:t>  </a:t>
            </a:r>
          </a:p>
          <a:p>
            <a:pPr>
              <a:spcBef>
                <a:spcPts val="0"/>
              </a:spcBef>
              <a:spcAft>
                <a:spcPts val="0"/>
              </a:spcAft>
              <a:buClr>
                <a:srgbClr val="000000"/>
              </a:buClr>
              <a:buSzPct val="100000"/>
            </a:pPr>
            <a:r>
              <a:rPr lang="en-US" altLang="zh-CN" dirty="0">
                <a:solidFill>
                  <a:srgbClr val="000000"/>
                </a:solidFill>
                <a:ea typeface="Arial"/>
                <a:cs typeface="Times New Roman" panose="02020603050405020304" pitchFamily="18" charset="0"/>
                <a:sym typeface="Arial"/>
              </a:rPr>
              <a:t>User has WLAN connectivity </a:t>
            </a:r>
            <a:r>
              <a:rPr lang="en-US" altLang="zh-CN" dirty="0" smtClean="0">
                <a:solidFill>
                  <a:srgbClr val="000000"/>
                </a:solidFill>
                <a:ea typeface="Arial"/>
                <a:cs typeface="Times New Roman" panose="02020603050405020304" pitchFamily="18" charset="0"/>
                <a:sym typeface="Arial"/>
              </a:rPr>
              <a:t>among AR devices and  the AP.</a:t>
            </a:r>
          </a:p>
          <a:p>
            <a:pPr>
              <a:spcBef>
                <a:spcPts val="0"/>
              </a:spcBef>
              <a:spcAft>
                <a:spcPts val="0"/>
              </a:spcAft>
              <a:buClr>
                <a:srgbClr val="000000"/>
              </a:buClr>
              <a:buSzPct val="100000"/>
            </a:pPr>
            <a:endParaRPr sz="1400" dirty="0">
              <a:solidFill>
                <a:srgbClr val="000000"/>
              </a:solidFill>
              <a:ea typeface="Arial"/>
              <a:cs typeface="Times New Roman" panose="02020603050405020304" pitchFamily="18" charset="0"/>
              <a:sym typeface="Arial"/>
            </a:endParaRPr>
          </a:p>
          <a:p>
            <a:pPr>
              <a:spcBef>
                <a:spcPts val="0"/>
              </a:spcBef>
              <a:spcAft>
                <a:spcPts val="0"/>
              </a:spcAft>
              <a:buSzPct val="25000"/>
            </a:pPr>
            <a:r>
              <a:rPr lang="en-US" sz="1400" b="1" u="sng" dirty="0">
                <a:solidFill>
                  <a:srgbClr val="000000"/>
                </a:solidFill>
                <a:ea typeface="Arial"/>
                <a:cs typeface="Times New Roman" panose="02020603050405020304" pitchFamily="18" charset="0"/>
                <a:sym typeface="Arial"/>
              </a:rPr>
              <a:t>Application:</a:t>
            </a:r>
            <a:r>
              <a:rPr lang="en-US" sz="1400" dirty="0">
                <a:solidFill>
                  <a:srgbClr val="000000"/>
                </a:solidFill>
                <a:ea typeface="Arial"/>
                <a:cs typeface="Times New Roman" panose="02020603050405020304" pitchFamily="18" charset="0"/>
                <a:sym typeface="Arial"/>
              </a:rPr>
              <a:t> </a:t>
            </a:r>
          </a:p>
          <a:p>
            <a:pPr algn="just">
              <a:spcBef>
                <a:spcPts val="0"/>
              </a:spcBef>
              <a:spcAft>
                <a:spcPts val="0"/>
              </a:spcAft>
              <a:buSzPct val="25000"/>
            </a:pPr>
            <a:r>
              <a:rPr lang="en-US" dirty="0">
                <a:solidFill>
                  <a:srgbClr val="000000"/>
                </a:solidFill>
                <a:ea typeface="Arial"/>
                <a:cs typeface="Times New Roman" panose="02020603050405020304" pitchFamily="18" charset="0"/>
                <a:sym typeface="Arial"/>
              </a:rPr>
              <a:t>User </a:t>
            </a:r>
            <a:r>
              <a:rPr lang="en-US" dirty="0" smtClean="0">
                <a:solidFill>
                  <a:srgbClr val="000000"/>
                </a:solidFill>
                <a:ea typeface="Arial"/>
                <a:cs typeface="Times New Roman" panose="02020603050405020304" pitchFamily="18" charset="0"/>
                <a:sym typeface="Arial"/>
              </a:rPr>
              <a:t>wears AR devices or any device with AR app, which sends video to the AP, </a:t>
            </a:r>
            <a:r>
              <a:rPr lang="en-US" dirty="0" smtClean="0">
                <a:ea typeface="Arial"/>
                <a:cs typeface="Times New Roman" panose="02020603050405020304" pitchFamily="18" charset="0"/>
                <a:sym typeface="Arial"/>
              </a:rPr>
              <a:t>the AP sends the images or videos to the glasses at the same time. The images change with the AR devices movement. The downlink dat</a:t>
            </a:r>
            <a:r>
              <a:rPr lang="en-US" altLang="zh-CN" dirty="0" smtClean="0">
                <a:ea typeface="Arial"/>
                <a:cs typeface="Times New Roman" panose="02020603050405020304" pitchFamily="18" charset="0"/>
                <a:sym typeface="Arial"/>
              </a:rPr>
              <a:t>a from the AP to the </a:t>
            </a:r>
            <a:r>
              <a:rPr lang="en-US" altLang="zh-CN" dirty="0" smtClean="0">
                <a:solidFill>
                  <a:srgbClr val="000000"/>
                </a:solidFill>
                <a:ea typeface="Arial"/>
                <a:cs typeface="Times New Roman" panose="02020603050405020304" pitchFamily="18" charset="0"/>
                <a:sym typeface="Arial"/>
              </a:rPr>
              <a:t>AR devices, including video and images </a:t>
            </a:r>
            <a:r>
              <a:rPr lang="en-US" dirty="0" smtClean="0">
                <a:solidFill>
                  <a:srgbClr val="000000"/>
                </a:solidFill>
                <a:ea typeface="Arial"/>
                <a:cs typeface="Times New Roman" panose="02020603050405020304" pitchFamily="18" charset="0"/>
                <a:sym typeface="Arial"/>
              </a:rPr>
              <a:t>transmits  </a:t>
            </a:r>
            <a:r>
              <a:rPr lang="en-US" dirty="0">
                <a:solidFill>
                  <a:srgbClr val="000000"/>
                </a:solidFill>
                <a:ea typeface="Arial"/>
                <a:cs typeface="Times New Roman" panose="02020603050405020304" pitchFamily="18" charset="0"/>
                <a:sym typeface="Arial"/>
              </a:rPr>
              <a:t>at </a:t>
            </a:r>
            <a:r>
              <a:rPr lang="en-US" dirty="0" smtClean="0">
                <a:solidFill>
                  <a:srgbClr val="000000"/>
                </a:solidFill>
                <a:ea typeface="Arial"/>
                <a:cs typeface="Times New Roman" panose="02020603050405020304" pitchFamily="18" charset="0"/>
                <a:sym typeface="Arial"/>
              </a:rPr>
              <a:t>20Mbp ~ 9 </a:t>
            </a:r>
            <a:r>
              <a:rPr lang="en-US" dirty="0" err="1">
                <a:solidFill>
                  <a:srgbClr val="000000"/>
                </a:solidFill>
                <a:ea typeface="Arial"/>
                <a:cs typeface="Times New Roman" panose="02020603050405020304" pitchFamily="18" charset="0"/>
                <a:sym typeface="Arial"/>
              </a:rPr>
              <a:t>Gbps</a:t>
            </a:r>
            <a:r>
              <a:rPr lang="en-US" dirty="0">
                <a:solidFill>
                  <a:srgbClr val="000000"/>
                </a:solidFill>
                <a:ea typeface="Arial"/>
                <a:cs typeface="Times New Roman" panose="02020603050405020304" pitchFamily="18" charset="0"/>
                <a:sym typeface="Arial"/>
              </a:rPr>
              <a:t>, </a:t>
            </a:r>
            <a:r>
              <a:rPr lang="en-US" dirty="0" smtClean="0">
                <a:solidFill>
                  <a:srgbClr val="000000"/>
                </a:solidFill>
                <a:ea typeface="Arial"/>
                <a:cs typeface="Times New Roman" panose="02020603050405020304" pitchFamily="18" charset="0"/>
                <a:sym typeface="Arial"/>
              </a:rPr>
              <a:t>latency &lt;10 </a:t>
            </a:r>
            <a:r>
              <a:rPr lang="en-US" dirty="0" err="1" smtClean="0">
                <a:solidFill>
                  <a:srgbClr val="000000"/>
                </a:solidFill>
                <a:ea typeface="Arial"/>
                <a:cs typeface="Times New Roman" panose="02020603050405020304" pitchFamily="18" charset="0"/>
                <a:sym typeface="Arial"/>
              </a:rPr>
              <a:t>msec</a:t>
            </a:r>
            <a:r>
              <a:rPr lang="en-US" dirty="0">
                <a:solidFill>
                  <a:srgbClr val="000000"/>
                </a:solidFill>
                <a:ea typeface="Arial"/>
                <a:cs typeface="Times New Roman" panose="02020603050405020304" pitchFamily="18" charset="0"/>
                <a:sym typeface="Arial"/>
              </a:rPr>
              <a:t>,  jitter </a:t>
            </a:r>
            <a:r>
              <a:rPr lang="en-US" dirty="0" smtClean="0">
                <a:solidFill>
                  <a:srgbClr val="000000"/>
                </a:solidFill>
                <a:ea typeface="Arial"/>
                <a:cs typeface="Times New Roman" panose="02020603050405020304" pitchFamily="18" charset="0"/>
                <a:sym typeface="Arial"/>
              </a:rPr>
              <a:t>&lt;10 </a:t>
            </a:r>
            <a:r>
              <a:rPr lang="en-US" dirty="0" err="1">
                <a:solidFill>
                  <a:srgbClr val="000000"/>
                </a:solidFill>
                <a:ea typeface="Arial"/>
                <a:cs typeface="Times New Roman" panose="02020603050405020304" pitchFamily="18" charset="0"/>
                <a:sym typeface="Arial"/>
              </a:rPr>
              <a:t>msec</a:t>
            </a:r>
            <a:r>
              <a:rPr lang="en-US" dirty="0">
                <a:solidFill>
                  <a:srgbClr val="000000"/>
                </a:solidFill>
                <a:ea typeface="Arial"/>
                <a:cs typeface="Times New Roman" panose="02020603050405020304" pitchFamily="18" charset="0"/>
                <a:sym typeface="Arial"/>
              </a:rPr>
              <a:t>, PER&lt;10E-2</a:t>
            </a:r>
            <a:r>
              <a:rPr lang="en-US" dirty="0" smtClean="0">
                <a:solidFill>
                  <a:srgbClr val="000000"/>
                </a:solidFill>
                <a:ea typeface="Arial"/>
                <a:cs typeface="Times New Roman" panose="02020603050405020304" pitchFamily="18" charset="0"/>
                <a:sym typeface="Arial"/>
              </a:rPr>
              <a:t>. </a:t>
            </a:r>
            <a:r>
              <a:rPr lang="en-US" altLang="zh-CN" dirty="0" smtClean="0">
                <a:solidFill>
                  <a:srgbClr val="000000"/>
                </a:solidFill>
                <a:ea typeface="Arial"/>
                <a:cs typeface="Times New Roman" panose="02020603050405020304" pitchFamily="18" charset="0"/>
                <a:sym typeface="Arial"/>
              </a:rPr>
              <a:t>Meanwhile the uplink data from the AR devices to the root AP, including videos, is transmitted</a:t>
            </a:r>
            <a:r>
              <a:rPr lang="en-US" altLang="zh-CN" dirty="0">
                <a:solidFill>
                  <a:srgbClr val="000000"/>
                </a:solidFill>
                <a:ea typeface="Arial"/>
                <a:cs typeface="Times New Roman" panose="02020603050405020304" pitchFamily="18" charset="0"/>
                <a:sym typeface="Arial"/>
              </a:rPr>
              <a:t> </a:t>
            </a:r>
            <a:r>
              <a:rPr lang="en-US" altLang="zh-CN" dirty="0" smtClean="0">
                <a:solidFill>
                  <a:srgbClr val="000000"/>
                </a:solidFill>
                <a:ea typeface="Arial"/>
                <a:cs typeface="Times New Roman" panose="02020603050405020304" pitchFamily="18" charset="0"/>
                <a:sym typeface="Arial"/>
              </a:rPr>
              <a:t>with data rate ~7 </a:t>
            </a:r>
            <a:r>
              <a:rPr lang="en-US" altLang="zh-CN" dirty="0" err="1" smtClean="0">
                <a:solidFill>
                  <a:srgbClr val="000000"/>
                </a:solidFill>
                <a:ea typeface="Arial"/>
                <a:cs typeface="Times New Roman" panose="02020603050405020304" pitchFamily="18" charset="0"/>
                <a:sym typeface="Arial"/>
              </a:rPr>
              <a:t>Gbps</a:t>
            </a:r>
            <a:r>
              <a:rPr lang="en-US" altLang="zh-CN" dirty="0" smtClean="0">
                <a:solidFill>
                  <a:srgbClr val="000000"/>
                </a:solidFill>
                <a:ea typeface="Arial"/>
                <a:cs typeface="Times New Roman" panose="02020603050405020304" pitchFamily="18" charset="0"/>
                <a:sym typeface="Arial"/>
              </a:rPr>
              <a:t>, </a:t>
            </a:r>
            <a:r>
              <a:rPr lang="en-US" altLang="zh-CN" dirty="0">
                <a:solidFill>
                  <a:srgbClr val="000000"/>
                </a:solidFill>
                <a:ea typeface="Arial"/>
                <a:cs typeface="Times New Roman" panose="02020603050405020304" pitchFamily="18" charset="0"/>
                <a:sym typeface="Arial"/>
              </a:rPr>
              <a:t>l</a:t>
            </a:r>
            <a:r>
              <a:rPr lang="en-US" dirty="0" smtClean="0">
                <a:solidFill>
                  <a:srgbClr val="000000"/>
                </a:solidFill>
                <a:ea typeface="Arial"/>
                <a:cs typeface="Times New Roman" panose="02020603050405020304" pitchFamily="18" charset="0"/>
                <a:sym typeface="Arial"/>
              </a:rPr>
              <a:t>atency </a:t>
            </a:r>
            <a:r>
              <a:rPr lang="en-US" dirty="0">
                <a:solidFill>
                  <a:srgbClr val="000000"/>
                </a:solidFill>
                <a:ea typeface="Arial"/>
                <a:cs typeface="Times New Roman" panose="02020603050405020304" pitchFamily="18" charset="0"/>
                <a:sym typeface="Arial"/>
              </a:rPr>
              <a:t>&lt;5msec, </a:t>
            </a:r>
            <a:r>
              <a:rPr lang="en-US" dirty="0" smtClean="0">
                <a:solidFill>
                  <a:srgbClr val="000000"/>
                </a:solidFill>
                <a:ea typeface="Arial"/>
                <a:cs typeface="Times New Roman" panose="02020603050405020304" pitchFamily="18" charset="0"/>
                <a:sym typeface="Arial"/>
              </a:rPr>
              <a:t>and PER&lt;10E-2.</a:t>
            </a:r>
            <a:endParaRPr lang="en-US" dirty="0">
              <a:solidFill>
                <a:srgbClr val="000000"/>
              </a:solidFill>
              <a:ea typeface="Arial"/>
              <a:cs typeface="Times New Roman" panose="02020603050405020304" pitchFamily="18" charset="0"/>
              <a:sym typeface="Arial"/>
            </a:endParaRPr>
          </a:p>
          <a:p>
            <a:pPr>
              <a:spcBef>
                <a:spcPts val="0"/>
              </a:spcBef>
              <a:spcAft>
                <a:spcPts val="0"/>
              </a:spcAft>
            </a:pPr>
            <a:endParaRPr sz="800" dirty="0">
              <a:solidFill>
                <a:srgbClr val="000000"/>
              </a:solidFill>
              <a:ea typeface="Arial"/>
              <a:cs typeface="Times New Roman" panose="02020603050405020304" pitchFamily="18" charset="0"/>
              <a:sym typeface="Arial"/>
            </a:endParaRPr>
          </a:p>
          <a:p>
            <a:pPr>
              <a:spcBef>
                <a:spcPts val="0"/>
              </a:spcBef>
              <a:spcAft>
                <a:spcPts val="0"/>
              </a:spcAft>
              <a:buSzPct val="25000"/>
            </a:pPr>
            <a:r>
              <a:rPr lang="en-US" sz="1400" b="1" u="sng" dirty="0">
                <a:solidFill>
                  <a:srgbClr val="000000"/>
                </a:solidFill>
                <a:ea typeface="Arial"/>
                <a:cs typeface="Times New Roman" panose="02020603050405020304" pitchFamily="18" charset="0"/>
                <a:sym typeface="Arial"/>
              </a:rPr>
              <a:t>Environment:</a:t>
            </a:r>
            <a:r>
              <a:rPr lang="en-US" sz="1400" dirty="0">
                <a:solidFill>
                  <a:srgbClr val="000000"/>
                </a:solidFill>
                <a:ea typeface="Arial"/>
                <a:cs typeface="Times New Roman" panose="02020603050405020304" pitchFamily="18" charset="0"/>
                <a:sym typeface="Arial"/>
              </a:rPr>
              <a:t> </a:t>
            </a:r>
          </a:p>
          <a:p>
            <a:pPr>
              <a:spcBef>
                <a:spcPts val="0"/>
              </a:spcBef>
              <a:spcAft>
                <a:spcPts val="0"/>
              </a:spcAft>
              <a:buSzPct val="25000"/>
            </a:pPr>
            <a:r>
              <a:rPr lang="en-US" dirty="0">
                <a:solidFill>
                  <a:srgbClr val="000000"/>
                </a:solidFill>
                <a:ea typeface="Arial"/>
                <a:cs typeface="Times New Roman" panose="02020603050405020304" pitchFamily="18" charset="0"/>
                <a:sym typeface="Arial"/>
              </a:rPr>
              <a:t>Devices are operating in </a:t>
            </a:r>
            <a:r>
              <a:rPr lang="en-US" dirty="0" smtClean="0">
                <a:solidFill>
                  <a:srgbClr val="000000"/>
                </a:solidFill>
                <a:ea typeface="Arial"/>
                <a:cs typeface="Times New Roman" panose="02020603050405020304" pitchFamily="18" charset="0"/>
                <a:sym typeface="Arial"/>
              </a:rPr>
              <a:t>an indoor environment such </a:t>
            </a:r>
            <a:r>
              <a:rPr lang="en-US" dirty="0">
                <a:solidFill>
                  <a:srgbClr val="000000"/>
                </a:solidFill>
                <a:ea typeface="Arial"/>
                <a:cs typeface="Times New Roman" panose="02020603050405020304" pitchFamily="18" charset="0"/>
                <a:sym typeface="Arial"/>
              </a:rPr>
              <a:t>as a </a:t>
            </a:r>
            <a:r>
              <a:rPr lang="en-US" dirty="0" smtClean="0">
                <a:solidFill>
                  <a:srgbClr val="000000"/>
                </a:solidFill>
                <a:ea typeface="Arial"/>
                <a:cs typeface="Times New Roman" panose="02020603050405020304" pitchFamily="18" charset="0"/>
                <a:sym typeface="Arial"/>
              </a:rPr>
              <a:t>store, a shopping mall, etc.   </a:t>
            </a:r>
            <a:endParaRPr lang="en-US" dirty="0">
              <a:solidFill>
                <a:srgbClr val="000000"/>
              </a:solidFill>
              <a:ea typeface="Arial"/>
              <a:cs typeface="Times New Roman" panose="02020603050405020304" pitchFamily="18" charset="0"/>
              <a:sym typeface="Arial"/>
            </a:endParaRPr>
          </a:p>
          <a:p>
            <a:pPr>
              <a:spcBef>
                <a:spcPts val="0"/>
              </a:spcBef>
              <a:spcAft>
                <a:spcPts val="0"/>
              </a:spcAft>
              <a:buSzPct val="25000"/>
            </a:pPr>
            <a:r>
              <a:rPr lang="en-US" sz="1400" dirty="0">
                <a:solidFill>
                  <a:srgbClr val="000000"/>
                </a:solidFill>
                <a:ea typeface="Arial"/>
                <a:cs typeface="Times New Roman" panose="02020603050405020304" pitchFamily="18" charset="0"/>
                <a:sym typeface="Arial"/>
              </a:rPr>
              <a:t> </a:t>
            </a:r>
          </a:p>
        </p:txBody>
      </p:sp>
      <p:sp>
        <p:nvSpPr>
          <p:cNvPr id="2" name="灯片编号占位符 1"/>
          <p:cNvSpPr>
            <a:spLocks noGrp="1"/>
          </p:cNvSpPr>
          <p:nvPr>
            <p:ph type="sldNum" sz="quarter" idx="11"/>
          </p:nvPr>
        </p:nvSpPr>
        <p:spPr/>
        <p:txBody>
          <a:bodyPr/>
          <a:lstStyle/>
          <a:p>
            <a:pPr>
              <a:defRPr/>
            </a:pPr>
            <a:r>
              <a:rPr lang="en-US" smtClean="0">
                <a:solidFill>
                  <a:srgbClr val="000000"/>
                </a:solidFill>
              </a:rPr>
              <a:t>Slide </a:t>
            </a:r>
            <a:fld id="{57D10478-073E-41FC-8CD8-273C831393DD}" type="slidenum">
              <a:rPr lang="en-US" smtClean="0">
                <a:solidFill>
                  <a:srgbClr val="000000"/>
                </a:solidFill>
              </a:rPr>
              <a:pPr>
                <a:defRPr/>
              </a:pPr>
              <a:t>8</a:t>
            </a:fld>
            <a:endParaRPr lang="en-US" dirty="0">
              <a:solidFill>
                <a:srgbClr val="000000"/>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258" y="4343400"/>
            <a:ext cx="3784524" cy="2057400"/>
          </a:xfrm>
          <a:prstGeom prst="rect">
            <a:avLst/>
          </a:prstGeom>
        </p:spPr>
      </p:pic>
    </p:spTree>
    <p:extLst>
      <p:ext uri="{BB962C8B-B14F-4D97-AF65-F5344CB8AC3E}">
        <p14:creationId xmlns:p14="http://schemas.microsoft.com/office/powerpoint/2010/main" val="160196194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Slide Number Placeholder 4"/>
          <p:cNvSpPr txBox="1">
            <a:spLocks noGrp="1"/>
          </p:cNvSpPr>
          <p:nvPr/>
        </p:nvSpPr>
        <p:spPr bwMode="auto">
          <a:xfrm>
            <a:off x="6553200" y="6492875"/>
            <a:ext cx="190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gn="r"/>
            <a:fld id="{D72F2E61-4370-4198-B806-AA9E80927B6E}" type="slidenum">
              <a:rPr lang="en-US" altLang="en-US" sz="1000" b="1">
                <a:solidFill>
                  <a:schemeClr val="bg1"/>
                </a:solidFill>
                <a:latin typeface="Arial" panose="020B0604020202020204" pitchFamily="34" charset="0"/>
                <a:ea typeface="MS PGothic" panose="020B0600070205080204" pitchFamily="34" charset="-128"/>
              </a:rPr>
              <a:pPr algn="r"/>
              <a:t>9</a:t>
            </a:fld>
            <a:endParaRPr lang="en-US" altLang="en-US" sz="1000" b="1">
              <a:solidFill>
                <a:schemeClr val="bg1"/>
              </a:solidFill>
              <a:latin typeface="Arial" panose="020B0604020202020204" pitchFamily="34" charset="0"/>
              <a:ea typeface="MS PGothic" panose="020B0600070205080204" pitchFamily="34" charset="-128"/>
            </a:endParaRPr>
          </a:p>
        </p:txBody>
      </p:sp>
      <p:sp>
        <p:nvSpPr>
          <p:cNvPr id="27654" name="Rectangle 2"/>
          <p:cNvSpPr>
            <a:spLocks noGrp="1" noChangeArrowheads="1"/>
          </p:cNvSpPr>
          <p:nvPr>
            <p:ph type="title" idx="4294967295"/>
          </p:nvPr>
        </p:nvSpPr>
        <p:spPr>
          <a:xfrm>
            <a:off x="685800" y="685800"/>
            <a:ext cx="7772400" cy="694563"/>
          </a:xfrm>
        </p:spPr>
        <p:txBody>
          <a:bodyPr lIns="91440" tIns="45720" rIns="91440" bIns="45720"/>
          <a:lstStyle/>
          <a:p>
            <a:pPr algn="l">
              <a:spcBef>
                <a:spcPts val="0"/>
              </a:spcBef>
              <a:spcAft>
                <a:spcPts val="0"/>
              </a:spcAft>
              <a:buSzPct val="25000"/>
            </a:pPr>
            <a:r>
              <a:rPr lang="en-US" altLang="en-US" dirty="0">
                <a:solidFill>
                  <a:schemeClr val="dk2"/>
                </a:solidFill>
                <a:latin typeface="Times New Roman"/>
                <a:ea typeface="Times New Roman"/>
                <a:cs typeface="Times New Roman"/>
              </a:rPr>
              <a:t>Usage Model </a:t>
            </a:r>
            <a:r>
              <a:rPr lang="en-US" altLang="en-US" dirty="0" smtClean="0">
                <a:solidFill>
                  <a:schemeClr val="dk2"/>
                </a:solidFill>
                <a:latin typeface="Times New Roman"/>
                <a:ea typeface="Times New Roman"/>
                <a:cs typeface="Times New Roman"/>
              </a:rPr>
              <a:t>1d: </a:t>
            </a:r>
            <a:r>
              <a:rPr lang="en-US" altLang="zh-CN" dirty="0">
                <a:solidFill>
                  <a:schemeClr val="dk2"/>
                </a:solidFill>
                <a:latin typeface="Times New Roman"/>
                <a:ea typeface="Times New Roman"/>
                <a:cs typeface="Times New Roman"/>
                <a:sym typeface="Times New Roman"/>
              </a:rPr>
              <a:t>Telemedicine</a:t>
            </a:r>
            <a:endParaRPr lang="en-US" altLang="en-US" dirty="0">
              <a:solidFill>
                <a:schemeClr val="dk2"/>
              </a:solidFill>
              <a:latin typeface="Times New Roman"/>
              <a:ea typeface="Times New Roman"/>
              <a:cs typeface="Times New Roman"/>
            </a:endParaRPr>
          </a:p>
        </p:txBody>
      </p:sp>
      <p:sp>
        <p:nvSpPr>
          <p:cNvPr id="27655" name="Text Box 4"/>
          <p:cNvSpPr txBox="1">
            <a:spLocks noChangeArrowheads="1"/>
          </p:cNvSpPr>
          <p:nvPr/>
        </p:nvSpPr>
        <p:spPr bwMode="auto">
          <a:xfrm>
            <a:off x="167130" y="1381473"/>
            <a:ext cx="4875213"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400" b="1" u="sng" dirty="0">
                <a:latin typeface="Arial" panose="020B0604020202020204" pitchFamily="34" charset="0"/>
                <a:ea typeface="MS PGothic" panose="020B0600070205080204" pitchFamily="34" charset="-128"/>
              </a:rPr>
              <a:t>Pre-Conditions:</a:t>
            </a:r>
            <a:r>
              <a:rPr lang="en-US" altLang="en-US" sz="1400" dirty="0">
                <a:latin typeface="Arial" panose="020B0604020202020204" pitchFamily="34" charset="0"/>
                <a:ea typeface="MS PGothic" panose="020B0600070205080204" pitchFamily="34" charset="-128"/>
              </a:rPr>
              <a:t>  </a:t>
            </a:r>
          </a:p>
          <a:p>
            <a:r>
              <a:rPr lang="en-US" altLang="en-US" dirty="0" smtClean="0">
                <a:ea typeface="MS PGothic" panose="020B0600070205080204" pitchFamily="34" charset="-128"/>
                <a:cs typeface="Times New Roman" panose="02020603050405020304" pitchFamily="18" charset="0"/>
              </a:rPr>
              <a:t>Telecommunication </a:t>
            </a:r>
            <a:r>
              <a:rPr lang="en-US" altLang="en-US" dirty="0">
                <a:ea typeface="MS PGothic" panose="020B0600070205080204" pitchFamily="34" charset="-128"/>
                <a:cs typeface="Times New Roman" panose="02020603050405020304" pitchFamily="18" charset="0"/>
              </a:rPr>
              <a:t>and information </a:t>
            </a:r>
            <a:r>
              <a:rPr lang="en-US" altLang="en-US" dirty="0" smtClean="0">
                <a:ea typeface="MS PGothic" panose="020B0600070205080204" pitchFamily="34" charset="-128"/>
                <a:cs typeface="Times New Roman" panose="02020603050405020304" pitchFamily="18" charset="0"/>
              </a:rPr>
              <a:t>technolog</a:t>
            </a:r>
            <a:r>
              <a:rPr lang="en-US" altLang="zh-CN" dirty="0" smtClean="0">
                <a:ea typeface="MS PGothic" panose="020B0600070205080204" pitchFamily="34" charset="-128"/>
                <a:cs typeface="Times New Roman" panose="02020603050405020304" pitchFamily="18" charset="0"/>
              </a:rPr>
              <a:t>ies </a:t>
            </a:r>
            <a:r>
              <a:rPr lang="en-US" altLang="en-US" dirty="0" smtClean="0">
                <a:ea typeface="MS PGothic" panose="020B0600070205080204" pitchFamily="34" charset="-128"/>
                <a:cs typeface="Times New Roman" panose="02020603050405020304" pitchFamily="18" charset="0"/>
              </a:rPr>
              <a:t>are used to provide </a:t>
            </a:r>
            <a:r>
              <a:rPr lang="en-US" altLang="en-US" dirty="0">
                <a:ea typeface="MS PGothic" panose="020B0600070205080204" pitchFamily="34" charset="-128"/>
                <a:cs typeface="Times New Roman" panose="02020603050405020304" pitchFamily="18" charset="0"/>
              </a:rPr>
              <a:t>clinical health care </a:t>
            </a:r>
            <a:r>
              <a:rPr lang="en-US" altLang="en-US" dirty="0" smtClean="0">
                <a:ea typeface="MS PGothic" panose="020B0600070205080204" pitchFamily="34" charset="-128"/>
                <a:cs typeface="Times New Roman" panose="02020603050405020304" pitchFamily="18" charset="0"/>
              </a:rPr>
              <a:t>services from a distance.</a:t>
            </a:r>
            <a:endParaRPr lang="en-GB" altLang="en-US" dirty="0">
              <a:ea typeface="MS PGothic" panose="020B0600070205080204" pitchFamily="34" charset="-128"/>
              <a:cs typeface="Times New Roman" panose="02020603050405020304" pitchFamily="18" charset="0"/>
            </a:endParaRPr>
          </a:p>
          <a:p>
            <a:endParaRPr lang="en-US" altLang="en-US" sz="1400" dirty="0">
              <a:latin typeface="Arial" panose="020B0604020202020204" pitchFamily="34" charset="0"/>
              <a:ea typeface="MS PGothic" panose="020B0600070205080204" pitchFamily="34" charset="-128"/>
            </a:endParaRPr>
          </a:p>
          <a:p>
            <a:r>
              <a:rPr lang="en-US" altLang="en-US" sz="1400" b="1" u="sng" dirty="0">
                <a:latin typeface="Arial" panose="020B0604020202020204" pitchFamily="34" charset="0"/>
                <a:ea typeface="MS PGothic" panose="020B0600070205080204" pitchFamily="34" charset="-128"/>
              </a:rPr>
              <a:t>Application:</a:t>
            </a:r>
            <a:r>
              <a:rPr lang="en-US" altLang="en-US" sz="1400" dirty="0">
                <a:latin typeface="Arial" panose="020B0604020202020204" pitchFamily="34" charset="0"/>
                <a:ea typeface="MS PGothic" panose="020B0600070205080204" pitchFamily="34" charset="-128"/>
              </a:rPr>
              <a:t> </a:t>
            </a:r>
            <a:endParaRPr lang="en-US" altLang="en-US" sz="1400" dirty="0" smtClean="0">
              <a:latin typeface="Arial" panose="020B0604020202020204" pitchFamily="34" charset="0"/>
              <a:ea typeface="MS PGothic" panose="020B0600070205080204" pitchFamily="34" charset="-128"/>
            </a:endParaRPr>
          </a:p>
          <a:p>
            <a:pPr algn="just"/>
            <a:r>
              <a:rPr lang="en-US" altLang="en-US" dirty="0" smtClean="0">
                <a:ea typeface="MS PGothic" panose="020B0600070205080204" pitchFamily="34" charset="-128"/>
                <a:cs typeface="Times New Roman" panose="02020603050405020304" pitchFamily="18" charset="0"/>
              </a:rPr>
              <a:t>A </a:t>
            </a:r>
            <a:r>
              <a:rPr lang="en-US" altLang="zh-CN" dirty="0" smtClean="0">
                <a:ea typeface="MS PGothic" panose="020B0600070205080204" pitchFamily="34" charset="-128"/>
                <a:cs typeface="Times New Roman" panose="02020603050405020304" pitchFamily="18" charset="0"/>
              </a:rPr>
              <a:t>doctor diagnosed the patients in a remote office. The bidirectional traffics between doctor office and surgery room, </a:t>
            </a:r>
            <a:r>
              <a:rPr lang="en-US" altLang="en-US" dirty="0" smtClean="0">
                <a:ea typeface="MS PGothic" panose="020B0600070205080204" pitchFamily="34" charset="-128"/>
                <a:cs typeface="Times New Roman" panose="02020603050405020304" pitchFamily="18" charset="0"/>
              </a:rPr>
              <a:t>including video and audio,  </a:t>
            </a:r>
            <a:r>
              <a:rPr lang="en-US" altLang="zh-CN" dirty="0" smtClean="0">
                <a:ea typeface="MS PGothic" panose="020B0600070205080204" pitchFamily="34" charset="-128"/>
                <a:cs typeface="Times New Roman" panose="02020603050405020304" pitchFamily="18" charset="0"/>
              </a:rPr>
              <a:t>are used to support r</a:t>
            </a:r>
            <a:r>
              <a:rPr lang="en-US" altLang="en-US" dirty="0" smtClean="0">
                <a:ea typeface="MS PGothic" panose="020B0600070205080204" pitchFamily="34" charset="-128"/>
                <a:cs typeface="Times New Roman" panose="02020603050405020304" pitchFamily="18" charset="0"/>
              </a:rPr>
              <a:t>emote diagnosis. </a:t>
            </a:r>
            <a:r>
              <a:rPr lang="en-US" altLang="en-US" dirty="0">
                <a:ea typeface="MS PGothic" panose="020B0600070205080204" pitchFamily="34" charset="-128"/>
                <a:cs typeface="Times New Roman" panose="02020603050405020304" pitchFamily="18" charset="0"/>
              </a:rPr>
              <a:t>Video </a:t>
            </a:r>
            <a:r>
              <a:rPr lang="en-US" altLang="en-US" dirty="0" smtClean="0">
                <a:ea typeface="MS PGothic" panose="020B0600070205080204" pitchFamily="34" charset="-128"/>
                <a:cs typeface="Times New Roman" panose="02020603050405020304" pitchFamily="18" charset="0"/>
              </a:rPr>
              <a:t>sent </a:t>
            </a:r>
            <a:r>
              <a:rPr lang="en-US" altLang="en-US" dirty="0">
                <a:ea typeface="MS PGothic" panose="020B0600070205080204" pitchFamily="34" charset="-128"/>
                <a:cs typeface="Times New Roman" panose="02020603050405020304" pitchFamily="18" charset="0"/>
              </a:rPr>
              <a:t>from the surgery room </a:t>
            </a:r>
            <a:r>
              <a:rPr lang="en-US" altLang="en-US" dirty="0" smtClean="0">
                <a:ea typeface="MS PGothic" panose="020B0600070205080204" pitchFamily="34" charset="-128"/>
                <a:cs typeface="Times New Roman" panose="02020603050405020304" pitchFamily="18" charset="0"/>
              </a:rPr>
              <a:t>is uncompressed at 24-bit color, 4K@60fps , and video sent </a:t>
            </a:r>
            <a:r>
              <a:rPr lang="en-US" altLang="en-US" dirty="0">
                <a:ea typeface="MS PGothic" panose="020B0600070205080204" pitchFamily="34" charset="-128"/>
                <a:cs typeface="Times New Roman" panose="02020603050405020304" pitchFamily="18" charset="0"/>
              </a:rPr>
              <a:t>from the </a:t>
            </a:r>
            <a:r>
              <a:rPr lang="en-US" altLang="en-US" dirty="0" smtClean="0">
                <a:ea typeface="MS PGothic" panose="020B0600070205080204" pitchFamily="34" charset="-128"/>
                <a:cs typeface="Times New Roman" panose="02020603050405020304" pitchFamily="18" charset="0"/>
              </a:rPr>
              <a:t>doctor office is lightly compressed at 24-bit color, 1080P@60fps. Reliability and latency </a:t>
            </a:r>
            <a:r>
              <a:rPr lang="en-US" altLang="en-US" dirty="0">
                <a:ea typeface="MS PGothic" panose="020B0600070205080204" pitchFamily="34" charset="-128"/>
                <a:cs typeface="Times New Roman" panose="02020603050405020304" pitchFamily="18" charset="0"/>
              </a:rPr>
              <a:t>is a dominant </a:t>
            </a:r>
            <a:r>
              <a:rPr lang="en-US" altLang="en-US" dirty="0" smtClean="0">
                <a:ea typeface="MS PGothic" panose="020B0600070205080204" pitchFamily="34" charset="-128"/>
                <a:cs typeface="Times New Roman" panose="02020603050405020304" pitchFamily="18" charset="0"/>
              </a:rPr>
              <a:t>requirement for such an application. Audio </a:t>
            </a:r>
            <a:r>
              <a:rPr lang="en-US" altLang="en-US" dirty="0">
                <a:ea typeface="MS PGothic" panose="020B0600070205080204" pitchFamily="34" charset="-128"/>
                <a:cs typeface="Times New Roman" panose="02020603050405020304" pitchFamily="18" charset="0"/>
              </a:rPr>
              <a:t>requirements are: </a:t>
            </a:r>
            <a:r>
              <a:rPr lang="en-US" altLang="en-US" dirty="0" smtClean="0">
                <a:ea typeface="MS PGothic" panose="020B0600070205080204" pitchFamily="34" charset="-128"/>
                <a:cs typeface="Times New Roman" panose="02020603050405020304" pitchFamily="18" charset="0"/>
              </a:rPr>
              <a:t>100Kbps</a:t>
            </a:r>
            <a:r>
              <a:rPr lang="en-US" altLang="en-US" dirty="0">
                <a:ea typeface="MS PGothic" panose="020B0600070205080204" pitchFamily="34" charset="-128"/>
                <a:cs typeface="Times New Roman" panose="02020603050405020304" pitchFamily="18" charset="0"/>
              </a:rPr>
              <a:t>, stream Jitter </a:t>
            </a:r>
            <a:r>
              <a:rPr lang="en-US" altLang="en-US" dirty="0" smtClean="0">
                <a:ea typeface="MS PGothic" panose="020B0600070205080204" pitchFamily="34" charset="-128"/>
                <a:cs typeface="Times New Roman" panose="02020603050405020304" pitchFamily="18" charset="0"/>
              </a:rPr>
              <a:t>&lt; 20 </a:t>
            </a:r>
            <a:r>
              <a:rPr lang="en-US" altLang="en-US" dirty="0" err="1" smtClean="0">
                <a:ea typeface="MS PGothic" panose="020B0600070205080204" pitchFamily="34" charset="-128"/>
                <a:cs typeface="Times New Roman" panose="02020603050405020304" pitchFamily="18" charset="0"/>
              </a:rPr>
              <a:t>msec</a:t>
            </a:r>
            <a:r>
              <a:rPr lang="en-US" altLang="en-US" dirty="0">
                <a:ea typeface="MS PGothic" panose="020B0600070205080204" pitchFamily="34" charset="-128"/>
                <a:cs typeface="Times New Roman" panose="02020603050405020304" pitchFamily="18" charset="0"/>
              </a:rPr>
              <a:t>;</a:t>
            </a:r>
            <a:r>
              <a:rPr lang="en-US" altLang="en-US" dirty="0" smtClean="0">
                <a:ea typeface="MS PGothic" panose="020B0600070205080204" pitchFamily="34" charset="-128"/>
                <a:cs typeface="Times New Roman" panose="02020603050405020304" pitchFamily="18" charset="0"/>
              </a:rPr>
              <a:t> delay &lt; 10 </a:t>
            </a:r>
            <a:r>
              <a:rPr lang="en-US" altLang="en-US" dirty="0" err="1" smtClean="0">
                <a:ea typeface="MS PGothic" panose="020B0600070205080204" pitchFamily="34" charset="-128"/>
                <a:cs typeface="Times New Roman" panose="02020603050405020304" pitchFamily="18" charset="0"/>
              </a:rPr>
              <a:t>msec</a:t>
            </a:r>
            <a:r>
              <a:rPr lang="en-US" altLang="en-US" dirty="0">
                <a:ea typeface="MS PGothic" panose="020B0600070205080204" pitchFamily="34" charset="-128"/>
                <a:cs typeface="Times New Roman" panose="02020603050405020304" pitchFamily="18" charset="0"/>
              </a:rPr>
              <a:t>;</a:t>
            </a:r>
            <a:r>
              <a:rPr lang="en-US" altLang="en-US" dirty="0" smtClean="0">
                <a:ea typeface="MS PGothic" panose="020B0600070205080204" pitchFamily="34" charset="-128"/>
                <a:cs typeface="Times New Roman" panose="02020603050405020304" pitchFamily="18" charset="0"/>
              </a:rPr>
              <a:t> </a:t>
            </a:r>
            <a:r>
              <a:rPr lang="en-US" altLang="en-US" dirty="0">
                <a:ea typeface="MS PGothic" panose="020B0600070205080204" pitchFamily="34" charset="-128"/>
                <a:cs typeface="Times New Roman" panose="02020603050405020304" pitchFamily="18" charset="0"/>
              </a:rPr>
              <a:t>1.0E-1 PER.  </a:t>
            </a:r>
          </a:p>
          <a:p>
            <a:pPr algn="just"/>
            <a:r>
              <a:rPr lang="en-US" altLang="en-US" dirty="0">
                <a:ea typeface="MS PGothic" panose="020B0600070205080204" pitchFamily="34" charset="-128"/>
                <a:cs typeface="Times New Roman" panose="02020603050405020304" pitchFamily="18" charset="0"/>
              </a:rPr>
              <a:t>The compressed and uncompressed </a:t>
            </a:r>
            <a:r>
              <a:rPr lang="en-US" altLang="en-US" dirty="0" smtClean="0">
                <a:ea typeface="MS PGothic" panose="020B0600070205080204" pitchFamily="34" charset="-128"/>
                <a:cs typeface="Times New Roman" panose="02020603050405020304" pitchFamily="18" charset="0"/>
              </a:rPr>
              <a:t>videos are transmitted/received through </a:t>
            </a:r>
            <a:r>
              <a:rPr lang="en-US" altLang="en-US" dirty="0">
                <a:ea typeface="MS PGothic" panose="020B0600070205080204" pitchFamily="34" charset="-128"/>
                <a:cs typeface="Times New Roman" panose="02020603050405020304" pitchFamily="18" charset="0"/>
              </a:rPr>
              <a:t>both APs, thus the total throughput for each AP is </a:t>
            </a:r>
            <a:r>
              <a:rPr lang="en-US" altLang="en-US" dirty="0" smtClean="0">
                <a:ea typeface="MS PGothic" panose="020B0600070205080204" pitchFamily="34" charset="-128"/>
                <a:cs typeface="Times New Roman" panose="02020603050405020304" pitchFamily="18" charset="0"/>
              </a:rPr>
              <a:t>(11.94 Gbps+2.98 </a:t>
            </a:r>
            <a:r>
              <a:rPr lang="en-US" altLang="en-US" dirty="0" err="1" smtClean="0">
                <a:ea typeface="MS PGothic" panose="020B0600070205080204" pitchFamily="34" charset="-128"/>
                <a:cs typeface="Times New Roman" panose="02020603050405020304" pitchFamily="18" charset="0"/>
              </a:rPr>
              <a:t>Gbps</a:t>
            </a:r>
            <a:r>
              <a:rPr lang="en-US" altLang="en-US" dirty="0" smtClean="0">
                <a:ea typeface="MS PGothic" panose="020B0600070205080204" pitchFamily="34" charset="-128"/>
                <a:cs typeface="Times New Roman" panose="02020603050405020304" pitchFamily="18" charset="0"/>
              </a:rPr>
              <a:t>) </a:t>
            </a:r>
            <a:r>
              <a:rPr lang="en-US" altLang="en-US" dirty="0">
                <a:ea typeface="MS PGothic" panose="020B0600070205080204" pitchFamily="34" charset="-128"/>
                <a:cs typeface="Times New Roman" panose="02020603050405020304" pitchFamily="18" charset="0"/>
              </a:rPr>
              <a:t>= </a:t>
            </a:r>
            <a:r>
              <a:rPr lang="en-US" altLang="en-US" dirty="0" smtClean="0">
                <a:ea typeface="MS PGothic" panose="020B0600070205080204" pitchFamily="34" charset="-128"/>
                <a:cs typeface="Times New Roman" panose="02020603050405020304" pitchFamily="18" charset="0"/>
              </a:rPr>
              <a:t>14.92Gbps</a:t>
            </a:r>
            <a:r>
              <a:rPr lang="en-US" altLang="en-US" dirty="0">
                <a:ea typeface="MS PGothic" panose="020B0600070205080204" pitchFamily="34" charset="-128"/>
                <a:cs typeface="Times New Roman" panose="02020603050405020304" pitchFamily="18" charset="0"/>
              </a:rPr>
              <a:t>. </a:t>
            </a:r>
          </a:p>
          <a:p>
            <a:endParaRPr lang="en-US" altLang="en-US" sz="1400" dirty="0">
              <a:latin typeface="Arial" panose="020B0604020202020204" pitchFamily="34" charset="0"/>
              <a:ea typeface="MS PGothic" panose="020B0600070205080204" pitchFamily="34" charset="-128"/>
            </a:endParaRPr>
          </a:p>
          <a:p>
            <a:endParaRPr lang="en-US" altLang="en-US" sz="400" dirty="0">
              <a:latin typeface="Arial" panose="020B0604020202020204" pitchFamily="34" charset="0"/>
              <a:ea typeface="MS PGothic" panose="020B0600070205080204" pitchFamily="34" charset="-128"/>
            </a:endParaRPr>
          </a:p>
          <a:p>
            <a:r>
              <a:rPr lang="en-US" altLang="en-US" sz="1400" b="1" u="sng" dirty="0">
                <a:latin typeface="Arial" panose="020B0604020202020204" pitchFamily="34" charset="0"/>
                <a:ea typeface="MS PGothic" panose="020B0600070205080204" pitchFamily="34" charset="-128"/>
              </a:rPr>
              <a:t>Environment:</a:t>
            </a:r>
            <a:r>
              <a:rPr lang="en-US" altLang="en-US" sz="1400" dirty="0">
                <a:latin typeface="Arial" panose="020B0604020202020204" pitchFamily="34" charset="0"/>
                <a:ea typeface="MS PGothic" panose="020B0600070205080204" pitchFamily="34" charset="-128"/>
              </a:rPr>
              <a:t> </a:t>
            </a:r>
          </a:p>
          <a:p>
            <a:r>
              <a:rPr lang="en-US" altLang="en-US" dirty="0">
                <a:ea typeface="MS PGothic" panose="020B0600070205080204" pitchFamily="34" charset="-128"/>
                <a:cs typeface="Times New Roman" panose="02020603050405020304" pitchFamily="18" charset="0"/>
              </a:rPr>
              <a:t>Indoor hospital surgery room of 20 by 20 meter at one end, an office room of 10x10 meter to 40x40 meter coverage at the remote end.</a:t>
            </a:r>
          </a:p>
          <a:p>
            <a:pPr>
              <a:buFont typeface="Arial" panose="020B0604020202020204" pitchFamily="34" charset="0"/>
              <a:buNone/>
            </a:pPr>
            <a:r>
              <a:rPr lang="en-US" altLang="en-US" dirty="0">
                <a:ea typeface="MS PGothic" panose="020B0600070205080204" pitchFamily="34" charset="-128"/>
                <a:cs typeface="Times New Roman" panose="02020603050405020304" pitchFamily="18" charset="0"/>
              </a:rPr>
              <a:t>There are some unmanageable interferences around both ends. </a:t>
            </a:r>
          </a:p>
          <a:p>
            <a:pPr>
              <a:buFont typeface="Arial" panose="020B0604020202020204" pitchFamily="34" charset="0"/>
              <a:buChar char="•"/>
            </a:pPr>
            <a:endParaRPr lang="en-US" altLang="en-US" sz="100" dirty="0">
              <a:latin typeface="Arial" panose="020B0604020202020204" pitchFamily="34" charset="0"/>
              <a:ea typeface="MS PGothic" panose="020B0600070205080204" pitchFamily="34" charset="-128"/>
            </a:endParaRPr>
          </a:p>
        </p:txBody>
      </p:sp>
      <p:sp>
        <p:nvSpPr>
          <p:cNvPr id="27656" name="TextBox 19"/>
          <p:cNvSpPr txBox="1">
            <a:spLocks noChangeArrowheads="1"/>
          </p:cNvSpPr>
          <p:nvPr/>
        </p:nvSpPr>
        <p:spPr bwMode="auto">
          <a:xfrm>
            <a:off x="5042343" y="1381473"/>
            <a:ext cx="3810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buFont typeface="Arial" panose="020B0604020202020204" pitchFamily="34" charset="0"/>
              <a:buNone/>
            </a:pPr>
            <a:r>
              <a:rPr lang="en-US" altLang="en-US" sz="1400" b="1" u="sng" dirty="0">
                <a:latin typeface="Arial" panose="020B0604020202020204" pitchFamily="34" charset="0"/>
                <a:ea typeface="MS PGothic" panose="020B0600070205080204" pitchFamily="34" charset="-128"/>
              </a:rPr>
              <a:t>Traffic Conditions:</a:t>
            </a:r>
            <a:r>
              <a:rPr lang="en-US" altLang="en-US" sz="1400" dirty="0">
                <a:latin typeface="Arial" panose="020B0604020202020204" pitchFamily="34" charset="0"/>
                <a:ea typeface="MS PGothic" panose="020B0600070205080204" pitchFamily="34" charset="-128"/>
              </a:rPr>
              <a:t> </a:t>
            </a:r>
            <a:endParaRPr lang="en-US" altLang="en-US" sz="1400" dirty="0" smtClean="0">
              <a:latin typeface="Arial" panose="020B0604020202020204" pitchFamily="34" charset="0"/>
              <a:ea typeface="MS PGothic" panose="020B0600070205080204" pitchFamily="34" charset="-128"/>
            </a:endParaRPr>
          </a:p>
          <a:p>
            <a:pPr algn="just"/>
            <a:r>
              <a:rPr lang="en-US" altLang="en-US" dirty="0">
                <a:ea typeface="MS PGothic" panose="020B0600070205080204" pitchFamily="34" charset="-128"/>
                <a:cs typeface="Times New Roman" panose="02020603050405020304" pitchFamily="18" charset="0"/>
              </a:rPr>
              <a:t>Occasional interference from other </a:t>
            </a:r>
            <a:r>
              <a:rPr lang="en-US" altLang="en-US" dirty="0" smtClean="0">
                <a:ea typeface="MS PGothic" panose="020B0600070205080204" pitchFamily="34" charset="-128"/>
                <a:cs typeface="Times New Roman" panose="02020603050405020304" pitchFamily="18" charset="0"/>
              </a:rPr>
              <a:t>rooms or mobile phones</a:t>
            </a:r>
            <a:r>
              <a:rPr lang="en-US" dirty="0" smtClean="0">
                <a:ea typeface="MS PGothic" panose="020B0600070205080204" pitchFamily="34" charset="-128"/>
                <a:cs typeface="Times New Roman" panose="02020603050405020304" pitchFamily="18" charset="0"/>
                <a:sym typeface="Arial"/>
              </a:rPr>
              <a:t>. Two-way video stream with possibility of background noise. </a:t>
            </a:r>
            <a:r>
              <a:rPr lang="en-US" altLang="en-US" dirty="0" err="1" smtClean="0">
                <a:ea typeface="MS PGothic" panose="020B0600070205080204" pitchFamily="34" charset="-128"/>
                <a:cs typeface="Times New Roman" panose="02020603050405020304" pitchFamily="18" charset="0"/>
              </a:rPr>
              <a:t>QoS</a:t>
            </a:r>
            <a:r>
              <a:rPr lang="en-US" altLang="en-US" dirty="0" smtClean="0">
                <a:ea typeface="MS PGothic" panose="020B0600070205080204" pitchFamily="34" charset="-128"/>
                <a:cs typeface="Times New Roman" panose="02020603050405020304" pitchFamily="18" charset="0"/>
              </a:rPr>
              <a:t> </a:t>
            </a:r>
            <a:r>
              <a:rPr lang="en-US" altLang="en-US" dirty="0">
                <a:ea typeface="MS PGothic" panose="020B0600070205080204" pitchFamily="34" charset="-128"/>
                <a:cs typeface="Times New Roman" panose="02020603050405020304" pitchFamily="18" charset="0"/>
              </a:rPr>
              <a:t>must be ensured.</a:t>
            </a:r>
          </a:p>
          <a:p>
            <a:pPr>
              <a:buFont typeface="Arial" panose="020B0604020202020204" pitchFamily="34" charset="0"/>
              <a:buNone/>
            </a:pPr>
            <a:r>
              <a:rPr lang="en-US" altLang="en-US" sz="1400" dirty="0">
                <a:latin typeface="Arial" panose="020B0604020202020204" pitchFamily="34" charset="0"/>
                <a:ea typeface="MS PGothic" panose="020B0600070205080204" pitchFamily="34" charset="-128"/>
              </a:rPr>
              <a:t>	</a:t>
            </a:r>
          </a:p>
          <a:p>
            <a:pPr>
              <a:buFont typeface="Arial" panose="020B0604020202020204" pitchFamily="34" charset="0"/>
              <a:buNone/>
            </a:pPr>
            <a:r>
              <a:rPr lang="en-US" altLang="en-US" sz="1400" b="1" u="sng" dirty="0">
                <a:latin typeface="Arial" panose="020B0604020202020204" pitchFamily="34" charset="0"/>
                <a:ea typeface="MS PGothic" panose="020B0600070205080204" pitchFamily="34" charset="-128"/>
              </a:rPr>
              <a:t>Use Case:</a:t>
            </a:r>
          </a:p>
          <a:p>
            <a:pPr algn="just">
              <a:buFont typeface="Arial" panose="020B0604020202020204" pitchFamily="34" charset="0"/>
              <a:buAutoNum type="arabicPeriod"/>
            </a:pPr>
            <a:r>
              <a:rPr lang="en-US" altLang="en-US" dirty="0" smtClean="0">
                <a:ea typeface="MS PGothic" panose="020B0600070205080204" pitchFamily="34" charset="-128"/>
                <a:cs typeface="Times New Roman" panose="02020603050405020304" pitchFamily="18" charset="0"/>
              </a:rPr>
              <a:t>User turns on the displays, </a:t>
            </a:r>
            <a:r>
              <a:rPr lang="en-US" altLang="zh-CN" dirty="0" smtClean="0">
                <a:ea typeface="MS PGothic" panose="020B0600070205080204" pitchFamily="34" charset="-128"/>
                <a:cs typeface="Times New Roman" panose="02020603050405020304" pitchFamily="18" charset="0"/>
              </a:rPr>
              <a:t>Cameras, WLAN, and prepares all the </a:t>
            </a:r>
            <a:r>
              <a:rPr lang="en-US" dirty="0"/>
              <a:t>surgical </a:t>
            </a:r>
            <a:r>
              <a:rPr lang="en-US" dirty="0" smtClean="0"/>
              <a:t>instrument</a:t>
            </a:r>
            <a:r>
              <a:rPr lang="en-US" altLang="zh-CN" dirty="0" smtClean="0">
                <a:ea typeface="MS PGothic" panose="020B0600070205080204" pitchFamily="34" charset="-128"/>
                <a:cs typeface="Times New Roman" panose="02020603050405020304" pitchFamily="18" charset="0"/>
              </a:rPr>
              <a:t>s</a:t>
            </a:r>
          </a:p>
          <a:p>
            <a:pPr algn="just">
              <a:buFont typeface="Arial" panose="020B0604020202020204" pitchFamily="34" charset="0"/>
              <a:buAutoNum type="arabicPeriod"/>
            </a:pPr>
            <a:r>
              <a:rPr lang="en-US" altLang="zh-CN" dirty="0" smtClean="0">
                <a:ea typeface="MS PGothic" panose="020B0600070205080204" pitchFamily="34" charset="-128"/>
                <a:cs typeface="Times New Roman" panose="02020603050405020304" pitchFamily="18" charset="0"/>
              </a:rPr>
              <a:t>Uncompressed video and voice about the patients are sent to the AP in the surgery </a:t>
            </a:r>
            <a:r>
              <a:rPr lang="en-US" altLang="zh-CN" dirty="0">
                <a:ea typeface="MS PGothic" panose="020B0600070205080204" pitchFamily="34" charset="-128"/>
                <a:cs typeface="Times New Roman" panose="02020603050405020304" pitchFamily="18" charset="0"/>
              </a:rPr>
              <a:t>room </a:t>
            </a:r>
            <a:r>
              <a:rPr lang="en-US" altLang="zh-CN" dirty="0" smtClean="0">
                <a:ea typeface="MS PGothic" panose="020B0600070205080204" pitchFamily="34" charset="-128"/>
                <a:cs typeface="Times New Roman" panose="02020603050405020304" pitchFamily="18" charset="0"/>
              </a:rPr>
              <a:t>, and then passed over the internet to the AP in the remote doctor’s office and further displayed in real time</a:t>
            </a:r>
            <a:r>
              <a:rPr lang="en-US" altLang="en-US" dirty="0" smtClean="0">
                <a:ea typeface="MS PGothic" panose="020B0600070205080204" pitchFamily="34" charset="-128"/>
                <a:cs typeface="Times New Roman" panose="02020603050405020304" pitchFamily="18" charset="0"/>
              </a:rPr>
              <a:t> </a:t>
            </a:r>
          </a:p>
          <a:p>
            <a:pPr algn="just">
              <a:buFont typeface="Arial" panose="020B0604020202020204" pitchFamily="34" charset="0"/>
              <a:buAutoNum type="arabicPeriod"/>
            </a:pPr>
            <a:r>
              <a:rPr lang="en-GB" altLang="en-US" dirty="0" smtClean="0">
                <a:ea typeface="MS PGothic" panose="020B0600070205080204" pitchFamily="34" charset="-128"/>
                <a:cs typeface="Times New Roman" panose="02020603050405020304" pitchFamily="18" charset="0"/>
              </a:rPr>
              <a:t>The </a:t>
            </a:r>
            <a:r>
              <a:rPr lang="en-US" altLang="zh-CN" dirty="0" smtClean="0">
                <a:ea typeface="MS PGothic" panose="020B0600070205080204" pitchFamily="34" charset="-128"/>
                <a:cs typeface="Times New Roman" panose="02020603050405020304" pitchFamily="18" charset="0"/>
              </a:rPr>
              <a:t>instructions including voice and image are sent to the AP in the doctor office, and then passed over  the internet to the AP in the surgery room and further displayed</a:t>
            </a:r>
            <a:r>
              <a:rPr lang="en-US" altLang="zh-CN" dirty="0">
                <a:ea typeface="MS PGothic" panose="020B0600070205080204" pitchFamily="34" charset="-128"/>
                <a:cs typeface="Times New Roman" panose="02020603050405020304" pitchFamily="18" charset="0"/>
              </a:rPr>
              <a:t>.</a:t>
            </a:r>
            <a:r>
              <a:rPr lang="en-GB" altLang="en-US" dirty="0" smtClean="0">
                <a:ea typeface="MS PGothic" panose="020B0600070205080204" pitchFamily="34" charset="-128"/>
                <a:cs typeface="Times New Roman" panose="02020603050405020304" pitchFamily="18" charset="0"/>
              </a:rPr>
              <a:t> </a:t>
            </a:r>
          </a:p>
          <a:p>
            <a:pPr>
              <a:buFont typeface="Arial" panose="020B0604020202020204" pitchFamily="34" charset="0"/>
              <a:buAutoNum type="arabicPeriod"/>
            </a:pPr>
            <a:endParaRPr lang="en-GB" altLang="en-US" dirty="0" smtClean="0">
              <a:ea typeface="MS PGothic" panose="020B0600070205080204" pitchFamily="34" charset="-128"/>
              <a:cs typeface="Times New Roman" panose="02020603050405020304" pitchFamily="18" charset="0"/>
            </a:endParaRPr>
          </a:p>
          <a:p>
            <a:pPr algn="just"/>
            <a:r>
              <a:rPr lang="en-GB" altLang="en-US" i="1" dirty="0" smtClean="0">
                <a:ea typeface="MS PGothic" panose="020B0600070205080204" pitchFamily="34" charset="-128"/>
                <a:cs typeface="Times New Roman" panose="02020603050405020304" pitchFamily="18" charset="0"/>
              </a:rPr>
              <a:t>The </a:t>
            </a:r>
            <a:r>
              <a:rPr lang="en-US" altLang="zh-CN" i="1" dirty="0" smtClean="0">
                <a:ea typeface="MS PGothic" panose="020B0600070205080204" pitchFamily="34" charset="-128"/>
                <a:cs typeface="Times New Roman" panose="02020603050405020304" pitchFamily="18" charset="0"/>
              </a:rPr>
              <a:t>kind of use case can be classified as multi-media chat, such as video conference call, </a:t>
            </a:r>
            <a:r>
              <a:rPr lang="en-US" altLang="zh-CN" i="1" dirty="0" err="1" smtClean="0">
                <a:ea typeface="MS PGothic" panose="020B0600070205080204" pitchFamily="34" charset="-128"/>
                <a:cs typeface="Times New Roman" panose="02020603050405020304" pitchFamily="18" charset="0"/>
              </a:rPr>
              <a:t>skype</a:t>
            </a:r>
            <a:r>
              <a:rPr lang="en-US" altLang="zh-CN" i="1" dirty="0" smtClean="0">
                <a:ea typeface="MS PGothic" panose="020B0600070205080204" pitchFamily="34" charset="-128"/>
                <a:cs typeface="Times New Roman" panose="02020603050405020304" pitchFamily="18" charset="0"/>
              </a:rPr>
              <a:t> or </a:t>
            </a:r>
            <a:r>
              <a:rPr lang="en-US" altLang="zh-CN" i="1" dirty="0" err="1" smtClean="0">
                <a:ea typeface="MS PGothic" panose="020B0600070205080204" pitchFamily="34" charset="-128"/>
                <a:cs typeface="Times New Roman" panose="02020603050405020304" pitchFamily="18" charset="0"/>
              </a:rPr>
              <a:t>wechat</a:t>
            </a:r>
            <a:r>
              <a:rPr lang="en-US" altLang="zh-CN" i="1" dirty="0" smtClean="0">
                <a:ea typeface="MS PGothic" panose="020B0600070205080204" pitchFamily="34" charset="-128"/>
                <a:cs typeface="Times New Roman" panose="02020603050405020304" pitchFamily="18" charset="0"/>
              </a:rPr>
              <a:t> video</a:t>
            </a:r>
          </a:p>
          <a:p>
            <a:pPr algn="just"/>
            <a:r>
              <a:rPr lang="en-US" altLang="zh-CN" i="1" dirty="0">
                <a:ea typeface="MS PGothic" panose="020B0600070205080204" pitchFamily="34" charset="-128"/>
                <a:cs typeface="Times New Roman" panose="02020603050405020304" pitchFamily="18" charset="0"/>
              </a:rPr>
              <a:t>c</a:t>
            </a:r>
            <a:r>
              <a:rPr lang="en-US" altLang="zh-CN" i="1" dirty="0" smtClean="0">
                <a:ea typeface="MS PGothic" panose="020B0600070205080204" pitchFamily="34" charset="-128"/>
                <a:cs typeface="Times New Roman" panose="02020603050405020304" pitchFamily="18" charset="0"/>
              </a:rPr>
              <a:t>all.</a:t>
            </a:r>
            <a:endParaRPr lang="en-GB" altLang="en-US" i="1" dirty="0">
              <a:ea typeface="MS PGothic" panose="020B0600070205080204" pitchFamily="34" charset="-128"/>
              <a:cs typeface="Times New Roman" panose="02020603050405020304" pitchFamily="18" charset="0"/>
            </a:endParaRPr>
          </a:p>
        </p:txBody>
      </p:sp>
      <p:sp>
        <p:nvSpPr>
          <p:cNvPr id="2" name="灯片编号占位符 1"/>
          <p:cNvSpPr>
            <a:spLocks noGrp="1"/>
          </p:cNvSpPr>
          <p:nvPr>
            <p:ph type="sldNum" sz="quarter" idx="11"/>
          </p:nvPr>
        </p:nvSpPr>
        <p:spPr/>
        <p:txBody>
          <a:bodyPr/>
          <a:lstStyle/>
          <a:p>
            <a:pPr>
              <a:defRPr/>
            </a:pPr>
            <a:r>
              <a:rPr lang="en-US" smtClean="0"/>
              <a:t>Slide </a:t>
            </a:r>
            <a:fld id="{57D10478-073E-41FC-8CD8-273C831393DD}" type="slidenum">
              <a:rPr lang="en-US" smtClean="0"/>
              <a:pPr>
                <a:defRPr/>
              </a:pPr>
              <a:t>9</a:t>
            </a:fld>
            <a:endParaRPr lang="en-US" dirty="0"/>
          </a:p>
        </p:txBody>
      </p:sp>
      <p:grpSp>
        <p:nvGrpSpPr>
          <p:cNvPr id="11" name="组合 10"/>
          <p:cNvGrpSpPr/>
          <p:nvPr/>
        </p:nvGrpSpPr>
        <p:grpSpPr>
          <a:xfrm>
            <a:off x="6980945" y="4776719"/>
            <a:ext cx="1934455" cy="1630717"/>
            <a:chOff x="5029200" y="2660110"/>
            <a:chExt cx="3650556" cy="3618649"/>
          </a:xfrm>
        </p:grpSpPr>
        <p:pic>
          <p:nvPicPr>
            <p:cNvPr id="12" name="图片 11"/>
            <p:cNvPicPr>
              <a:picLocks noChangeAspect="1"/>
            </p:cNvPicPr>
            <p:nvPr/>
          </p:nvPicPr>
          <p:blipFill>
            <a:blip r:embed="rId3"/>
            <a:stretch>
              <a:fillRect/>
            </a:stretch>
          </p:blipFill>
          <p:spPr>
            <a:xfrm>
              <a:off x="5029200" y="3611759"/>
              <a:ext cx="3650556" cy="2667000"/>
            </a:xfrm>
            <a:prstGeom prst="rect">
              <a:avLst/>
            </a:prstGeom>
          </p:spPr>
        </p:pic>
        <p:pic>
          <p:nvPicPr>
            <p:cNvPr id="13" name="图片 12"/>
            <p:cNvPicPr>
              <a:picLocks noChangeAspect="1"/>
            </p:cNvPicPr>
            <p:nvPr/>
          </p:nvPicPr>
          <p:blipFill>
            <a:blip r:embed="rId4"/>
            <a:stretch>
              <a:fillRect/>
            </a:stretch>
          </p:blipFill>
          <p:spPr>
            <a:xfrm>
              <a:off x="7812331" y="2660110"/>
              <a:ext cx="863421" cy="890588"/>
            </a:xfrm>
            <a:prstGeom prst="rect">
              <a:avLst/>
            </a:prstGeom>
          </p:spPr>
        </p:pic>
        <p:sp>
          <p:nvSpPr>
            <p:cNvPr id="14" name="Line 52"/>
            <p:cNvSpPr>
              <a:spLocks noChangeShapeType="1"/>
            </p:cNvSpPr>
            <p:nvPr/>
          </p:nvSpPr>
          <p:spPr bwMode="auto">
            <a:xfrm flipV="1">
              <a:off x="5715001" y="3117968"/>
              <a:ext cx="2097330" cy="61583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2"/>
            <p:cNvSpPr>
              <a:spLocks noChangeShapeType="1"/>
            </p:cNvSpPr>
            <p:nvPr/>
          </p:nvSpPr>
          <p:spPr bwMode="auto">
            <a:xfrm flipH="1">
              <a:off x="5985862" y="3460538"/>
              <a:ext cx="1739911" cy="1156267"/>
            </a:xfrm>
            <a:prstGeom prst="line">
              <a:avLst/>
            </a:prstGeom>
            <a:noFill/>
            <a:ln w="57150">
              <a:solidFill>
                <a:schemeClr val="accent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78677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or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 Submissio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 Submission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 Submiss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 Submission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 Submission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 Submission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 Submission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 Submission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61892</TotalTime>
  <Words>2079</Words>
  <Application>Microsoft Office PowerPoint</Application>
  <PresentationFormat>全屏显示(4:3)</PresentationFormat>
  <Paragraphs>236</Paragraphs>
  <Slides>14</Slides>
  <Notes>10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2" baseType="lpstr">
      <vt:lpstr>Arial Unicode MS</vt:lpstr>
      <vt:lpstr>MS Gothic</vt:lpstr>
      <vt:lpstr>MS PGothic</vt:lpstr>
      <vt:lpstr>MS PGothic</vt:lpstr>
      <vt:lpstr>Arial</vt:lpstr>
      <vt:lpstr>Times New Roman</vt:lpstr>
      <vt:lpstr>ACcord Submission Template</vt:lpstr>
      <vt:lpstr>Document</vt:lpstr>
      <vt:lpstr>Full Duplex Usage Model</vt:lpstr>
      <vt:lpstr>PowerPoint 演示文稿</vt:lpstr>
      <vt:lpstr>PowerPoint 演示文稿</vt:lpstr>
      <vt:lpstr>Overview of Usage Model by Category</vt:lpstr>
      <vt:lpstr>PowerPoint 演示文稿</vt:lpstr>
      <vt:lpstr>Usage Model 1a: Dense Network in Stadium</vt:lpstr>
      <vt:lpstr>Usage Model 1b: VR game</vt:lpstr>
      <vt:lpstr>Usage Model 1c: AR Shopping </vt:lpstr>
      <vt:lpstr>Usage Model 1d: Telemedicine</vt:lpstr>
      <vt:lpstr>Usage Model 2: Wi-Fi Relay at home</vt:lpstr>
      <vt:lpstr>Usage Model 2: Wi-Fi Relay at home</vt:lpstr>
      <vt:lpstr>PowerPoint 演示文稿</vt:lpstr>
      <vt:lpstr>PowerPoint 演示文稿</vt:lpstr>
      <vt:lpstr>References</vt:lpstr>
    </vt:vector>
  </TitlesOfParts>
  <Company>&lt;Company Name&gt;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&lt;Document Title&gt;</dc:title>
  <dc:creator>ming.gan@huawei.com</dc:creator>
  <cp:lastModifiedBy>Ming Gan</cp:lastModifiedBy>
  <cp:revision>1222</cp:revision>
  <cp:lastPrinted>1998-02-10T13:28:06Z</cp:lastPrinted>
  <dcterms:created xsi:type="dcterms:W3CDTF">2009-12-02T19:05:24Z</dcterms:created>
  <dcterms:modified xsi:type="dcterms:W3CDTF">2018-05-07T08:04:10Z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2015_ms_pID_725343">
    <vt:lpwstr>(3)SYY+ydxeuBuYb4ojJUILPFentsR/wNGOvsarbgwBb7wMrfAStC88EbQCknBk+v0z8iiCEhyi
CN7JyYvCiJ0b6Ep0bf5RgrzUdo0vXIVJGcjkqASaKbzPVPauaUWxLOpYnlck11jEiVMLjnMs
FaDnFE32+aH8R7C/6UIMgZ/Evr4dAZBECoTNuE/4ir5Y/PEza29urN1FRjhkKf6VR/HTtDsz
gA4w3ZieE6RnWUUMXu</vt:lpwstr>
  </property>
  <property fmtid="{D5CDD505-2E9C-101B-9397-08002B2CF9AE}" pid="4" name="_2015_ms_pID_7253431">
    <vt:lpwstr>+7uFlUMNXqHkm7MJBwnzX5cxOpkA0NGNP2z26eexOtkrePLNMoajOS
kSmmOxZC4RrdXWG2CzqRnykUBT5gAnIPj3WQIT/9afWc6Qcw8EFQ6mQZEDda6z+fo2aVRDTN
cQGkVO7Gj9ouZ12FvSm8pFpo932B+1k55cGNzUW4QIGryi8Qm1fSaAmK5F9ZUBQLG9O635je
5fig8CWWfNrwkABTYwjwlVrFd+d/EVbtlvAo</vt:lpwstr>
  </property>
  <property fmtid="{D5CDD505-2E9C-101B-9397-08002B2CF9AE}" pid="5" name="_2015_ms_pID_7253432">
    <vt:lpwstr>ZpD/GPoraDpfl+cjt4Y2vgkPYH6zZrqFNybi
jY0WmdkHXTRrdcA+sUJ+SCyE6CGMKbjTRKxe+4upiGiSfLjIFwU=</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1525629989</vt:lpwstr>
  </property>
</Properties>
</file>